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80"/>
  </p:notesMasterIdLst>
  <p:sldIdLst>
    <p:sldId id="618" r:id="rId2"/>
    <p:sldId id="612" r:id="rId3"/>
    <p:sldId id="613" r:id="rId4"/>
    <p:sldId id="614" r:id="rId5"/>
    <p:sldId id="615" r:id="rId6"/>
    <p:sldId id="616" r:id="rId7"/>
    <p:sldId id="617" r:id="rId8"/>
    <p:sldId id="611" r:id="rId9"/>
    <p:sldId id="574" r:id="rId10"/>
    <p:sldId id="575" r:id="rId11"/>
    <p:sldId id="576" r:id="rId12"/>
    <p:sldId id="577" r:id="rId13"/>
    <p:sldId id="620" r:id="rId14"/>
    <p:sldId id="578" r:id="rId15"/>
    <p:sldId id="619" r:id="rId16"/>
    <p:sldId id="580" r:id="rId17"/>
    <p:sldId id="621" r:id="rId18"/>
    <p:sldId id="590" r:id="rId19"/>
    <p:sldId id="591" r:id="rId20"/>
    <p:sldId id="622" r:id="rId21"/>
    <p:sldId id="592" r:id="rId22"/>
    <p:sldId id="597" r:id="rId23"/>
    <p:sldId id="598" r:id="rId24"/>
    <p:sldId id="599" r:id="rId25"/>
    <p:sldId id="600" r:id="rId26"/>
    <p:sldId id="601" r:id="rId27"/>
    <p:sldId id="602" r:id="rId28"/>
    <p:sldId id="603" r:id="rId29"/>
    <p:sldId id="604" r:id="rId30"/>
    <p:sldId id="605" r:id="rId31"/>
    <p:sldId id="606" r:id="rId32"/>
    <p:sldId id="607" r:id="rId33"/>
    <p:sldId id="608" r:id="rId34"/>
    <p:sldId id="609" r:id="rId35"/>
    <p:sldId id="610" r:id="rId36"/>
    <p:sldId id="517" r:id="rId37"/>
    <p:sldId id="518" r:id="rId38"/>
    <p:sldId id="556" r:id="rId39"/>
    <p:sldId id="557" r:id="rId40"/>
    <p:sldId id="525" r:id="rId41"/>
    <p:sldId id="526" r:id="rId42"/>
    <p:sldId id="555" r:id="rId43"/>
    <p:sldId id="528" r:id="rId44"/>
    <p:sldId id="559" r:id="rId45"/>
    <p:sldId id="529" r:id="rId46"/>
    <p:sldId id="530" r:id="rId47"/>
    <p:sldId id="560" r:id="rId48"/>
    <p:sldId id="531" r:id="rId49"/>
    <p:sldId id="532" r:id="rId50"/>
    <p:sldId id="533" r:id="rId51"/>
    <p:sldId id="534" r:id="rId52"/>
    <p:sldId id="535" r:id="rId53"/>
    <p:sldId id="536" r:id="rId54"/>
    <p:sldId id="537" r:id="rId55"/>
    <p:sldId id="538" r:id="rId56"/>
    <p:sldId id="539" r:id="rId57"/>
    <p:sldId id="540" r:id="rId58"/>
    <p:sldId id="561" r:id="rId59"/>
    <p:sldId id="562" r:id="rId60"/>
    <p:sldId id="563" r:id="rId61"/>
    <p:sldId id="565" r:id="rId62"/>
    <p:sldId id="566" r:id="rId63"/>
    <p:sldId id="564" r:id="rId64"/>
    <p:sldId id="567" r:id="rId65"/>
    <p:sldId id="542" r:id="rId66"/>
    <p:sldId id="543" r:id="rId67"/>
    <p:sldId id="544" r:id="rId68"/>
    <p:sldId id="545" r:id="rId69"/>
    <p:sldId id="568" r:id="rId70"/>
    <p:sldId id="569" r:id="rId71"/>
    <p:sldId id="548" r:id="rId72"/>
    <p:sldId id="549" r:id="rId73"/>
    <p:sldId id="550" r:id="rId74"/>
    <p:sldId id="571" r:id="rId75"/>
    <p:sldId id="552" r:id="rId76"/>
    <p:sldId id="553" r:id="rId77"/>
    <p:sldId id="572" r:id="rId78"/>
    <p:sldId id="573" r:id="rId7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61">
          <p15:clr>
            <a:srgbClr val="A4A3A4"/>
          </p15:clr>
        </p15:guide>
        <p15:guide id="3" orient="horz" pos="3031">
          <p15:clr>
            <a:srgbClr val="A4A3A4"/>
          </p15:clr>
        </p15:guide>
        <p15:guide id="4" pos="2880">
          <p15:clr>
            <a:srgbClr val="A4A3A4"/>
          </p15:clr>
        </p15:guide>
        <p15:guide id="5" pos="4332">
          <p15:clr>
            <a:srgbClr val="A4A3A4"/>
          </p15:clr>
        </p15:guide>
        <p15:guide id="6" pos="14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88" autoAdjust="0"/>
    <p:restoredTop sz="94667" autoAdjust="0"/>
  </p:normalViewPr>
  <p:slideViewPr>
    <p:cSldViewPr showGuides="1">
      <p:cViewPr varScale="1">
        <p:scale>
          <a:sx n="159" d="100"/>
          <a:sy n="159" d="100"/>
        </p:scale>
        <p:origin x="1780" y="104"/>
      </p:cViewPr>
      <p:guideLst>
        <p:guide orient="horz" pos="2160"/>
        <p:guide orient="horz" pos="1761"/>
        <p:guide orient="horz" pos="3031"/>
        <p:guide pos="2880"/>
        <p:guide pos="4332"/>
        <p:guide pos="14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57607" cy="57607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9AC9DDD-F7E5-49CA-8676-76065B1C9144}" type="datetimeFigureOut">
              <a:rPr lang="en-US"/>
              <a:pPr>
                <a:defRPr/>
              </a:pPr>
              <a:t>10/9/2017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2F79710-DD1A-49E9-9656-7A33C44D32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6050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B5223AA7-212C-4526-8467-AED412E9FC13}" type="datetime1">
              <a:rPr lang="en-US"/>
              <a:pPr>
                <a:defRPr/>
              </a:pPr>
              <a:t>10/9/2017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8FE0D-967E-47A3-904C-4332DAC18A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3995E-F2A7-48B5-87E2-D68C08ECB681}" type="datetime1">
              <a:rPr lang="en-US"/>
              <a:pPr>
                <a:defRPr/>
              </a:pPr>
              <a:t>10/9/2017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3BD10-4EC9-4F80-84CE-922BE6B50D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D0284-0A48-4369-86C7-D5E72C9B1FEF}" type="datetime1">
              <a:rPr lang="en-US"/>
              <a:pPr>
                <a:defRPr/>
              </a:pPr>
              <a:t>10/9/2017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BCF36-4FB5-4D03-B5D7-20178AA4D8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28C70-98D1-4786-8176-1D6F987DF9AC}" type="datetime1">
              <a:rPr lang="en-US"/>
              <a:pPr>
                <a:defRPr/>
              </a:pPr>
              <a:t>10/9/2017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22538-6DC5-436E-8DE1-4C79758318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7298D-463C-4103-9F67-BDFA22290E79}" type="datetime1">
              <a:rPr lang="en-US"/>
              <a:pPr>
                <a:defRPr/>
              </a:pPr>
              <a:t>10/9/2017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006E1-FF85-4A5A-AE0D-44A57DD9DA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C47CD-21E6-4C71-BF69-1105FDB34260}" type="datetime1">
              <a:rPr lang="en-US"/>
              <a:pPr>
                <a:defRPr/>
              </a:pPr>
              <a:t>10/9/2017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AE6AE-A8CB-4377-9816-A54EDC39FF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375829"/>
            <a:ext cx="8229600" cy="5781131"/>
          </a:xfrm>
        </p:spPr>
        <p:txBody>
          <a:bodyPr>
            <a:normAutofit/>
          </a:bodyPr>
          <a:lstStyle>
            <a:lvl1pPr>
              <a:buFontTx/>
              <a:buNone/>
              <a:defRPr sz="1600" b="1">
                <a:latin typeface="Consolas" panose="020B0609020204030204" pitchFamily="49" charset="0"/>
                <a:cs typeface="Courier New" pitchFamily="49" charset="0"/>
              </a:defRPr>
            </a:lvl1pPr>
            <a:lvl2pPr>
              <a:buFontTx/>
              <a:buNone/>
              <a:defRPr sz="1600" b="1">
                <a:latin typeface="Consolas" panose="020B0609020204030204" pitchFamily="49" charset="0"/>
                <a:cs typeface="Courier New" pitchFamily="49" charset="0"/>
              </a:defRPr>
            </a:lvl2pPr>
            <a:lvl3pPr>
              <a:buFontTx/>
              <a:buNone/>
              <a:defRPr sz="1600" b="1">
                <a:latin typeface="Consolas" panose="020B0609020204030204" pitchFamily="49" charset="0"/>
                <a:cs typeface="Courier New" pitchFamily="49" charset="0"/>
              </a:defRPr>
            </a:lvl3pPr>
            <a:lvl4pPr>
              <a:buFontTx/>
              <a:buNone/>
              <a:defRPr sz="1600" b="1">
                <a:latin typeface="Consolas" panose="020B0609020204030204" pitchFamily="49" charset="0"/>
                <a:cs typeface="Courier New" pitchFamily="49" charset="0"/>
              </a:defRPr>
            </a:lvl4pPr>
            <a:lvl5pPr>
              <a:buFontTx/>
              <a:buNone/>
              <a:defRPr sz="1600" b="1">
                <a:latin typeface="Consolas" panose="020B0609020204030204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716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C03CB-017F-458C-B3E9-8530166C6BFC}" type="datetime1">
              <a:rPr lang="en-US"/>
              <a:pPr>
                <a:defRPr/>
              </a:pPr>
              <a:t>10/9/2017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34194-C141-41B8-B5B5-C8570DAC6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nsolas" panose="020B0609020204030204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nsolas" panose="020B0609020204030204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nsolas" panose="020B0609020204030204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nsolas" panose="020B0609020204030204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nsolas" panose="020B0609020204030204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EFC7C-9E3B-4EFC-A9F7-6D704F1E8754}" type="datetime1">
              <a:rPr lang="en-US"/>
              <a:pPr>
                <a:defRPr/>
              </a:pPr>
              <a:t>10/9/2017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7912B-9EF0-4FEA-B516-509FE42DFA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Just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A316A-8880-44EB-92F0-9A73E00810C1}" type="datetime1">
              <a:rPr lang="en-US"/>
              <a:pPr>
                <a:defRPr/>
              </a:pPr>
              <a:t>10/9/2017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D7C06-C30A-4CB3-894B-60FE82FB8E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318222"/>
            <a:ext cx="8229600" cy="5838738"/>
          </a:xfrm>
        </p:spPr>
        <p:txBody>
          <a:bodyPr>
            <a:normAutofit/>
          </a:bodyPr>
          <a:lstStyle>
            <a:lvl1pPr>
              <a:buFontTx/>
              <a:buNone/>
              <a:defRPr sz="1600" b="1">
                <a:latin typeface="Consolas" panose="020B0609020204030204" pitchFamily="49" charset="0"/>
                <a:cs typeface="Courier New" pitchFamily="49" charset="0"/>
              </a:defRPr>
            </a:lvl1pPr>
            <a:lvl2pPr>
              <a:buFontTx/>
              <a:buNone/>
              <a:defRPr sz="1600" b="1">
                <a:latin typeface="Consolas" panose="020B0609020204030204" pitchFamily="49" charset="0"/>
                <a:cs typeface="Courier New" pitchFamily="49" charset="0"/>
              </a:defRPr>
            </a:lvl2pPr>
            <a:lvl3pPr>
              <a:buFontTx/>
              <a:buNone/>
              <a:defRPr sz="1600" b="1">
                <a:latin typeface="Consolas" panose="020B0609020204030204" pitchFamily="49" charset="0"/>
                <a:cs typeface="Courier New" pitchFamily="49" charset="0"/>
              </a:defRPr>
            </a:lvl3pPr>
            <a:lvl4pPr>
              <a:buFontTx/>
              <a:buNone/>
              <a:defRPr sz="1600" b="1">
                <a:latin typeface="Consolas" panose="020B0609020204030204" pitchFamily="49" charset="0"/>
                <a:cs typeface="Courier New" pitchFamily="49" charset="0"/>
              </a:defRPr>
            </a:lvl4pPr>
            <a:lvl5pPr>
              <a:buFontTx/>
              <a:buNone/>
              <a:defRPr sz="1600" b="1">
                <a:latin typeface="Consolas" panose="020B0609020204030204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8BE5C-55FD-4447-A228-814C996839AE}" type="datetime1">
              <a:rPr lang="en-US"/>
              <a:pPr>
                <a:defRPr/>
              </a:pPr>
              <a:t>10/9/2017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7ED12-4678-43AF-A8C1-0EE1477C92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FAA16-5658-4383-938B-7FCF6D82D9FF}" type="datetime1">
              <a:rPr lang="en-US"/>
              <a:pPr>
                <a:defRPr/>
              </a:pPr>
              <a:t>10/9/2017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21783-ECD8-4090-AABA-1B94E554B7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EE482-41E8-491D-A6CB-6454F0EF088A}" type="datetime1">
              <a:rPr lang="en-US"/>
              <a:pPr>
                <a:defRPr/>
              </a:pPr>
              <a:t>10/9/2017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A8284-8832-4A94-A8EC-3643629B96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5FDB2-B272-41A1-9C11-97856DC30185}" type="datetime1">
              <a:rPr lang="en-US"/>
              <a:pPr>
                <a:defRPr/>
              </a:pPr>
              <a:t>10/9/2017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3D04D-98C1-41F5-B289-7BEA8F142F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A316A-8880-44EB-92F0-9A73E00810C1}" type="datetime1">
              <a:rPr lang="en-US"/>
              <a:pPr>
                <a:defRPr/>
              </a:pPr>
              <a:t>10/9/2017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D7C06-C30A-4CB3-894B-60FE82FB8E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4801E95-D9CA-4D5D-93CD-0CDB3511FC47}" type="datetime1">
              <a:rPr lang="en-US"/>
              <a:pPr>
                <a:defRPr/>
              </a:pPr>
              <a:t>10/9/2017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FDF4A23-71BC-4E32-9073-6A5FBAD788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0" r:id="rId1"/>
    <p:sldLayoutId id="2147484035" r:id="rId2"/>
    <p:sldLayoutId id="2147484036" r:id="rId3"/>
    <p:sldLayoutId id="2147484047" r:id="rId4"/>
    <p:sldLayoutId id="2147484041" r:id="rId5"/>
    <p:sldLayoutId id="2147484037" r:id="rId6"/>
    <p:sldLayoutId id="2147484038" r:id="rId7"/>
    <p:sldLayoutId id="2147484042" r:id="rId8"/>
    <p:sldLayoutId id="2147484043" r:id="rId9"/>
    <p:sldLayoutId id="2147484044" r:id="rId10"/>
    <p:sldLayoutId id="2147484045" r:id="rId11"/>
    <p:sldLayoutId id="2147484039" r:id="rId12"/>
    <p:sldLayoutId id="2147484046" r:id="rId13"/>
    <p:sldLayoutId id="2147484048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List_of_data_structures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F8FE0D-967E-47A3-904C-4332DAC18A2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6276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 a list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199"/>
            <a:ext cx="8229600" cy="5147757"/>
          </a:xfrm>
        </p:spPr>
        <p:txBody>
          <a:bodyPr>
            <a:normAutofit fontScale="62500" lnSpcReduction="2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3F5FBF"/>
                </a:solidFill>
              </a:rPr>
              <a:t>/**</a:t>
            </a:r>
          </a:p>
          <a:p>
            <a:r>
              <a:rPr lang="en-US" dirty="0">
                <a:solidFill>
                  <a:srgbClr val="3F5FBF"/>
                </a:solidFill>
              </a:rPr>
              <a:t>   * Returns true if the specified array contains the specified value, and false</a:t>
            </a:r>
          </a:p>
          <a:p>
            <a:r>
              <a:rPr lang="en-US" dirty="0">
                <a:solidFill>
                  <a:srgbClr val="3F5FBF"/>
                </a:solidFill>
              </a:rPr>
              <a:t>   * otherwise.</a:t>
            </a:r>
          </a:p>
          <a:p>
            <a:r>
              <a:rPr lang="en-US" dirty="0">
                <a:solidFill>
                  <a:srgbClr val="3F5FBF"/>
                </a:solidFill>
              </a:rPr>
              <a:t>   * </a:t>
            </a:r>
          </a:p>
          <a:p>
            <a:r>
              <a:rPr lang="en-US" dirty="0">
                <a:solidFill>
                  <a:srgbClr val="3F5FBF"/>
                </a:solidFill>
              </a:rPr>
              <a:t>   * </a:t>
            </a:r>
            <a:r>
              <a:rPr lang="en-US" dirty="0">
                <a:solidFill>
                  <a:srgbClr val="7F9FBF"/>
                </a:solidFill>
              </a:rPr>
              <a:t>@</a:t>
            </a:r>
            <a:r>
              <a:rPr lang="en-US" dirty="0" err="1">
                <a:solidFill>
                  <a:srgbClr val="7F9FBF"/>
                </a:solidFill>
              </a:rPr>
              <a:t>param</a:t>
            </a:r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err="1">
                <a:solidFill>
                  <a:srgbClr val="3F5FBF"/>
                </a:solidFill>
              </a:rPr>
              <a:t>arr</a:t>
            </a:r>
            <a:endParaRPr lang="en-US" dirty="0">
              <a:solidFill>
                <a:srgbClr val="3F5FBF"/>
              </a:solidFill>
            </a:endParaRPr>
          </a:p>
          <a:p>
            <a:r>
              <a:rPr lang="en-US" dirty="0">
                <a:solidFill>
                  <a:srgbClr val="3F5FBF"/>
                </a:solidFill>
              </a:rPr>
              <a:t>   *          an array to search</a:t>
            </a:r>
          </a:p>
          <a:p>
            <a:r>
              <a:rPr lang="en-US" dirty="0">
                <a:solidFill>
                  <a:srgbClr val="3F5FBF"/>
                </a:solidFill>
              </a:rPr>
              <a:t>   * </a:t>
            </a:r>
            <a:r>
              <a:rPr lang="en-US" dirty="0">
                <a:solidFill>
                  <a:srgbClr val="7F9FBF"/>
                </a:solidFill>
              </a:rPr>
              <a:t>@</a:t>
            </a:r>
            <a:r>
              <a:rPr lang="en-US" dirty="0" err="1">
                <a:solidFill>
                  <a:srgbClr val="7F9FBF"/>
                </a:solidFill>
              </a:rPr>
              <a:t>param</a:t>
            </a:r>
            <a:r>
              <a:rPr lang="en-US" dirty="0">
                <a:solidFill>
                  <a:srgbClr val="3F5FBF"/>
                </a:solidFill>
              </a:rPr>
              <a:t> value</a:t>
            </a:r>
          </a:p>
          <a:p>
            <a:r>
              <a:rPr lang="en-US" dirty="0">
                <a:solidFill>
                  <a:srgbClr val="3F5FBF"/>
                </a:solidFill>
              </a:rPr>
              <a:t>   *          a value to search for</a:t>
            </a:r>
          </a:p>
          <a:p>
            <a:r>
              <a:rPr lang="en-US" dirty="0">
                <a:solidFill>
                  <a:srgbClr val="3F5FBF"/>
                </a:solidFill>
              </a:rPr>
              <a:t>   * </a:t>
            </a:r>
            <a:r>
              <a:rPr lang="en-US" dirty="0">
                <a:solidFill>
                  <a:srgbClr val="7F9FBF"/>
                </a:solidFill>
              </a:rPr>
              <a:t>@return</a:t>
            </a:r>
            <a:r>
              <a:rPr lang="en-US" dirty="0">
                <a:solidFill>
                  <a:srgbClr val="3F5FBF"/>
                </a:solidFill>
              </a:rPr>
              <a:t> true if the specified array contains the specified value, and false</a:t>
            </a:r>
          </a:p>
          <a:p>
            <a:r>
              <a:rPr lang="en-US" dirty="0">
                <a:solidFill>
                  <a:srgbClr val="3F5FBF"/>
                </a:solidFill>
              </a:rPr>
              <a:t>   *         otherwise</a:t>
            </a:r>
          </a:p>
          <a:p>
            <a:r>
              <a:rPr lang="en-US" dirty="0">
                <a:solidFill>
                  <a:srgbClr val="3F5FBF"/>
                </a:solidFill>
              </a:rPr>
              <a:t>   */</a:t>
            </a:r>
          </a:p>
          <a:p>
            <a:r>
              <a:rPr lang="en-US" dirty="0">
                <a:solidFill>
                  <a:srgbClr val="000000"/>
                </a:solidFill>
              </a:rPr>
              <a:t>  </a:t>
            </a:r>
            <a:r>
              <a:rPr lang="en-US" dirty="0">
                <a:solidFill>
                  <a:srgbClr val="7F0055"/>
                </a:solidFill>
              </a:rPr>
              <a:t>public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7F0055"/>
                </a:solidFill>
              </a:rPr>
              <a:t>static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7F0055"/>
                </a:solidFill>
              </a:rPr>
              <a:t>boolean</a:t>
            </a:r>
            <a:r>
              <a:rPr lang="en-US" dirty="0">
                <a:solidFill>
                  <a:srgbClr val="000000"/>
                </a:solidFill>
              </a:rPr>
              <a:t> contains(</a:t>
            </a:r>
            <a:r>
              <a:rPr lang="en-US" dirty="0" err="1">
                <a:solidFill>
                  <a:srgbClr val="7F0055"/>
                </a:solidFill>
              </a:rPr>
              <a:t>int</a:t>
            </a:r>
            <a:r>
              <a:rPr lang="en-US" dirty="0">
                <a:solidFill>
                  <a:srgbClr val="000000"/>
                </a:solidFill>
              </a:rPr>
              <a:t>[] </a:t>
            </a:r>
            <a:r>
              <a:rPr lang="en-US" dirty="0" err="1">
                <a:solidFill>
                  <a:srgbClr val="6A3E3E"/>
                </a:solidFill>
              </a:rPr>
              <a:t>arr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dirty="0" err="1">
                <a:solidFill>
                  <a:srgbClr val="7F0055"/>
                </a:solidFill>
              </a:rPr>
              <a:t>int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6A3E3E"/>
                </a:solidFill>
              </a:rPr>
              <a:t>value</a:t>
            </a:r>
            <a:r>
              <a:rPr lang="en-US" dirty="0">
                <a:solidFill>
                  <a:srgbClr val="000000"/>
                </a:solidFill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</a:rPr>
              <a:t>    </a:t>
            </a:r>
            <a:r>
              <a:rPr lang="en-US" dirty="0" err="1">
                <a:solidFill>
                  <a:srgbClr val="7F0055"/>
                </a:solidFill>
              </a:rPr>
              <a:t>boolean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6A3E3E"/>
                </a:solidFill>
              </a:rPr>
              <a:t>result</a:t>
            </a:r>
            <a:r>
              <a:rPr lang="en-US" dirty="0">
                <a:solidFill>
                  <a:srgbClr val="000000"/>
                </a:solidFill>
              </a:rPr>
              <a:t> = </a:t>
            </a:r>
            <a:r>
              <a:rPr lang="en-US" dirty="0">
                <a:solidFill>
                  <a:srgbClr val="7F0055"/>
                </a:solidFill>
              </a:rPr>
              <a:t>false</a:t>
            </a:r>
            <a:r>
              <a:rPr lang="en-US" dirty="0">
                <a:solidFill>
                  <a:srgbClr val="000000"/>
                </a:solidFill>
              </a:rPr>
              <a:t>;</a:t>
            </a:r>
          </a:p>
          <a:p>
            <a:r>
              <a:rPr lang="nn-NO" dirty="0">
                <a:solidFill>
                  <a:srgbClr val="000000"/>
                </a:solidFill>
              </a:rPr>
              <a:t>    </a:t>
            </a:r>
            <a:r>
              <a:rPr lang="nn-NO" dirty="0">
                <a:solidFill>
                  <a:srgbClr val="7F0055"/>
                </a:solidFill>
              </a:rPr>
              <a:t>for</a:t>
            </a:r>
            <a:r>
              <a:rPr lang="nn-NO" dirty="0">
                <a:solidFill>
                  <a:srgbClr val="000000"/>
                </a:solidFill>
              </a:rPr>
              <a:t> (</a:t>
            </a:r>
            <a:r>
              <a:rPr lang="nn-NO" dirty="0">
                <a:solidFill>
                  <a:srgbClr val="7F0055"/>
                </a:solidFill>
              </a:rPr>
              <a:t>int</a:t>
            </a:r>
            <a:r>
              <a:rPr lang="nn-NO" dirty="0">
                <a:solidFill>
                  <a:srgbClr val="000000"/>
                </a:solidFill>
              </a:rPr>
              <a:t> </a:t>
            </a:r>
            <a:r>
              <a:rPr lang="nn-NO" dirty="0">
                <a:solidFill>
                  <a:srgbClr val="6A3E3E"/>
                </a:solidFill>
              </a:rPr>
              <a:t>i</a:t>
            </a:r>
            <a:r>
              <a:rPr lang="nn-NO" dirty="0">
                <a:solidFill>
                  <a:srgbClr val="000000"/>
                </a:solidFill>
              </a:rPr>
              <a:t> = 0; </a:t>
            </a:r>
            <a:r>
              <a:rPr lang="nn-NO" dirty="0">
                <a:solidFill>
                  <a:srgbClr val="6A3E3E"/>
                </a:solidFill>
              </a:rPr>
              <a:t>i</a:t>
            </a:r>
            <a:r>
              <a:rPr lang="nn-NO" dirty="0">
                <a:solidFill>
                  <a:srgbClr val="000000"/>
                </a:solidFill>
              </a:rPr>
              <a:t> &lt; </a:t>
            </a:r>
            <a:r>
              <a:rPr lang="nn-NO" dirty="0">
                <a:solidFill>
                  <a:srgbClr val="6A3E3E"/>
                </a:solidFill>
              </a:rPr>
              <a:t>arr</a:t>
            </a:r>
            <a:r>
              <a:rPr lang="nn-NO" dirty="0">
                <a:solidFill>
                  <a:srgbClr val="000000"/>
                </a:solidFill>
              </a:rPr>
              <a:t>.</a:t>
            </a:r>
            <a:r>
              <a:rPr lang="nn-NO" dirty="0">
                <a:solidFill>
                  <a:srgbClr val="0000C0"/>
                </a:solidFill>
              </a:rPr>
              <a:t>length</a:t>
            </a:r>
            <a:r>
              <a:rPr lang="nn-NO" dirty="0">
                <a:solidFill>
                  <a:srgbClr val="000000"/>
                </a:solidFill>
              </a:rPr>
              <a:t>; </a:t>
            </a:r>
            <a:r>
              <a:rPr lang="nn-NO" dirty="0">
                <a:solidFill>
                  <a:srgbClr val="6A3E3E"/>
                </a:solidFill>
              </a:rPr>
              <a:t>i</a:t>
            </a:r>
            <a:r>
              <a:rPr lang="nn-NO" dirty="0">
                <a:solidFill>
                  <a:srgbClr val="000000"/>
                </a:solidFill>
              </a:rPr>
              <a:t>++) </a:t>
            </a:r>
            <a:r>
              <a:rPr lang="nn-NO" dirty="0" smtClean="0">
                <a:solidFill>
                  <a:srgbClr val="000000"/>
                </a:solidFill>
              </a:rPr>
              <a:t>{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      </a:t>
            </a:r>
            <a:r>
              <a:rPr lang="en-US" dirty="0">
                <a:solidFill>
                  <a:srgbClr val="7F0055"/>
                </a:solidFill>
              </a:rPr>
              <a:t>if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(</a:t>
            </a:r>
            <a:r>
              <a:rPr lang="en-US" dirty="0" err="1">
                <a:solidFill>
                  <a:srgbClr val="6A3E3E"/>
                </a:solidFill>
              </a:rPr>
              <a:t>arr</a:t>
            </a:r>
            <a:r>
              <a:rPr lang="en-US" dirty="0">
                <a:solidFill>
                  <a:srgbClr val="000000"/>
                </a:solidFill>
              </a:rPr>
              <a:t>[</a:t>
            </a:r>
            <a:r>
              <a:rPr lang="en-US" dirty="0" err="1">
                <a:solidFill>
                  <a:srgbClr val="6A3E3E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]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== </a:t>
            </a:r>
            <a:r>
              <a:rPr lang="en-US" dirty="0">
                <a:solidFill>
                  <a:srgbClr val="6A3E3E"/>
                </a:solidFill>
              </a:rPr>
              <a:t>value</a:t>
            </a:r>
            <a:r>
              <a:rPr lang="en-US" dirty="0">
                <a:solidFill>
                  <a:srgbClr val="000000"/>
                </a:solidFill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</a:rPr>
              <a:t>        </a:t>
            </a:r>
            <a:r>
              <a:rPr lang="en-US" dirty="0">
                <a:solidFill>
                  <a:srgbClr val="6A3E3E"/>
                </a:solidFill>
              </a:rPr>
              <a:t>result</a:t>
            </a:r>
            <a:r>
              <a:rPr lang="en-US" dirty="0">
                <a:solidFill>
                  <a:srgbClr val="000000"/>
                </a:solidFill>
              </a:rPr>
              <a:t> = </a:t>
            </a:r>
            <a:r>
              <a:rPr lang="en-US" dirty="0">
                <a:solidFill>
                  <a:srgbClr val="7F0055"/>
                </a:solidFill>
              </a:rPr>
              <a:t>true</a:t>
            </a:r>
            <a:r>
              <a:rPr lang="en-US" dirty="0" smtClean="0">
                <a:solidFill>
                  <a:srgbClr val="000000"/>
                </a:solidFill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       break;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      }</a:t>
            </a:r>
          </a:p>
          <a:p>
            <a:r>
              <a:rPr lang="en-US" dirty="0">
                <a:solidFill>
                  <a:srgbClr val="000000"/>
                </a:solidFill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</a:rPr>
              <a:t>    </a:t>
            </a:r>
            <a:r>
              <a:rPr lang="en-US" dirty="0">
                <a:solidFill>
                  <a:srgbClr val="7F0055"/>
                </a:solidFill>
              </a:rPr>
              <a:t>return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6A3E3E"/>
                </a:solidFill>
              </a:rPr>
              <a:t>result</a:t>
            </a:r>
            <a:r>
              <a:rPr lang="en-US" dirty="0">
                <a:solidFill>
                  <a:srgbClr val="000000"/>
                </a:solidFill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</a:rPr>
              <a:t>  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5839354" y="4408319"/>
                <a:ext cx="2560381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+mn-lt"/>
                  </a:rPr>
                  <a:t>size of problem,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 smtClean="0">
                    <a:latin typeface="+mn-lt"/>
                  </a:rPr>
                  <a:t>, is</a:t>
                </a:r>
              </a:p>
              <a:p>
                <a:r>
                  <a:rPr lang="en-US" dirty="0" smtClean="0">
                    <a:latin typeface="+mn-lt"/>
                  </a:rPr>
                  <a:t>the number of elements</a:t>
                </a:r>
              </a:p>
              <a:p>
                <a:r>
                  <a:rPr lang="en-US" dirty="0" smtClean="0">
                    <a:latin typeface="+mn-lt"/>
                  </a:rPr>
                  <a:t>in the </a:t>
                </a:r>
                <a:r>
                  <a:rPr lang="en-US" dirty="0" smtClean="0">
                    <a:latin typeface="+mn-lt"/>
                  </a:rPr>
                  <a:t>array</a:t>
                </a:r>
                <a:r>
                  <a:rPr lang="en-US" dirty="0" smtClean="0">
                    <a:latin typeface="+mn-lt"/>
                  </a:rPr>
                  <a:t> </a:t>
                </a:r>
                <a:r>
                  <a:rPr lang="en-US" b="1" dirty="0" err="1" smtClean="0">
                    <a:latin typeface="Consolas" panose="020B0609020204030204" pitchFamily="49" charset="0"/>
                  </a:rPr>
                  <a:t>arr</a:t>
                </a:r>
                <a:r>
                  <a:rPr lang="en-US" dirty="0" smtClean="0">
                    <a:latin typeface="+mn-lt"/>
                  </a:rPr>
                  <a:t> </a:t>
                </a:r>
                <a:endParaRPr lang="en-US" dirty="0">
                  <a:latin typeface="+mn-lt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9354" y="4408319"/>
                <a:ext cx="2560381" cy="923330"/>
              </a:xfrm>
              <a:prstGeom prst="rect">
                <a:avLst/>
              </a:prstGeom>
              <a:blipFill rotWithShape="0">
                <a:blip r:embed="rId2"/>
                <a:stretch>
                  <a:fillRect l="-2143" t="-3289" r="-1190"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602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Estimating complexity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basic strategy for estimating complexity: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dirty="0" smtClean="0"/>
              <a:t>for </a:t>
            </a:r>
            <a:r>
              <a:rPr lang="en-US" dirty="0"/>
              <a:t>each line of code, estimate its number of </a:t>
            </a:r>
            <a:r>
              <a:rPr lang="en-US" dirty="0" smtClean="0"/>
              <a:t>elementary instructions</a:t>
            </a:r>
            <a:endParaRPr lang="en-US" dirty="0"/>
          </a:p>
          <a:p>
            <a:pPr marL="731838" lvl="1" indent="-457200">
              <a:buFont typeface="+mj-lt"/>
              <a:buAutoNum type="arabicPeriod"/>
            </a:pPr>
            <a:r>
              <a:rPr lang="en-US" dirty="0" smtClean="0"/>
              <a:t>for </a:t>
            </a:r>
            <a:r>
              <a:rPr lang="en-US" dirty="0"/>
              <a:t>each line of code, determine how often it is </a:t>
            </a:r>
            <a:r>
              <a:rPr lang="en-US" dirty="0" smtClean="0"/>
              <a:t>executed</a:t>
            </a:r>
            <a:endParaRPr lang="en-US" dirty="0"/>
          </a:p>
          <a:p>
            <a:pPr marL="731838" lvl="1" indent="-457200">
              <a:buFont typeface="+mj-lt"/>
              <a:buAutoNum type="arabicPeriod"/>
            </a:pPr>
            <a:r>
              <a:rPr lang="en-US" dirty="0" smtClean="0"/>
              <a:t>determine </a:t>
            </a:r>
            <a:r>
              <a:rPr lang="en-US" dirty="0"/>
              <a:t>the total number of elementary </a:t>
            </a:r>
            <a:r>
              <a:rPr lang="en-US" dirty="0" smtClean="0"/>
              <a:t>instructions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B0659C-8185-43E0-99D0-C6E27206A33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6557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Elementary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is an elementary instruction?</a:t>
            </a:r>
          </a:p>
          <a:p>
            <a:pPr lvl="1"/>
            <a:r>
              <a:rPr lang="en-US" dirty="0" smtClean="0"/>
              <a:t>for our purposes, any expression that can be computed in a constant amount of time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declaring a variable</a:t>
            </a:r>
          </a:p>
          <a:p>
            <a:pPr lvl="1"/>
            <a:r>
              <a:rPr lang="en-US" dirty="0" smtClean="0"/>
              <a:t>assignment (=)</a:t>
            </a:r>
          </a:p>
          <a:p>
            <a:pPr lvl="1"/>
            <a:r>
              <a:rPr lang="en-US" dirty="0" smtClean="0"/>
              <a:t>arithmetic (+, -, *, /, %)</a:t>
            </a:r>
          </a:p>
          <a:p>
            <a:pPr lvl="1"/>
            <a:r>
              <a:rPr lang="en-US" dirty="0" smtClean="0"/>
              <a:t>comparison (&lt;, &gt;, ==, !=)</a:t>
            </a:r>
          </a:p>
          <a:p>
            <a:pPr lvl="1"/>
            <a:r>
              <a:rPr lang="en-US" dirty="0" smtClean="0"/>
              <a:t>Boolean expressions (||, &amp;&amp;, !)</a:t>
            </a:r>
          </a:p>
          <a:p>
            <a:pPr lvl="1"/>
            <a:r>
              <a:rPr lang="en-US" dirty="0" smtClean="0"/>
              <a:t>if, </a:t>
            </a:r>
            <a:r>
              <a:rPr lang="en-US" dirty="0" smtClean="0"/>
              <a:t>else</a:t>
            </a:r>
          </a:p>
          <a:p>
            <a:pPr lvl="1"/>
            <a:r>
              <a:rPr lang="en-US" dirty="0" smtClean="0"/>
              <a:t>array access</a:t>
            </a:r>
            <a:endParaRPr lang="en-US" dirty="0" smtClean="0"/>
          </a:p>
          <a:p>
            <a:pPr lvl="1"/>
            <a:r>
              <a:rPr lang="en-US" dirty="0" smtClean="0"/>
              <a:t>return statement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0214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Elementary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loops are technically more complicated, but for our purposes you can consider </a:t>
            </a:r>
            <a:r>
              <a:rPr lang="en-US" b="1" dirty="0" smtClean="0">
                <a:latin typeface="Consolas" panose="020B0609020204030204" pitchFamily="49" charset="0"/>
              </a:rPr>
              <a:t>for(/* something */)</a:t>
            </a:r>
            <a:r>
              <a:rPr lang="en-US" dirty="0" smtClean="0"/>
              <a:t> to be a single elementary operation</a:t>
            </a:r>
          </a:p>
          <a:p>
            <a:pPr lvl="1"/>
            <a:r>
              <a:rPr lang="en-US" dirty="0" smtClean="0"/>
              <a:t>but this is not true if the loop initialization, condition, or increment expression involves non-elementary operations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6260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Estimating complexity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count the number of elementary operations in each line of </a:t>
            </a:r>
            <a:r>
              <a:rPr lang="en-US" b="1" dirty="0" smtClean="0">
                <a:latin typeface="Consolas" panose="020B0609020204030204" pitchFamily="49" charset="0"/>
              </a:rPr>
              <a:t>contains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discuss amongst yourselves...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640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 a list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199"/>
            <a:ext cx="8229600" cy="5147757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  </a:t>
            </a:r>
            <a:r>
              <a:rPr lang="en-US" dirty="0">
                <a:solidFill>
                  <a:srgbClr val="7F0055"/>
                </a:solidFill>
              </a:rPr>
              <a:t>public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7F0055"/>
                </a:solidFill>
              </a:rPr>
              <a:t>static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7F0055"/>
                </a:solidFill>
              </a:rPr>
              <a:t>boolean</a:t>
            </a:r>
            <a:r>
              <a:rPr lang="en-US" dirty="0">
                <a:solidFill>
                  <a:srgbClr val="000000"/>
                </a:solidFill>
              </a:rPr>
              <a:t> contains(</a:t>
            </a:r>
            <a:r>
              <a:rPr lang="en-US" dirty="0" err="1">
                <a:solidFill>
                  <a:srgbClr val="7F0055"/>
                </a:solidFill>
              </a:rPr>
              <a:t>int</a:t>
            </a:r>
            <a:r>
              <a:rPr lang="en-US" dirty="0">
                <a:solidFill>
                  <a:srgbClr val="000000"/>
                </a:solidFill>
              </a:rPr>
              <a:t>[] </a:t>
            </a:r>
            <a:r>
              <a:rPr lang="en-US" dirty="0" err="1">
                <a:solidFill>
                  <a:srgbClr val="6A3E3E"/>
                </a:solidFill>
              </a:rPr>
              <a:t>arr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dirty="0" err="1">
                <a:solidFill>
                  <a:srgbClr val="7F0055"/>
                </a:solidFill>
              </a:rPr>
              <a:t>int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6A3E3E"/>
                </a:solidFill>
              </a:rPr>
              <a:t>value</a:t>
            </a:r>
            <a:r>
              <a:rPr lang="en-US" dirty="0">
                <a:solidFill>
                  <a:srgbClr val="000000"/>
                </a:solidFill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</a:rPr>
              <a:t>    </a:t>
            </a:r>
            <a:r>
              <a:rPr lang="en-US" dirty="0" err="1">
                <a:solidFill>
                  <a:srgbClr val="7F0055"/>
                </a:solidFill>
              </a:rPr>
              <a:t>boolean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6A3E3E"/>
                </a:solidFill>
              </a:rPr>
              <a:t>result</a:t>
            </a:r>
            <a:r>
              <a:rPr lang="en-US" dirty="0">
                <a:solidFill>
                  <a:srgbClr val="000000"/>
                </a:solidFill>
              </a:rPr>
              <a:t> = </a:t>
            </a:r>
            <a:r>
              <a:rPr lang="en-US" dirty="0">
                <a:solidFill>
                  <a:srgbClr val="7F0055"/>
                </a:solidFill>
              </a:rPr>
              <a:t>false</a:t>
            </a:r>
            <a:r>
              <a:rPr lang="en-US" dirty="0" smtClean="0">
                <a:solidFill>
                  <a:srgbClr val="000000"/>
                </a:solidFill>
              </a:rPr>
              <a:t>;                       2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nn-NO" dirty="0">
                <a:solidFill>
                  <a:srgbClr val="000000"/>
                </a:solidFill>
              </a:rPr>
              <a:t>    </a:t>
            </a:r>
            <a:r>
              <a:rPr lang="nn-NO" dirty="0">
                <a:solidFill>
                  <a:srgbClr val="7F0055"/>
                </a:solidFill>
              </a:rPr>
              <a:t>for</a:t>
            </a:r>
            <a:r>
              <a:rPr lang="nn-NO" dirty="0">
                <a:solidFill>
                  <a:srgbClr val="000000"/>
                </a:solidFill>
              </a:rPr>
              <a:t> (</a:t>
            </a:r>
            <a:r>
              <a:rPr lang="nn-NO" dirty="0">
                <a:solidFill>
                  <a:srgbClr val="7F0055"/>
                </a:solidFill>
              </a:rPr>
              <a:t>int</a:t>
            </a:r>
            <a:r>
              <a:rPr lang="nn-NO" dirty="0">
                <a:solidFill>
                  <a:srgbClr val="000000"/>
                </a:solidFill>
              </a:rPr>
              <a:t> </a:t>
            </a:r>
            <a:r>
              <a:rPr lang="nn-NO" dirty="0">
                <a:solidFill>
                  <a:srgbClr val="6A3E3E"/>
                </a:solidFill>
              </a:rPr>
              <a:t>i</a:t>
            </a:r>
            <a:r>
              <a:rPr lang="nn-NO" dirty="0">
                <a:solidFill>
                  <a:srgbClr val="000000"/>
                </a:solidFill>
              </a:rPr>
              <a:t> = 0; </a:t>
            </a:r>
            <a:r>
              <a:rPr lang="nn-NO" dirty="0">
                <a:solidFill>
                  <a:srgbClr val="6A3E3E"/>
                </a:solidFill>
              </a:rPr>
              <a:t>i</a:t>
            </a:r>
            <a:r>
              <a:rPr lang="nn-NO" dirty="0">
                <a:solidFill>
                  <a:srgbClr val="000000"/>
                </a:solidFill>
              </a:rPr>
              <a:t> &lt; </a:t>
            </a:r>
            <a:r>
              <a:rPr lang="nn-NO" dirty="0">
                <a:solidFill>
                  <a:srgbClr val="6A3E3E"/>
                </a:solidFill>
              </a:rPr>
              <a:t>arr</a:t>
            </a:r>
            <a:r>
              <a:rPr lang="nn-NO" dirty="0">
                <a:solidFill>
                  <a:srgbClr val="000000"/>
                </a:solidFill>
              </a:rPr>
              <a:t>.</a:t>
            </a:r>
            <a:r>
              <a:rPr lang="nn-NO" dirty="0">
                <a:solidFill>
                  <a:srgbClr val="0000C0"/>
                </a:solidFill>
              </a:rPr>
              <a:t>length</a:t>
            </a:r>
            <a:r>
              <a:rPr lang="nn-NO" dirty="0">
                <a:solidFill>
                  <a:srgbClr val="000000"/>
                </a:solidFill>
              </a:rPr>
              <a:t>; </a:t>
            </a:r>
            <a:r>
              <a:rPr lang="nn-NO" dirty="0">
                <a:solidFill>
                  <a:srgbClr val="6A3E3E"/>
                </a:solidFill>
              </a:rPr>
              <a:t>i</a:t>
            </a:r>
            <a:r>
              <a:rPr lang="nn-NO" dirty="0">
                <a:solidFill>
                  <a:srgbClr val="000000"/>
                </a:solidFill>
              </a:rPr>
              <a:t>++) </a:t>
            </a:r>
            <a:r>
              <a:rPr lang="nn-NO" dirty="0" smtClean="0">
                <a:solidFill>
                  <a:srgbClr val="000000"/>
                </a:solidFill>
              </a:rPr>
              <a:t>{        1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      </a:t>
            </a:r>
            <a:r>
              <a:rPr lang="en-US" dirty="0">
                <a:solidFill>
                  <a:srgbClr val="7F0055"/>
                </a:solidFill>
              </a:rPr>
              <a:t>if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(</a:t>
            </a:r>
            <a:r>
              <a:rPr lang="en-US" dirty="0" err="1">
                <a:solidFill>
                  <a:srgbClr val="6A3E3E"/>
                </a:solidFill>
              </a:rPr>
              <a:t>arr</a:t>
            </a:r>
            <a:r>
              <a:rPr lang="en-US" dirty="0">
                <a:solidFill>
                  <a:srgbClr val="000000"/>
                </a:solidFill>
              </a:rPr>
              <a:t>[</a:t>
            </a:r>
            <a:r>
              <a:rPr lang="en-US" dirty="0" err="1">
                <a:solidFill>
                  <a:srgbClr val="6A3E3E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]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== </a:t>
            </a:r>
            <a:r>
              <a:rPr lang="en-US" dirty="0">
                <a:solidFill>
                  <a:srgbClr val="6A3E3E"/>
                </a:solidFill>
              </a:rPr>
              <a:t>value</a:t>
            </a:r>
            <a:r>
              <a:rPr lang="en-US" dirty="0">
                <a:solidFill>
                  <a:srgbClr val="000000"/>
                </a:solidFill>
              </a:rPr>
              <a:t>) </a:t>
            </a:r>
            <a:r>
              <a:rPr lang="en-US" dirty="0" smtClean="0">
                <a:solidFill>
                  <a:srgbClr val="000000"/>
                </a:solidFill>
              </a:rPr>
              <a:t>{                      3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        </a:t>
            </a:r>
            <a:r>
              <a:rPr lang="en-US" dirty="0">
                <a:solidFill>
                  <a:srgbClr val="6A3E3E"/>
                </a:solidFill>
              </a:rPr>
              <a:t>result</a:t>
            </a:r>
            <a:r>
              <a:rPr lang="en-US" dirty="0">
                <a:solidFill>
                  <a:srgbClr val="000000"/>
                </a:solidFill>
              </a:rPr>
              <a:t> = </a:t>
            </a:r>
            <a:r>
              <a:rPr lang="en-US" dirty="0">
                <a:solidFill>
                  <a:srgbClr val="7F0055"/>
                </a:solidFill>
              </a:rPr>
              <a:t>true</a:t>
            </a:r>
            <a:r>
              <a:rPr lang="en-US" dirty="0" smtClean="0">
                <a:solidFill>
                  <a:srgbClr val="000000"/>
                </a:solidFill>
              </a:rPr>
              <a:t>;                            1	   </a:t>
            </a:r>
          </a:p>
          <a:p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       break;                                    1</a:t>
            </a:r>
          </a:p>
          <a:p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     }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</a:rPr>
              <a:t>    </a:t>
            </a:r>
            <a:r>
              <a:rPr lang="en-US" dirty="0">
                <a:solidFill>
                  <a:srgbClr val="7F0055"/>
                </a:solidFill>
              </a:rPr>
              <a:t>return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6A3E3E"/>
                </a:solidFill>
              </a:rPr>
              <a:t>result</a:t>
            </a:r>
            <a:r>
              <a:rPr lang="en-US" dirty="0" smtClean="0">
                <a:solidFill>
                  <a:srgbClr val="000000"/>
                </a:solidFill>
              </a:rPr>
              <a:t>;                                1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  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279529" y="1988825"/>
            <a:ext cx="576070" cy="32259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03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Estimating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 each line of code, determine how often it is executed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7690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 a list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199"/>
            <a:ext cx="8229600" cy="5147757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  </a:t>
            </a:r>
            <a:r>
              <a:rPr lang="en-US" dirty="0">
                <a:solidFill>
                  <a:srgbClr val="7F0055"/>
                </a:solidFill>
              </a:rPr>
              <a:t>public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7F0055"/>
                </a:solidFill>
              </a:rPr>
              <a:t>static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7F0055"/>
                </a:solidFill>
              </a:rPr>
              <a:t>boolean</a:t>
            </a:r>
            <a:r>
              <a:rPr lang="en-US" dirty="0">
                <a:solidFill>
                  <a:srgbClr val="000000"/>
                </a:solidFill>
              </a:rPr>
              <a:t> contains(</a:t>
            </a:r>
            <a:r>
              <a:rPr lang="en-US" dirty="0" err="1">
                <a:solidFill>
                  <a:srgbClr val="7F0055"/>
                </a:solidFill>
              </a:rPr>
              <a:t>int</a:t>
            </a:r>
            <a:r>
              <a:rPr lang="en-US" dirty="0">
                <a:solidFill>
                  <a:srgbClr val="000000"/>
                </a:solidFill>
              </a:rPr>
              <a:t>[] </a:t>
            </a:r>
            <a:r>
              <a:rPr lang="en-US" dirty="0" err="1">
                <a:solidFill>
                  <a:srgbClr val="6A3E3E"/>
                </a:solidFill>
              </a:rPr>
              <a:t>arr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dirty="0" err="1">
                <a:solidFill>
                  <a:srgbClr val="7F0055"/>
                </a:solidFill>
              </a:rPr>
              <a:t>int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6A3E3E"/>
                </a:solidFill>
              </a:rPr>
              <a:t>value</a:t>
            </a:r>
            <a:r>
              <a:rPr lang="en-US" dirty="0">
                <a:solidFill>
                  <a:srgbClr val="000000"/>
                </a:solidFill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</a:rPr>
              <a:t>    </a:t>
            </a:r>
            <a:r>
              <a:rPr lang="en-US" dirty="0" err="1">
                <a:solidFill>
                  <a:srgbClr val="7F0055"/>
                </a:solidFill>
              </a:rPr>
              <a:t>boolean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6A3E3E"/>
                </a:solidFill>
              </a:rPr>
              <a:t>result</a:t>
            </a:r>
            <a:r>
              <a:rPr lang="en-US" dirty="0">
                <a:solidFill>
                  <a:srgbClr val="000000"/>
                </a:solidFill>
              </a:rPr>
              <a:t> = </a:t>
            </a:r>
            <a:r>
              <a:rPr lang="en-US" dirty="0">
                <a:solidFill>
                  <a:srgbClr val="7F0055"/>
                </a:solidFill>
              </a:rPr>
              <a:t>false</a:t>
            </a:r>
            <a:r>
              <a:rPr lang="en-US" dirty="0" smtClean="0">
                <a:solidFill>
                  <a:srgbClr val="000000"/>
                </a:solidFill>
              </a:rPr>
              <a:t>;                       1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nn-NO" dirty="0">
                <a:solidFill>
                  <a:srgbClr val="000000"/>
                </a:solidFill>
              </a:rPr>
              <a:t>    </a:t>
            </a:r>
            <a:r>
              <a:rPr lang="nn-NO" dirty="0">
                <a:solidFill>
                  <a:srgbClr val="7F0055"/>
                </a:solidFill>
              </a:rPr>
              <a:t>for</a:t>
            </a:r>
            <a:r>
              <a:rPr lang="nn-NO" dirty="0">
                <a:solidFill>
                  <a:srgbClr val="000000"/>
                </a:solidFill>
              </a:rPr>
              <a:t> (</a:t>
            </a:r>
            <a:r>
              <a:rPr lang="nn-NO" dirty="0">
                <a:solidFill>
                  <a:srgbClr val="7F0055"/>
                </a:solidFill>
              </a:rPr>
              <a:t>int</a:t>
            </a:r>
            <a:r>
              <a:rPr lang="nn-NO" dirty="0">
                <a:solidFill>
                  <a:srgbClr val="000000"/>
                </a:solidFill>
              </a:rPr>
              <a:t> </a:t>
            </a:r>
            <a:r>
              <a:rPr lang="nn-NO" dirty="0">
                <a:solidFill>
                  <a:srgbClr val="6A3E3E"/>
                </a:solidFill>
              </a:rPr>
              <a:t>i</a:t>
            </a:r>
            <a:r>
              <a:rPr lang="nn-NO" dirty="0">
                <a:solidFill>
                  <a:srgbClr val="000000"/>
                </a:solidFill>
              </a:rPr>
              <a:t> = 0; </a:t>
            </a:r>
            <a:r>
              <a:rPr lang="nn-NO" dirty="0">
                <a:solidFill>
                  <a:srgbClr val="6A3E3E"/>
                </a:solidFill>
              </a:rPr>
              <a:t>i</a:t>
            </a:r>
            <a:r>
              <a:rPr lang="nn-NO" dirty="0">
                <a:solidFill>
                  <a:srgbClr val="000000"/>
                </a:solidFill>
              </a:rPr>
              <a:t> &lt; </a:t>
            </a:r>
            <a:r>
              <a:rPr lang="nn-NO" dirty="0">
                <a:solidFill>
                  <a:srgbClr val="6A3E3E"/>
                </a:solidFill>
              </a:rPr>
              <a:t>arr</a:t>
            </a:r>
            <a:r>
              <a:rPr lang="nn-NO" dirty="0">
                <a:solidFill>
                  <a:srgbClr val="000000"/>
                </a:solidFill>
              </a:rPr>
              <a:t>.</a:t>
            </a:r>
            <a:r>
              <a:rPr lang="nn-NO" dirty="0">
                <a:solidFill>
                  <a:srgbClr val="0000C0"/>
                </a:solidFill>
              </a:rPr>
              <a:t>length</a:t>
            </a:r>
            <a:r>
              <a:rPr lang="nn-NO" dirty="0">
                <a:solidFill>
                  <a:srgbClr val="000000"/>
                </a:solidFill>
              </a:rPr>
              <a:t>; </a:t>
            </a:r>
            <a:r>
              <a:rPr lang="nn-NO" dirty="0">
                <a:solidFill>
                  <a:srgbClr val="6A3E3E"/>
                </a:solidFill>
              </a:rPr>
              <a:t>i</a:t>
            </a:r>
            <a:r>
              <a:rPr lang="nn-NO" dirty="0">
                <a:solidFill>
                  <a:srgbClr val="000000"/>
                </a:solidFill>
              </a:rPr>
              <a:t>++) </a:t>
            </a:r>
            <a:r>
              <a:rPr lang="nn-NO" dirty="0" smtClean="0">
                <a:solidFill>
                  <a:srgbClr val="000000"/>
                </a:solidFill>
              </a:rPr>
              <a:t>{        1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      </a:t>
            </a:r>
            <a:r>
              <a:rPr lang="en-US" dirty="0">
                <a:solidFill>
                  <a:srgbClr val="7F0055"/>
                </a:solidFill>
              </a:rPr>
              <a:t>if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(</a:t>
            </a:r>
            <a:r>
              <a:rPr lang="en-US" dirty="0" err="1">
                <a:solidFill>
                  <a:srgbClr val="6A3E3E"/>
                </a:solidFill>
              </a:rPr>
              <a:t>arr</a:t>
            </a:r>
            <a:r>
              <a:rPr lang="en-US" dirty="0">
                <a:solidFill>
                  <a:srgbClr val="000000"/>
                </a:solidFill>
              </a:rPr>
              <a:t>[</a:t>
            </a:r>
            <a:r>
              <a:rPr lang="en-US" dirty="0" err="1">
                <a:solidFill>
                  <a:srgbClr val="6A3E3E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]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== </a:t>
            </a:r>
            <a:r>
              <a:rPr lang="en-US" dirty="0">
                <a:solidFill>
                  <a:srgbClr val="6A3E3E"/>
                </a:solidFill>
              </a:rPr>
              <a:t>value</a:t>
            </a:r>
            <a:r>
              <a:rPr lang="en-US" dirty="0">
                <a:solidFill>
                  <a:srgbClr val="000000"/>
                </a:solidFill>
              </a:rPr>
              <a:t>) </a:t>
            </a:r>
            <a:r>
              <a:rPr lang="en-US" dirty="0" smtClean="0">
                <a:solidFill>
                  <a:srgbClr val="000000"/>
                </a:solidFill>
              </a:rPr>
              <a:t>{                   up to n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        </a:t>
            </a:r>
            <a:r>
              <a:rPr lang="en-US" dirty="0">
                <a:solidFill>
                  <a:srgbClr val="6A3E3E"/>
                </a:solidFill>
              </a:rPr>
              <a:t>result</a:t>
            </a:r>
            <a:r>
              <a:rPr lang="en-US" dirty="0">
                <a:solidFill>
                  <a:srgbClr val="000000"/>
                </a:solidFill>
              </a:rPr>
              <a:t> = </a:t>
            </a:r>
            <a:r>
              <a:rPr lang="en-US" dirty="0">
                <a:solidFill>
                  <a:srgbClr val="7F0055"/>
                </a:solidFill>
              </a:rPr>
              <a:t>true</a:t>
            </a:r>
            <a:r>
              <a:rPr lang="en-US" dirty="0" smtClean="0">
                <a:solidFill>
                  <a:srgbClr val="000000"/>
                </a:solidFill>
              </a:rPr>
              <a:t>;                         up to 1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        </a:t>
            </a:r>
            <a:r>
              <a:rPr lang="en-US" dirty="0" smtClean="0">
                <a:solidFill>
                  <a:srgbClr val="7F0055"/>
                </a:solidFill>
              </a:rPr>
              <a:t>break</a:t>
            </a:r>
            <a:r>
              <a:rPr lang="en-US" dirty="0" smtClean="0">
                <a:solidFill>
                  <a:srgbClr val="000000"/>
                </a:solidFill>
              </a:rPr>
              <a:t>;                                 up to 1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      }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    </a:t>
            </a:r>
            <a:r>
              <a:rPr lang="en-US" dirty="0">
                <a:solidFill>
                  <a:srgbClr val="000000"/>
                </a:solidFill>
              </a:rPr>
              <a:t>}</a:t>
            </a:r>
          </a:p>
          <a:p>
            <a:r>
              <a:rPr lang="en-US" dirty="0">
                <a:solidFill>
                  <a:srgbClr val="000000"/>
                </a:solidFill>
              </a:rPr>
              <a:t>    </a:t>
            </a:r>
            <a:r>
              <a:rPr lang="en-US" dirty="0">
                <a:solidFill>
                  <a:srgbClr val="7F0055"/>
                </a:solidFill>
              </a:rPr>
              <a:t>return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6A3E3E"/>
                </a:solidFill>
              </a:rPr>
              <a:t>result</a:t>
            </a:r>
            <a:r>
              <a:rPr lang="en-US" dirty="0" smtClean="0">
                <a:solidFill>
                  <a:srgbClr val="000000"/>
                </a:solidFill>
              </a:rPr>
              <a:t>;                                1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  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049101" y="1988825"/>
            <a:ext cx="1094533" cy="32259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96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 number of operations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when counting the total number of operations, we often consider the worst case scenario</a:t>
            </a:r>
          </a:p>
          <a:p>
            <a:pPr lvl="1"/>
            <a:r>
              <a:rPr lang="en-US" dirty="0" smtClean="0"/>
              <a:t>let’s assume that the lines that might run always </a:t>
            </a:r>
            <a:r>
              <a:rPr lang="en-US" dirty="0" smtClean="0"/>
              <a:t>run</a:t>
            </a:r>
          </a:p>
          <a:p>
            <a:r>
              <a:rPr lang="en-US" dirty="0"/>
              <a:t>multiply the number of elementary operations by the number of times each line runs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B0659C-8185-43E0-99D0-C6E27206A33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8268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 number of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multiply the number of elementary operations by the number of times each line runs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163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 smtClean="0"/>
              <a:t>Java an array </a:t>
            </a:r>
            <a:r>
              <a:rPr lang="en-US" dirty="0"/>
              <a:t>is </a:t>
            </a:r>
            <a:r>
              <a:rPr lang="en-US" dirty="0" smtClean="0"/>
              <a:t>a </a:t>
            </a:r>
            <a:r>
              <a:rPr lang="en-US" dirty="0"/>
              <a:t>container object that holds a fixed number of values of a single </a:t>
            </a:r>
            <a:r>
              <a:rPr lang="en-US" dirty="0" smtClean="0"/>
              <a:t>type</a:t>
            </a:r>
          </a:p>
          <a:p>
            <a:r>
              <a:rPr lang="en-US" dirty="0" smtClean="0"/>
              <a:t>the length </a:t>
            </a:r>
            <a:r>
              <a:rPr lang="en-US" dirty="0"/>
              <a:t>of an array is established when the array is </a:t>
            </a:r>
            <a:r>
              <a:rPr lang="en-US" dirty="0" smtClean="0"/>
              <a:t>created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22078" y="6448254"/>
            <a:ext cx="7109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https://docs.oracle.com/javase/tutorial/java/nutsandbolts/arrays.html</a:t>
            </a:r>
          </a:p>
        </p:txBody>
      </p:sp>
    </p:spTree>
    <p:extLst>
      <p:ext uri="{BB962C8B-B14F-4D97-AF65-F5344CB8AC3E}">
        <p14:creationId xmlns:p14="http://schemas.microsoft.com/office/powerpoint/2010/main" val="20797471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 a list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199"/>
            <a:ext cx="8229600" cy="5147757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  </a:t>
            </a:r>
            <a:r>
              <a:rPr lang="en-US" dirty="0">
                <a:solidFill>
                  <a:srgbClr val="7F0055"/>
                </a:solidFill>
              </a:rPr>
              <a:t>public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7F0055"/>
                </a:solidFill>
              </a:rPr>
              <a:t>static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7F0055"/>
                </a:solidFill>
              </a:rPr>
              <a:t>boolean</a:t>
            </a:r>
            <a:r>
              <a:rPr lang="en-US" dirty="0">
                <a:solidFill>
                  <a:srgbClr val="000000"/>
                </a:solidFill>
              </a:rPr>
              <a:t> contains(</a:t>
            </a:r>
            <a:r>
              <a:rPr lang="en-US" dirty="0" err="1">
                <a:solidFill>
                  <a:srgbClr val="7F0055"/>
                </a:solidFill>
              </a:rPr>
              <a:t>int</a:t>
            </a:r>
            <a:r>
              <a:rPr lang="en-US" dirty="0">
                <a:solidFill>
                  <a:srgbClr val="000000"/>
                </a:solidFill>
              </a:rPr>
              <a:t>[] </a:t>
            </a:r>
            <a:r>
              <a:rPr lang="en-US" dirty="0" err="1">
                <a:solidFill>
                  <a:srgbClr val="6A3E3E"/>
                </a:solidFill>
              </a:rPr>
              <a:t>arr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dirty="0" err="1">
                <a:solidFill>
                  <a:srgbClr val="7F0055"/>
                </a:solidFill>
              </a:rPr>
              <a:t>int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6A3E3E"/>
                </a:solidFill>
              </a:rPr>
              <a:t>value</a:t>
            </a:r>
            <a:r>
              <a:rPr lang="en-US" dirty="0">
                <a:solidFill>
                  <a:srgbClr val="000000"/>
                </a:solidFill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</a:rPr>
              <a:t>    </a:t>
            </a:r>
            <a:r>
              <a:rPr lang="en-US" dirty="0" err="1">
                <a:solidFill>
                  <a:srgbClr val="7F0055"/>
                </a:solidFill>
              </a:rPr>
              <a:t>boolean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6A3E3E"/>
                </a:solidFill>
              </a:rPr>
              <a:t>result</a:t>
            </a:r>
            <a:r>
              <a:rPr lang="en-US" dirty="0">
                <a:solidFill>
                  <a:srgbClr val="000000"/>
                </a:solidFill>
              </a:rPr>
              <a:t> = </a:t>
            </a:r>
            <a:r>
              <a:rPr lang="en-US" dirty="0">
                <a:solidFill>
                  <a:srgbClr val="7F0055"/>
                </a:solidFill>
              </a:rPr>
              <a:t>false</a:t>
            </a:r>
            <a:r>
              <a:rPr lang="en-US" dirty="0" smtClean="0">
                <a:solidFill>
                  <a:srgbClr val="000000"/>
                </a:solidFill>
              </a:rPr>
              <a:t>;                     2 * 1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nn-NO" dirty="0">
                <a:solidFill>
                  <a:srgbClr val="000000"/>
                </a:solidFill>
              </a:rPr>
              <a:t>    </a:t>
            </a:r>
            <a:r>
              <a:rPr lang="nn-NO" dirty="0">
                <a:solidFill>
                  <a:srgbClr val="7F0055"/>
                </a:solidFill>
              </a:rPr>
              <a:t>for</a:t>
            </a:r>
            <a:r>
              <a:rPr lang="nn-NO" dirty="0">
                <a:solidFill>
                  <a:srgbClr val="000000"/>
                </a:solidFill>
              </a:rPr>
              <a:t> (</a:t>
            </a:r>
            <a:r>
              <a:rPr lang="nn-NO" dirty="0">
                <a:solidFill>
                  <a:srgbClr val="7F0055"/>
                </a:solidFill>
              </a:rPr>
              <a:t>int</a:t>
            </a:r>
            <a:r>
              <a:rPr lang="nn-NO" dirty="0">
                <a:solidFill>
                  <a:srgbClr val="000000"/>
                </a:solidFill>
              </a:rPr>
              <a:t> </a:t>
            </a:r>
            <a:r>
              <a:rPr lang="nn-NO" dirty="0">
                <a:solidFill>
                  <a:srgbClr val="6A3E3E"/>
                </a:solidFill>
              </a:rPr>
              <a:t>i</a:t>
            </a:r>
            <a:r>
              <a:rPr lang="nn-NO" dirty="0">
                <a:solidFill>
                  <a:srgbClr val="000000"/>
                </a:solidFill>
              </a:rPr>
              <a:t> = 0; </a:t>
            </a:r>
            <a:r>
              <a:rPr lang="nn-NO" dirty="0">
                <a:solidFill>
                  <a:srgbClr val="6A3E3E"/>
                </a:solidFill>
              </a:rPr>
              <a:t>i</a:t>
            </a:r>
            <a:r>
              <a:rPr lang="nn-NO" dirty="0">
                <a:solidFill>
                  <a:srgbClr val="000000"/>
                </a:solidFill>
              </a:rPr>
              <a:t> &lt; </a:t>
            </a:r>
            <a:r>
              <a:rPr lang="nn-NO" dirty="0">
                <a:solidFill>
                  <a:srgbClr val="6A3E3E"/>
                </a:solidFill>
              </a:rPr>
              <a:t>arr</a:t>
            </a:r>
            <a:r>
              <a:rPr lang="nn-NO" dirty="0">
                <a:solidFill>
                  <a:srgbClr val="000000"/>
                </a:solidFill>
              </a:rPr>
              <a:t>.</a:t>
            </a:r>
            <a:r>
              <a:rPr lang="nn-NO" dirty="0">
                <a:solidFill>
                  <a:srgbClr val="0000C0"/>
                </a:solidFill>
              </a:rPr>
              <a:t>length</a:t>
            </a:r>
            <a:r>
              <a:rPr lang="nn-NO" dirty="0">
                <a:solidFill>
                  <a:srgbClr val="000000"/>
                </a:solidFill>
              </a:rPr>
              <a:t>; </a:t>
            </a:r>
            <a:r>
              <a:rPr lang="nn-NO" dirty="0">
                <a:solidFill>
                  <a:srgbClr val="6A3E3E"/>
                </a:solidFill>
              </a:rPr>
              <a:t>i</a:t>
            </a:r>
            <a:r>
              <a:rPr lang="nn-NO" dirty="0">
                <a:solidFill>
                  <a:srgbClr val="000000"/>
                </a:solidFill>
              </a:rPr>
              <a:t>++) </a:t>
            </a:r>
            <a:r>
              <a:rPr lang="nn-NO" dirty="0" smtClean="0">
                <a:solidFill>
                  <a:srgbClr val="000000"/>
                </a:solidFill>
              </a:rPr>
              <a:t>{      1 * 1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      </a:t>
            </a:r>
            <a:r>
              <a:rPr lang="en-US" dirty="0">
                <a:solidFill>
                  <a:srgbClr val="7F0055"/>
                </a:solidFill>
              </a:rPr>
              <a:t>if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(</a:t>
            </a:r>
            <a:r>
              <a:rPr lang="en-US" dirty="0" err="1">
                <a:solidFill>
                  <a:srgbClr val="6A3E3E"/>
                </a:solidFill>
              </a:rPr>
              <a:t>arr</a:t>
            </a:r>
            <a:r>
              <a:rPr lang="en-US" dirty="0">
                <a:solidFill>
                  <a:srgbClr val="000000"/>
                </a:solidFill>
              </a:rPr>
              <a:t>[</a:t>
            </a:r>
            <a:r>
              <a:rPr lang="en-US" dirty="0" err="1">
                <a:solidFill>
                  <a:srgbClr val="6A3E3E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]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== </a:t>
            </a:r>
            <a:r>
              <a:rPr lang="en-US" dirty="0">
                <a:solidFill>
                  <a:srgbClr val="6A3E3E"/>
                </a:solidFill>
              </a:rPr>
              <a:t>value</a:t>
            </a:r>
            <a:r>
              <a:rPr lang="en-US" dirty="0">
                <a:solidFill>
                  <a:srgbClr val="000000"/>
                </a:solidFill>
              </a:rPr>
              <a:t>) </a:t>
            </a:r>
            <a:r>
              <a:rPr lang="en-US" dirty="0" smtClean="0">
                <a:solidFill>
                  <a:srgbClr val="000000"/>
                </a:solidFill>
              </a:rPr>
              <a:t>{                    3 * n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        </a:t>
            </a:r>
            <a:r>
              <a:rPr lang="en-US" dirty="0">
                <a:solidFill>
                  <a:srgbClr val="6A3E3E"/>
                </a:solidFill>
              </a:rPr>
              <a:t>result</a:t>
            </a:r>
            <a:r>
              <a:rPr lang="en-US" dirty="0">
                <a:solidFill>
                  <a:srgbClr val="000000"/>
                </a:solidFill>
              </a:rPr>
              <a:t> = </a:t>
            </a:r>
            <a:r>
              <a:rPr lang="en-US" dirty="0">
                <a:solidFill>
                  <a:srgbClr val="7F0055"/>
                </a:solidFill>
              </a:rPr>
              <a:t>true</a:t>
            </a:r>
            <a:r>
              <a:rPr lang="en-US" dirty="0" smtClean="0">
                <a:solidFill>
                  <a:srgbClr val="000000"/>
                </a:solidFill>
              </a:rPr>
              <a:t>;                          1 * 1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        </a:t>
            </a:r>
            <a:r>
              <a:rPr lang="en-US" dirty="0" smtClean="0">
                <a:solidFill>
                  <a:srgbClr val="7F0055"/>
                </a:solidFill>
              </a:rPr>
              <a:t>break</a:t>
            </a:r>
            <a:r>
              <a:rPr lang="en-US" dirty="0" smtClean="0">
                <a:solidFill>
                  <a:srgbClr val="000000"/>
                </a:solidFill>
              </a:rPr>
              <a:t>;                                  1 * 1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      }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    </a:t>
            </a:r>
            <a:r>
              <a:rPr lang="en-US" dirty="0">
                <a:solidFill>
                  <a:srgbClr val="000000"/>
                </a:solidFill>
              </a:rPr>
              <a:t>}</a:t>
            </a:r>
          </a:p>
          <a:p>
            <a:r>
              <a:rPr lang="en-US" dirty="0">
                <a:solidFill>
                  <a:srgbClr val="000000"/>
                </a:solidFill>
              </a:rPr>
              <a:t>    </a:t>
            </a:r>
            <a:r>
              <a:rPr lang="en-US" dirty="0">
                <a:solidFill>
                  <a:srgbClr val="7F0055"/>
                </a:solidFill>
              </a:rPr>
              <a:t>return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6A3E3E"/>
                </a:solidFill>
              </a:rPr>
              <a:t>result</a:t>
            </a:r>
            <a:r>
              <a:rPr lang="en-US" dirty="0" smtClean="0">
                <a:solidFill>
                  <a:srgbClr val="000000"/>
                </a:solidFill>
              </a:rPr>
              <a:t>;                              1 * 1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  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2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running time for </a:t>
                </a:r>
                <a:r>
                  <a:rPr lang="en-US" b="1" dirty="0" smtClean="0">
                    <a:latin typeface="Consolas" panose="020B0609020204030204" pitchFamily="49" charset="0"/>
                  </a:rPr>
                  <a:t>contains</a:t>
                </a:r>
                <a:r>
                  <a:rPr lang="en-US" dirty="0" smtClean="0"/>
                  <a:t>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+6</m:t>
                    </m:r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2"/>
                <a:stretch>
                  <a:fillRect l="-667" t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11530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 notation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when counting the number of elementary operations we assumed that all elementary operations would run in 1 unit of time</a:t>
                </a:r>
              </a:p>
              <a:p>
                <a:r>
                  <a:rPr lang="en-US" dirty="0" smtClean="0"/>
                  <a:t>in reality this isn’t true and exactly what constitutes an elementary operation and how much time each operation requires depends on many factors</a:t>
                </a:r>
              </a:p>
              <a:p>
                <a:r>
                  <a:rPr lang="en-US" dirty="0" smtClean="0"/>
                  <a:t>in our expression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+6</m:t>
                    </m:r>
                  </m:oMath>
                </a14:m>
                <a:r>
                  <a:rPr lang="en-US" dirty="0" smtClean="0"/>
                  <a:t> the constants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smtClean="0"/>
                  <a:t>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smtClean="0"/>
                  <a:t>are likely to be inaccurate</a:t>
                </a:r>
              </a:p>
              <a:p>
                <a:r>
                  <a:rPr lang="en-US" dirty="0" smtClean="0"/>
                  <a:t>big-O notation describes the complexity of an algorithm that is insensitive to variations in how elementary operations are counted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2"/>
                <a:stretch>
                  <a:fillRect l="-667" t="-988" r="-10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0215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 notation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using big-O notation we say that the complexity of </a:t>
                </a:r>
                <a:r>
                  <a:rPr lang="en-US" b="1" dirty="0" smtClean="0">
                    <a:latin typeface="Segoe UI" panose="020B0502040204020203" pitchFamily="34" charset="0"/>
                    <a:cs typeface="Segoe UI" panose="020B0502040204020203" pitchFamily="34" charset="0"/>
                  </a:rPr>
                  <a:t>contains</a:t>
                </a:r>
                <a:r>
                  <a:rPr lang="en-US" dirty="0" smtClean="0"/>
                  <a:t> </a:t>
                </a:r>
                <a:r>
                  <a:rPr lang="en-US" dirty="0" smtClean="0"/>
                  <a:t>is 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endParaRPr lang="en-US" dirty="0"/>
              </a:p>
              <a:p>
                <a:pPr>
                  <a:defRPr/>
                </a:pPr>
                <a:r>
                  <a:rPr lang="en-CA" dirty="0" smtClean="0"/>
                  <a:t>more formally</a:t>
                </a:r>
                <a:r>
                  <a:rPr lang="en-CA" dirty="0"/>
                  <a:t>, a function </a:t>
                </a:r>
                <a:r>
                  <a:rPr lang="en-CA" i="1" dirty="0"/>
                  <a:t>f</a:t>
                </a:r>
                <a:r>
                  <a:rPr lang="en-CA" dirty="0"/>
                  <a:t>(</a:t>
                </a:r>
                <a:r>
                  <a:rPr lang="en-CA" i="1" dirty="0"/>
                  <a:t>n</a:t>
                </a:r>
                <a:r>
                  <a:rPr lang="en-CA" dirty="0"/>
                  <a:t>) is an element of </a:t>
                </a:r>
                <a:r>
                  <a:rPr lang="en-CA" i="1" dirty="0"/>
                  <a:t>O</a:t>
                </a:r>
                <a:r>
                  <a:rPr lang="en-CA" dirty="0"/>
                  <a:t>(</a:t>
                </a:r>
                <a:r>
                  <a:rPr lang="en-CA" i="1" dirty="0"/>
                  <a:t>g</a:t>
                </a:r>
                <a:r>
                  <a:rPr lang="en-CA" dirty="0"/>
                  <a:t>(</a:t>
                </a:r>
                <a:r>
                  <a:rPr lang="en-CA" i="1" dirty="0"/>
                  <a:t>n</a:t>
                </a:r>
                <a:r>
                  <a:rPr lang="en-CA" dirty="0"/>
                  <a:t>)) if and only if there is a positive real number </a:t>
                </a:r>
                <a:r>
                  <a:rPr lang="en-CA" i="1" dirty="0"/>
                  <a:t>M</a:t>
                </a:r>
                <a:r>
                  <a:rPr lang="en-CA" dirty="0"/>
                  <a:t> and a real number </a:t>
                </a:r>
                <a:r>
                  <a:rPr lang="en-CA" i="1" dirty="0"/>
                  <a:t>m</a:t>
                </a:r>
                <a:r>
                  <a:rPr lang="en-CA" dirty="0"/>
                  <a:t> such that</a:t>
                </a:r>
                <a:endParaRPr lang="en-US" dirty="0"/>
              </a:p>
              <a:p>
                <a:pPr algn="ctr">
                  <a:buNone/>
                  <a:defRPr/>
                </a:pPr>
                <a:r>
                  <a:rPr lang="en-CA" dirty="0"/>
                  <a:t>| </a:t>
                </a:r>
                <a:r>
                  <a:rPr lang="en-CA" i="1" dirty="0"/>
                  <a:t>f(n)</a:t>
                </a:r>
                <a:r>
                  <a:rPr lang="en-CA" dirty="0"/>
                  <a:t> | &lt; </a:t>
                </a:r>
                <a:r>
                  <a:rPr lang="en-CA" i="1" dirty="0"/>
                  <a:t>M</a:t>
                </a:r>
                <a:r>
                  <a:rPr lang="en-CA" dirty="0"/>
                  <a:t>|</a:t>
                </a:r>
                <a:r>
                  <a:rPr lang="en-CA" i="1" dirty="0"/>
                  <a:t> g</a:t>
                </a:r>
                <a:r>
                  <a:rPr lang="en-CA" dirty="0"/>
                  <a:t>(</a:t>
                </a:r>
                <a:r>
                  <a:rPr lang="en-CA" i="1" dirty="0"/>
                  <a:t>n</a:t>
                </a:r>
                <a:r>
                  <a:rPr lang="en-CA" dirty="0"/>
                  <a:t>) |  for all  </a:t>
                </a:r>
                <a:r>
                  <a:rPr lang="en-CA" i="1" dirty="0"/>
                  <a:t>n</a:t>
                </a:r>
                <a:r>
                  <a:rPr lang="en-CA" dirty="0"/>
                  <a:t> &gt; </a:t>
                </a:r>
                <a:r>
                  <a:rPr lang="en-CA" i="1" dirty="0"/>
                  <a:t>m</a:t>
                </a:r>
                <a:r>
                  <a:rPr lang="en-CA" dirty="0"/>
                  <a:t> </a:t>
                </a:r>
              </a:p>
              <a:p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2"/>
                <a:stretch>
                  <a:fillRect l="-667" t="-988" r="-12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442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 notation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Claim: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+6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∈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Proof: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+6, 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&gt;1</m:t>
                    </m:r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US" dirty="0" smtClean="0"/>
                  <a:t>; therefore, we do not need to consider the absolute values. We need to find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 smtClean="0"/>
                  <a:t> such that the following is true: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For all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&gt;1</m:t>
                    </m:r>
                  </m:oMath>
                </a14:m>
                <a:r>
                  <a:rPr lang="en-US" dirty="0" smtClean="0"/>
                  <a:t> we have: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+6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9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for all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&gt;1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)∈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2"/>
                <a:stretch>
                  <a:fillRect l="-1333" t="-988" b="-56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650992" y="3688080"/>
                <a:ext cx="350596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+6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𝑀𝑛</m:t>
                    </m:r>
                  </m:oMath>
                </a14:m>
                <a:r>
                  <a:rPr lang="en-US" sz="2400" dirty="0" smtClean="0"/>
                  <a:t> </a:t>
                </a:r>
                <a:r>
                  <a:rPr lang="en-US" sz="2400" dirty="0" smtClean="0">
                    <a:latin typeface="+mn-lt"/>
                  </a:rPr>
                  <a:t>for all</a:t>
                </a:r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0992" y="3688080"/>
                <a:ext cx="3505960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3130" t="-24590" r="-1043" b="-475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3305018" y="5041996"/>
                <a:ext cx="1809406" cy="3693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≤9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r>
                  <a:rPr lang="en-US" sz="2400" b="0" dirty="0" smtClean="0"/>
                  <a:t/>
                </a:r>
                <a:br>
                  <a:rPr lang="en-US" sz="2400" b="0" dirty="0" smtClean="0"/>
                </a:br>
                <a:endParaRPr lang="en-US" sz="24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5018" y="5041996"/>
                <a:ext cx="1809406" cy="369397"/>
              </a:xfrm>
              <a:prstGeom prst="rect">
                <a:avLst/>
              </a:prstGeom>
              <a:blipFill rotWithShape="0">
                <a:blip r:embed="rId4"/>
                <a:stretch>
                  <a:fillRect l="-673"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04314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 notation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Proof 2: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+6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&gt;1</m:t>
                    </m:r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US" dirty="0" smtClean="0"/>
                  <a:t>; therefore, we do not need to consider the absolute values. We need to find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 smtClean="0"/>
                  <a:t> such that the following is true:</a:t>
                </a: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&gt;1</m:t>
                    </m:r>
                  </m:oMath>
                </a14:m>
                <a:r>
                  <a:rPr lang="en-US" dirty="0" smtClean="0"/>
                  <a:t> we have: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+6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9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for all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&gt;1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)∈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2"/>
                <a:stretch>
                  <a:fillRect l="-1333" t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786183" y="3256179"/>
                <a:ext cx="350596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+6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𝑀𝑛</m:t>
                    </m:r>
                  </m:oMath>
                </a14:m>
                <a:r>
                  <a:rPr lang="en-US" sz="2400" dirty="0" smtClean="0"/>
                  <a:t> </a:t>
                </a:r>
                <a:r>
                  <a:rPr lang="en-US" sz="2400" dirty="0" smtClean="0">
                    <a:latin typeface="+mn-lt"/>
                  </a:rPr>
                  <a:t>for all</a:t>
                </a:r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6183" y="3256179"/>
                <a:ext cx="3505960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2957" t="-24590" r="-1217" b="-491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2498148" y="4520909"/>
                <a:ext cx="3768275" cy="693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+6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+6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9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8148" y="4520909"/>
                <a:ext cx="3768275" cy="69390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44507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 notation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second proof uses the following recipe:</a:t>
                </a:r>
              </a:p>
              <a:p>
                <a:pPr marL="731838" lvl="1" indent="-457200">
                  <a:buFont typeface="+mj-lt"/>
                  <a:buAutoNum type="arabicPeriod"/>
                </a:pPr>
                <a:r>
                  <a:rPr lang="en-US" dirty="0"/>
                  <a:t>C</a:t>
                </a:r>
                <a:r>
                  <a:rPr lang="en-US" dirty="0" smtClean="0"/>
                  <a:t>hoose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dirty="0" smtClean="0"/>
              </a:p>
              <a:p>
                <a:pPr marL="731838" lvl="1" indent="-457200">
                  <a:buFont typeface="+mj-lt"/>
                  <a:buAutoNum type="arabicPeriod"/>
                </a:pPr>
                <a:r>
                  <a:rPr lang="en-US" dirty="0" smtClean="0"/>
                  <a:t>Assuming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&gt;1</m:t>
                    </m:r>
                  </m:oMath>
                </a14:m>
                <a:r>
                  <a:rPr lang="en-US" dirty="0" smtClean="0"/>
                  <a:t> derive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dirty="0" smtClean="0"/>
                  <a:t> such that</a:t>
                </a:r>
              </a:p>
              <a:p>
                <a:pPr marL="731838" lvl="1" indent="-457200">
                  <a:buFont typeface="+mj-lt"/>
                  <a:buAutoNum type="arabicPeriod"/>
                </a:pPr>
                <a:endParaRPr lang="en-US" dirty="0"/>
              </a:p>
              <a:p>
                <a:pPr marL="731838" lvl="1" indent="-457200">
                  <a:buFont typeface="+mj-lt"/>
                  <a:buAutoNum type="arabicPeriod"/>
                </a:pPr>
                <a:endParaRPr lang="en-US" dirty="0" smtClean="0"/>
              </a:p>
              <a:p>
                <a:pPr marL="731838" lvl="1" indent="-457200">
                  <a:buFont typeface="+mj-lt"/>
                  <a:buAutoNum type="arabicPeriod"/>
                </a:pPr>
                <a:endParaRPr lang="en-US" dirty="0"/>
              </a:p>
              <a:p>
                <a:r>
                  <a:rPr lang="en-US" dirty="0" smtClean="0"/>
                  <a:t>assuming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&gt;1</m:t>
                    </m:r>
                  </m:oMath>
                </a14:m>
                <a:r>
                  <a:rPr lang="en-US" dirty="0" smtClean="0"/>
                  <a:t> implies that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1&lt;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 smtClean="0"/>
                  <a:t>, etc. which means you can replace terms in the numerator to simplify the expression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2"/>
                <a:stretch>
                  <a:fillRect l="-667" t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008431" y="2737716"/>
                <a:ext cx="3127138" cy="7795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𝑀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8431" y="2737716"/>
                <a:ext cx="3127138" cy="77957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17459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 notation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Claim: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=3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+100∈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:r>
                  <a:rPr lang="en-US" dirty="0" smtClean="0"/>
                  <a:t>Proof: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 smtClean="0"/>
                  <a:t>Choose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dirty="0" smtClean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 smtClean="0"/>
                  <a:t>Assume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&gt;1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2"/>
                <a:stretch>
                  <a:fillRect l="-741" t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920583" y="3544214"/>
                <a:ext cx="7302833" cy="19011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+100</m:t>
                              </m:r>
                            </m:e>
                          </m:d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+100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m:rPr>
                          <m:aln/>
                        </m:rPr>
                        <a:rPr lang="en-US" sz="2400" b="0" i="1" smtClean="0"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+100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  <m:oMath xmlns:m="http://schemas.openxmlformats.org/officeDocument/2006/math">
                      <m:r>
                        <m:rPr>
                          <m:aln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104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  <m:oMath xmlns:m="http://schemas.openxmlformats.org/officeDocument/2006/math">
                      <m:r>
                        <m:rPr>
                          <m:aln/>
                        </m:rP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104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583" y="3544214"/>
                <a:ext cx="7302833" cy="1901161"/>
              </a:xfrm>
              <a:prstGeom prst="rect">
                <a:avLst/>
              </a:prstGeom>
              <a:blipFill rotWithShape="0">
                <a:blip r:embed="rId3"/>
                <a:stretch>
                  <a:fillRect b="-9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535074" y="2926128"/>
            <a:ext cx="1322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change to +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4111144" y="3313786"/>
            <a:ext cx="115214" cy="256997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272071" y="2926128"/>
            <a:ext cx="1000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increase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09957" y="2931238"/>
            <a:ext cx="1000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increase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6763357" y="3313785"/>
            <a:ext cx="115214" cy="256997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7952551" y="3313786"/>
            <a:ext cx="115214" cy="256997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7504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(1)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(1)</m:t>
                    </m:r>
                  </m:oMath>
                </a14:m>
                <a:r>
                  <a:rPr lang="en-US" dirty="0" smtClean="0"/>
                  <a:t> describes an algorithm that runs in constant time</a:t>
                </a:r>
              </a:p>
              <a:p>
                <a:pPr lvl="1"/>
                <a:r>
                  <a:rPr lang="en-US" dirty="0" smtClean="0"/>
                  <a:t>i.e., the run time does not depend on the size of the </a:t>
                </a:r>
                <a:r>
                  <a:rPr lang="en-US" dirty="0" smtClean="0"/>
                  <a:t>input</a:t>
                </a:r>
              </a:p>
              <a:p>
                <a:pPr lvl="1"/>
                <a:r>
                  <a:rPr lang="en-US" dirty="0" smtClean="0"/>
                  <a:t>examples:</a:t>
                </a:r>
              </a:p>
              <a:p>
                <a:pPr lvl="2"/>
                <a:r>
                  <a:rPr lang="en-US" dirty="0" smtClean="0"/>
                  <a:t>determine if an integer is even or odd</a:t>
                </a:r>
              </a:p>
              <a:p>
                <a:pPr lvl="2"/>
                <a:r>
                  <a:rPr lang="en-US" b="1" dirty="0" smtClean="0">
                    <a:latin typeface="Consolas" panose="020B0609020204030204" pitchFamily="49" charset="0"/>
                  </a:rPr>
                  <a:t>get</a:t>
                </a:r>
                <a:r>
                  <a:rPr lang="en-US" dirty="0" smtClean="0"/>
                  <a:t> for </a:t>
                </a:r>
                <a:r>
                  <a:rPr lang="en-US" b="1" dirty="0" err="1" smtClean="0">
                    <a:latin typeface="Consolas" panose="020B0609020204030204" pitchFamily="49" charset="0"/>
                  </a:rPr>
                  <a:t>ArrayList</a:t>
                </a:r>
                <a:r>
                  <a:rPr lang="en-US" dirty="0" smtClean="0"/>
                  <a:t> </a:t>
                </a:r>
                <a:r>
                  <a:rPr lang="en-US" dirty="0" smtClean="0"/>
                  <a:t> </a:t>
                </a:r>
              </a:p>
              <a:p>
                <a:pPr lvl="2"/>
                <a:r>
                  <a:rPr lang="en-US" b="1" dirty="0" smtClean="0">
                    <a:latin typeface="Consolas" panose="020B0609020204030204" pitchFamily="49" charset="0"/>
                  </a:rPr>
                  <a:t>contains</a:t>
                </a:r>
                <a:r>
                  <a:rPr lang="en-US" dirty="0" smtClean="0"/>
                  <a:t> for </a:t>
                </a:r>
                <a:r>
                  <a:rPr lang="en-US" b="1" dirty="0" err="1" smtClean="0">
                    <a:latin typeface="Consolas" panose="020B0609020204030204" pitchFamily="49" charset="0"/>
                  </a:rPr>
                  <a:t>HashSet</a:t>
                </a:r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3"/>
                <a:stretch>
                  <a:fillRect t="-988" r="-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8781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describes an algorithm whose runtime grows in proportion to the logarithm of the input size</a:t>
                </a:r>
              </a:p>
              <a:p>
                <a:pPr lvl="1"/>
                <a:r>
                  <a:rPr lang="en-US" dirty="0" smtClean="0"/>
                  <a:t>i.e., doubling the size of the input increases the runtime by 1 unit of time</a:t>
                </a:r>
              </a:p>
              <a:p>
                <a:pPr lvl="1"/>
                <a:r>
                  <a:rPr lang="en-US" dirty="0" smtClean="0"/>
                  <a:t>called logarithmic </a:t>
                </a:r>
                <a:r>
                  <a:rPr lang="en-US" dirty="0" smtClean="0"/>
                  <a:t>complexity</a:t>
                </a:r>
              </a:p>
              <a:p>
                <a:pPr lvl="1"/>
                <a:r>
                  <a:rPr lang="en-US" dirty="0" smtClean="0"/>
                  <a:t>examples:</a:t>
                </a:r>
              </a:p>
              <a:p>
                <a:pPr lvl="2"/>
                <a:r>
                  <a:rPr lang="en-US" b="1" dirty="0" err="1" smtClean="0">
                    <a:latin typeface="Consolas" panose="020B0609020204030204" pitchFamily="49" charset="0"/>
                  </a:rPr>
                  <a:t>Arrays.binarySearch</a:t>
                </a:r>
                <a:r>
                  <a:rPr lang="en-US" dirty="0" smtClean="0"/>
                  <a:t> (</a:t>
                </a:r>
                <a:r>
                  <a:rPr lang="en-US" b="1" dirty="0" smtClean="0">
                    <a:latin typeface="Consolas" panose="020B0609020204030204" pitchFamily="49" charset="0"/>
                  </a:rPr>
                  <a:t>contains</a:t>
                </a:r>
                <a:r>
                  <a:rPr lang="en-US" dirty="0" smtClean="0"/>
                  <a:t> for a sorted array)</a:t>
                </a:r>
              </a:p>
              <a:p>
                <a:pPr lvl="2"/>
                <a:r>
                  <a:rPr lang="en-US" b="1" dirty="0">
                    <a:latin typeface="Consolas" panose="020B0609020204030204" pitchFamily="49" charset="0"/>
                  </a:rPr>
                  <a:t>contains</a:t>
                </a:r>
                <a:r>
                  <a:rPr lang="en-US" dirty="0"/>
                  <a:t> for </a:t>
                </a:r>
                <a:r>
                  <a:rPr lang="en-US" b="1" dirty="0" err="1" smtClean="0">
                    <a:latin typeface="Consolas" panose="020B0609020204030204" pitchFamily="49" charset="0"/>
                  </a:rPr>
                  <a:t>TreeSet</a:t>
                </a:r>
                <a:r>
                  <a:rPr lang="en-US" dirty="0" smtClean="0"/>
                  <a:t> </a:t>
                </a:r>
                <a:endParaRPr lang="en-US" dirty="0"/>
              </a:p>
              <a:p>
                <a:pPr lvl="2"/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3"/>
                <a:stretch>
                  <a:fillRect t="-988" r="-19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773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declare an array you use the element type followed by an empty pair of square brackets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22078" y="6448254"/>
            <a:ext cx="7109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https://docs.oracle.com/javase/tutorial/java/nutsandbolts/arrays.html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9174" y="2408205"/>
            <a:ext cx="588334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[] collection;     </a:t>
            </a:r>
            <a:endParaRPr lang="en-CA" b="1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CA" b="1" dirty="0" smtClean="0">
                <a:solidFill>
                  <a:srgbClr val="3F7F5F"/>
                </a:solidFill>
                <a:latin typeface="Consolas" panose="020B0609020204030204" pitchFamily="49" charset="0"/>
              </a:rPr>
              <a:t>// </a:t>
            </a:r>
            <a:r>
              <a:rPr lang="en-CA" b="1" dirty="0">
                <a:solidFill>
                  <a:srgbClr val="3F7F5F"/>
                </a:solidFill>
                <a:latin typeface="Consolas" panose="020B0609020204030204" pitchFamily="49" charset="0"/>
              </a:rPr>
              <a:t>collection is an array of double </a:t>
            </a:r>
            <a:r>
              <a:rPr lang="en-CA" b="1" dirty="0" smtClean="0">
                <a:solidFill>
                  <a:srgbClr val="3F7F5F"/>
                </a:solidFill>
                <a:latin typeface="Consolas" panose="020B0609020204030204" pitchFamily="49" charset="0"/>
              </a:rPr>
              <a:t>values</a:t>
            </a:r>
          </a:p>
          <a:p>
            <a:endParaRPr lang="en-CA" b="1" dirty="0">
              <a:solidFill>
                <a:srgbClr val="3F7F5F"/>
              </a:solidFill>
              <a:latin typeface="Consolas" panose="020B0609020204030204" pitchFamily="49" charset="0"/>
            </a:endParaRPr>
          </a:p>
          <a:p>
            <a:endParaRPr lang="en-CA" dirty="0">
              <a:latin typeface="Consolas" panose="020B0609020204030204" pitchFamily="49" charset="0"/>
            </a:endParaRPr>
          </a:p>
          <a:p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collection = </a:t>
            </a:r>
            <a:r>
              <a:rPr lang="en-CA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CA" b="1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[10];</a:t>
            </a:r>
          </a:p>
          <a:p>
            <a:r>
              <a:rPr lang="en-CA" b="1" dirty="0">
                <a:solidFill>
                  <a:srgbClr val="3F7F5F"/>
                </a:solidFill>
                <a:latin typeface="Consolas" panose="020B0609020204030204" pitchFamily="49" charset="0"/>
              </a:rPr>
              <a:t>// collection is an array of 10 double values</a:t>
            </a:r>
          </a:p>
          <a:p>
            <a:endParaRPr lang="en-CA" b="1" dirty="0" smtClean="0">
              <a:solidFill>
                <a:srgbClr val="3F7F5F"/>
              </a:solidFill>
              <a:latin typeface="Consolas" panose="020B0609020204030204" pitchFamily="49" charset="0"/>
            </a:endParaRPr>
          </a:p>
          <a:p>
            <a:endParaRPr lang="en-CA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8541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describes an </a:t>
                </a:r>
                <a:r>
                  <a:rPr lang="en-US" dirty="0" smtClean="0"/>
                  <a:t>algorithm whose runtime grows in proportion to the size of the input</a:t>
                </a:r>
              </a:p>
              <a:p>
                <a:pPr lvl="1"/>
                <a:r>
                  <a:rPr lang="en-US" dirty="0" smtClean="0"/>
                  <a:t>i.e., doubling the input size double the runtime (approximately)</a:t>
                </a:r>
              </a:p>
              <a:p>
                <a:pPr lvl="1"/>
                <a:r>
                  <a:rPr lang="en-US" dirty="0" smtClean="0"/>
                  <a:t>called linear </a:t>
                </a:r>
                <a:r>
                  <a:rPr lang="en-US" dirty="0" smtClean="0"/>
                  <a:t>complexity</a:t>
                </a:r>
              </a:p>
              <a:p>
                <a:pPr lvl="1"/>
                <a:r>
                  <a:rPr lang="en-US" dirty="0" smtClean="0"/>
                  <a:t>examples:</a:t>
                </a:r>
              </a:p>
              <a:p>
                <a:pPr lvl="2"/>
                <a:r>
                  <a:rPr lang="en-US" dirty="0" smtClean="0"/>
                  <a:t>finding the minimum or maximum value in an array or list</a:t>
                </a:r>
              </a:p>
              <a:p>
                <a:pPr lvl="2"/>
                <a:r>
                  <a:rPr lang="en-US" b="1" dirty="0">
                    <a:latin typeface="Consolas" panose="020B0609020204030204" pitchFamily="49" charset="0"/>
                  </a:rPr>
                  <a:t>contains</a:t>
                </a:r>
                <a:r>
                  <a:rPr lang="en-US" dirty="0"/>
                  <a:t> for </a:t>
                </a:r>
                <a:r>
                  <a:rPr lang="en-US" dirty="0" smtClean="0"/>
                  <a:t>an unsorted </a:t>
                </a:r>
                <a:r>
                  <a:rPr lang="en-US" dirty="0"/>
                  <a:t>array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3"/>
                <a:stretch>
                  <a:fillRect t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8755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describes an algorithm whose runtime complexity is slightly greater than linear</a:t>
                </a:r>
              </a:p>
              <a:p>
                <a:pPr lvl="1"/>
                <a:r>
                  <a:rPr lang="en-US" dirty="0" smtClean="0"/>
                  <a:t>i.e., doubling the size of the input more than doubles the runtime (approximately)</a:t>
                </a:r>
              </a:p>
              <a:p>
                <a:pPr lvl="1"/>
                <a:r>
                  <a:rPr lang="en-US" dirty="0" smtClean="0"/>
                  <a:t>called </a:t>
                </a:r>
                <a:r>
                  <a:rPr lang="en-US" dirty="0" err="1" smtClean="0"/>
                  <a:t>linearithmic</a:t>
                </a:r>
                <a:r>
                  <a:rPr lang="en-US" dirty="0" smtClean="0"/>
                  <a:t> </a:t>
                </a:r>
                <a:r>
                  <a:rPr lang="en-US" dirty="0" smtClean="0"/>
                  <a:t>complexity</a:t>
                </a:r>
              </a:p>
              <a:p>
                <a:pPr lvl="1"/>
                <a:r>
                  <a:rPr lang="en-US" dirty="0" smtClean="0"/>
                  <a:t>examples:</a:t>
                </a:r>
              </a:p>
              <a:p>
                <a:pPr lvl="2"/>
                <a:r>
                  <a:rPr lang="en-US" dirty="0" smtClean="0"/>
                  <a:t>efficient sorting of an array or list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3"/>
                <a:stretch>
                  <a:fillRect t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3764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describes an </a:t>
                </a:r>
                <a:r>
                  <a:rPr lang="en-US" dirty="0" smtClean="0"/>
                  <a:t>algorithm whose runtime grows in proportion to the square of the size of the input</a:t>
                </a:r>
              </a:p>
              <a:p>
                <a:pPr lvl="1"/>
                <a:r>
                  <a:rPr lang="en-US" dirty="0" smtClean="0"/>
                  <a:t>i.e., doubling the input size quadruples the runtime (approximately)</a:t>
                </a:r>
              </a:p>
              <a:p>
                <a:pPr lvl="1"/>
                <a:r>
                  <a:rPr lang="en-US" dirty="0" smtClean="0"/>
                  <a:t>called quadratic </a:t>
                </a:r>
                <a:r>
                  <a:rPr lang="en-US" dirty="0" smtClean="0"/>
                  <a:t>complexity</a:t>
                </a:r>
              </a:p>
              <a:p>
                <a:pPr lvl="1"/>
                <a:r>
                  <a:rPr lang="en-US" dirty="0" smtClean="0"/>
                  <a:t>examples:</a:t>
                </a:r>
              </a:p>
              <a:p>
                <a:pPr lvl="2"/>
                <a:r>
                  <a:rPr lang="en-US" dirty="0" smtClean="0"/>
                  <a:t>inefficient sorting of an array or list</a:t>
                </a:r>
              </a:p>
              <a:p>
                <a:pPr lvl="2"/>
                <a:r>
                  <a:rPr lang="en-US" dirty="0" smtClean="0"/>
                  <a:t>checking if everything in one list is in another list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3"/>
                <a:stretch>
                  <a:fillRect t="-988" r="-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3944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describes an </a:t>
                </a:r>
                <a:r>
                  <a:rPr lang="en-US" dirty="0" smtClean="0"/>
                  <a:t>algorithm whose runtime grows exponentially with the size of the input</a:t>
                </a:r>
              </a:p>
              <a:p>
                <a:pPr lvl="1"/>
                <a:r>
                  <a:rPr lang="en-US" dirty="0" smtClean="0"/>
                  <a:t>i.e., increasing the input size by 1 doubles the runtime (approximately)</a:t>
                </a:r>
              </a:p>
              <a:p>
                <a:pPr lvl="1"/>
                <a:r>
                  <a:rPr lang="en-US" dirty="0" smtClean="0"/>
                  <a:t>called exponential </a:t>
                </a:r>
                <a:r>
                  <a:rPr lang="en-US" dirty="0" smtClean="0"/>
                  <a:t>complexity</a:t>
                </a:r>
              </a:p>
              <a:p>
                <a:pPr lvl="1"/>
                <a:r>
                  <a:rPr lang="en-US" dirty="0" smtClean="0"/>
                  <a:t>example:</a:t>
                </a:r>
              </a:p>
              <a:p>
                <a:pPr lvl="2"/>
                <a:r>
                  <a:rPr lang="en-US" dirty="0" smtClean="0"/>
                  <a:t>trying to break a combination lock by trying every possible combination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3"/>
                <a:stretch>
                  <a:fillRect t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30515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4" descr="bigO.png"/>
          <p:cNvPicPr>
            <a:picLocks noChangeAspect="1"/>
          </p:cNvPicPr>
          <p:nvPr/>
        </p:nvPicPr>
        <p:blipFill>
          <a:blip r:embed="rId2" cstate="print"/>
          <a:srcRect b="5682"/>
          <a:stretch>
            <a:fillRect/>
          </a:stretch>
        </p:blipFill>
        <p:spPr bwMode="auto">
          <a:xfrm>
            <a:off x="1219200" y="1314450"/>
            <a:ext cx="6705600" cy="474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Comparing Rates of Growth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CBE81B-71B0-4326-80E7-C3130B54B976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429500" y="5029200"/>
            <a:ext cx="83820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400" i="1" dirty="0">
                <a:latin typeface="+mn-lt"/>
              </a:rPr>
              <a:t>O</a:t>
            </a:r>
            <a:r>
              <a:rPr lang="en-CA" sz="2400" dirty="0">
                <a:latin typeface="+mn-lt"/>
              </a:rPr>
              <a:t>(</a:t>
            </a:r>
            <a:r>
              <a:rPr lang="en-CA" sz="2400" i="1" dirty="0">
                <a:latin typeface="+mn-lt"/>
              </a:rPr>
              <a:t>n</a:t>
            </a:r>
            <a:r>
              <a:rPr lang="en-CA" sz="2400" dirty="0">
                <a:latin typeface="+mn-lt"/>
              </a:rPr>
              <a:t>)</a:t>
            </a:r>
            <a:endParaRPr lang="en-US" sz="2400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29500" y="3143250"/>
            <a:ext cx="1477963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400" i="1" dirty="0">
                <a:latin typeface="+mn-lt"/>
              </a:rPr>
              <a:t>O</a:t>
            </a:r>
            <a:r>
              <a:rPr lang="en-CA" sz="2400" dirty="0">
                <a:latin typeface="+mn-lt"/>
              </a:rPr>
              <a:t>(</a:t>
            </a:r>
            <a:r>
              <a:rPr lang="en-CA" sz="2400" i="1" dirty="0">
                <a:latin typeface="+mn-lt"/>
              </a:rPr>
              <a:t>n </a:t>
            </a:r>
            <a:r>
              <a:rPr lang="en-CA" sz="2400" dirty="0" err="1">
                <a:latin typeface="+mn-lt"/>
              </a:rPr>
              <a:t>log</a:t>
            </a:r>
            <a:r>
              <a:rPr lang="en-CA" sz="2400" i="1" dirty="0" err="1">
                <a:latin typeface="+mn-lt"/>
              </a:rPr>
              <a:t>n</a:t>
            </a:r>
            <a:r>
              <a:rPr lang="en-CA" sz="2400" dirty="0">
                <a:latin typeface="+mn-lt"/>
              </a:rPr>
              <a:t>)</a:t>
            </a:r>
            <a:endParaRPr lang="en-US" sz="2400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52900" y="1200150"/>
            <a:ext cx="97313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400" i="1" dirty="0">
                <a:latin typeface="+mn-lt"/>
              </a:rPr>
              <a:t>O</a:t>
            </a:r>
            <a:r>
              <a:rPr lang="en-CA" sz="2400" dirty="0">
                <a:latin typeface="+mn-lt"/>
              </a:rPr>
              <a:t>(</a:t>
            </a:r>
            <a:r>
              <a:rPr lang="en-CA" sz="2400" i="1" dirty="0">
                <a:latin typeface="+mn-lt"/>
              </a:rPr>
              <a:t>n</a:t>
            </a:r>
            <a:r>
              <a:rPr lang="en-CA" sz="3600" baseline="30000" dirty="0">
                <a:latin typeface="+mn-lt"/>
              </a:rPr>
              <a:t>2</a:t>
            </a:r>
            <a:r>
              <a:rPr lang="en-CA" sz="2400" dirty="0">
                <a:latin typeface="+mn-lt"/>
              </a:rPr>
              <a:t>)</a:t>
            </a:r>
            <a:endParaRPr lang="en-US" sz="2400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70163" y="1200150"/>
            <a:ext cx="995362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400" i="1" dirty="0">
                <a:latin typeface="+mn-lt"/>
              </a:rPr>
              <a:t>O</a:t>
            </a:r>
            <a:r>
              <a:rPr lang="en-CA" sz="2400" dirty="0">
                <a:latin typeface="+mn-lt"/>
              </a:rPr>
              <a:t>(2</a:t>
            </a:r>
            <a:r>
              <a:rPr lang="en-CA" sz="3600" i="1" baseline="30000" dirty="0">
                <a:latin typeface="+mn-lt"/>
              </a:rPr>
              <a:t>n</a:t>
            </a:r>
            <a:r>
              <a:rPr lang="en-CA" sz="2400" dirty="0">
                <a:latin typeface="+mn-lt"/>
              </a:rPr>
              <a:t>)</a:t>
            </a:r>
            <a:endParaRPr lang="en-US" sz="2400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02150" y="5943600"/>
            <a:ext cx="35560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400" i="1" dirty="0">
                <a:latin typeface="+mn-lt"/>
              </a:rPr>
              <a:t>n</a:t>
            </a:r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0202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Comments</a:t>
            </a:r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big-O complexity tells you something about the running time of an algorithm as the size of the input, </a:t>
            </a:r>
            <a:r>
              <a:rPr lang="en-CA" i="1" dirty="0" smtClean="0"/>
              <a:t>n</a:t>
            </a:r>
            <a:r>
              <a:rPr lang="en-CA" dirty="0" smtClean="0"/>
              <a:t>, approaches infinity</a:t>
            </a:r>
          </a:p>
          <a:p>
            <a:pPr lvl="1">
              <a:defRPr/>
            </a:pPr>
            <a:r>
              <a:rPr lang="en-CA" dirty="0" smtClean="0"/>
              <a:t>we say that it describes the limiting, or asymptotic, running time of an algorithm</a:t>
            </a:r>
          </a:p>
          <a:p>
            <a:pPr>
              <a:defRPr/>
            </a:pPr>
            <a:r>
              <a:rPr lang="en-CA" dirty="0" smtClean="0"/>
              <a:t>for small values of </a:t>
            </a:r>
            <a:r>
              <a:rPr lang="en-CA" i="1" dirty="0" smtClean="0"/>
              <a:t>n</a:t>
            </a:r>
            <a:r>
              <a:rPr lang="en-CA" dirty="0" smtClean="0"/>
              <a:t> it is often the case that a less efficient algorithm (in terms of big-O) will run faster than a more efficient one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6E4F18-6FBC-449A-8B40-4E4E4B16B2E6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28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Implementing a list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11228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data structures (and algorithms) are one of the foundational elements of computer science</a:t>
            </a:r>
          </a:p>
          <a:p>
            <a:r>
              <a:rPr lang="en-US" dirty="0" smtClean="0"/>
              <a:t>a data structure is a way to organize and store data so that it can be used efficiently</a:t>
            </a:r>
          </a:p>
          <a:p>
            <a:pPr lvl="1"/>
            <a:r>
              <a:rPr lang="en-US" dirty="0" smtClean="0"/>
              <a:t>list – sequence of elements</a:t>
            </a:r>
          </a:p>
          <a:p>
            <a:pPr lvl="1"/>
            <a:r>
              <a:rPr lang="en-US" dirty="0" smtClean="0"/>
              <a:t>set – a group of unique elements</a:t>
            </a:r>
          </a:p>
          <a:p>
            <a:pPr lvl="1"/>
            <a:r>
              <a:rPr lang="en-US" dirty="0" smtClean="0"/>
              <a:t>map – access elements using a key</a:t>
            </a:r>
          </a:p>
          <a:p>
            <a:pPr lvl="1"/>
            <a:r>
              <a:rPr lang="en-US" dirty="0" smtClean="0">
                <a:hlinkClick r:id="rId2"/>
              </a:rPr>
              <a:t>many more...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28961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suppose that we wanted to implement our own list-of-strings class</a:t>
            </a:r>
          </a:p>
          <a:p>
            <a:pPr lvl="1"/>
            <a:r>
              <a:rPr lang="en-US" dirty="0" smtClean="0"/>
              <a:t>we want to use an array to store the string references</a:t>
            </a:r>
          </a:p>
          <a:p>
            <a:r>
              <a:rPr lang="en-US" dirty="0" smtClean="0"/>
              <a:t>what public features should our class have?</a:t>
            </a:r>
          </a:p>
          <a:p>
            <a:pPr lvl="1"/>
            <a:r>
              <a:rPr lang="en-US" dirty="0" smtClean="0"/>
              <a:t>discuss amongst yourselves here...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134194-C141-41B8-B5B5-C8570DAC61C1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22545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does the choice of using an array affect the implementation of the list features?</a:t>
            </a:r>
          </a:p>
          <a:p>
            <a:pPr lvl="1"/>
            <a:r>
              <a:rPr lang="en-US" dirty="0" smtClean="0"/>
              <a:t>discuss amongst yourselves here...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134194-C141-41B8-B5B5-C8570DAC61C1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237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create an array you use the new operator followed by the element type followed by the length of the array in square brackets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22078" y="6448254"/>
            <a:ext cx="7109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https://docs.oracle.com/javase/tutorial/java/nutsandbolts/arrays.html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9174" y="2848886"/>
            <a:ext cx="588334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[] collection;     </a:t>
            </a:r>
            <a:endParaRPr lang="en-CA" b="1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CA" b="1" dirty="0" smtClean="0">
                <a:solidFill>
                  <a:srgbClr val="3F7F5F"/>
                </a:solidFill>
                <a:latin typeface="Consolas" panose="020B0609020204030204" pitchFamily="49" charset="0"/>
              </a:rPr>
              <a:t>// </a:t>
            </a:r>
            <a:r>
              <a:rPr lang="en-CA" b="1" dirty="0">
                <a:solidFill>
                  <a:srgbClr val="3F7F5F"/>
                </a:solidFill>
                <a:latin typeface="Consolas" panose="020B0609020204030204" pitchFamily="49" charset="0"/>
              </a:rPr>
              <a:t>collection is an array of double </a:t>
            </a:r>
            <a:r>
              <a:rPr lang="en-CA" b="1" dirty="0" smtClean="0">
                <a:solidFill>
                  <a:srgbClr val="3F7F5F"/>
                </a:solidFill>
                <a:latin typeface="Consolas" panose="020B0609020204030204" pitchFamily="49" charset="0"/>
              </a:rPr>
              <a:t>values</a:t>
            </a:r>
          </a:p>
          <a:p>
            <a:endParaRPr lang="en-CA" b="1" dirty="0">
              <a:solidFill>
                <a:srgbClr val="3F7F5F"/>
              </a:solidFill>
              <a:latin typeface="Consolas" panose="020B0609020204030204" pitchFamily="49" charset="0"/>
            </a:endParaRPr>
          </a:p>
          <a:p>
            <a:endParaRPr lang="en-CA" dirty="0">
              <a:latin typeface="Consolas" panose="020B0609020204030204" pitchFamily="49" charset="0"/>
            </a:endParaRPr>
          </a:p>
          <a:p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collection = </a:t>
            </a:r>
            <a:r>
              <a:rPr lang="en-CA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CA" b="1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[10];</a:t>
            </a:r>
          </a:p>
          <a:p>
            <a:r>
              <a:rPr lang="en-CA" b="1" dirty="0">
                <a:solidFill>
                  <a:srgbClr val="3F7F5F"/>
                </a:solidFill>
                <a:latin typeface="Consolas" panose="020B0609020204030204" pitchFamily="49" charset="0"/>
              </a:rPr>
              <a:t>// collection is an array of 10 double values</a:t>
            </a:r>
          </a:p>
          <a:p>
            <a:endParaRPr lang="en-CA" b="1" dirty="0" smtClean="0">
              <a:solidFill>
                <a:srgbClr val="3F7F5F"/>
              </a:solidFill>
              <a:latin typeface="Consolas" panose="020B0609020204030204" pitchFamily="49" charset="0"/>
            </a:endParaRPr>
          </a:p>
          <a:p>
            <a:endParaRPr lang="en-CA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30746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a list using an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i="1" dirty="0" smtClean="0"/>
              <a:t>capacity</a:t>
            </a:r>
            <a:r>
              <a:rPr lang="en-US" dirty="0" smtClean="0"/>
              <a:t> of a list is </a:t>
            </a:r>
            <a:r>
              <a:rPr lang="en-US" dirty="0"/>
              <a:t>the maximum number of elements that the list can </a:t>
            </a:r>
            <a:r>
              <a:rPr lang="en-US" dirty="0" smtClean="0"/>
              <a:t>hold</a:t>
            </a:r>
          </a:p>
          <a:p>
            <a:pPr lvl="1"/>
            <a:r>
              <a:rPr lang="en-US" dirty="0" smtClean="0"/>
              <a:t>note that the capacity is different than the size</a:t>
            </a:r>
          </a:p>
          <a:p>
            <a:pPr lvl="2"/>
            <a:r>
              <a:rPr lang="en-US" dirty="0" smtClean="0"/>
              <a:t>the size of the list is the number of elements in the list whereas the capacity is the maximum number of elements that the list can hold</a:t>
            </a:r>
          </a:p>
          <a:p>
            <a:r>
              <a:rPr lang="en-US" dirty="0" smtClean="0"/>
              <a:t>the client can specify the capacity using a constructor</a:t>
            </a:r>
          </a:p>
          <a:p>
            <a:r>
              <a:rPr lang="en-US" dirty="0" smtClean="0"/>
              <a:t>if the clients tries to add more elements than the list can hold we have to increase the capacity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14686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>
                <a:solidFill>
                  <a:srgbClr val="7F0055"/>
                </a:solidFill>
              </a:rPr>
              <a:t>public</a:t>
            </a:r>
            <a:r>
              <a:rPr lang="en-CA" dirty="0">
                <a:solidFill>
                  <a:srgbClr val="000000"/>
                </a:solidFill>
              </a:rPr>
              <a:t> </a:t>
            </a:r>
            <a:r>
              <a:rPr lang="en-CA" dirty="0">
                <a:solidFill>
                  <a:srgbClr val="7F0055"/>
                </a:solidFill>
              </a:rPr>
              <a:t>class</a:t>
            </a:r>
            <a:r>
              <a:rPr lang="en-CA" dirty="0">
                <a:solidFill>
                  <a:srgbClr val="000000"/>
                </a:solidFill>
              </a:rPr>
              <a:t> </a:t>
            </a:r>
            <a:r>
              <a:rPr lang="en-CA" dirty="0" err="1" smtClean="0">
                <a:solidFill>
                  <a:srgbClr val="000000"/>
                </a:solidFill>
              </a:rPr>
              <a:t>String</a:t>
            </a:r>
            <a:r>
              <a:rPr lang="en-CA" dirty="0" err="1" smtClean="0">
                <a:solidFill>
                  <a:srgbClr val="000000"/>
                </a:solidFill>
              </a:rPr>
              <a:t>List</a:t>
            </a:r>
            <a:r>
              <a:rPr lang="en-CA" dirty="0" smtClean="0">
                <a:solidFill>
                  <a:srgbClr val="000000"/>
                </a:solidFill>
              </a:rPr>
              <a:t> </a:t>
            </a:r>
            <a:r>
              <a:rPr lang="en-CA" dirty="0">
                <a:solidFill>
                  <a:srgbClr val="000000"/>
                </a:solidFill>
              </a:rPr>
              <a:t>{</a:t>
            </a:r>
          </a:p>
          <a:p>
            <a:endParaRPr lang="en-CA" dirty="0"/>
          </a:p>
          <a:p>
            <a:r>
              <a:rPr lang="en-CA" dirty="0" smtClean="0">
                <a:solidFill>
                  <a:srgbClr val="7F0055"/>
                </a:solidFill>
              </a:rPr>
              <a:t>  private</a:t>
            </a:r>
            <a:r>
              <a:rPr lang="en-CA" dirty="0" smtClean="0">
                <a:solidFill>
                  <a:srgbClr val="000000"/>
                </a:solidFill>
              </a:rPr>
              <a:t> </a:t>
            </a:r>
            <a:r>
              <a:rPr lang="en-CA" dirty="0" smtClean="0">
                <a:solidFill>
                  <a:srgbClr val="000000"/>
                </a:solidFill>
              </a:rPr>
              <a:t>String</a:t>
            </a:r>
            <a:r>
              <a:rPr lang="en-CA" dirty="0" smtClean="0">
                <a:solidFill>
                  <a:srgbClr val="000000"/>
                </a:solidFill>
              </a:rPr>
              <a:t>[] </a:t>
            </a:r>
            <a:r>
              <a:rPr lang="en-CA" dirty="0" smtClean="0">
                <a:solidFill>
                  <a:srgbClr val="0000C0"/>
                </a:solidFill>
              </a:rPr>
              <a:t>elements</a:t>
            </a:r>
            <a:r>
              <a:rPr lang="en-CA" dirty="0" smtClean="0">
                <a:solidFill>
                  <a:srgbClr val="000000"/>
                </a:solidFill>
              </a:rPr>
              <a:t>;</a:t>
            </a:r>
            <a:endParaRPr lang="en-CA" dirty="0"/>
          </a:p>
          <a:p>
            <a:r>
              <a:rPr lang="en-CA" dirty="0" smtClean="0">
                <a:solidFill>
                  <a:srgbClr val="7F0055"/>
                </a:solidFill>
              </a:rPr>
              <a:t>  private</a:t>
            </a:r>
            <a:r>
              <a:rPr lang="en-CA" dirty="0" smtClean="0">
                <a:solidFill>
                  <a:srgbClr val="000000"/>
                </a:solidFill>
              </a:rPr>
              <a:t> </a:t>
            </a:r>
            <a:r>
              <a:rPr lang="en-CA" dirty="0" err="1">
                <a:solidFill>
                  <a:srgbClr val="7F0055"/>
                </a:solidFill>
              </a:rPr>
              <a:t>int</a:t>
            </a:r>
            <a:r>
              <a:rPr lang="en-CA" dirty="0">
                <a:solidFill>
                  <a:srgbClr val="000000"/>
                </a:solidFill>
              </a:rPr>
              <a:t> </a:t>
            </a:r>
            <a:r>
              <a:rPr lang="en-CA" dirty="0">
                <a:solidFill>
                  <a:srgbClr val="0000C0"/>
                </a:solidFill>
              </a:rPr>
              <a:t>capacity</a:t>
            </a:r>
            <a:r>
              <a:rPr lang="en-CA" dirty="0">
                <a:solidFill>
                  <a:srgbClr val="000000"/>
                </a:solidFill>
              </a:rPr>
              <a:t>;</a:t>
            </a:r>
            <a:endParaRPr lang="en-CA" dirty="0" smtClean="0">
              <a:solidFill>
                <a:srgbClr val="000000"/>
              </a:solidFill>
            </a:endParaRPr>
          </a:p>
          <a:p>
            <a:r>
              <a:rPr lang="en-CA" dirty="0" smtClean="0">
                <a:solidFill>
                  <a:srgbClr val="7F0055"/>
                </a:solidFill>
              </a:rPr>
              <a:t>  private</a:t>
            </a:r>
            <a:r>
              <a:rPr lang="en-CA" dirty="0" smtClean="0">
                <a:solidFill>
                  <a:srgbClr val="000000"/>
                </a:solidFill>
              </a:rPr>
              <a:t> </a:t>
            </a:r>
            <a:r>
              <a:rPr lang="en-CA" dirty="0" err="1">
                <a:solidFill>
                  <a:srgbClr val="7F0055"/>
                </a:solidFill>
              </a:rPr>
              <a:t>int</a:t>
            </a:r>
            <a:r>
              <a:rPr lang="en-CA" dirty="0">
                <a:solidFill>
                  <a:srgbClr val="000000"/>
                </a:solidFill>
              </a:rPr>
              <a:t> </a:t>
            </a:r>
            <a:r>
              <a:rPr lang="en-CA" dirty="0">
                <a:solidFill>
                  <a:srgbClr val="0000C0"/>
                </a:solidFill>
              </a:rPr>
              <a:t>size</a:t>
            </a:r>
            <a:r>
              <a:rPr lang="en-CA" dirty="0">
                <a:solidFill>
                  <a:srgbClr val="000000"/>
                </a:solidFill>
              </a:rPr>
              <a:t>;</a:t>
            </a:r>
          </a:p>
          <a:p>
            <a:endParaRPr lang="en-CA" dirty="0" smtClean="0"/>
          </a:p>
          <a:p>
            <a:r>
              <a:rPr lang="en-CA" dirty="0" smtClean="0">
                <a:solidFill>
                  <a:srgbClr val="3F7F5F"/>
                </a:solidFill>
              </a:rPr>
              <a:t>  // Initializes an empty list of strings having the given capacity.</a:t>
            </a:r>
            <a:endParaRPr lang="en-CA" dirty="0"/>
          </a:p>
          <a:p>
            <a:r>
              <a:rPr lang="en-CA" dirty="0" smtClean="0">
                <a:solidFill>
                  <a:srgbClr val="7F0055"/>
                </a:solidFill>
              </a:rPr>
              <a:t>  public</a:t>
            </a:r>
            <a:r>
              <a:rPr lang="en-CA" dirty="0" smtClean="0">
                <a:solidFill>
                  <a:srgbClr val="000000"/>
                </a:solidFill>
              </a:rPr>
              <a:t> </a:t>
            </a:r>
            <a:r>
              <a:rPr lang="en-CA" dirty="0" err="1" smtClean="0">
                <a:solidFill>
                  <a:srgbClr val="000000"/>
                </a:solidFill>
              </a:rPr>
              <a:t>StringList</a:t>
            </a:r>
            <a:r>
              <a:rPr lang="en-CA" dirty="0" smtClean="0">
                <a:solidFill>
                  <a:srgbClr val="000000"/>
                </a:solidFill>
              </a:rPr>
              <a:t>(</a:t>
            </a:r>
            <a:r>
              <a:rPr lang="en-CA" dirty="0" err="1" smtClean="0">
                <a:solidFill>
                  <a:srgbClr val="7F0055"/>
                </a:solidFill>
              </a:rPr>
              <a:t>int</a:t>
            </a:r>
            <a:r>
              <a:rPr lang="en-CA" dirty="0" smtClean="0">
                <a:solidFill>
                  <a:srgbClr val="000000"/>
                </a:solidFill>
              </a:rPr>
              <a:t> </a:t>
            </a:r>
            <a:r>
              <a:rPr lang="en-CA" dirty="0">
                <a:solidFill>
                  <a:srgbClr val="000000"/>
                </a:solidFill>
              </a:rPr>
              <a:t>capacity) {</a:t>
            </a:r>
          </a:p>
          <a:p>
            <a:r>
              <a:rPr lang="en-CA" dirty="0" smtClean="0">
                <a:solidFill>
                  <a:srgbClr val="7F0055"/>
                </a:solidFill>
              </a:rPr>
              <a:t>    if</a:t>
            </a:r>
            <a:r>
              <a:rPr lang="en-CA" dirty="0" smtClean="0">
                <a:solidFill>
                  <a:srgbClr val="000000"/>
                </a:solidFill>
              </a:rPr>
              <a:t> </a:t>
            </a:r>
            <a:r>
              <a:rPr lang="en-CA" dirty="0">
                <a:solidFill>
                  <a:srgbClr val="000000"/>
                </a:solidFill>
              </a:rPr>
              <a:t>(capacity &lt; 1) {</a:t>
            </a:r>
          </a:p>
          <a:p>
            <a:r>
              <a:rPr lang="en-CA" dirty="0" smtClean="0">
                <a:solidFill>
                  <a:srgbClr val="7F0055"/>
                </a:solidFill>
              </a:rPr>
              <a:t>      throw</a:t>
            </a:r>
            <a:r>
              <a:rPr lang="en-CA" dirty="0" smtClean="0">
                <a:solidFill>
                  <a:srgbClr val="000000"/>
                </a:solidFill>
              </a:rPr>
              <a:t> </a:t>
            </a:r>
            <a:r>
              <a:rPr lang="en-CA" dirty="0">
                <a:solidFill>
                  <a:srgbClr val="7F0055"/>
                </a:solidFill>
              </a:rPr>
              <a:t>new</a:t>
            </a:r>
            <a:r>
              <a:rPr lang="en-CA" dirty="0">
                <a:solidFill>
                  <a:srgbClr val="000000"/>
                </a:solidFill>
              </a:rPr>
              <a:t> </a:t>
            </a:r>
            <a:endParaRPr lang="en-CA" dirty="0" smtClean="0">
              <a:solidFill>
                <a:srgbClr val="000000"/>
              </a:solidFill>
            </a:endParaRPr>
          </a:p>
          <a:p>
            <a:r>
              <a:rPr lang="en-CA" dirty="0">
                <a:solidFill>
                  <a:srgbClr val="000000"/>
                </a:solidFill>
              </a:rPr>
              <a:t> </a:t>
            </a:r>
            <a:r>
              <a:rPr lang="en-CA" dirty="0" smtClean="0">
                <a:solidFill>
                  <a:srgbClr val="000000"/>
                </a:solidFill>
              </a:rPr>
              <a:t>       </a:t>
            </a:r>
            <a:r>
              <a:rPr lang="en-CA" dirty="0" err="1" smtClean="0">
                <a:solidFill>
                  <a:srgbClr val="000000"/>
                </a:solidFill>
              </a:rPr>
              <a:t>IllegalArgumentException</a:t>
            </a:r>
            <a:r>
              <a:rPr lang="en-CA" dirty="0">
                <a:solidFill>
                  <a:srgbClr val="000000"/>
                </a:solidFill>
              </a:rPr>
              <a:t>(</a:t>
            </a:r>
            <a:r>
              <a:rPr lang="en-CA" dirty="0">
                <a:solidFill>
                  <a:srgbClr val="2A00FF"/>
                </a:solidFill>
              </a:rPr>
              <a:t>"capacity must be positive"</a:t>
            </a:r>
            <a:r>
              <a:rPr lang="en-CA" dirty="0">
                <a:solidFill>
                  <a:srgbClr val="000000"/>
                </a:solidFill>
              </a:rPr>
              <a:t>);</a:t>
            </a:r>
          </a:p>
          <a:p>
            <a:r>
              <a:rPr lang="en-CA" dirty="0" smtClean="0">
                <a:solidFill>
                  <a:srgbClr val="000000"/>
                </a:solidFill>
              </a:rPr>
              <a:t>    }</a:t>
            </a:r>
          </a:p>
          <a:p>
            <a:r>
              <a:rPr lang="en-CA" dirty="0">
                <a:solidFill>
                  <a:srgbClr val="000000"/>
                </a:solidFill>
              </a:rPr>
              <a:t> </a:t>
            </a:r>
            <a:r>
              <a:rPr lang="en-CA" dirty="0" smtClean="0">
                <a:solidFill>
                  <a:srgbClr val="000000"/>
                </a:solidFill>
              </a:rPr>
              <a:t>   </a:t>
            </a:r>
            <a:r>
              <a:rPr lang="en-CA" dirty="0" err="1" smtClean="0">
                <a:solidFill>
                  <a:srgbClr val="7F0055"/>
                </a:solidFill>
              </a:rPr>
              <a:t>this</a:t>
            </a:r>
            <a:r>
              <a:rPr lang="en-CA" dirty="0" err="1" smtClean="0">
                <a:solidFill>
                  <a:srgbClr val="000000"/>
                </a:solidFill>
              </a:rPr>
              <a:t>.</a:t>
            </a:r>
            <a:r>
              <a:rPr lang="en-CA" dirty="0" err="1" smtClean="0">
                <a:solidFill>
                  <a:srgbClr val="0000C0"/>
                </a:solidFill>
              </a:rPr>
              <a:t>capacity</a:t>
            </a:r>
            <a:r>
              <a:rPr lang="en-CA" dirty="0" smtClean="0">
                <a:solidFill>
                  <a:srgbClr val="000000"/>
                </a:solidFill>
              </a:rPr>
              <a:t> </a:t>
            </a:r>
            <a:r>
              <a:rPr lang="en-CA" dirty="0">
                <a:solidFill>
                  <a:srgbClr val="000000"/>
                </a:solidFill>
              </a:rPr>
              <a:t>= </a:t>
            </a:r>
            <a:r>
              <a:rPr lang="en-CA" dirty="0" smtClean="0">
                <a:solidFill>
                  <a:srgbClr val="000000"/>
                </a:solidFill>
              </a:rPr>
              <a:t>capacity;</a:t>
            </a:r>
            <a:endParaRPr lang="en-CA" dirty="0">
              <a:solidFill>
                <a:srgbClr val="000000"/>
              </a:solidFill>
            </a:endParaRPr>
          </a:p>
          <a:p>
            <a:r>
              <a:rPr lang="en-CA" dirty="0" smtClean="0">
                <a:solidFill>
                  <a:srgbClr val="7F0055"/>
                </a:solidFill>
              </a:rPr>
              <a:t>    </a:t>
            </a:r>
            <a:r>
              <a:rPr lang="en-CA" dirty="0" err="1" smtClean="0">
                <a:solidFill>
                  <a:srgbClr val="7F0055"/>
                </a:solidFill>
              </a:rPr>
              <a:t>this</a:t>
            </a:r>
            <a:r>
              <a:rPr lang="en-CA" dirty="0" err="1" smtClean="0">
                <a:solidFill>
                  <a:srgbClr val="000000"/>
                </a:solidFill>
              </a:rPr>
              <a:t>.</a:t>
            </a:r>
            <a:r>
              <a:rPr lang="en-CA" dirty="0" err="1" smtClean="0">
                <a:solidFill>
                  <a:srgbClr val="0000C0"/>
                </a:solidFill>
              </a:rPr>
              <a:t>size</a:t>
            </a:r>
            <a:r>
              <a:rPr lang="en-CA" dirty="0" smtClean="0">
                <a:solidFill>
                  <a:srgbClr val="000000"/>
                </a:solidFill>
              </a:rPr>
              <a:t> </a:t>
            </a:r>
            <a:r>
              <a:rPr lang="en-CA" dirty="0">
                <a:solidFill>
                  <a:srgbClr val="000000"/>
                </a:solidFill>
              </a:rPr>
              <a:t>= 0;</a:t>
            </a:r>
          </a:p>
          <a:p>
            <a:r>
              <a:rPr lang="en-CA" dirty="0" smtClean="0">
                <a:solidFill>
                  <a:srgbClr val="7F0055"/>
                </a:solidFill>
              </a:rPr>
              <a:t>    </a:t>
            </a:r>
            <a:r>
              <a:rPr lang="en-CA" dirty="0" err="1" smtClean="0">
                <a:solidFill>
                  <a:srgbClr val="7F0055"/>
                </a:solidFill>
              </a:rPr>
              <a:t>this</a:t>
            </a:r>
            <a:r>
              <a:rPr lang="en-CA" dirty="0" err="1" smtClean="0">
                <a:solidFill>
                  <a:srgbClr val="000000"/>
                </a:solidFill>
              </a:rPr>
              <a:t>.</a:t>
            </a:r>
            <a:r>
              <a:rPr lang="en-CA" dirty="0" err="1" smtClean="0">
                <a:solidFill>
                  <a:srgbClr val="0000C0"/>
                </a:solidFill>
              </a:rPr>
              <a:t>elements</a:t>
            </a:r>
            <a:r>
              <a:rPr lang="en-CA" dirty="0" smtClean="0">
                <a:solidFill>
                  <a:srgbClr val="000000"/>
                </a:solidFill>
              </a:rPr>
              <a:t> </a:t>
            </a:r>
            <a:r>
              <a:rPr lang="en-CA" dirty="0">
                <a:solidFill>
                  <a:srgbClr val="000000"/>
                </a:solidFill>
              </a:rPr>
              <a:t>= </a:t>
            </a:r>
            <a:r>
              <a:rPr lang="en-CA" dirty="0">
                <a:solidFill>
                  <a:srgbClr val="7F0055"/>
                </a:solidFill>
              </a:rPr>
              <a:t>new</a:t>
            </a:r>
            <a:r>
              <a:rPr lang="en-CA" dirty="0">
                <a:solidFill>
                  <a:srgbClr val="000000"/>
                </a:solidFill>
              </a:rPr>
              <a:t> </a:t>
            </a:r>
            <a:r>
              <a:rPr lang="en-CA" dirty="0" smtClean="0">
                <a:solidFill>
                  <a:srgbClr val="000000"/>
                </a:solidFill>
              </a:rPr>
              <a:t>String[capacity</a:t>
            </a:r>
            <a:r>
              <a:rPr lang="en-CA" dirty="0">
                <a:solidFill>
                  <a:srgbClr val="000000"/>
                </a:solidFill>
              </a:rPr>
              <a:t>];</a:t>
            </a:r>
          </a:p>
          <a:p>
            <a:r>
              <a:rPr lang="en-CA" dirty="0" smtClean="0">
                <a:solidFill>
                  <a:srgbClr val="000000"/>
                </a:solidFill>
              </a:rPr>
              <a:t>  }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1366348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Get and set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to get and set an element at an index we simply get or set the element in the array at the given index</a:t>
            </a:r>
          </a:p>
          <a:p>
            <a:r>
              <a:rPr lang="en-CA" dirty="0" smtClean="0"/>
              <a:t>because arrays are stored contiguously in memory, this operation has O(1) complexity (in theory)</a:t>
            </a:r>
            <a:endParaRPr lang="en-C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19857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3F5FBF"/>
                </a:solidFill>
              </a:rPr>
              <a:t>/**</a:t>
            </a:r>
          </a:p>
          <a:p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smtClean="0">
                <a:solidFill>
                  <a:srgbClr val="3F5FBF"/>
                </a:solidFill>
              </a:rPr>
              <a:t>* </a:t>
            </a:r>
            <a:r>
              <a:rPr lang="en-US" dirty="0">
                <a:solidFill>
                  <a:srgbClr val="3F5FBF"/>
                </a:solidFill>
              </a:rPr>
              <a:t>Returns the string at the specified position in this list.</a:t>
            </a:r>
          </a:p>
          <a:p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smtClean="0">
                <a:solidFill>
                  <a:srgbClr val="3F5FBF"/>
                </a:solidFill>
              </a:rPr>
              <a:t>* </a:t>
            </a:r>
            <a:endParaRPr lang="en-US" dirty="0">
              <a:solidFill>
                <a:srgbClr val="3F5FBF"/>
              </a:solidFill>
            </a:endParaRPr>
          </a:p>
          <a:p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smtClean="0">
                <a:solidFill>
                  <a:srgbClr val="3F5FBF"/>
                </a:solidFill>
              </a:rPr>
              <a:t>* </a:t>
            </a:r>
            <a:r>
              <a:rPr lang="en-US" dirty="0">
                <a:solidFill>
                  <a:srgbClr val="7F9FBF"/>
                </a:solidFill>
              </a:rPr>
              <a:t>@</a:t>
            </a:r>
            <a:r>
              <a:rPr lang="en-US" dirty="0" err="1">
                <a:solidFill>
                  <a:srgbClr val="7F9FBF"/>
                </a:solidFill>
              </a:rPr>
              <a:t>param</a:t>
            </a:r>
            <a:r>
              <a:rPr lang="en-US" dirty="0">
                <a:solidFill>
                  <a:srgbClr val="3F5FBF"/>
                </a:solidFill>
              </a:rPr>
              <a:t> index</a:t>
            </a:r>
          </a:p>
          <a:p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smtClean="0">
                <a:solidFill>
                  <a:srgbClr val="3F5FBF"/>
                </a:solidFill>
              </a:rPr>
              <a:t>*            </a:t>
            </a:r>
            <a:r>
              <a:rPr lang="en-US" dirty="0">
                <a:solidFill>
                  <a:srgbClr val="3F5FBF"/>
                </a:solidFill>
              </a:rPr>
              <a:t>index of the string to return</a:t>
            </a:r>
          </a:p>
          <a:p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smtClean="0">
                <a:solidFill>
                  <a:srgbClr val="3F5FBF"/>
                </a:solidFill>
              </a:rPr>
              <a:t>* </a:t>
            </a:r>
            <a:r>
              <a:rPr lang="en-US" dirty="0">
                <a:solidFill>
                  <a:srgbClr val="7F9FBF"/>
                </a:solidFill>
              </a:rPr>
              <a:t>@return</a:t>
            </a:r>
            <a:r>
              <a:rPr lang="en-US" dirty="0">
                <a:solidFill>
                  <a:srgbClr val="3F5FBF"/>
                </a:solidFill>
              </a:rPr>
              <a:t> the string at the specified position in this list</a:t>
            </a:r>
          </a:p>
          <a:p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smtClean="0">
                <a:solidFill>
                  <a:srgbClr val="3F5FBF"/>
                </a:solidFill>
              </a:rPr>
              <a:t>* </a:t>
            </a:r>
            <a:r>
              <a:rPr lang="en-US" dirty="0">
                <a:solidFill>
                  <a:srgbClr val="7F9FBF"/>
                </a:solidFill>
              </a:rPr>
              <a:t>@throws</a:t>
            </a:r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err="1">
                <a:solidFill>
                  <a:srgbClr val="3F5FBF"/>
                </a:solidFill>
              </a:rPr>
              <a:t>IndexOutOfBoundsException</a:t>
            </a:r>
            <a:endParaRPr lang="en-US" dirty="0">
              <a:solidFill>
                <a:srgbClr val="3F5FBF"/>
              </a:solidFill>
            </a:endParaRPr>
          </a:p>
          <a:p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smtClean="0">
                <a:solidFill>
                  <a:srgbClr val="3F5FBF"/>
                </a:solidFill>
              </a:rPr>
              <a:t>*             </a:t>
            </a:r>
            <a:r>
              <a:rPr lang="en-US" dirty="0">
                <a:solidFill>
                  <a:srgbClr val="3F5FBF"/>
                </a:solidFill>
              </a:rPr>
              <a:t>if index is out of range (index is less than zero or </a:t>
            </a:r>
            <a:endParaRPr lang="en-US" dirty="0" smtClean="0">
              <a:solidFill>
                <a:srgbClr val="3F5FBF"/>
              </a:solidFill>
            </a:endParaRPr>
          </a:p>
          <a:p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smtClean="0">
                <a:solidFill>
                  <a:srgbClr val="3F5FBF"/>
                </a:solidFill>
              </a:rPr>
              <a:t>*             index is greater </a:t>
            </a:r>
            <a:r>
              <a:rPr lang="en-US" dirty="0">
                <a:solidFill>
                  <a:srgbClr val="3F5FBF"/>
                </a:solidFill>
              </a:rPr>
              <a:t>than or equal to the size of this list</a:t>
            </a:r>
            <a:r>
              <a:rPr lang="en-US" dirty="0" smtClean="0">
                <a:solidFill>
                  <a:srgbClr val="3F5FBF"/>
                </a:solidFill>
              </a:rPr>
              <a:t>)</a:t>
            </a:r>
            <a:endParaRPr lang="en-US" dirty="0">
              <a:solidFill>
                <a:srgbClr val="3F5FBF"/>
              </a:solidFill>
            </a:endParaRPr>
          </a:p>
          <a:p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smtClean="0">
                <a:solidFill>
                  <a:srgbClr val="3F5FBF"/>
                </a:solidFill>
              </a:rPr>
              <a:t>*/</a:t>
            </a:r>
            <a:endParaRPr lang="en-CA" dirty="0" smtClean="0">
              <a:solidFill>
                <a:srgbClr val="7F0055"/>
              </a:solidFill>
            </a:endParaRPr>
          </a:p>
          <a:p>
            <a:r>
              <a:rPr lang="en-CA" dirty="0" smtClean="0">
                <a:solidFill>
                  <a:srgbClr val="7F0055"/>
                </a:solidFill>
              </a:rPr>
              <a:t>public</a:t>
            </a:r>
            <a:r>
              <a:rPr lang="en-CA" dirty="0" smtClean="0">
                <a:solidFill>
                  <a:srgbClr val="000000"/>
                </a:solidFill>
              </a:rPr>
              <a:t> String </a:t>
            </a:r>
            <a:r>
              <a:rPr lang="en-CA" dirty="0">
                <a:solidFill>
                  <a:srgbClr val="000000"/>
                </a:solidFill>
              </a:rPr>
              <a:t>get(</a:t>
            </a:r>
            <a:r>
              <a:rPr lang="en-CA" dirty="0" err="1">
                <a:solidFill>
                  <a:srgbClr val="7F0055"/>
                </a:solidFill>
              </a:rPr>
              <a:t>int</a:t>
            </a:r>
            <a:r>
              <a:rPr lang="en-CA" dirty="0">
                <a:solidFill>
                  <a:srgbClr val="000000"/>
                </a:solidFill>
              </a:rPr>
              <a:t> index) {</a:t>
            </a:r>
          </a:p>
          <a:p>
            <a:r>
              <a:rPr lang="en-CA" dirty="0" smtClean="0">
                <a:solidFill>
                  <a:srgbClr val="7F0055"/>
                </a:solidFill>
              </a:rPr>
              <a:t>  if</a:t>
            </a:r>
            <a:r>
              <a:rPr lang="en-CA" dirty="0" smtClean="0">
                <a:solidFill>
                  <a:srgbClr val="000000"/>
                </a:solidFill>
              </a:rPr>
              <a:t> </a:t>
            </a:r>
            <a:r>
              <a:rPr lang="en-CA" dirty="0">
                <a:solidFill>
                  <a:srgbClr val="000000"/>
                </a:solidFill>
              </a:rPr>
              <a:t>(index &lt; 0 || index &gt;= </a:t>
            </a:r>
            <a:r>
              <a:rPr lang="en-CA" dirty="0" err="1">
                <a:solidFill>
                  <a:srgbClr val="7F0055"/>
                </a:solidFill>
              </a:rPr>
              <a:t>this</a:t>
            </a:r>
            <a:r>
              <a:rPr lang="en-CA" dirty="0" err="1">
                <a:solidFill>
                  <a:srgbClr val="000000"/>
                </a:solidFill>
              </a:rPr>
              <a:t>.</a:t>
            </a:r>
            <a:r>
              <a:rPr lang="en-CA" dirty="0" err="1">
                <a:solidFill>
                  <a:srgbClr val="0000C0"/>
                </a:solidFill>
              </a:rPr>
              <a:t>size</a:t>
            </a:r>
            <a:r>
              <a:rPr lang="en-CA" dirty="0">
                <a:solidFill>
                  <a:srgbClr val="000000"/>
                </a:solidFill>
              </a:rPr>
              <a:t>) {</a:t>
            </a:r>
          </a:p>
          <a:p>
            <a:r>
              <a:rPr lang="en-CA" dirty="0" smtClean="0">
                <a:solidFill>
                  <a:srgbClr val="7F0055"/>
                </a:solidFill>
              </a:rPr>
              <a:t>    throw</a:t>
            </a:r>
            <a:r>
              <a:rPr lang="en-CA" dirty="0" smtClean="0">
                <a:solidFill>
                  <a:srgbClr val="000000"/>
                </a:solidFill>
              </a:rPr>
              <a:t> </a:t>
            </a:r>
            <a:r>
              <a:rPr lang="en-CA" dirty="0">
                <a:solidFill>
                  <a:srgbClr val="7F0055"/>
                </a:solidFill>
              </a:rPr>
              <a:t>new</a:t>
            </a:r>
            <a:r>
              <a:rPr lang="en-CA" dirty="0">
                <a:solidFill>
                  <a:srgbClr val="000000"/>
                </a:solidFill>
              </a:rPr>
              <a:t> </a:t>
            </a:r>
            <a:r>
              <a:rPr lang="en-CA" dirty="0" err="1">
                <a:solidFill>
                  <a:srgbClr val="000000"/>
                </a:solidFill>
              </a:rPr>
              <a:t>IndexOutOfBoundsException</a:t>
            </a:r>
            <a:r>
              <a:rPr lang="en-CA" dirty="0">
                <a:solidFill>
                  <a:srgbClr val="000000"/>
                </a:solidFill>
              </a:rPr>
              <a:t>(</a:t>
            </a:r>
            <a:r>
              <a:rPr lang="en-CA" dirty="0">
                <a:solidFill>
                  <a:srgbClr val="2A00FF"/>
                </a:solidFill>
              </a:rPr>
              <a:t>"index: "</a:t>
            </a:r>
            <a:r>
              <a:rPr lang="en-CA" dirty="0">
                <a:solidFill>
                  <a:srgbClr val="000000"/>
                </a:solidFill>
              </a:rPr>
              <a:t> + index);</a:t>
            </a:r>
          </a:p>
          <a:p>
            <a:r>
              <a:rPr lang="en-CA" dirty="0" smtClean="0">
                <a:solidFill>
                  <a:srgbClr val="000000"/>
                </a:solidFill>
              </a:rPr>
              <a:t>  }</a:t>
            </a:r>
            <a:endParaRPr lang="en-CA" dirty="0">
              <a:solidFill>
                <a:srgbClr val="000000"/>
              </a:solidFill>
            </a:endParaRPr>
          </a:p>
          <a:p>
            <a:r>
              <a:rPr lang="en-CA" dirty="0" smtClean="0">
                <a:solidFill>
                  <a:srgbClr val="7F0055"/>
                </a:solidFill>
              </a:rPr>
              <a:t>  return</a:t>
            </a:r>
            <a:r>
              <a:rPr lang="en-CA" dirty="0" smtClean="0">
                <a:solidFill>
                  <a:srgbClr val="000000"/>
                </a:solidFill>
              </a:rPr>
              <a:t> </a:t>
            </a:r>
            <a:r>
              <a:rPr lang="en-CA" dirty="0" err="1" smtClean="0">
                <a:solidFill>
                  <a:srgbClr val="7F0055"/>
                </a:solidFill>
              </a:rPr>
              <a:t>this</a:t>
            </a:r>
            <a:r>
              <a:rPr lang="en-CA" dirty="0" err="1" smtClean="0">
                <a:solidFill>
                  <a:srgbClr val="000000"/>
                </a:solidFill>
              </a:rPr>
              <a:t>.</a:t>
            </a:r>
            <a:r>
              <a:rPr lang="en-CA" dirty="0" err="1" smtClean="0">
                <a:solidFill>
                  <a:srgbClr val="0000C0"/>
                </a:solidFill>
              </a:rPr>
              <a:t>elements</a:t>
            </a:r>
            <a:r>
              <a:rPr lang="en-CA" dirty="0" smtClean="0">
                <a:solidFill>
                  <a:srgbClr val="000000"/>
                </a:solidFill>
              </a:rPr>
              <a:t>[index</a:t>
            </a:r>
            <a:r>
              <a:rPr lang="en-CA" dirty="0">
                <a:solidFill>
                  <a:srgbClr val="000000"/>
                </a:solidFill>
              </a:rPr>
              <a:t>];</a:t>
            </a:r>
          </a:p>
          <a:p>
            <a:r>
              <a:rPr lang="en-CA" dirty="0" smtClean="0">
                <a:solidFill>
                  <a:srgbClr val="000000"/>
                </a:solidFill>
              </a:rPr>
              <a:t>}</a:t>
            </a:r>
          </a:p>
          <a:p>
            <a:endParaRPr lang="en-CA" dirty="0">
              <a:solidFill>
                <a:srgbClr val="000000"/>
              </a:solidFill>
            </a:endParaRPr>
          </a:p>
          <a:p>
            <a:endParaRPr lang="en-CA" dirty="0" smtClean="0">
              <a:solidFill>
                <a:srgbClr val="000000"/>
              </a:solidFill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2717320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3F5FBF"/>
                </a:solidFill>
              </a:rPr>
              <a:t>/**</a:t>
            </a:r>
          </a:p>
          <a:p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smtClean="0">
                <a:solidFill>
                  <a:srgbClr val="3F5FBF"/>
                </a:solidFill>
              </a:rPr>
              <a:t>* </a:t>
            </a:r>
            <a:r>
              <a:rPr lang="en-US" dirty="0">
                <a:solidFill>
                  <a:srgbClr val="3F5FBF"/>
                </a:solidFill>
              </a:rPr>
              <a:t>Replaces the string at the specified position in this list with the</a:t>
            </a:r>
          </a:p>
          <a:p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smtClean="0">
                <a:solidFill>
                  <a:srgbClr val="3F5FBF"/>
                </a:solidFill>
              </a:rPr>
              <a:t>* </a:t>
            </a:r>
            <a:r>
              <a:rPr lang="en-US" dirty="0">
                <a:solidFill>
                  <a:srgbClr val="3F5FBF"/>
                </a:solidFill>
              </a:rPr>
              <a:t>specified string.</a:t>
            </a:r>
          </a:p>
          <a:p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smtClean="0">
                <a:solidFill>
                  <a:srgbClr val="3F5FBF"/>
                </a:solidFill>
              </a:rPr>
              <a:t>* </a:t>
            </a:r>
            <a:endParaRPr lang="en-US" dirty="0">
              <a:solidFill>
                <a:srgbClr val="3F5FBF"/>
              </a:solidFill>
            </a:endParaRPr>
          </a:p>
          <a:p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smtClean="0">
                <a:solidFill>
                  <a:srgbClr val="3F5FBF"/>
                </a:solidFill>
              </a:rPr>
              <a:t>* </a:t>
            </a:r>
            <a:r>
              <a:rPr lang="en-US" dirty="0">
                <a:solidFill>
                  <a:srgbClr val="7F9FBF"/>
                </a:solidFill>
              </a:rPr>
              <a:t>@</a:t>
            </a:r>
            <a:r>
              <a:rPr lang="en-US" dirty="0" err="1">
                <a:solidFill>
                  <a:srgbClr val="7F9FBF"/>
                </a:solidFill>
              </a:rPr>
              <a:t>param</a:t>
            </a:r>
            <a:r>
              <a:rPr lang="en-US" dirty="0">
                <a:solidFill>
                  <a:srgbClr val="3F5FBF"/>
                </a:solidFill>
              </a:rPr>
              <a:t> index</a:t>
            </a:r>
          </a:p>
          <a:p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smtClean="0">
                <a:solidFill>
                  <a:srgbClr val="3F5FBF"/>
                </a:solidFill>
              </a:rPr>
              <a:t>*            </a:t>
            </a:r>
            <a:r>
              <a:rPr lang="en-US" dirty="0">
                <a:solidFill>
                  <a:srgbClr val="3F5FBF"/>
                </a:solidFill>
              </a:rPr>
              <a:t>index of the element to replace</a:t>
            </a:r>
          </a:p>
          <a:p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smtClean="0">
                <a:solidFill>
                  <a:srgbClr val="3F5FBF"/>
                </a:solidFill>
              </a:rPr>
              <a:t>* </a:t>
            </a:r>
            <a:r>
              <a:rPr lang="en-US" dirty="0">
                <a:solidFill>
                  <a:srgbClr val="7F9FBF"/>
                </a:solidFill>
              </a:rPr>
              <a:t>@</a:t>
            </a:r>
            <a:r>
              <a:rPr lang="en-US" dirty="0" err="1">
                <a:solidFill>
                  <a:srgbClr val="7F9FBF"/>
                </a:solidFill>
              </a:rPr>
              <a:t>param</a:t>
            </a:r>
            <a:r>
              <a:rPr lang="en-US" dirty="0">
                <a:solidFill>
                  <a:srgbClr val="3F5FBF"/>
                </a:solidFill>
              </a:rPr>
              <a:t> element</a:t>
            </a:r>
          </a:p>
          <a:p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smtClean="0">
                <a:solidFill>
                  <a:srgbClr val="3F5FBF"/>
                </a:solidFill>
              </a:rPr>
              <a:t>*            </a:t>
            </a:r>
            <a:r>
              <a:rPr lang="en-US" dirty="0">
                <a:solidFill>
                  <a:srgbClr val="3F5FBF"/>
                </a:solidFill>
              </a:rPr>
              <a:t>string to be stored at the specified position</a:t>
            </a:r>
          </a:p>
          <a:p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smtClean="0">
                <a:solidFill>
                  <a:srgbClr val="3F5FBF"/>
                </a:solidFill>
              </a:rPr>
              <a:t>* </a:t>
            </a:r>
            <a:r>
              <a:rPr lang="en-US" dirty="0">
                <a:solidFill>
                  <a:srgbClr val="7F9FBF"/>
                </a:solidFill>
              </a:rPr>
              <a:t>@return</a:t>
            </a:r>
            <a:r>
              <a:rPr lang="en-US" dirty="0">
                <a:solidFill>
                  <a:srgbClr val="3F5FBF"/>
                </a:solidFill>
              </a:rPr>
              <a:t> the string previously at the specified position</a:t>
            </a:r>
          </a:p>
          <a:p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smtClean="0">
                <a:solidFill>
                  <a:srgbClr val="3F5FBF"/>
                </a:solidFill>
              </a:rPr>
              <a:t>*/ </a:t>
            </a:r>
          </a:p>
          <a:p>
            <a:r>
              <a:rPr lang="fr-FR" dirty="0" smtClean="0">
                <a:solidFill>
                  <a:srgbClr val="7F0055"/>
                </a:solidFill>
              </a:rPr>
              <a:t>public</a:t>
            </a:r>
            <a:r>
              <a:rPr lang="fr-FR" dirty="0" smtClean="0">
                <a:solidFill>
                  <a:srgbClr val="000000"/>
                </a:solidFill>
              </a:rPr>
              <a:t> String set(</a:t>
            </a:r>
            <a:r>
              <a:rPr lang="fr-FR" dirty="0" err="1" smtClean="0">
                <a:solidFill>
                  <a:srgbClr val="7F0055"/>
                </a:solidFill>
              </a:rPr>
              <a:t>int</a:t>
            </a:r>
            <a:r>
              <a:rPr lang="fr-FR" dirty="0" smtClean="0">
                <a:solidFill>
                  <a:srgbClr val="000000"/>
                </a:solidFill>
              </a:rPr>
              <a:t> index, </a:t>
            </a:r>
            <a:r>
              <a:rPr lang="fr-FR" dirty="0" smtClean="0">
                <a:solidFill>
                  <a:srgbClr val="000000"/>
                </a:solidFill>
              </a:rPr>
              <a:t>String</a:t>
            </a:r>
            <a:r>
              <a:rPr lang="fr-FR" dirty="0" smtClean="0">
                <a:solidFill>
                  <a:srgbClr val="000000"/>
                </a:solidFill>
              </a:rPr>
              <a:t> </a:t>
            </a:r>
            <a:r>
              <a:rPr lang="fr-FR" dirty="0" err="1" smtClean="0">
                <a:solidFill>
                  <a:srgbClr val="000000"/>
                </a:solidFill>
              </a:rPr>
              <a:t>element</a:t>
            </a:r>
            <a:r>
              <a:rPr lang="fr-FR" dirty="0" smtClean="0">
                <a:solidFill>
                  <a:srgbClr val="000000"/>
                </a:solidFill>
              </a:rPr>
              <a:t>) {</a:t>
            </a:r>
          </a:p>
          <a:p>
            <a:r>
              <a:rPr lang="en-CA" dirty="0" smtClean="0">
                <a:solidFill>
                  <a:srgbClr val="7F0055"/>
                </a:solidFill>
              </a:rPr>
              <a:t>  </a:t>
            </a:r>
            <a:r>
              <a:rPr lang="en-CA" dirty="0" smtClean="0">
                <a:solidFill>
                  <a:srgbClr val="000000"/>
                </a:solidFill>
              </a:rPr>
              <a:t>String</a:t>
            </a:r>
            <a:r>
              <a:rPr lang="en-CA" dirty="0" smtClean="0">
                <a:solidFill>
                  <a:srgbClr val="000000"/>
                </a:solidFill>
              </a:rPr>
              <a:t> </a:t>
            </a:r>
            <a:r>
              <a:rPr lang="en-CA" dirty="0" err="1">
                <a:solidFill>
                  <a:srgbClr val="000000"/>
                </a:solidFill>
              </a:rPr>
              <a:t>oldElement</a:t>
            </a:r>
            <a:r>
              <a:rPr lang="en-CA" dirty="0">
                <a:solidFill>
                  <a:srgbClr val="000000"/>
                </a:solidFill>
              </a:rPr>
              <a:t> = </a:t>
            </a:r>
            <a:r>
              <a:rPr lang="en-CA" dirty="0" err="1">
                <a:solidFill>
                  <a:srgbClr val="7F0055"/>
                </a:solidFill>
              </a:rPr>
              <a:t>this</a:t>
            </a:r>
            <a:r>
              <a:rPr lang="en-CA" dirty="0" err="1">
                <a:solidFill>
                  <a:srgbClr val="000000"/>
                </a:solidFill>
              </a:rPr>
              <a:t>.get</a:t>
            </a:r>
            <a:r>
              <a:rPr lang="en-CA" dirty="0">
                <a:solidFill>
                  <a:srgbClr val="000000"/>
                </a:solidFill>
              </a:rPr>
              <a:t>(index);</a:t>
            </a:r>
          </a:p>
          <a:p>
            <a:r>
              <a:rPr lang="en-CA" dirty="0" smtClean="0">
                <a:solidFill>
                  <a:srgbClr val="7F0055"/>
                </a:solidFill>
              </a:rPr>
              <a:t>  </a:t>
            </a:r>
            <a:r>
              <a:rPr lang="en-CA" dirty="0" err="1" smtClean="0">
                <a:solidFill>
                  <a:srgbClr val="7F0055"/>
                </a:solidFill>
              </a:rPr>
              <a:t>this</a:t>
            </a:r>
            <a:r>
              <a:rPr lang="en-CA" dirty="0" err="1" smtClean="0">
                <a:solidFill>
                  <a:srgbClr val="000000"/>
                </a:solidFill>
              </a:rPr>
              <a:t>.</a:t>
            </a:r>
            <a:r>
              <a:rPr lang="en-CA" dirty="0" err="1" smtClean="0">
                <a:solidFill>
                  <a:srgbClr val="0000C0"/>
                </a:solidFill>
              </a:rPr>
              <a:t>elements</a:t>
            </a:r>
            <a:r>
              <a:rPr lang="en-CA" dirty="0" smtClean="0">
                <a:solidFill>
                  <a:srgbClr val="000000"/>
                </a:solidFill>
              </a:rPr>
              <a:t>[index</a:t>
            </a:r>
            <a:r>
              <a:rPr lang="en-CA" dirty="0">
                <a:solidFill>
                  <a:srgbClr val="000000"/>
                </a:solidFill>
              </a:rPr>
              <a:t>] = element;</a:t>
            </a:r>
          </a:p>
          <a:p>
            <a:r>
              <a:rPr lang="en-CA" dirty="0" smtClean="0">
                <a:solidFill>
                  <a:srgbClr val="7F0055"/>
                </a:solidFill>
              </a:rPr>
              <a:t>  return</a:t>
            </a:r>
            <a:r>
              <a:rPr lang="en-CA" dirty="0" smtClean="0">
                <a:solidFill>
                  <a:srgbClr val="000000"/>
                </a:solidFill>
              </a:rPr>
              <a:t> </a:t>
            </a:r>
            <a:r>
              <a:rPr lang="en-CA" dirty="0" err="1">
                <a:solidFill>
                  <a:srgbClr val="000000"/>
                </a:solidFill>
              </a:rPr>
              <a:t>oldElement</a:t>
            </a:r>
            <a:r>
              <a:rPr lang="en-CA" dirty="0">
                <a:solidFill>
                  <a:srgbClr val="000000"/>
                </a:solidFill>
              </a:rPr>
              <a:t>;</a:t>
            </a:r>
          </a:p>
          <a:p>
            <a:r>
              <a:rPr lang="en-CA" dirty="0">
                <a:solidFill>
                  <a:srgbClr val="000000"/>
                </a:solidFill>
              </a:rPr>
              <a:t>}</a:t>
            </a:r>
          </a:p>
          <a:p>
            <a:endParaRPr lang="en-CA" dirty="0" smtClean="0">
              <a:solidFill>
                <a:srgbClr val="000000"/>
              </a:solidFill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7042586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Adding to the end of the list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when we add an element to the end of the list we have to check if there is room in the array to hold the new element</a:t>
            </a:r>
          </a:p>
          <a:p>
            <a:pPr lvl="1"/>
            <a:r>
              <a:rPr lang="en-CA" dirty="0" smtClean="0"/>
              <a:t>if not then we have to:</a:t>
            </a:r>
          </a:p>
          <a:p>
            <a:pPr marL="1050925" lvl="2" indent="-457200">
              <a:buFont typeface="+mj-lt"/>
              <a:buAutoNum type="arabicPeriod"/>
            </a:pPr>
            <a:r>
              <a:rPr lang="en-CA" dirty="0" smtClean="0"/>
              <a:t>make a new array with double the capacity of the old array</a:t>
            </a:r>
          </a:p>
          <a:p>
            <a:pPr marL="1050925" lvl="2" indent="-457200">
              <a:buFont typeface="+mj-lt"/>
              <a:buAutoNum type="arabicPeriod"/>
            </a:pPr>
            <a:r>
              <a:rPr lang="en-CA" dirty="0" smtClean="0"/>
              <a:t>copy all of the elements from the old array into the new array</a:t>
            </a:r>
          </a:p>
          <a:p>
            <a:pPr marL="1050925" lvl="2" indent="-457200">
              <a:buFont typeface="+mj-lt"/>
              <a:buAutoNum type="arabicPeriod"/>
            </a:pPr>
            <a:r>
              <a:rPr lang="en-CA" dirty="0" smtClean="0"/>
              <a:t>add the new element to the new array</a:t>
            </a:r>
          </a:p>
          <a:p>
            <a:pPr marL="501650" indent="-457200"/>
            <a:r>
              <a:rPr lang="en-CA" dirty="0" smtClean="0"/>
              <a:t>we say that adding to the end of an array-based list has O(1) amortized complexity</a:t>
            </a:r>
            <a:endParaRPr lang="en-C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1558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3F5FBF"/>
                </a:solidFill>
              </a:rPr>
              <a:t>/**</a:t>
            </a:r>
          </a:p>
          <a:p>
            <a:r>
              <a:rPr lang="en-US" dirty="0" smtClean="0">
                <a:solidFill>
                  <a:srgbClr val="3F5FBF"/>
                </a:solidFill>
              </a:rPr>
              <a:t> * </a:t>
            </a:r>
            <a:r>
              <a:rPr lang="en-US" dirty="0">
                <a:solidFill>
                  <a:srgbClr val="3F5FBF"/>
                </a:solidFill>
              </a:rPr>
              <a:t>Appends the specified string to the end of this list.</a:t>
            </a:r>
          </a:p>
          <a:p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smtClean="0">
                <a:solidFill>
                  <a:srgbClr val="3F5FBF"/>
                </a:solidFill>
              </a:rPr>
              <a:t>* </a:t>
            </a:r>
            <a:endParaRPr lang="en-US" dirty="0">
              <a:solidFill>
                <a:srgbClr val="3F5FBF"/>
              </a:solidFill>
            </a:endParaRPr>
          </a:p>
          <a:p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smtClean="0">
                <a:solidFill>
                  <a:srgbClr val="3F5FBF"/>
                </a:solidFill>
              </a:rPr>
              <a:t>* </a:t>
            </a:r>
            <a:r>
              <a:rPr lang="en-US" dirty="0">
                <a:solidFill>
                  <a:srgbClr val="7F9FBF"/>
                </a:solidFill>
              </a:rPr>
              <a:t>@</a:t>
            </a:r>
            <a:r>
              <a:rPr lang="en-US" dirty="0" err="1">
                <a:solidFill>
                  <a:srgbClr val="7F9FBF"/>
                </a:solidFill>
              </a:rPr>
              <a:t>param</a:t>
            </a:r>
            <a:r>
              <a:rPr lang="en-US" dirty="0">
                <a:solidFill>
                  <a:srgbClr val="3F5FBF"/>
                </a:solidFill>
              </a:rPr>
              <a:t> element string to be appended to this list</a:t>
            </a:r>
          </a:p>
          <a:p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smtClean="0">
                <a:solidFill>
                  <a:srgbClr val="3F5FBF"/>
                </a:solidFill>
              </a:rPr>
              <a:t>* </a:t>
            </a:r>
            <a:r>
              <a:rPr lang="en-US" dirty="0">
                <a:solidFill>
                  <a:srgbClr val="7F9FBF"/>
                </a:solidFill>
              </a:rPr>
              <a:t>@return</a:t>
            </a:r>
            <a:r>
              <a:rPr lang="en-US" dirty="0">
                <a:solidFill>
                  <a:srgbClr val="3F5FBF"/>
                </a:solidFill>
              </a:rPr>
              <a:t> true (consistent with </a:t>
            </a:r>
            <a:r>
              <a:rPr lang="en-US" dirty="0" err="1">
                <a:solidFill>
                  <a:srgbClr val="3F5FBF"/>
                </a:solidFill>
              </a:rPr>
              <a:t>java.util.List</a:t>
            </a:r>
            <a:r>
              <a:rPr lang="en-US" dirty="0">
                <a:solidFill>
                  <a:srgbClr val="3F5FBF"/>
                </a:solidFill>
              </a:rPr>
              <a:t>)</a:t>
            </a:r>
          </a:p>
          <a:p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smtClean="0">
                <a:solidFill>
                  <a:srgbClr val="3F5FBF"/>
                </a:solidFill>
              </a:rPr>
              <a:t>*/</a:t>
            </a:r>
          </a:p>
          <a:p>
            <a:r>
              <a:rPr lang="en-CA" dirty="0" smtClean="0">
                <a:solidFill>
                  <a:srgbClr val="7F0055"/>
                </a:solidFill>
              </a:rPr>
              <a:t>public</a:t>
            </a:r>
            <a:r>
              <a:rPr lang="en-CA" dirty="0" smtClean="0">
                <a:solidFill>
                  <a:srgbClr val="000000"/>
                </a:solidFill>
              </a:rPr>
              <a:t> </a:t>
            </a:r>
            <a:r>
              <a:rPr lang="en-CA" dirty="0" err="1" smtClean="0">
                <a:solidFill>
                  <a:srgbClr val="7F0055"/>
                </a:solidFill>
              </a:rPr>
              <a:t>boolean</a:t>
            </a:r>
            <a:r>
              <a:rPr lang="en-CA" dirty="0" smtClean="0">
                <a:solidFill>
                  <a:srgbClr val="000000"/>
                </a:solidFill>
              </a:rPr>
              <a:t> add(T element) {</a:t>
            </a:r>
          </a:p>
          <a:p>
            <a:r>
              <a:rPr lang="en-CA" dirty="0" smtClean="0">
                <a:solidFill>
                  <a:srgbClr val="7F0055"/>
                </a:solidFill>
              </a:rPr>
              <a:t>  </a:t>
            </a:r>
            <a:r>
              <a:rPr lang="en-CA" dirty="0" smtClean="0">
                <a:solidFill>
                  <a:srgbClr val="7F0055"/>
                </a:solidFill>
              </a:rPr>
              <a:t>if</a:t>
            </a:r>
            <a:r>
              <a:rPr lang="en-CA" dirty="0" smtClean="0">
                <a:solidFill>
                  <a:srgbClr val="000000"/>
                </a:solidFill>
              </a:rPr>
              <a:t> </a:t>
            </a:r>
            <a:r>
              <a:rPr lang="en-CA" dirty="0">
                <a:solidFill>
                  <a:srgbClr val="000000"/>
                </a:solidFill>
              </a:rPr>
              <a:t>(</a:t>
            </a:r>
            <a:r>
              <a:rPr lang="en-CA" dirty="0" err="1">
                <a:solidFill>
                  <a:srgbClr val="7F0055"/>
                </a:solidFill>
              </a:rPr>
              <a:t>this</a:t>
            </a:r>
            <a:r>
              <a:rPr lang="en-CA" dirty="0" err="1">
                <a:solidFill>
                  <a:srgbClr val="000000"/>
                </a:solidFill>
              </a:rPr>
              <a:t>.</a:t>
            </a:r>
            <a:r>
              <a:rPr lang="en-CA" dirty="0" err="1">
                <a:solidFill>
                  <a:srgbClr val="0000C0"/>
                </a:solidFill>
              </a:rPr>
              <a:t>size</a:t>
            </a:r>
            <a:r>
              <a:rPr lang="en-CA" dirty="0">
                <a:solidFill>
                  <a:srgbClr val="000000"/>
                </a:solidFill>
              </a:rPr>
              <a:t> == </a:t>
            </a:r>
            <a:r>
              <a:rPr lang="en-CA" dirty="0" err="1">
                <a:solidFill>
                  <a:srgbClr val="7F0055"/>
                </a:solidFill>
              </a:rPr>
              <a:t>this</a:t>
            </a:r>
            <a:r>
              <a:rPr lang="en-CA" dirty="0" err="1">
                <a:solidFill>
                  <a:srgbClr val="000000"/>
                </a:solidFill>
              </a:rPr>
              <a:t>.</a:t>
            </a:r>
            <a:r>
              <a:rPr lang="en-CA" dirty="0" err="1">
                <a:solidFill>
                  <a:srgbClr val="0000C0"/>
                </a:solidFill>
              </a:rPr>
              <a:t>capacity</a:t>
            </a:r>
            <a:r>
              <a:rPr lang="en-CA" dirty="0">
                <a:solidFill>
                  <a:srgbClr val="000000"/>
                </a:solidFill>
              </a:rPr>
              <a:t>) {</a:t>
            </a:r>
          </a:p>
          <a:p>
            <a:r>
              <a:rPr lang="en-CA" dirty="0" smtClean="0">
                <a:solidFill>
                  <a:srgbClr val="7F0055"/>
                </a:solidFill>
              </a:rPr>
              <a:t>    </a:t>
            </a:r>
            <a:r>
              <a:rPr lang="en-CA" dirty="0" err="1" smtClean="0">
                <a:solidFill>
                  <a:srgbClr val="7F0055"/>
                </a:solidFill>
              </a:rPr>
              <a:t>this</a:t>
            </a:r>
            <a:r>
              <a:rPr lang="en-CA" dirty="0" err="1" smtClean="0">
                <a:solidFill>
                  <a:srgbClr val="000000"/>
                </a:solidFill>
              </a:rPr>
              <a:t>.resize</a:t>
            </a:r>
            <a:r>
              <a:rPr lang="en-CA" dirty="0">
                <a:solidFill>
                  <a:srgbClr val="000000"/>
                </a:solidFill>
              </a:rPr>
              <a:t>();</a:t>
            </a:r>
          </a:p>
          <a:p>
            <a:r>
              <a:rPr lang="en-CA" dirty="0" smtClean="0">
                <a:solidFill>
                  <a:srgbClr val="000000"/>
                </a:solidFill>
              </a:rPr>
              <a:t>  }</a:t>
            </a:r>
            <a:endParaRPr lang="en-CA" dirty="0">
              <a:solidFill>
                <a:srgbClr val="000000"/>
              </a:solidFill>
            </a:endParaRPr>
          </a:p>
          <a:p>
            <a:r>
              <a:rPr lang="en-CA" dirty="0" smtClean="0">
                <a:solidFill>
                  <a:srgbClr val="7F0055"/>
                </a:solidFill>
              </a:rPr>
              <a:t>  </a:t>
            </a:r>
            <a:r>
              <a:rPr lang="en-CA" dirty="0" err="1" smtClean="0">
                <a:solidFill>
                  <a:srgbClr val="7F0055"/>
                </a:solidFill>
              </a:rPr>
              <a:t>this</a:t>
            </a:r>
            <a:r>
              <a:rPr lang="en-CA" dirty="0" err="1" smtClean="0">
                <a:solidFill>
                  <a:srgbClr val="000000"/>
                </a:solidFill>
              </a:rPr>
              <a:t>.</a:t>
            </a:r>
            <a:r>
              <a:rPr lang="en-CA" dirty="0" err="1" smtClean="0">
                <a:solidFill>
                  <a:srgbClr val="0000C0"/>
                </a:solidFill>
              </a:rPr>
              <a:t>elements</a:t>
            </a:r>
            <a:r>
              <a:rPr lang="en-CA" dirty="0" smtClean="0">
                <a:solidFill>
                  <a:srgbClr val="000000"/>
                </a:solidFill>
              </a:rPr>
              <a:t>[</a:t>
            </a:r>
            <a:r>
              <a:rPr lang="en-CA" dirty="0" err="1" smtClean="0">
                <a:solidFill>
                  <a:srgbClr val="7F0055"/>
                </a:solidFill>
              </a:rPr>
              <a:t>this</a:t>
            </a:r>
            <a:r>
              <a:rPr lang="en-CA" dirty="0" err="1" smtClean="0">
                <a:solidFill>
                  <a:srgbClr val="000000"/>
                </a:solidFill>
              </a:rPr>
              <a:t>.</a:t>
            </a:r>
            <a:r>
              <a:rPr lang="en-CA" dirty="0" err="1" smtClean="0">
                <a:solidFill>
                  <a:srgbClr val="0000C0"/>
                </a:solidFill>
              </a:rPr>
              <a:t>size</a:t>
            </a:r>
            <a:r>
              <a:rPr lang="en-CA" dirty="0">
                <a:solidFill>
                  <a:srgbClr val="000000"/>
                </a:solidFill>
              </a:rPr>
              <a:t>] = element;</a:t>
            </a:r>
          </a:p>
          <a:p>
            <a:r>
              <a:rPr lang="en-CA" dirty="0" smtClean="0">
                <a:solidFill>
                  <a:srgbClr val="7F0055"/>
                </a:solidFill>
              </a:rPr>
              <a:t>  </a:t>
            </a:r>
            <a:r>
              <a:rPr lang="en-CA" dirty="0" err="1" smtClean="0">
                <a:solidFill>
                  <a:srgbClr val="7F0055"/>
                </a:solidFill>
              </a:rPr>
              <a:t>this</a:t>
            </a:r>
            <a:r>
              <a:rPr lang="en-CA" dirty="0" err="1" smtClean="0">
                <a:solidFill>
                  <a:srgbClr val="000000"/>
                </a:solidFill>
              </a:rPr>
              <a:t>.</a:t>
            </a:r>
            <a:r>
              <a:rPr lang="en-CA" dirty="0" err="1" smtClean="0">
                <a:solidFill>
                  <a:srgbClr val="0000C0"/>
                </a:solidFill>
              </a:rPr>
              <a:t>size</a:t>
            </a:r>
            <a:r>
              <a:rPr lang="en-CA" dirty="0">
                <a:solidFill>
                  <a:srgbClr val="000000"/>
                </a:solidFill>
              </a:rPr>
              <a:t>++;</a:t>
            </a:r>
          </a:p>
          <a:p>
            <a:r>
              <a:rPr lang="en-CA" dirty="0" smtClean="0">
                <a:solidFill>
                  <a:srgbClr val="7F0055"/>
                </a:solidFill>
              </a:rPr>
              <a:t>  return</a:t>
            </a:r>
            <a:r>
              <a:rPr lang="en-CA" dirty="0" smtClean="0">
                <a:solidFill>
                  <a:srgbClr val="000000"/>
                </a:solidFill>
              </a:rPr>
              <a:t> </a:t>
            </a:r>
            <a:r>
              <a:rPr lang="en-CA" dirty="0">
                <a:solidFill>
                  <a:srgbClr val="7F0055"/>
                </a:solidFill>
              </a:rPr>
              <a:t>true</a:t>
            </a:r>
            <a:r>
              <a:rPr lang="en-CA" dirty="0">
                <a:solidFill>
                  <a:srgbClr val="000000"/>
                </a:solidFill>
              </a:rPr>
              <a:t>;</a:t>
            </a:r>
          </a:p>
          <a:p>
            <a:r>
              <a:rPr lang="en-CA" dirty="0" smtClean="0">
                <a:solidFill>
                  <a:srgbClr val="000000"/>
                </a:solidFill>
              </a:rPr>
              <a:t>}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9870890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3F5FBF"/>
                </a:solidFill>
              </a:rPr>
              <a:t>/**</a:t>
            </a:r>
            <a:endParaRPr lang="en-US" dirty="0">
              <a:solidFill>
                <a:srgbClr val="3F5FBF"/>
              </a:solidFill>
            </a:endParaRPr>
          </a:p>
          <a:p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smtClean="0">
                <a:solidFill>
                  <a:srgbClr val="3F5FBF"/>
                </a:solidFill>
              </a:rPr>
              <a:t>* </a:t>
            </a:r>
            <a:r>
              <a:rPr lang="en-US" dirty="0">
                <a:solidFill>
                  <a:srgbClr val="3F5FBF"/>
                </a:solidFill>
              </a:rPr>
              <a:t>Creates a new array twice the size of </a:t>
            </a:r>
            <a:r>
              <a:rPr lang="en-US" dirty="0" err="1">
                <a:solidFill>
                  <a:srgbClr val="3F5FBF"/>
                </a:solidFill>
              </a:rPr>
              <a:t>this.elements</a:t>
            </a:r>
            <a:r>
              <a:rPr lang="en-US" dirty="0">
                <a:solidFill>
                  <a:srgbClr val="3F5FBF"/>
                </a:solidFill>
              </a:rPr>
              <a:t>, and copies</a:t>
            </a:r>
          </a:p>
          <a:p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smtClean="0">
                <a:solidFill>
                  <a:srgbClr val="3F5FBF"/>
                </a:solidFill>
              </a:rPr>
              <a:t>* </a:t>
            </a:r>
            <a:r>
              <a:rPr lang="en-US" dirty="0">
                <a:solidFill>
                  <a:srgbClr val="3F5FBF"/>
                </a:solidFill>
              </a:rPr>
              <a:t>the references from </a:t>
            </a:r>
            <a:r>
              <a:rPr lang="en-US" dirty="0" err="1">
                <a:solidFill>
                  <a:srgbClr val="3F5FBF"/>
                </a:solidFill>
              </a:rPr>
              <a:t>this.elements</a:t>
            </a:r>
            <a:r>
              <a:rPr lang="en-US" dirty="0">
                <a:solidFill>
                  <a:srgbClr val="3F5FBF"/>
                </a:solidFill>
              </a:rPr>
              <a:t> to the new array. Assigns the</a:t>
            </a:r>
          </a:p>
          <a:p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smtClean="0">
                <a:solidFill>
                  <a:srgbClr val="3F5FBF"/>
                </a:solidFill>
              </a:rPr>
              <a:t>* </a:t>
            </a:r>
            <a:r>
              <a:rPr lang="en-US" dirty="0">
                <a:solidFill>
                  <a:srgbClr val="3F5FBF"/>
                </a:solidFill>
              </a:rPr>
              <a:t>new array to </a:t>
            </a:r>
            <a:r>
              <a:rPr lang="en-US" dirty="0" err="1">
                <a:solidFill>
                  <a:srgbClr val="3F5FBF"/>
                </a:solidFill>
              </a:rPr>
              <a:t>this.elements</a:t>
            </a:r>
            <a:r>
              <a:rPr lang="en-US" dirty="0">
                <a:solidFill>
                  <a:srgbClr val="3F5FBF"/>
                </a:solidFill>
              </a:rPr>
              <a:t>. </a:t>
            </a:r>
          </a:p>
          <a:p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smtClean="0">
                <a:solidFill>
                  <a:srgbClr val="3F5FBF"/>
                </a:solidFill>
              </a:rPr>
              <a:t>*/</a:t>
            </a:r>
            <a:endParaRPr lang="en-CA" dirty="0" smtClean="0">
              <a:solidFill>
                <a:srgbClr val="000000"/>
              </a:solidFill>
            </a:endParaRPr>
          </a:p>
          <a:p>
            <a:r>
              <a:rPr lang="en-CA" dirty="0" smtClean="0">
                <a:solidFill>
                  <a:srgbClr val="7F0055"/>
                </a:solidFill>
              </a:rPr>
              <a:t>private</a:t>
            </a:r>
            <a:r>
              <a:rPr lang="en-CA" dirty="0" smtClean="0">
                <a:solidFill>
                  <a:srgbClr val="000000"/>
                </a:solidFill>
              </a:rPr>
              <a:t> </a:t>
            </a:r>
            <a:r>
              <a:rPr lang="en-CA" dirty="0">
                <a:solidFill>
                  <a:srgbClr val="7F0055"/>
                </a:solidFill>
              </a:rPr>
              <a:t>void</a:t>
            </a:r>
            <a:r>
              <a:rPr lang="en-CA" dirty="0">
                <a:solidFill>
                  <a:srgbClr val="000000"/>
                </a:solidFill>
              </a:rPr>
              <a:t> resize() {</a:t>
            </a:r>
          </a:p>
          <a:p>
            <a:r>
              <a:rPr lang="en-CA" dirty="0" smtClean="0">
                <a:solidFill>
                  <a:srgbClr val="7F0055"/>
                </a:solidFill>
              </a:rPr>
              <a:t>  </a:t>
            </a:r>
            <a:r>
              <a:rPr lang="en-CA" dirty="0" err="1" smtClean="0">
                <a:solidFill>
                  <a:srgbClr val="7F0055"/>
                </a:solidFill>
              </a:rPr>
              <a:t>int</a:t>
            </a:r>
            <a:r>
              <a:rPr lang="en-CA" dirty="0" smtClean="0">
                <a:solidFill>
                  <a:srgbClr val="000000"/>
                </a:solidFill>
              </a:rPr>
              <a:t> </a:t>
            </a:r>
            <a:r>
              <a:rPr lang="en-CA" dirty="0" err="1">
                <a:solidFill>
                  <a:srgbClr val="000000"/>
                </a:solidFill>
              </a:rPr>
              <a:t>newCapacity</a:t>
            </a:r>
            <a:r>
              <a:rPr lang="en-CA" dirty="0">
                <a:solidFill>
                  <a:srgbClr val="000000"/>
                </a:solidFill>
              </a:rPr>
              <a:t> = 2 * </a:t>
            </a:r>
            <a:r>
              <a:rPr lang="en-CA" dirty="0" err="1">
                <a:solidFill>
                  <a:srgbClr val="7F0055"/>
                </a:solidFill>
              </a:rPr>
              <a:t>this</a:t>
            </a:r>
            <a:r>
              <a:rPr lang="en-CA" dirty="0" err="1">
                <a:solidFill>
                  <a:srgbClr val="000000"/>
                </a:solidFill>
              </a:rPr>
              <a:t>.</a:t>
            </a:r>
            <a:r>
              <a:rPr lang="en-CA" dirty="0" err="1">
                <a:solidFill>
                  <a:srgbClr val="0000C0"/>
                </a:solidFill>
              </a:rPr>
              <a:t>capacity</a:t>
            </a:r>
            <a:r>
              <a:rPr lang="en-CA" dirty="0">
                <a:solidFill>
                  <a:srgbClr val="000000"/>
                </a:solidFill>
              </a:rPr>
              <a:t>;</a:t>
            </a:r>
          </a:p>
          <a:p>
            <a:r>
              <a:rPr lang="en-CA" dirty="0" smtClean="0">
                <a:solidFill>
                  <a:srgbClr val="000000"/>
                </a:solidFill>
              </a:rPr>
              <a:t>  </a:t>
            </a:r>
            <a:r>
              <a:rPr lang="en-CA" dirty="0" smtClean="0">
                <a:solidFill>
                  <a:srgbClr val="000000"/>
                </a:solidFill>
              </a:rPr>
              <a:t>String[] </a:t>
            </a:r>
            <a:r>
              <a:rPr lang="en-CA" dirty="0" err="1">
                <a:solidFill>
                  <a:srgbClr val="000000"/>
                </a:solidFill>
              </a:rPr>
              <a:t>newElements</a:t>
            </a:r>
            <a:r>
              <a:rPr lang="en-CA" dirty="0">
                <a:solidFill>
                  <a:srgbClr val="000000"/>
                </a:solidFill>
              </a:rPr>
              <a:t> = </a:t>
            </a:r>
            <a:r>
              <a:rPr lang="en-CA" dirty="0">
                <a:solidFill>
                  <a:srgbClr val="7F0055"/>
                </a:solidFill>
              </a:rPr>
              <a:t>new</a:t>
            </a:r>
            <a:r>
              <a:rPr lang="en-CA" dirty="0">
                <a:solidFill>
                  <a:srgbClr val="000000"/>
                </a:solidFill>
              </a:rPr>
              <a:t> </a:t>
            </a:r>
            <a:r>
              <a:rPr lang="en-CA" dirty="0" smtClean="0">
                <a:solidFill>
                  <a:srgbClr val="000000"/>
                </a:solidFill>
              </a:rPr>
              <a:t>String[</a:t>
            </a:r>
            <a:r>
              <a:rPr lang="en-CA" dirty="0" err="1" smtClean="0">
                <a:solidFill>
                  <a:srgbClr val="000000"/>
                </a:solidFill>
              </a:rPr>
              <a:t>newCapacity</a:t>
            </a:r>
            <a:r>
              <a:rPr lang="en-CA" dirty="0">
                <a:solidFill>
                  <a:srgbClr val="000000"/>
                </a:solidFill>
              </a:rPr>
              <a:t>];</a:t>
            </a:r>
          </a:p>
          <a:p>
            <a:r>
              <a:rPr lang="en-CA" dirty="0" smtClean="0">
                <a:solidFill>
                  <a:srgbClr val="7F0055"/>
                </a:solidFill>
              </a:rPr>
              <a:t>  for</a:t>
            </a:r>
            <a:r>
              <a:rPr lang="en-CA" dirty="0" smtClean="0">
                <a:solidFill>
                  <a:srgbClr val="000000"/>
                </a:solidFill>
              </a:rPr>
              <a:t> </a:t>
            </a:r>
            <a:r>
              <a:rPr lang="en-CA" dirty="0">
                <a:solidFill>
                  <a:srgbClr val="000000"/>
                </a:solidFill>
              </a:rPr>
              <a:t>(</a:t>
            </a:r>
            <a:r>
              <a:rPr lang="en-CA" dirty="0" err="1">
                <a:solidFill>
                  <a:srgbClr val="7F0055"/>
                </a:solidFill>
              </a:rPr>
              <a:t>int</a:t>
            </a:r>
            <a:r>
              <a:rPr lang="en-CA" dirty="0">
                <a:solidFill>
                  <a:srgbClr val="000000"/>
                </a:solidFill>
              </a:rPr>
              <a:t> </a:t>
            </a:r>
            <a:r>
              <a:rPr lang="en-CA" dirty="0" err="1">
                <a:solidFill>
                  <a:srgbClr val="000000"/>
                </a:solidFill>
              </a:rPr>
              <a:t>i</a:t>
            </a:r>
            <a:r>
              <a:rPr lang="en-CA" dirty="0">
                <a:solidFill>
                  <a:srgbClr val="000000"/>
                </a:solidFill>
              </a:rPr>
              <a:t> = 0; </a:t>
            </a:r>
            <a:r>
              <a:rPr lang="en-CA" dirty="0" err="1">
                <a:solidFill>
                  <a:srgbClr val="000000"/>
                </a:solidFill>
              </a:rPr>
              <a:t>i</a:t>
            </a:r>
            <a:r>
              <a:rPr lang="en-CA" dirty="0">
                <a:solidFill>
                  <a:srgbClr val="000000"/>
                </a:solidFill>
              </a:rPr>
              <a:t> &lt; </a:t>
            </a:r>
            <a:r>
              <a:rPr lang="en-CA" dirty="0" err="1">
                <a:solidFill>
                  <a:srgbClr val="7F0055"/>
                </a:solidFill>
              </a:rPr>
              <a:t>this</a:t>
            </a:r>
            <a:r>
              <a:rPr lang="en-CA" dirty="0" err="1">
                <a:solidFill>
                  <a:srgbClr val="000000"/>
                </a:solidFill>
              </a:rPr>
              <a:t>.</a:t>
            </a:r>
            <a:r>
              <a:rPr lang="en-CA" dirty="0" err="1">
                <a:solidFill>
                  <a:srgbClr val="0000C0"/>
                </a:solidFill>
              </a:rPr>
              <a:t>size</a:t>
            </a:r>
            <a:r>
              <a:rPr lang="en-CA" dirty="0">
                <a:solidFill>
                  <a:srgbClr val="000000"/>
                </a:solidFill>
              </a:rPr>
              <a:t>; </a:t>
            </a:r>
            <a:r>
              <a:rPr lang="en-CA" dirty="0" err="1">
                <a:solidFill>
                  <a:srgbClr val="000000"/>
                </a:solidFill>
              </a:rPr>
              <a:t>i</a:t>
            </a:r>
            <a:r>
              <a:rPr lang="en-CA" dirty="0">
                <a:solidFill>
                  <a:srgbClr val="000000"/>
                </a:solidFill>
              </a:rPr>
              <a:t>++) {</a:t>
            </a:r>
          </a:p>
          <a:p>
            <a:r>
              <a:rPr lang="en-CA" dirty="0" smtClean="0">
                <a:solidFill>
                  <a:srgbClr val="000000"/>
                </a:solidFill>
              </a:rPr>
              <a:t>    </a:t>
            </a:r>
            <a:r>
              <a:rPr lang="en-CA" dirty="0" err="1" smtClean="0">
                <a:solidFill>
                  <a:srgbClr val="000000"/>
                </a:solidFill>
              </a:rPr>
              <a:t>newElements</a:t>
            </a:r>
            <a:r>
              <a:rPr lang="en-CA" dirty="0" smtClean="0">
                <a:solidFill>
                  <a:srgbClr val="000000"/>
                </a:solidFill>
              </a:rPr>
              <a:t>[</a:t>
            </a:r>
            <a:r>
              <a:rPr lang="en-CA" dirty="0" err="1" smtClean="0">
                <a:solidFill>
                  <a:srgbClr val="000000"/>
                </a:solidFill>
              </a:rPr>
              <a:t>i</a:t>
            </a:r>
            <a:r>
              <a:rPr lang="en-CA" dirty="0">
                <a:solidFill>
                  <a:srgbClr val="000000"/>
                </a:solidFill>
              </a:rPr>
              <a:t>] = </a:t>
            </a:r>
            <a:r>
              <a:rPr lang="en-CA" dirty="0" err="1">
                <a:solidFill>
                  <a:srgbClr val="7F0055"/>
                </a:solidFill>
              </a:rPr>
              <a:t>this</a:t>
            </a:r>
            <a:r>
              <a:rPr lang="en-CA" dirty="0" err="1">
                <a:solidFill>
                  <a:srgbClr val="000000"/>
                </a:solidFill>
              </a:rPr>
              <a:t>.</a:t>
            </a:r>
            <a:r>
              <a:rPr lang="en-CA" dirty="0" err="1">
                <a:solidFill>
                  <a:srgbClr val="0000C0"/>
                </a:solidFill>
              </a:rPr>
              <a:t>elements</a:t>
            </a:r>
            <a:r>
              <a:rPr lang="en-CA" dirty="0">
                <a:solidFill>
                  <a:srgbClr val="000000"/>
                </a:solidFill>
              </a:rPr>
              <a:t>[</a:t>
            </a:r>
            <a:r>
              <a:rPr lang="en-CA" dirty="0" err="1">
                <a:solidFill>
                  <a:srgbClr val="000000"/>
                </a:solidFill>
              </a:rPr>
              <a:t>i</a:t>
            </a:r>
            <a:r>
              <a:rPr lang="en-CA" dirty="0">
                <a:solidFill>
                  <a:srgbClr val="000000"/>
                </a:solidFill>
              </a:rPr>
              <a:t>];</a:t>
            </a:r>
          </a:p>
          <a:p>
            <a:r>
              <a:rPr lang="en-CA" dirty="0" smtClean="0">
                <a:solidFill>
                  <a:srgbClr val="000000"/>
                </a:solidFill>
              </a:rPr>
              <a:t>  }</a:t>
            </a:r>
            <a:endParaRPr lang="en-CA" dirty="0">
              <a:solidFill>
                <a:srgbClr val="000000"/>
              </a:solidFill>
            </a:endParaRPr>
          </a:p>
          <a:p>
            <a:r>
              <a:rPr lang="en-CA" dirty="0" smtClean="0">
                <a:solidFill>
                  <a:srgbClr val="7F0055"/>
                </a:solidFill>
              </a:rPr>
              <a:t>  </a:t>
            </a:r>
            <a:r>
              <a:rPr lang="en-CA" dirty="0" err="1" smtClean="0">
                <a:solidFill>
                  <a:srgbClr val="7F0055"/>
                </a:solidFill>
              </a:rPr>
              <a:t>this</a:t>
            </a:r>
            <a:r>
              <a:rPr lang="en-CA" dirty="0" err="1" smtClean="0">
                <a:solidFill>
                  <a:srgbClr val="000000"/>
                </a:solidFill>
              </a:rPr>
              <a:t>.</a:t>
            </a:r>
            <a:r>
              <a:rPr lang="en-CA" dirty="0" err="1" smtClean="0">
                <a:solidFill>
                  <a:srgbClr val="0000C0"/>
                </a:solidFill>
              </a:rPr>
              <a:t>capacity</a:t>
            </a:r>
            <a:r>
              <a:rPr lang="en-CA" dirty="0" smtClean="0">
                <a:solidFill>
                  <a:srgbClr val="000000"/>
                </a:solidFill>
              </a:rPr>
              <a:t> </a:t>
            </a:r>
            <a:r>
              <a:rPr lang="en-CA" dirty="0">
                <a:solidFill>
                  <a:srgbClr val="000000"/>
                </a:solidFill>
              </a:rPr>
              <a:t>= </a:t>
            </a:r>
            <a:r>
              <a:rPr lang="en-CA" dirty="0" err="1">
                <a:solidFill>
                  <a:srgbClr val="000000"/>
                </a:solidFill>
              </a:rPr>
              <a:t>newCapacity</a:t>
            </a:r>
            <a:r>
              <a:rPr lang="en-CA" dirty="0">
                <a:solidFill>
                  <a:srgbClr val="000000"/>
                </a:solidFill>
              </a:rPr>
              <a:t>;</a:t>
            </a:r>
          </a:p>
          <a:p>
            <a:r>
              <a:rPr lang="en-CA" dirty="0" smtClean="0">
                <a:solidFill>
                  <a:srgbClr val="7F0055"/>
                </a:solidFill>
              </a:rPr>
              <a:t>  </a:t>
            </a:r>
            <a:r>
              <a:rPr lang="en-CA" dirty="0" err="1" smtClean="0">
                <a:solidFill>
                  <a:srgbClr val="7F0055"/>
                </a:solidFill>
              </a:rPr>
              <a:t>this</a:t>
            </a:r>
            <a:r>
              <a:rPr lang="en-CA" dirty="0" err="1" smtClean="0">
                <a:solidFill>
                  <a:srgbClr val="000000"/>
                </a:solidFill>
              </a:rPr>
              <a:t>.</a:t>
            </a:r>
            <a:r>
              <a:rPr lang="en-CA" dirty="0" err="1" smtClean="0">
                <a:solidFill>
                  <a:srgbClr val="0000C0"/>
                </a:solidFill>
              </a:rPr>
              <a:t>elements</a:t>
            </a:r>
            <a:r>
              <a:rPr lang="en-CA" dirty="0" smtClean="0">
                <a:solidFill>
                  <a:srgbClr val="000000"/>
                </a:solidFill>
              </a:rPr>
              <a:t> </a:t>
            </a:r>
            <a:r>
              <a:rPr lang="en-CA" dirty="0">
                <a:solidFill>
                  <a:srgbClr val="000000"/>
                </a:solidFill>
              </a:rPr>
              <a:t>= </a:t>
            </a:r>
            <a:r>
              <a:rPr lang="en-CA" dirty="0" err="1">
                <a:solidFill>
                  <a:srgbClr val="000000"/>
                </a:solidFill>
              </a:rPr>
              <a:t>newElements</a:t>
            </a:r>
            <a:r>
              <a:rPr lang="en-CA" dirty="0">
                <a:solidFill>
                  <a:srgbClr val="000000"/>
                </a:solidFill>
              </a:rPr>
              <a:t>;</a:t>
            </a:r>
          </a:p>
          <a:p>
            <a:r>
              <a:rPr lang="en-CA" dirty="0">
                <a:solidFill>
                  <a:srgbClr val="000000"/>
                </a:solidFill>
              </a:rPr>
              <a:t>}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8892118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Inserting in the middle of an array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when we insert an element into the middle of an array</a:t>
            </a:r>
            <a:r>
              <a:rPr lang="en-CA" dirty="0"/>
              <a:t> we have </a:t>
            </a:r>
            <a:r>
              <a:rPr lang="en-CA" dirty="0" smtClean="0"/>
              <a:t>to: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CA" dirty="0" smtClean="0"/>
              <a:t> </a:t>
            </a:r>
            <a:r>
              <a:rPr lang="en-CA" dirty="0"/>
              <a:t>check if there is room in the array to hold the new </a:t>
            </a:r>
            <a:r>
              <a:rPr lang="en-CA" dirty="0" smtClean="0"/>
              <a:t>element</a:t>
            </a:r>
          </a:p>
          <a:p>
            <a:pPr lvl="2"/>
            <a:r>
              <a:rPr lang="en-CA" dirty="0" smtClean="0"/>
              <a:t>resize if necessary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CA" dirty="0" smtClean="0"/>
              <a:t>shift the elements from the insertion index to the end of the array up by one index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CA" dirty="0" smtClean="0"/>
              <a:t>set the array at the insertion index to the new element</a:t>
            </a:r>
          </a:p>
          <a:p>
            <a:pPr marL="731838" lvl="1" indent="-457200">
              <a:buFont typeface="+mj-lt"/>
              <a:buAutoNum type="arabicPeriod"/>
            </a:pPr>
            <a:endParaRPr lang="en-CA" dirty="0"/>
          </a:p>
          <a:p>
            <a:r>
              <a:rPr lang="en-CA" dirty="0" smtClean="0"/>
              <a:t>Step 2 has O(n) complexity</a:t>
            </a:r>
            <a:endParaRPr lang="en-C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19048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rgbClr val="3F5FBF"/>
                </a:solidFill>
              </a:rPr>
              <a:t>/**</a:t>
            </a:r>
          </a:p>
          <a:p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smtClean="0">
                <a:solidFill>
                  <a:srgbClr val="3F5FBF"/>
                </a:solidFill>
              </a:rPr>
              <a:t>* </a:t>
            </a:r>
            <a:r>
              <a:rPr lang="en-US" dirty="0">
                <a:solidFill>
                  <a:srgbClr val="3F5FBF"/>
                </a:solidFill>
              </a:rPr>
              <a:t>Inserts the specified string at the specified position in this list.</a:t>
            </a:r>
          </a:p>
          <a:p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smtClean="0">
                <a:solidFill>
                  <a:srgbClr val="3F5FBF"/>
                </a:solidFill>
              </a:rPr>
              <a:t>* </a:t>
            </a:r>
            <a:r>
              <a:rPr lang="en-US" dirty="0">
                <a:solidFill>
                  <a:srgbClr val="3F5FBF"/>
                </a:solidFill>
              </a:rPr>
              <a:t>Shifts the string currently at that position (if any) and any subsequent</a:t>
            </a:r>
          </a:p>
          <a:p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smtClean="0">
                <a:solidFill>
                  <a:srgbClr val="3F5FBF"/>
                </a:solidFill>
              </a:rPr>
              <a:t>* </a:t>
            </a:r>
            <a:r>
              <a:rPr lang="en-US" dirty="0">
                <a:solidFill>
                  <a:srgbClr val="3F5FBF"/>
                </a:solidFill>
              </a:rPr>
              <a:t>strings to the right (adds one to their indices).</a:t>
            </a:r>
          </a:p>
          <a:p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smtClean="0">
                <a:solidFill>
                  <a:srgbClr val="3F5FBF"/>
                </a:solidFill>
              </a:rPr>
              <a:t>* </a:t>
            </a:r>
            <a:endParaRPr lang="en-US" dirty="0">
              <a:solidFill>
                <a:srgbClr val="3F5FBF"/>
              </a:solidFill>
            </a:endParaRPr>
          </a:p>
          <a:p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smtClean="0">
                <a:solidFill>
                  <a:srgbClr val="3F5FBF"/>
                </a:solidFill>
              </a:rPr>
              <a:t>* </a:t>
            </a:r>
            <a:r>
              <a:rPr lang="en-US" dirty="0">
                <a:solidFill>
                  <a:srgbClr val="7F9FBF"/>
                </a:solidFill>
              </a:rPr>
              <a:t>@</a:t>
            </a:r>
            <a:r>
              <a:rPr lang="en-US" dirty="0" err="1">
                <a:solidFill>
                  <a:srgbClr val="7F9FBF"/>
                </a:solidFill>
              </a:rPr>
              <a:t>param</a:t>
            </a:r>
            <a:r>
              <a:rPr lang="en-US" dirty="0">
                <a:solidFill>
                  <a:srgbClr val="3F5FBF"/>
                </a:solidFill>
              </a:rPr>
              <a:t> index</a:t>
            </a:r>
          </a:p>
          <a:p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smtClean="0">
                <a:solidFill>
                  <a:srgbClr val="3F5FBF"/>
                </a:solidFill>
              </a:rPr>
              <a:t>*            </a:t>
            </a:r>
            <a:r>
              <a:rPr lang="en-US" dirty="0">
                <a:solidFill>
                  <a:srgbClr val="3F5FBF"/>
                </a:solidFill>
              </a:rPr>
              <a:t>index at which the specified element is to be inserted</a:t>
            </a:r>
          </a:p>
          <a:p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smtClean="0">
                <a:solidFill>
                  <a:srgbClr val="3F5FBF"/>
                </a:solidFill>
              </a:rPr>
              <a:t>* </a:t>
            </a:r>
            <a:r>
              <a:rPr lang="en-US" dirty="0">
                <a:solidFill>
                  <a:srgbClr val="7F9FBF"/>
                </a:solidFill>
              </a:rPr>
              <a:t>@</a:t>
            </a:r>
            <a:r>
              <a:rPr lang="en-US" dirty="0" err="1">
                <a:solidFill>
                  <a:srgbClr val="7F9FBF"/>
                </a:solidFill>
              </a:rPr>
              <a:t>param</a:t>
            </a:r>
            <a:r>
              <a:rPr lang="en-US" dirty="0">
                <a:solidFill>
                  <a:srgbClr val="3F5FBF"/>
                </a:solidFill>
              </a:rPr>
              <a:t> element</a:t>
            </a:r>
          </a:p>
          <a:p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smtClean="0">
                <a:solidFill>
                  <a:srgbClr val="3F5FBF"/>
                </a:solidFill>
              </a:rPr>
              <a:t>*            </a:t>
            </a:r>
            <a:r>
              <a:rPr lang="en-US" dirty="0">
                <a:solidFill>
                  <a:srgbClr val="3F5FBF"/>
                </a:solidFill>
              </a:rPr>
              <a:t>element to be inserted</a:t>
            </a:r>
          </a:p>
          <a:p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smtClean="0">
                <a:solidFill>
                  <a:srgbClr val="3F5FBF"/>
                </a:solidFill>
              </a:rPr>
              <a:t>* </a:t>
            </a:r>
            <a:r>
              <a:rPr lang="en-US" dirty="0">
                <a:solidFill>
                  <a:srgbClr val="7F9FBF"/>
                </a:solidFill>
              </a:rPr>
              <a:t>@throws</a:t>
            </a:r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err="1">
                <a:solidFill>
                  <a:srgbClr val="3F5FBF"/>
                </a:solidFill>
              </a:rPr>
              <a:t>IndexOutOfBoundsException</a:t>
            </a:r>
            <a:endParaRPr lang="en-US" dirty="0">
              <a:solidFill>
                <a:srgbClr val="3F5FBF"/>
              </a:solidFill>
            </a:endParaRPr>
          </a:p>
          <a:p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smtClean="0">
                <a:solidFill>
                  <a:srgbClr val="3F5FBF"/>
                </a:solidFill>
              </a:rPr>
              <a:t>*             </a:t>
            </a:r>
            <a:r>
              <a:rPr lang="en-US" dirty="0">
                <a:solidFill>
                  <a:srgbClr val="3F5FBF"/>
                </a:solidFill>
              </a:rPr>
              <a:t>if index is out of range (index is less than zero or index is</a:t>
            </a:r>
          </a:p>
          <a:p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smtClean="0">
                <a:solidFill>
                  <a:srgbClr val="3F5FBF"/>
                </a:solidFill>
              </a:rPr>
              <a:t>*             </a:t>
            </a:r>
            <a:r>
              <a:rPr lang="en-US" dirty="0">
                <a:solidFill>
                  <a:srgbClr val="3F5FBF"/>
                </a:solidFill>
              </a:rPr>
              <a:t>greater than or equal to the size of this list)</a:t>
            </a:r>
          </a:p>
          <a:p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smtClean="0">
                <a:solidFill>
                  <a:srgbClr val="3F5FBF"/>
                </a:solidFill>
              </a:rPr>
              <a:t>*/</a:t>
            </a:r>
          </a:p>
          <a:p>
            <a:r>
              <a:rPr lang="en-CA" dirty="0" smtClean="0">
                <a:solidFill>
                  <a:srgbClr val="7F0055"/>
                </a:solidFill>
              </a:rPr>
              <a:t>public</a:t>
            </a:r>
            <a:r>
              <a:rPr lang="en-CA" dirty="0" smtClean="0">
                <a:solidFill>
                  <a:srgbClr val="000000"/>
                </a:solidFill>
              </a:rPr>
              <a:t> </a:t>
            </a:r>
            <a:r>
              <a:rPr lang="en-CA" dirty="0" smtClean="0">
                <a:solidFill>
                  <a:srgbClr val="7F0055"/>
                </a:solidFill>
              </a:rPr>
              <a:t>void</a:t>
            </a:r>
            <a:r>
              <a:rPr lang="en-CA" dirty="0" smtClean="0">
                <a:solidFill>
                  <a:srgbClr val="000000"/>
                </a:solidFill>
              </a:rPr>
              <a:t> add(</a:t>
            </a:r>
            <a:r>
              <a:rPr lang="en-CA" dirty="0" err="1" smtClean="0">
                <a:solidFill>
                  <a:srgbClr val="7F0055"/>
                </a:solidFill>
              </a:rPr>
              <a:t>int</a:t>
            </a:r>
            <a:r>
              <a:rPr lang="en-CA" dirty="0" smtClean="0">
                <a:solidFill>
                  <a:srgbClr val="000000"/>
                </a:solidFill>
              </a:rPr>
              <a:t> index, T element) {</a:t>
            </a:r>
          </a:p>
          <a:p>
            <a:r>
              <a:rPr lang="en-CA" dirty="0" smtClean="0">
                <a:solidFill>
                  <a:srgbClr val="7F0055"/>
                </a:solidFill>
              </a:rPr>
              <a:t>  if</a:t>
            </a:r>
            <a:r>
              <a:rPr lang="en-CA" dirty="0" smtClean="0">
                <a:solidFill>
                  <a:srgbClr val="000000"/>
                </a:solidFill>
              </a:rPr>
              <a:t> (index &lt; 0 || index &gt; </a:t>
            </a:r>
            <a:r>
              <a:rPr lang="en-CA" dirty="0" err="1" smtClean="0">
                <a:solidFill>
                  <a:srgbClr val="7F0055"/>
                </a:solidFill>
              </a:rPr>
              <a:t>this</a:t>
            </a:r>
            <a:r>
              <a:rPr lang="en-CA" dirty="0" err="1" smtClean="0">
                <a:solidFill>
                  <a:srgbClr val="000000"/>
                </a:solidFill>
              </a:rPr>
              <a:t>.</a:t>
            </a:r>
            <a:r>
              <a:rPr lang="en-CA" dirty="0" err="1" smtClean="0">
                <a:solidFill>
                  <a:srgbClr val="0000C0"/>
                </a:solidFill>
              </a:rPr>
              <a:t>size</a:t>
            </a:r>
            <a:r>
              <a:rPr lang="en-CA" dirty="0" smtClean="0">
                <a:solidFill>
                  <a:srgbClr val="000000"/>
                </a:solidFill>
              </a:rPr>
              <a:t>) {</a:t>
            </a:r>
          </a:p>
          <a:p>
            <a:r>
              <a:rPr lang="en-CA" dirty="0" smtClean="0">
                <a:solidFill>
                  <a:srgbClr val="7F0055"/>
                </a:solidFill>
              </a:rPr>
              <a:t>    throw</a:t>
            </a:r>
            <a:r>
              <a:rPr lang="en-CA" dirty="0" smtClean="0">
                <a:solidFill>
                  <a:srgbClr val="000000"/>
                </a:solidFill>
              </a:rPr>
              <a:t> </a:t>
            </a:r>
            <a:r>
              <a:rPr lang="en-CA" dirty="0" smtClean="0">
                <a:solidFill>
                  <a:srgbClr val="7F0055"/>
                </a:solidFill>
              </a:rPr>
              <a:t>new</a:t>
            </a:r>
            <a:r>
              <a:rPr lang="en-CA" dirty="0" smtClean="0">
                <a:solidFill>
                  <a:srgbClr val="000000"/>
                </a:solidFill>
              </a:rPr>
              <a:t> </a:t>
            </a:r>
            <a:r>
              <a:rPr lang="en-CA" dirty="0" err="1" smtClean="0">
                <a:solidFill>
                  <a:srgbClr val="000000"/>
                </a:solidFill>
              </a:rPr>
              <a:t>IndexOutOfBoundsException</a:t>
            </a:r>
            <a:r>
              <a:rPr lang="en-CA" dirty="0" smtClean="0">
                <a:solidFill>
                  <a:srgbClr val="000000"/>
                </a:solidFill>
              </a:rPr>
              <a:t>(</a:t>
            </a:r>
            <a:r>
              <a:rPr lang="en-CA" dirty="0" smtClean="0">
                <a:solidFill>
                  <a:srgbClr val="2A00FF"/>
                </a:solidFill>
              </a:rPr>
              <a:t>"index: "</a:t>
            </a:r>
            <a:r>
              <a:rPr lang="en-CA" dirty="0" smtClean="0">
                <a:solidFill>
                  <a:srgbClr val="000000"/>
                </a:solidFill>
              </a:rPr>
              <a:t> + index);</a:t>
            </a:r>
          </a:p>
          <a:p>
            <a:r>
              <a:rPr lang="en-CA" dirty="0" smtClean="0">
                <a:solidFill>
                  <a:srgbClr val="000000"/>
                </a:solidFill>
              </a:rPr>
              <a:t>  }</a:t>
            </a:r>
          </a:p>
          <a:p>
            <a:r>
              <a:rPr lang="en-CA" dirty="0" smtClean="0">
                <a:solidFill>
                  <a:srgbClr val="7F0055"/>
                </a:solidFill>
              </a:rPr>
              <a:t>  if</a:t>
            </a:r>
            <a:r>
              <a:rPr lang="en-CA" dirty="0" smtClean="0">
                <a:solidFill>
                  <a:srgbClr val="000000"/>
                </a:solidFill>
              </a:rPr>
              <a:t> (</a:t>
            </a:r>
            <a:r>
              <a:rPr lang="en-CA" dirty="0" err="1" smtClean="0">
                <a:solidFill>
                  <a:srgbClr val="7F0055"/>
                </a:solidFill>
              </a:rPr>
              <a:t>this</a:t>
            </a:r>
            <a:r>
              <a:rPr lang="en-CA" dirty="0" err="1" smtClean="0">
                <a:solidFill>
                  <a:srgbClr val="000000"/>
                </a:solidFill>
              </a:rPr>
              <a:t>.</a:t>
            </a:r>
            <a:r>
              <a:rPr lang="en-CA" dirty="0" err="1" smtClean="0">
                <a:solidFill>
                  <a:srgbClr val="0000C0"/>
                </a:solidFill>
              </a:rPr>
              <a:t>size</a:t>
            </a:r>
            <a:r>
              <a:rPr lang="en-CA" dirty="0" smtClean="0">
                <a:solidFill>
                  <a:srgbClr val="000000"/>
                </a:solidFill>
              </a:rPr>
              <a:t> == </a:t>
            </a:r>
            <a:r>
              <a:rPr lang="en-CA" dirty="0" err="1" smtClean="0">
                <a:solidFill>
                  <a:srgbClr val="7F0055"/>
                </a:solidFill>
              </a:rPr>
              <a:t>this</a:t>
            </a:r>
            <a:r>
              <a:rPr lang="en-CA" dirty="0" err="1" smtClean="0">
                <a:solidFill>
                  <a:srgbClr val="000000"/>
                </a:solidFill>
              </a:rPr>
              <a:t>.</a:t>
            </a:r>
            <a:r>
              <a:rPr lang="en-CA" dirty="0" err="1" smtClean="0">
                <a:solidFill>
                  <a:srgbClr val="0000C0"/>
                </a:solidFill>
              </a:rPr>
              <a:t>capacity</a:t>
            </a:r>
            <a:r>
              <a:rPr lang="en-CA" dirty="0" smtClean="0">
                <a:solidFill>
                  <a:srgbClr val="000000"/>
                </a:solidFill>
              </a:rPr>
              <a:t>) {</a:t>
            </a:r>
          </a:p>
          <a:p>
            <a:r>
              <a:rPr lang="en-CA" dirty="0" smtClean="0">
                <a:solidFill>
                  <a:srgbClr val="7F0055"/>
                </a:solidFill>
              </a:rPr>
              <a:t>    </a:t>
            </a:r>
            <a:r>
              <a:rPr lang="en-CA" dirty="0" err="1" smtClean="0">
                <a:solidFill>
                  <a:srgbClr val="7F0055"/>
                </a:solidFill>
              </a:rPr>
              <a:t>this</a:t>
            </a:r>
            <a:r>
              <a:rPr lang="en-CA" dirty="0" err="1" smtClean="0">
                <a:solidFill>
                  <a:srgbClr val="000000"/>
                </a:solidFill>
              </a:rPr>
              <a:t>.resize</a:t>
            </a:r>
            <a:r>
              <a:rPr lang="en-CA" dirty="0" smtClean="0">
                <a:solidFill>
                  <a:srgbClr val="000000"/>
                </a:solidFill>
              </a:rPr>
              <a:t>();</a:t>
            </a:r>
          </a:p>
          <a:p>
            <a:r>
              <a:rPr lang="en-CA" dirty="0" smtClean="0">
                <a:solidFill>
                  <a:srgbClr val="000000"/>
                </a:solidFill>
              </a:rPr>
              <a:t>  }</a:t>
            </a:r>
          </a:p>
          <a:p>
            <a:r>
              <a:rPr lang="en-CA" dirty="0" smtClean="0">
                <a:solidFill>
                  <a:srgbClr val="7F0055"/>
                </a:solidFill>
              </a:rPr>
              <a:t>  for</a:t>
            </a:r>
            <a:r>
              <a:rPr lang="en-CA" dirty="0" smtClean="0">
                <a:solidFill>
                  <a:srgbClr val="000000"/>
                </a:solidFill>
              </a:rPr>
              <a:t> (</a:t>
            </a:r>
            <a:r>
              <a:rPr lang="en-CA" dirty="0" err="1" smtClean="0">
                <a:solidFill>
                  <a:srgbClr val="7F0055"/>
                </a:solidFill>
              </a:rPr>
              <a:t>int</a:t>
            </a:r>
            <a:r>
              <a:rPr lang="en-CA" dirty="0" smtClean="0">
                <a:solidFill>
                  <a:srgbClr val="000000"/>
                </a:solidFill>
              </a:rPr>
              <a:t> </a:t>
            </a:r>
            <a:r>
              <a:rPr lang="en-CA" dirty="0" err="1" smtClean="0">
                <a:solidFill>
                  <a:srgbClr val="000000"/>
                </a:solidFill>
              </a:rPr>
              <a:t>i</a:t>
            </a:r>
            <a:r>
              <a:rPr lang="en-CA" dirty="0" smtClean="0">
                <a:solidFill>
                  <a:srgbClr val="000000"/>
                </a:solidFill>
              </a:rPr>
              <a:t> = </a:t>
            </a:r>
            <a:r>
              <a:rPr lang="en-CA" dirty="0" err="1" smtClean="0">
                <a:solidFill>
                  <a:srgbClr val="7F0055"/>
                </a:solidFill>
              </a:rPr>
              <a:t>this</a:t>
            </a:r>
            <a:r>
              <a:rPr lang="en-CA" dirty="0" err="1" smtClean="0">
                <a:solidFill>
                  <a:srgbClr val="000000"/>
                </a:solidFill>
              </a:rPr>
              <a:t>.</a:t>
            </a:r>
            <a:r>
              <a:rPr lang="en-CA" dirty="0" err="1" smtClean="0">
                <a:solidFill>
                  <a:srgbClr val="0000C0"/>
                </a:solidFill>
              </a:rPr>
              <a:t>size</a:t>
            </a:r>
            <a:r>
              <a:rPr lang="en-CA" dirty="0" smtClean="0">
                <a:solidFill>
                  <a:srgbClr val="000000"/>
                </a:solidFill>
              </a:rPr>
              <a:t> - 1; </a:t>
            </a:r>
            <a:r>
              <a:rPr lang="en-CA" dirty="0" err="1" smtClean="0">
                <a:solidFill>
                  <a:srgbClr val="000000"/>
                </a:solidFill>
              </a:rPr>
              <a:t>i</a:t>
            </a:r>
            <a:r>
              <a:rPr lang="en-CA" dirty="0" smtClean="0">
                <a:solidFill>
                  <a:srgbClr val="000000"/>
                </a:solidFill>
              </a:rPr>
              <a:t> &gt;= index; </a:t>
            </a:r>
            <a:r>
              <a:rPr lang="en-CA" dirty="0" err="1" smtClean="0">
                <a:solidFill>
                  <a:srgbClr val="000000"/>
                </a:solidFill>
              </a:rPr>
              <a:t>i</a:t>
            </a:r>
            <a:r>
              <a:rPr lang="en-CA" dirty="0" smtClean="0">
                <a:solidFill>
                  <a:srgbClr val="000000"/>
                </a:solidFill>
              </a:rPr>
              <a:t>--) {</a:t>
            </a:r>
          </a:p>
          <a:p>
            <a:r>
              <a:rPr lang="en-CA" dirty="0" smtClean="0">
                <a:solidFill>
                  <a:srgbClr val="7F0055"/>
                </a:solidFill>
              </a:rPr>
              <a:t>    </a:t>
            </a:r>
            <a:r>
              <a:rPr lang="en-CA" dirty="0" err="1" smtClean="0">
                <a:solidFill>
                  <a:srgbClr val="7F0055"/>
                </a:solidFill>
              </a:rPr>
              <a:t>this</a:t>
            </a:r>
            <a:r>
              <a:rPr lang="en-CA" dirty="0" err="1" smtClean="0">
                <a:solidFill>
                  <a:srgbClr val="000000"/>
                </a:solidFill>
              </a:rPr>
              <a:t>.</a:t>
            </a:r>
            <a:r>
              <a:rPr lang="en-CA" dirty="0" err="1" smtClean="0">
                <a:solidFill>
                  <a:srgbClr val="0000C0"/>
                </a:solidFill>
              </a:rPr>
              <a:t>elements</a:t>
            </a:r>
            <a:r>
              <a:rPr lang="en-CA" dirty="0" smtClean="0">
                <a:solidFill>
                  <a:srgbClr val="000000"/>
                </a:solidFill>
              </a:rPr>
              <a:t>[</a:t>
            </a:r>
            <a:r>
              <a:rPr lang="en-CA" dirty="0" err="1" smtClean="0">
                <a:solidFill>
                  <a:srgbClr val="000000"/>
                </a:solidFill>
              </a:rPr>
              <a:t>i</a:t>
            </a:r>
            <a:r>
              <a:rPr lang="en-CA" dirty="0" smtClean="0">
                <a:solidFill>
                  <a:srgbClr val="000000"/>
                </a:solidFill>
              </a:rPr>
              <a:t> + 1] = </a:t>
            </a:r>
            <a:r>
              <a:rPr lang="en-CA" dirty="0" err="1" smtClean="0">
                <a:solidFill>
                  <a:srgbClr val="7F0055"/>
                </a:solidFill>
              </a:rPr>
              <a:t>this</a:t>
            </a:r>
            <a:r>
              <a:rPr lang="en-CA" dirty="0" err="1" smtClean="0">
                <a:solidFill>
                  <a:srgbClr val="000000"/>
                </a:solidFill>
              </a:rPr>
              <a:t>.</a:t>
            </a:r>
            <a:r>
              <a:rPr lang="en-CA" dirty="0" err="1" smtClean="0">
                <a:solidFill>
                  <a:srgbClr val="0000C0"/>
                </a:solidFill>
              </a:rPr>
              <a:t>elements</a:t>
            </a:r>
            <a:r>
              <a:rPr lang="en-CA" dirty="0" smtClean="0">
                <a:solidFill>
                  <a:srgbClr val="000000"/>
                </a:solidFill>
              </a:rPr>
              <a:t>[</a:t>
            </a:r>
            <a:r>
              <a:rPr lang="en-CA" dirty="0" err="1" smtClean="0">
                <a:solidFill>
                  <a:srgbClr val="000000"/>
                </a:solidFill>
              </a:rPr>
              <a:t>i</a:t>
            </a:r>
            <a:r>
              <a:rPr lang="en-CA" dirty="0" smtClean="0">
                <a:solidFill>
                  <a:srgbClr val="000000"/>
                </a:solidFill>
              </a:rPr>
              <a:t>];</a:t>
            </a:r>
          </a:p>
          <a:p>
            <a:r>
              <a:rPr lang="en-CA" dirty="0" smtClean="0">
                <a:solidFill>
                  <a:srgbClr val="000000"/>
                </a:solidFill>
              </a:rPr>
              <a:t>  }</a:t>
            </a:r>
          </a:p>
          <a:p>
            <a:r>
              <a:rPr lang="en-CA" dirty="0" smtClean="0">
                <a:solidFill>
                  <a:srgbClr val="7F0055"/>
                </a:solidFill>
              </a:rPr>
              <a:t>  </a:t>
            </a:r>
            <a:r>
              <a:rPr lang="en-CA" dirty="0" err="1" smtClean="0">
                <a:solidFill>
                  <a:srgbClr val="7F0055"/>
                </a:solidFill>
              </a:rPr>
              <a:t>this</a:t>
            </a:r>
            <a:r>
              <a:rPr lang="en-CA" dirty="0" err="1" smtClean="0">
                <a:solidFill>
                  <a:srgbClr val="000000"/>
                </a:solidFill>
              </a:rPr>
              <a:t>.set</a:t>
            </a:r>
            <a:r>
              <a:rPr lang="en-CA" dirty="0" smtClean="0">
                <a:solidFill>
                  <a:srgbClr val="000000"/>
                </a:solidFill>
              </a:rPr>
              <a:t>(index, element);</a:t>
            </a:r>
          </a:p>
          <a:p>
            <a:r>
              <a:rPr lang="en-CA" dirty="0" smtClean="0">
                <a:solidFill>
                  <a:srgbClr val="000000"/>
                </a:solidFill>
              </a:rPr>
              <a:t>}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11735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number of elements in the array is stored in the public field named length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22078" y="6448254"/>
            <a:ext cx="7109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https://docs.oracle.com/javase/tutorial/java/nutsandbolts/arrays.html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9174" y="2408205"/>
            <a:ext cx="7149714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[] collection;     </a:t>
            </a:r>
            <a:endParaRPr lang="en-CA" b="1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CA" b="1" dirty="0" smtClean="0">
                <a:solidFill>
                  <a:srgbClr val="3F7F5F"/>
                </a:solidFill>
                <a:latin typeface="Consolas" panose="020B0609020204030204" pitchFamily="49" charset="0"/>
              </a:rPr>
              <a:t>// </a:t>
            </a:r>
            <a:r>
              <a:rPr lang="en-CA" b="1" dirty="0">
                <a:solidFill>
                  <a:srgbClr val="3F7F5F"/>
                </a:solidFill>
                <a:latin typeface="Consolas" panose="020B0609020204030204" pitchFamily="49" charset="0"/>
              </a:rPr>
              <a:t>collection is an array of double </a:t>
            </a:r>
            <a:r>
              <a:rPr lang="en-CA" b="1" dirty="0" smtClean="0">
                <a:solidFill>
                  <a:srgbClr val="3F7F5F"/>
                </a:solidFill>
                <a:latin typeface="Consolas" panose="020B0609020204030204" pitchFamily="49" charset="0"/>
              </a:rPr>
              <a:t>values</a:t>
            </a:r>
          </a:p>
          <a:p>
            <a:endParaRPr lang="en-CA" b="1" dirty="0">
              <a:solidFill>
                <a:srgbClr val="3F7F5F"/>
              </a:solidFill>
              <a:latin typeface="Consolas" panose="020B0609020204030204" pitchFamily="49" charset="0"/>
            </a:endParaRPr>
          </a:p>
          <a:p>
            <a:endParaRPr lang="en-CA" dirty="0">
              <a:latin typeface="Consolas" panose="020B0609020204030204" pitchFamily="49" charset="0"/>
            </a:endParaRPr>
          </a:p>
          <a:p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collection = </a:t>
            </a:r>
            <a:r>
              <a:rPr lang="en-CA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CA" b="1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[10];</a:t>
            </a:r>
          </a:p>
          <a:p>
            <a:r>
              <a:rPr lang="en-CA" b="1" dirty="0">
                <a:solidFill>
                  <a:srgbClr val="3F7F5F"/>
                </a:solidFill>
                <a:latin typeface="Consolas" panose="020B0609020204030204" pitchFamily="49" charset="0"/>
              </a:rPr>
              <a:t>// collection is an array of 10 double </a:t>
            </a:r>
            <a:r>
              <a:rPr lang="en-CA" b="1" dirty="0" smtClean="0">
                <a:solidFill>
                  <a:srgbClr val="3F7F5F"/>
                </a:solidFill>
                <a:latin typeface="Consolas" panose="020B0609020204030204" pitchFamily="49" charset="0"/>
              </a:rPr>
              <a:t>values</a:t>
            </a:r>
          </a:p>
          <a:p>
            <a:endParaRPr lang="en-CA" b="1" dirty="0">
              <a:solidFill>
                <a:srgbClr val="3F7F5F"/>
              </a:solidFill>
              <a:latin typeface="Consolas" panose="020B0609020204030204" pitchFamily="49" charset="0"/>
            </a:endParaRPr>
          </a:p>
          <a:p>
            <a:r>
              <a:rPr lang="en-CA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 n = </a:t>
            </a:r>
            <a:r>
              <a:rPr lang="en-CA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collection.</a:t>
            </a:r>
            <a:r>
              <a:rPr lang="en-CA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length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CA" b="1" dirty="0">
                <a:solidFill>
                  <a:srgbClr val="3F7F5F"/>
                </a:solidFill>
                <a:latin typeface="Consolas" panose="020B0609020204030204" pitchFamily="49" charset="0"/>
              </a:rPr>
              <a:t>// the public field length holds the number of elements</a:t>
            </a:r>
          </a:p>
          <a:p>
            <a:endParaRPr lang="en-CA" b="1" dirty="0" smtClean="0">
              <a:solidFill>
                <a:srgbClr val="3F7F5F"/>
              </a:solidFill>
              <a:latin typeface="Consolas" panose="020B0609020204030204" pitchFamily="49" charset="0"/>
            </a:endParaRPr>
          </a:p>
          <a:p>
            <a:endParaRPr lang="en-CA" b="1" dirty="0" smtClean="0">
              <a:solidFill>
                <a:srgbClr val="3F7F5F"/>
              </a:solidFill>
              <a:latin typeface="Consolas" panose="020B0609020204030204" pitchFamily="49" charset="0"/>
            </a:endParaRPr>
          </a:p>
          <a:p>
            <a:endParaRPr lang="en-CA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02842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Other list operations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removing an element from the end of an array-based list takes O(1) time</a:t>
            </a:r>
          </a:p>
          <a:p>
            <a:r>
              <a:rPr lang="en-CA" dirty="0" smtClean="0"/>
              <a:t>removing an element from the middle of an array-based list takes O(n) time</a:t>
            </a:r>
          </a:p>
          <a:p>
            <a:pPr lvl="1"/>
            <a:r>
              <a:rPr lang="en-CA" dirty="0" smtClean="0"/>
              <a:t>need to shift all elements from the removal index to the end of the array down by one index</a:t>
            </a:r>
            <a:endParaRPr lang="en-C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47432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in most cases you should use an array-based list</a:t>
            </a:r>
          </a:p>
          <a:p>
            <a:r>
              <a:rPr lang="en-CA" dirty="0" smtClean="0"/>
              <a:t>if you find yourself in a situation where most of your operations require inserting or removing elements near the front of a list then you should use a different kind of list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39124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Recursive Objects</a:t>
            </a:r>
            <a:endParaRPr lang="en-CA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Singly Linked Lists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19745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Recursive Objects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an object that holds a reference to its own type is a recursive object</a:t>
            </a:r>
          </a:p>
          <a:p>
            <a:pPr lvl="1">
              <a:defRPr/>
            </a:pPr>
            <a:r>
              <a:rPr lang="en-CA" dirty="0" smtClean="0"/>
              <a:t>linked lists and trees are classic examples in computer science of objects that can be implemented recursively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97C104-F9E3-421E-A763-254F457E2BA5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81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Singly Linked List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data structure made up of a sequence of nodes</a:t>
            </a:r>
          </a:p>
          <a:p>
            <a:pPr>
              <a:defRPr/>
            </a:pPr>
            <a:r>
              <a:rPr lang="en-CA" dirty="0" smtClean="0"/>
              <a:t>each node has </a:t>
            </a:r>
          </a:p>
          <a:p>
            <a:pPr lvl="1">
              <a:defRPr/>
            </a:pPr>
            <a:r>
              <a:rPr lang="en-CA" dirty="0" smtClean="0"/>
              <a:t>some data</a:t>
            </a:r>
          </a:p>
          <a:p>
            <a:pPr lvl="1">
              <a:defRPr/>
            </a:pPr>
            <a:r>
              <a:rPr lang="en-CA" dirty="0" smtClean="0"/>
              <a:t>a field that contains a reference (a </a:t>
            </a:r>
            <a:r>
              <a:rPr lang="en-CA" i="1" dirty="0" smtClean="0"/>
              <a:t>link</a:t>
            </a:r>
            <a:r>
              <a:rPr lang="en-CA" dirty="0" smtClean="0"/>
              <a:t>) to the </a:t>
            </a:r>
            <a:r>
              <a:rPr lang="en-CA" b="1" dirty="0" smtClean="0"/>
              <a:t>next</a:t>
            </a:r>
            <a:r>
              <a:rPr lang="en-CA" dirty="0" smtClean="0"/>
              <a:t> node in the sequence</a:t>
            </a:r>
          </a:p>
          <a:p>
            <a:pPr>
              <a:defRPr/>
            </a:pPr>
            <a:r>
              <a:rPr lang="en-CA" dirty="0" smtClean="0"/>
              <a:t>suppose we have a linked list that holds characters; a picture of our linked list would be: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EC515-8DE5-4B4C-B869-A6C912E60BCD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  <p:sp>
        <p:nvSpPr>
          <p:cNvPr id="17413" name="TextBox 4"/>
          <p:cNvSpPr txBox="1">
            <a:spLocks noChangeArrowheads="1"/>
          </p:cNvSpPr>
          <p:nvPr/>
        </p:nvSpPr>
        <p:spPr bwMode="auto">
          <a:xfrm>
            <a:off x="1576436" y="4909869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'</a:t>
            </a:r>
            <a:endParaRPr lang="en-CA" b="1" dirty="0">
              <a:solidFill>
                <a:srgbClr val="FF0000"/>
              </a:solidFill>
              <a:latin typeface="Consolas" panose="020B0609020204030204" pitchFamily="49" charset="0"/>
              <a:cs typeface="Courier New" pitchFamily="49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484600" y="5789516"/>
            <a:ext cx="4572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941800" y="5618066"/>
            <a:ext cx="572593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 smtClean="0">
                <a:solidFill>
                  <a:srgbClr val="0070C0"/>
                </a:solidFill>
                <a:latin typeface="+mn-lt"/>
              </a:rPr>
              <a:t>link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2946918" y="4914154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'x'</a:t>
            </a:r>
            <a:endParaRPr lang="en-CA" b="1" dirty="0">
              <a:solidFill>
                <a:srgbClr val="FF0000"/>
              </a:solidFill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4329486" y="4914154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'r'</a:t>
            </a:r>
            <a:endParaRPr lang="en-CA" b="1" dirty="0">
              <a:solidFill>
                <a:srgbClr val="FF0000"/>
              </a:solidFill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5712054" y="4914154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'a'</a:t>
            </a:r>
            <a:endParaRPr lang="en-CA" b="1" dirty="0">
              <a:solidFill>
                <a:srgbClr val="FF0000"/>
              </a:solidFill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7094622" y="4921408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's'</a:t>
            </a:r>
            <a:endParaRPr lang="en-CA" b="1" dirty="0">
              <a:solidFill>
                <a:srgbClr val="FF0000"/>
              </a:solidFill>
              <a:latin typeface="Consolas" panose="020B0609020204030204" pitchFamily="49" charset="0"/>
              <a:cs typeface="Courier New" pitchFamily="49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2211941" y="5106074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3594509" y="5108917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4977076" y="5086006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6359645" y="5088849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2154334" y="5054153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Oval 25"/>
          <p:cNvSpPr/>
          <p:nvPr/>
        </p:nvSpPr>
        <p:spPr>
          <a:xfrm>
            <a:off x="3536902" y="5054153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Oval 26"/>
          <p:cNvSpPr/>
          <p:nvPr/>
        </p:nvSpPr>
        <p:spPr>
          <a:xfrm>
            <a:off x="4919469" y="5054153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Oval 27"/>
          <p:cNvSpPr/>
          <p:nvPr/>
        </p:nvSpPr>
        <p:spPr>
          <a:xfrm>
            <a:off x="6302038" y="5028399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" name="Oval 28"/>
          <p:cNvSpPr/>
          <p:nvPr/>
        </p:nvSpPr>
        <p:spPr>
          <a:xfrm>
            <a:off x="7728299" y="503692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TextBox 5"/>
          <p:cNvSpPr txBox="1"/>
          <p:nvPr/>
        </p:nvSpPr>
        <p:spPr>
          <a:xfrm>
            <a:off x="7417856" y="5390295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null</a:t>
            </a:r>
            <a:endParaRPr lang="en-CA" b="1" dirty="0">
              <a:solidFill>
                <a:srgbClr val="0070C0"/>
              </a:solidFill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692275" y="4293105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+mn-lt"/>
                <a:cs typeface="Courier New" pitchFamily="49" charset="0"/>
              </a:rPr>
              <a:t>node</a:t>
            </a:r>
            <a:endParaRPr lang="en-CA" dirty="0">
              <a:latin typeface="+mn-lt"/>
              <a:cs typeface="Courier New" pitchFamily="49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76436" y="5363948"/>
            <a:ext cx="619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+mn-lt"/>
                <a:cs typeface="Courier New" pitchFamily="49" charset="0"/>
              </a:rPr>
              <a:t>data</a:t>
            </a:r>
            <a:endParaRPr lang="en-CA" dirty="0">
              <a:solidFill>
                <a:srgbClr val="FF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31" name="Right Brace 30"/>
          <p:cNvSpPr/>
          <p:nvPr/>
        </p:nvSpPr>
        <p:spPr>
          <a:xfrm rot="16200000">
            <a:off x="1922079" y="4350712"/>
            <a:ext cx="172821" cy="748891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59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Singly Linked List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US" dirty="0" smtClean="0"/>
              <a:t>the first node of the list is called the </a:t>
            </a:r>
            <a:r>
              <a:rPr lang="en-US" i="1" dirty="0" smtClean="0"/>
              <a:t>head</a:t>
            </a:r>
            <a:r>
              <a:rPr lang="en-US" dirty="0" smtClean="0"/>
              <a:t> node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EC515-8DE5-4B4C-B869-A6C912E60BCD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  <p:sp>
        <p:nvSpPr>
          <p:cNvPr id="17413" name="TextBox 4"/>
          <p:cNvSpPr txBox="1">
            <a:spLocks noChangeArrowheads="1"/>
          </p:cNvSpPr>
          <p:nvPr/>
        </p:nvSpPr>
        <p:spPr bwMode="auto">
          <a:xfrm>
            <a:off x="1576436" y="1856698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'</a:t>
            </a:r>
            <a:endParaRPr lang="en-CA" b="1" dirty="0">
              <a:solidFill>
                <a:srgbClr val="FF0000"/>
              </a:solidFill>
              <a:latin typeface="Consolas" panose="020B0609020204030204" pitchFamily="49" charset="0"/>
              <a:cs typeface="Courier New" pitchFamily="49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484600" y="2736345"/>
            <a:ext cx="4572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941800" y="2564895"/>
            <a:ext cx="572593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 smtClean="0">
                <a:solidFill>
                  <a:srgbClr val="0070C0"/>
                </a:solidFill>
                <a:latin typeface="+mn-lt"/>
              </a:rPr>
              <a:t>link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2946918" y="1860983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'x'</a:t>
            </a:r>
            <a:endParaRPr lang="en-CA" b="1" dirty="0">
              <a:solidFill>
                <a:srgbClr val="FF0000"/>
              </a:solidFill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4329486" y="1860983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'r'</a:t>
            </a:r>
            <a:endParaRPr lang="en-CA" b="1" dirty="0">
              <a:solidFill>
                <a:srgbClr val="FF0000"/>
              </a:solidFill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5712054" y="1860983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'a'</a:t>
            </a:r>
            <a:endParaRPr lang="en-CA" b="1" dirty="0">
              <a:solidFill>
                <a:srgbClr val="FF0000"/>
              </a:solidFill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7094622" y="1868237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's'</a:t>
            </a:r>
            <a:endParaRPr lang="en-CA" b="1" dirty="0">
              <a:solidFill>
                <a:srgbClr val="FF0000"/>
              </a:solidFill>
              <a:latin typeface="Consolas" panose="020B0609020204030204" pitchFamily="49" charset="0"/>
              <a:cs typeface="Courier New" pitchFamily="49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2211941" y="2052903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3594509" y="2055746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4977076" y="2032835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6359645" y="2035678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2154334" y="2000982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Oval 25"/>
          <p:cNvSpPr/>
          <p:nvPr/>
        </p:nvSpPr>
        <p:spPr>
          <a:xfrm>
            <a:off x="3536902" y="2000982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Oval 26"/>
          <p:cNvSpPr/>
          <p:nvPr/>
        </p:nvSpPr>
        <p:spPr>
          <a:xfrm>
            <a:off x="4919469" y="2000982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Oval 27"/>
          <p:cNvSpPr/>
          <p:nvPr/>
        </p:nvSpPr>
        <p:spPr>
          <a:xfrm>
            <a:off x="6302038" y="197522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" name="Oval 28"/>
          <p:cNvSpPr/>
          <p:nvPr/>
        </p:nvSpPr>
        <p:spPr>
          <a:xfrm>
            <a:off x="7728299" y="1983757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TextBox 5"/>
          <p:cNvSpPr txBox="1"/>
          <p:nvPr/>
        </p:nvSpPr>
        <p:spPr>
          <a:xfrm>
            <a:off x="7417856" y="2337124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null</a:t>
            </a:r>
            <a:endParaRPr lang="en-CA" b="1" dirty="0">
              <a:solidFill>
                <a:srgbClr val="0070C0"/>
              </a:solidFill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403615" y="1239934"/>
            <a:ext cx="1229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+mn-lt"/>
                <a:cs typeface="Courier New" pitchFamily="49" charset="0"/>
              </a:rPr>
              <a:t>head node</a:t>
            </a:r>
            <a:endParaRPr lang="en-CA" dirty="0">
              <a:latin typeface="+mn-lt"/>
              <a:cs typeface="Courier New" pitchFamily="49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76436" y="2310777"/>
            <a:ext cx="619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+mn-lt"/>
                <a:cs typeface="Courier New" pitchFamily="49" charset="0"/>
              </a:rPr>
              <a:t>data</a:t>
            </a:r>
            <a:endParaRPr lang="en-CA" dirty="0">
              <a:solidFill>
                <a:srgbClr val="FF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31" name="Right Brace 30"/>
          <p:cNvSpPr/>
          <p:nvPr/>
        </p:nvSpPr>
        <p:spPr>
          <a:xfrm rot="16200000">
            <a:off x="1922079" y="1297541"/>
            <a:ext cx="172821" cy="748891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25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UML Class Diagram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67BE0B-0CEE-4641-91FF-C9F923873301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2571750" y="1873611"/>
          <a:ext cx="3505200" cy="1482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</a:tblGrid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err="1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LinkedList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CA" sz="1800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- size</a:t>
                      </a:r>
                      <a:r>
                        <a:rPr lang="en-CA" sz="1800" b="1" baseline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 : </a:t>
                      </a:r>
                      <a:r>
                        <a:rPr lang="en-CA" sz="1800" b="1" baseline="0" dirty="0" err="1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int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CA" sz="1800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- head : Node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CA" sz="1800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...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2555755" y="4408319"/>
          <a:ext cx="3505200" cy="1482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</a:tblGrid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Node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CA" sz="1800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- data</a:t>
                      </a:r>
                      <a:r>
                        <a:rPr lang="en-CA" sz="1800" b="1" baseline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 : char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- next : Node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CA" sz="1800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...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6588245" y="5054153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'</a:t>
            </a:r>
            <a:endParaRPr lang="en-CA" b="1" dirty="0">
              <a:solidFill>
                <a:srgbClr val="FF0000"/>
              </a:solidFill>
              <a:latin typeface="Consolas" panose="020B0609020204030204" pitchFamily="49" charset="0"/>
              <a:cs typeface="Courier New" pitchFamily="49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7223750" y="5250358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7166143" y="5198437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TextBox 9"/>
          <p:cNvSpPr txBox="1"/>
          <p:nvPr/>
        </p:nvSpPr>
        <p:spPr>
          <a:xfrm>
            <a:off x="6704084" y="4437389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Node</a:t>
            </a:r>
            <a:endParaRPr lang="en-CA" b="1" dirty="0">
              <a:latin typeface="Consolas" panose="020B06090202040302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88245" y="5508232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>
                <a:solidFill>
                  <a:srgbClr val="FF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data</a:t>
            </a:r>
            <a:endParaRPr lang="en-CA" b="1" dirty="0">
              <a:solidFill>
                <a:srgbClr val="FF0000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Right Brace 11"/>
          <p:cNvSpPr/>
          <p:nvPr/>
        </p:nvSpPr>
        <p:spPr>
          <a:xfrm rot="16200000">
            <a:off x="6933888" y="4494996"/>
            <a:ext cx="172821" cy="748891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984705" y="5071378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next</a:t>
            </a:r>
            <a:endParaRPr lang="en-CA" b="1" dirty="0">
              <a:solidFill>
                <a:srgbClr val="0070C0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Diamond 13"/>
          <p:cNvSpPr/>
          <p:nvPr/>
        </p:nvSpPr>
        <p:spPr>
          <a:xfrm rot="5400000">
            <a:off x="4108330" y="3452208"/>
            <a:ext cx="400050" cy="285750"/>
          </a:xfrm>
          <a:prstGeom prst="diamond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5" name="Straight Arrow Connector 14"/>
          <p:cNvCxnSpPr>
            <a:stCxn id="14" idx="3"/>
            <a:endCxn id="6" idx="0"/>
          </p:cNvCxnSpPr>
          <p:nvPr/>
        </p:nvCxnSpPr>
        <p:spPr>
          <a:xfrm>
            <a:off x="4308355" y="3795108"/>
            <a:ext cx="0" cy="613211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031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nodes are implementation details that the client does not need to know about</a:t>
            </a:r>
          </a:p>
          <a:p>
            <a:r>
              <a:rPr lang="en-US" dirty="0" smtClean="0"/>
              <a:t> </a:t>
            </a:r>
            <a:r>
              <a:rPr lang="en-US" b="1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LinkedList</a:t>
            </a:r>
            <a:r>
              <a:rPr lang="en-US" dirty="0" smtClean="0"/>
              <a:t> needs to be able to create nodes</a:t>
            </a:r>
          </a:p>
          <a:p>
            <a:pPr lvl="1"/>
            <a:r>
              <a:rPr lang="en-US" dirty="0" smtClean="0"/>
              <a:t>i.e., needs access to a constructor</a:t>
            </a:r>
          </a:p>
          <a:p>
            <a:r>
              <a:rPr lang="en-US" dirty="0" smtClean="0"/>
              <a:t>if we create a separate </a:t>
            </a:r>
            <a:r>
              <a:rPr lang="en-US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Node</a:t>
            </a:r>
            <a:r>
              <a:rPr lang="en-US" dirty="0" smtClean="0"/>
              <a:t> class other clients can create nodes</a:t>
            </a:r>
          </a:p>
          <a:p>
            <a:pPr lvl="1"/>
            <a:r>
              <a:rPr lang="en-US" dirty="0" smtClean="0"/>
              <a:t>no way to hide the constructor from every client except </a:t>
            </a:r>
            <a:r>
              <a:rPr lang="en-US" b="1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LinkedList</a:t>
            </a:r>
            <a:r>
              <a:rPr lang="en-US" dirty="0" smtClean="0"/>
              <a:t> </a:t>
            </a:r>
          </a:p>
          <a:p>
            <a:r>
              <a:rPr lang="en-US" dirty="0" smtClean="0"/>
              <a:t>Java allows the implementer to define a class inside of another class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1529A4-9236-4C99-8AE7-13058A657928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0086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7F0055"/>
                </a:solidFill>
              </a:rPr>
              <a:t>public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7F0055"/>
                </a:solidFill>
              </a:rPr>
              <a:t>class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LinkedCharList</a:t>
            </a:r>
            <a:r>
              <a:rPr lang="en-US" dirty="0">
                <a:solidFill>
                  <a:srgbClr val="000000"/>
                </a:solidFill>
              </a:rPr>
              <a:t> {</a:t>
            </a:r>
          </a:p>
          <a:p>
            <a:endParaRPr lang="en-US" dirty="0"/>
          </a:p>
          <a:p>
            <a:r>
              <a:rPr lang="en-US" dirty="0">
                <a:solidFill>
                  <a:srgbClr val="000000"/>
                </a:solidFill>
              </a:rPr>
              <a:t>  </a:t>
            </a:r>
            <a:r>
              <a:rPr lang="en-US" dirty="0">
                <a:solidFill>
                  <a:srgbClr val="3F5FBF"/>
                </a:solidFill>
              </a:rPr>
              <a:t>/**</a:t>
            </a:r>
          </a:p>
          <a:p>
            <a:r>
              <a:rPr lang="en-US" dirty="0">
                <a:solidFill>
                  <a:srgbClr val="3F5FBF"/>
                </a:solidFill>
              </a:rPr>
              <a:t>   * A class representing the internal nodes of the linked </a:t>
            </a:r>
            <a:r>
              <a:rPr lang="en-US" dirty="0" smtClean="0">
                <a:solidFill>
                  <a:srgbClr val="3F5FBF"/>
                </a:solidFill>
              </a:rPr>
              <a:t>list.</a:t>
            </a:r>
          </a:p>
          <a:p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smtClean="0">
                <a:solidFill>
                  <a:srgbClr val="3F5FBF"/>
                </a:solidFill>
              </a:rPr>
              <a:t>  * A </a:t>
            </a:r>
            <a:r>
              <a:rPr lang="en-US" dirty="0">
                <a:solidFill>
                  <a:srgbClr val="3F5FBF"/>
                </a:solidFill>
              </a:rPr>
              <a:t>node is </a:t>
            </a:r>
            <a:r>
              <a:rPr lang="en-US" dirty="0" smtClean="0">
                <a:solidFill>
                  <a:srgbClr val="3F5FBF"/>
                </a:solidFill>
              </a:rPr>
              <a:t>an </a:t>
            </a:r>
            <a:r>
              <a:rPr lang="en-US" dirty="0">
                <a:solidFill>
                  <a:srgbClr val="3F5FBF"/>
                </a:solidFill>
              </a:rPr>
              <a:t>aggregation of a data element and a link to the </a:t>
            </a:r>
            <a:endParaRPr lang="en-US" dirty="0" smtClean="0">
              <a:solidFill>
                <a:srgbClr val="3F5FBF"/>
              </a:solidFill>
            </a:endParaRPr>
          </a:p>
          <a:p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smtClean="0">
                <a:solidFill>
                  <a:srgbClr val="3F5FBF"/>
                </a:solidFill>
              </a:rPr>
              <a:t>  * next </a:t>
            </a:r>
            <a:r>
              <a:rPr lang="en-US" dirty="0">
                <a:solidFill>
                  <a:srgbClr val="3F5FBF"/>
                </a:solidFill>
              </a:rPr>
              <a:t>node in the sequence.</a:t>
            </a:r>
          </a:p>
          <a:p>
            <a:r>
              <a:rPr lang="en-US" dirty="0">
                <a:solidFill>
                  <a:srgbClr val="3F5FBF"/>
                </a:solidFill>
              </a:rPr>
              <a:t>   * </a:t>
            </a:r>
          </a:p>
          <a:p>
            <a:r>
              <a:rPr lang="en-US" dirty="0">
                <a:solidFill>
                  <a:srgbClr val="3F5FBF"/>
                </a:solidFill>
              </a:rPr>
              <a:t>   */</a:t>
            </a:r>
          </a:p>
          <a:p>
            <a:r>
              <a:rPr lang="en-US" dirty="0">
                <a:solidFill>
                  <a:srgbClr val="000000"/>
                </a:solidFill>
              </a:rPr>
              <a:t>  </a:t>
            </a:r>
            <a:r>
              <a:rPr lang="en-US" dirty="0">
                <a:solidFill>
                  <a:srgbClr val="7F0055"/>
                </a:solidFill>
              </a:rPr>
              <a:t>public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7F0055"/>
                </a:solidFill>
              </a:rPr>
              <a:t>static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7F0055"/>
                </a:solidFill>
              </a:rPr>
              <a:t>class</a:t>
            </a:r>
            <a:r>
              <a:rPr lang="en-US" dirty="0">
                <a:solidFill>
                  <a:srgbClr val="000000"/>
                </a:solidFill>
              </a:rPr>
              <a:t> Node {</a:t>
            </a:r>
          </a:p>
          <a:p>
            <a:r>
              <a:rPr lang="en-US" dirty="0">
                <a:solidFill>
                  <a:srgbClr val="000000"/>
                </a:solidFill>
              </a:rPr>
              <a:t>    </a:t>
            </a:r>
            <a:r>
              <a:rPr lang="en-US" dirty="0">
                <a:solidFill>
                  <a:srgbClr val="7F0055"/>
                </a:solidFill>
              </a:rPr>
              <a:t>private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7F0055"/>
                </a:solidFill>
              </a:rPr>
              <a:t>char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C0"/>
                </a:solidFill>
              </a:rPr>
              <a:t>data</a:t>
            </a:r>
            <a:r>
              <a:rPr lang="en-US" dirty="0">
                <a:solidFill>
                  <a:srgbClr val="000000"/>
                </a:solidFill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</a:rPr>
              <a:t>    </a:t>
            </a:r>
            <a:r>
              <a:rPr lang="en-US" dirty="0">
                <a:solidFill>
                  <a:srgbClr val="7F0055"/>
                </a:solidFill>
              </a:rPr>
              <a:t>private</a:t>
            </a:r>
            <a:r>
              <a:rPr lang="en-US" dirty="0">
                <a:solidFill>
                  <a:srgbClr val="000000"/>
                </a:solidFill>
              </a:rPr>
              <a:t> Node </a:t>
            </a:r>
            <a:r>
              <a:rPr lang="en-US" dirty="0">
                <a:solidFill>
                  <a:srgbClr val="0000C0"/>
                </a:solidFill>
              </a:rPr>
              <a:t>next</a:t>
            </a:r>
            <a:r>
              <a:rPr lang="en-US" dirty="0">
                <a:solidFill>
                  <a:srgbClr val="000000"/>
                </a:solidFill>
              </a:rPr>
              <a:t>;</a:t>
            </a:r>
          </a:p>
          <a:p>
            <a:endParaRPr lang="en-US" dirty="0" smtClean="0"/>
          </a:p>
          <a:p>
            <a:r>
              <a:rPr lang="en-US" dirty="0" smtClean="0"/>
              <a:t>    </a:t>
            </a:r>
            <a:r>
              <a:rPr lang="en-US" dirty="0">
                <a:solidFill>
                  <a:srgbClr val="3F7F5F"/>
                </a:solidFill>
              </a:rPr>
              <a:t>// see next </a:t>
            </a:r>
            <a:r>
              <a:rPr lang="en-US" dirty="0" smtClean="0">
                <a:solidFill>
                  <a:srgbClr val="3F7F5F"/>
                </a:solidFill>
              </a:rPr>
              <a:t>slide for Node implementation</a:t>
            </a:r>
            <a:endParaRPr lang="en-US" dirty="0"/>
          </a:p>
          <a:p>
            <a:r>
              <a:rPr lang="en-US" dirty="0" smtClean="0">
                <a:solidFill>
                  <a:srgbClr val="000000"/>
                </a:solidFill>
              </a:rPr>
              <a:t>  }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14190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   </a:t>
            </a:r>
            <a:r>
              <a:rPr lang="en-US" dirty="0" smtClean="0">
                <a:solidFill>
                  <a:srgbClr val="3F5FBF"/>
                </a:solidFill>
              </a:rPr>
              <a:t>/**</a:t>
            </a:r>
            <a:endParaRPr lang="en-US" dirty="0">
              <a:solidFill>
                <a:srgbClr val="3F5FBF"/>
              </a:solidFill>
            </a:endParaRPr>
          </a:p>
          <a:p>
            <a:r>
              <a:rPr lang="en-US" dirty="0">
                <a:solidFill>
                  <a:srgbClr val="3F5FBF"/>
                </a:solidFill>
              </a:rPr>
              <a:t>     * Initialize this node to store the given data value and sets </a:t>
            </a:r>
            <a:endParaRPr lang="en-US" dirty="0" smtClean="0">
              <a:solidFill>
                <a:srgbClr val="3F5FBF"/>
              </a:solidFill>
            </a:endParaRPr>
          </a:p>
          <a:p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smtClean="0">
                <a:solidFill>
                  <a:srgbClr val="3F5FBF"/>
                </a:solidFill>
              </a:rPr>
              <a:t>    * the reference </a:t>
            </a:r>
            <a:r>
              <a:rPr lang="en-US" dirty="0">
                <a:solidFill>
                  <a:srgbClr val="3F5FBF"/>
                </a:solidFill>
              </a:rPr>
              <a:t>to the next node in the sequence to null.</a:t>
            </a:r>
          </a:p>
          <a:p>
            <a:r>
              <a:rPr lang="en-US" dirty="0">
                <a:solidFill>
                  <a:srgbClr val="3F5FBF"/>
                </a:solidFill>
              </a:rPr>
              <a:t>     * </a:t>
            </a:r>
          </a:p>
          <a:p>
            <a:r>
              <a:rPr lang="en-US" dirty="0">
                <a:solidFill>
                  <a:srgbClr val="3F5FBF"/>
                </a:solidFill>
              </a:rPr>
              <a:t>     * </a:t>
            </a:r>
            <a:r>
              <a:rPr lang="en-US" dirty="0">
                <a:solidFill>
                  <a:srgbClr val="7F9FBF"/>
                </a:solidFill>
              </a:rPr>
              <a:t>@</a:t>
            </a:r>
            <a:r>
              <a:rPr lang="en-US" dirty="0" err="1">
                <a:solidFill>
                  <a:srgbClr val="7F9FBF"/>
                </a:solidFill>
              </a:rPr>
              <a:t>param</a:t>
            </a:r>
            <a:r>
              <a:rPr lang="en-US" dirty="0">
                <a:solidFill>
                  <a:srgbClr val="3F5FBF"/>
                </a:solidFill>
              </a:rPr>
              <a:t> data</a:t>
            </a:r>
          </a:p>
          <a:p>
            <a:r>
              <a:rPr lang="en-US" dirty="0">
                <a:solidFill>
                  <a:srgbClr val="3F5FBF"/>
                </a:solidFill>
              </a:rPr>
              <a:t>     *          the data element to store in this node</a:t>
            </a:r>
          </a:p>
          <a:p>
            <a:r>
              <a:rPr lang="en-US" dirty="0">
                <a:solidFill>
                  <a:srgbClr val="3F5FBF"/>
                </a:solidFill>
              </a:rPr>
              <a:t>     */</a:t>
            </a:r>
          </a:p>
          <a:p>
            <a:r>
              <a:rPr lang="en-US" dirty="0">
                <a:solidFill>
                  <a:srgbClr val="000000"/>
                </a:solidFill>
              </a:rPr>
              <a:t>    </a:t>
            </a:r>
            <a:r>
              <a:rPr lang="en-US" dirty="0">
                <a:solidFill>
                  <a:srgbClr val="7F0055"/>
                </a:solidFill>
              </a:rPr>
              <a:t>public</a:t>
            </a:r>
            <a:r>
              <a:rPr lang="en-US" dirty="0">
                <a:solidFill>
                  <a:srgbClr val="000000"/>
                </a:solidFill>
              </a:rPr>
              <a:t> Node(</a:t>
            </a:r>
            <a:r>
              <a:rPr lang="en-US" dirty="0">
                <a:solidFill>
                  <a:srgbClr val="7F0055"/>
                </a:solidFill>
              </a:rPr>
              <a:t>char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6A3E3E"/>
                </a:solidFill>
              </a:rPr>
              <a:t>data</a:t>
            </a:r>
            <a:r>
              <a:rPr lang="en-US" dirty="0">
                <a:solidFill>
                  <a:srgbClr val="000000"/>
                </a:solidFill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</a:rPr>
              <a:t>      </a:t>
            </a:r>
            <a:r>
              <a:rPr lang="en-US" dirty="0" err="1">
                <a:solidFill>
                  <a:srgbClr val="7F0055"/>
                </a:solidFill>
              </a:rPr>
              <a:t>this</a:t>
            </a:r>
            <a:r>
              <a:rPr lang="en-US" dirty="0" err="1">
                <a:solidFill>
                  <a:srgbClr val="000000"/>
                </a:solidFill>
              </a:rPr>
              <a:t>.</a:t>
            </a:r>
            <a:r>
              <a:rPr lang="en-US" dirty="0" err="1">
                <a:solidFill>
                  <a:srgbClr val="0000C0"/>
                </a:solidFill>
              </a:rPr>
              <a:t>data</a:t>
            </a:r>
            <a:r>
              <a:rPr lang="en-US" dirty="0">
                <a:solidFill>
                  <a:srgbClr val="000000"/>
                </a:solidFill>
              </a:rPr>
              <a:t> = </a:t>
            </a:r>
            <a:r>
              <a:rPr lang="en-US" dirty="0">
                <a:solidFill>
                  <a:srgbClr val="6A3E3E"/>
                </a:solidFill>
              </a:rPr>
              <a:t>data</a:t>
            </a:r>
            <a:r>
              <a:rPr lang="en-US" dirty="0">
                <a:solidFill>
                  <a:srgbClr val="000000"/>
                </a:solidFill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</a:rPr>
              <a:t>      </a:t>
            </a:r>
            <a:r>
              <a:rPr lang="en-US" dirty="0" err="1">
                <a:solidFill>
                  <a:srgbClr val="7F0055"/>
                </a:solidFill>
              </a:rPr>
              <a:t>this</a:t>
            </a:r>
            <a:r>
              <a:rPr lang="en-US" dirty="0" err="1">
                <a:solidFill>
                  <a:srgbClr val="000000"/>
                </a:solidFill>
              </a:rPr>
              <a:t>.</a:t>
            </a:r>
            <a:r>
              <a:rPr lang="en-US" dirty="0" err="1">
                <a:solidFill>
                  <a:srgbClr val="0000C0"/>
                </a:solidFill>
              </a:rPr>
              <a:t>next</a:t>
            </a:r>
            <a:r>
              <a:rPr lang="en-US" dirty="0">
                <a:solidFill>
                  <a:srgbClr val="000000"/>
                </a:solidFill>
              </a:rPr>
              <a:t> = </a:t>
            </a:r>
            <a:r>
              <a:rPr lang="en-US" dirty="0">
                <a:solidFill>
                  <a:srgbClr val="7F0055"/>
                </a:solidFill>
              </a:rPr>
              <a:t>null</a:t>
            </a:r>
            <a:r>
              <a:rPr lang="en-US" dirty="0">
                <a:solidFill>
                  <a:srgbClr val="000000"/>
                </a:solidFill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</a:rPr>
              <a:t>    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487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values in an array are called elements</a:t>
            </a:r>
          </a:p>
          <a:p>
            <a:r>
              <a:rPr lang="en-US" dirty="0" smtClean="0"/>
              <a:t>the elements can be accessed using a zero-based index</a:t>
            </a:r>
            <a:r>
              <a:rPr lang="en-US" dirty="0"/>
              <a:t> </a:t>
            </a:r>
            <a:r>
              <a:rPr lang="en-US" dirty="0" smtClean="0"/>
              <a:t>(similar to lists and strings)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1026" name="Picture 2" descr="Illustration of an array as 10 boxes numbered 0 through 9; an index of 0 indicates the first element in the arr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3734" y="3083358"/>
            <a:ext cx="6536531" cy="241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22078" y="6448254"/>
            <a:ext cx="7109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https://docs.oracle.com/javase/tutorial/java/nutsandbolts/arrays.html</a:t>
            </a:r>
          </a:p>
        </p:txBody>
      </p:sp>
    </p:spTree>
    <p:extLst>
      <p:ext uri="{BB962C8B-B14F-4D97-AF65-F5344CB8AC3E}">
        <p14:creationId xmlns:p14="http://schemas.microsoft.com/office/powerpoint/2010/main" val="264185673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dirty="0">
                <a:solidFill>
                  <a:srgbClr val="000000"/>
                </a:solidFill>
              </a:rPr>
              <a:t>    </a:t>
            </a:r>
            <a:r>
              <a:rPr lang="en-US" dirty="0">
                <a:solidFill>
                  <a:srgbClr val="3F5FBF"/>
                </a:solidFill>
              </a:rPr>
              <a:t>/**</a:t>
            </a:r>
          </a:p>
          <a:p>
            <a:r>
              <a:rPr lang="en-US" dirty="0">
                <a:solidFill>
                  <a:srgbClr val="3F5FBF"/>
                </a:solidFill>
              </a:rPr>
              <a:t>     * Returns the data element stored in this node.</a:t>
            </a:r>
          </a:p>
          <a:p>
            <a:r>
              <a:rPr lang="en-US" dirty="0">
                <a:solidFill>
                  <a:srgbClr val="3F5FBF"/>
                </a:solidFill>
              </a:rPr>
              <a:t>     * </a:t>
            </a:r>
          </a:p>
          <a:p>
            <a:r>
              <a:rPr lang="en-US" dirty="0">
                <a:solidFill>
                  <a:srgbClr val="3F5FBF"/>
                </a:solidFill>
              </a:rPr>
              <a:t>     * </a:t>
            </a:r>
            <a:r>
              <a:rPr lang="en-US" dirty="0">
                <a:solidFill>
                  <a:srgbClr val="7F9FBF"/>
                </a:solidFill>
              </a:rPr>
              <a:t>@return</a:t>
            </a:r>
            <a:r>
              <a:rPr lang="en-US" dirty="0">
                <a:solidFill>
                  <a:srgbClr val="3F5FBF"/>
                </a:solidFill>
              </a:rPr>
              <a:t> the data element stored in this node</a:t>
            </a:r>
          </a:p>
          <a:p>
            <a:r>
              <a:rPr lang="en-US" dirty="0">
                <a:solidFill>
                  <a:srgbClr val="3F5FBF"/>
                </a:solidFill>
              </a:rPr>
              <a:t>     */</a:t>
            </a:r>
          </a:p>
          <a:p>
            <a:r>
              <a:rPr lang="en-US" dirty="0">
                <a:solidFill>
                  <a:srgbClr val="000000"/>
                </a:solidFill>
              </a:rPr>
              <a:t>    </a:t>
            </a:r>
            <a:r>
              <a:rPr lang="en-US" dirty="0">
                <a:solidFill>
                  <a:srgbClr val="7F0055"/>
                </a:solidFill>
              </a:rPr>
              <a:t>public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7F0055"/>
                </a:solidFill>
              </a:rPr>
              <a:t>char</a:t>
            </a:r>
            <a:r>
              <a:rPr lang="en-US" dirty="0">
                <a:solidFill>
                  <a:srgbClr val="000000"/>
                </a:solidFill>
              </a:rPr>
              <a:t> data() {</a:t>
            </a:r>
          </a:p>
          <a:p>
            <a:r>
              <a:rPr lang="en-US" dirty="0">
                <a:solidFill>
                  <a:srgbClr val="000000"/>
                </a:solidFill>
              </a:rPr>
              <a:t>      </a:t>
            </a:r>
            <a:r>
              <a:rPr lang="en-US" dirty="0">
                <a:solidFill>
                  <a:srgbClr val="7F0055"/>
                </a:solidFill>
              </a:rPr>
              <a:t>return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7F0055"/>
                </a:solidFill>
              </a:rPr>
              <a:t>this</a:t>
            </a:r>
            <a:r>
              <a:rPr lang="en-US" dirty="0" err="1">
                <a:solidFill>
                  <a:srgbClr val="000000"/>
                </a:solidFill>
              </a:rPr>
              <a:t>.</a:t>
            </a:r>
            <a:r>
              <a:rPr lang="en-US" dirty="0" err="1">
                <a:solidFill>
                  <a:srgbClr val="0000C0"/>
                </a:solidFill>
              </a:rPr>
              <a:t>data</a:t>
            </a:r>
            <a:r>
              <a:rPr lang="en-US" dirty="0">
                <a:solidFill>
                  <a:srgbClr val="000000"/>
                </a:solidFill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</a:rPr>
              <a:t>    }</a:t>
            </a:r>
          </a:p>
          <a:p>
            <a:endParaRPr lang="en-US" dirty="0"/>
          </a:p>
          <a:p>
            <a:r>
              <a:rPr lang="en-US" dirty="0">
                <a:solidFill>
                  <a:srgbClr val="000000"/>
                </a:solidFill>
              </a:rPr>
              <a:t>    </a:t>
            </a:r>
            <a:r>
              <a:rPr lang="en-US" dirty="0">
                <a:solidFill>
                  <a:srgbClr val="3F5FBF"/>
                </a:solidFill>
              </a:rPr>
              <a:t>/**</a:t>
            </a:r>
          </a:p>
          <a:p>
            <a:r>
              <a:rPr lang="en-US" dirty="0">
                <a:solidFill>
                  <a:srgbClr val="3F5FBF"/>
                </a:solidFill>
              </a:rPr>
              <a:t>     * Returns the reference to the next node in the sequence </a:t>
            </a:r>
            <a:r>
              <a:rPr lang="en-US" dirty="0" smtClean="0">
                <a:solidFill>
                  <a:srgbClr val="3F5FBF"/>
                </a:solidFill>
              </a:rPr>
              <a:t>after</a:t>
            </a:r>
          </a:p>
          <a:p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smtClean="0">
                <a:solidFill>
                  <a:srgbClr val="3F5FBF"/>
                </a:solidFill>
              </a:rPr>
              <a:t>    * this </a:t>
            </a:r>
            <a:r>
              <a:rPr lang="en-US" dirty="0">
                <a:solidFill>
                  <a:srgbClr val="3F5FBF"/>
                </a:solidFill>
              </a:rPr>
              <a:t>node.</a:t>
            </a:r>
          </a:p>
          <a:p>
            <a:r>
              <a:rPr lang="en-US" dirty="0">
                <a:solidFill>
                  <a:srgbClr val="3F5FBF"/>
                </a:solidFill>
              </a:rPr>
              <a:t>     * </a:t>
            </a:r>
          </a:p>
          <a:p>
            <a:r>
              <a:rPr lang="en-US" dirty="0">
                <a:solidFill>
                  <a:srgbClr val="3F5FBF"/>
                </a:solidFill>
              </a:rPr>
              <a:t>     * </a:t>
            </a:r>
            <a:r>
              <a:rPr lang="en-US" dirty="0">
                <a:solidFill>
                  <a:srgbClr val="7F9FBF"/>
                </a:solidFill>
              </a:rPr>
              <a:t>@return</a:t>
            </a:r>
            <a:r>
              <a:rPr lang="en-US" dirty="0">
                <a:solidFill>
                  <a:srgbClr val="3F5FBF"/>
                </a:solidFill>
              </a:rPr>
              <a:t> the reference to the next node in the sequence </a:t>
            </a:r>
            <a:endParaRPr lang="en-US" dirty="0" smtClean="0">
              <a:solidFill>
                <a:srgbClr val="3F5FBF"/>
              </a:solidFill>
            </a:endParaRPr>
          </a:p>
          <a:p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smtClean="0">
                <a:solidFill>
                  <a:srgbClr val="3F5FBF"/>
                </a:solidFill>
              </a:rPr>
              <a:t>    *         after </a:t>
            </a:r>
            <a:r>
              <a:rPr lang="en-US" dirty="0">
                <a:solidFill>
                  <a:srgbClr val="3F5FBF"/>
                </a:solidFill>
              </a:rPr>
              <a:t>this node</a:t>
            </a:r>
          </a:p>
          <a:p>
            <a:r>
              <a:rPr lang="en-US" dirty="0">
                <a:solidFill>
                  <a:srgbClr val="3F5FBF"/>
                </a:solidFill>
              </a:rPr>
              <a:t>     */</a:t>
            </a:r>
          </a:p>
          <a:p>
            <a:r>
              <a:rPr lang="en-US" dirty="0">
                <a:solidFill>
                  <a:srgbClr val="000000"/>
                </a:solidFill>
              </a:rPr>
              <a:t>    </a:t>
            </a:r>
            <a:r>
              <a:rPr lang="en-US" dirty="0">
                <a:solidFill>
                  <a:srgbClr val="7F0055"/>
                </a:solidFill>
              </a:rPr>
              <a:t>public</a:t>
            </a:r>
            <a:r>
              <a:rPr lang="en-US" dirty="0">
                <a:solidFill>
                  <a:srgbClr val="000000"/>
                </a:solidFill>
              </a:rPr>
              <a:t> Node next() {</a:t>
            </a:r>
          </a:p>
          <a:p>
            <a:r>
              <a:rPr lang="en-US" dirty="0">
                <a:solidFill>
                  <a:srgbClr val="000000"/>
                </a:solidFill>
              </a:rPr>
              <a:t>      </a:t>
            </a:r>
            <a:r>
              <a:rPr lang="en-US" dirty="0">
                <a:solidFill>
                  <a:srgbClr val="7F0055"/>
                </a:solidFill>
              </a:rPr>
              <a:t>return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7F0055"/>
                </a:solidFill>
              </a:rPr>
              <a:t>this</a:t>
            </a:r>
            <a:r>
              <a:rPr lang="en-US" dirty="0" err="1">
                <a:solidFill>
                  <a:srgbClr val="000000"/>
                </a:solidFill>
              </a:rPr>
              <a:t>.</a:t>
            </a:r>
            <a:r>
              <a:rPr lang="en-US" dirty="0" err="1">
                <a:solidFill>
                  <a:srgbClr val="0000C0"/>
                </a:solidFill>
              </a:rPr>
              <a:t>next</a:t>
            </a:r>
            <a:r>
              <a:rPr lang="en-US" dirty="0">
                <a:solidFill>
                  <a:srgbClr val="000000"/>
                </a:solidFill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</a:rPr>
              <a:t>   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72888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 details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Node</a:t>
            </a:r>
            <a:r>
              <a:rPr lang="en-US" dirty="0"/>
              <a:t> is an </a:t>
            </a:r>
            <a:r>
              <a:rPr lang="en-US" i="1" dirty="0"/>
              <a:t>nested class</a:t>
            </a:r>
            <a:r>
              <a:rPr lang="en-US" dirty="0"/>
              <a:t>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 nested class is a class that is defined inside of another class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 </a:t>
            </a:r>
            <a:r>
              <a:rPr lang="en-US" i="1" dirty="0"/>
              <a:t>static nested class</a:t>
            </a:r>
            <a:r>
              <a:rPr lang="en-US" dirty="0"/>
              <a:t> behaves like a regular class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does not have access to private members of the enclosing class</a:t>
            </a:r>
          </a:p>
          <a:p>
            <a:pPr marL="1017587" lvl="2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Node</a:t>
            </a:r>
            <a:r>
              <a:rPr lang="en-US" dirty="0" smtClean="0"/>
              <a:t> </a:t>
            </a:r>
            <a:r>
              <a:rPr lang="en-US" dirty="0"/>
              <a:t>does not have access to the private fields of </a:t>
            </a:r>
            <a:r>
              <a:rPr lang="en-US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LinkedList</a:t>
            </a:r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 nested class is a member of the enclosing class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LinkedList</a:t>
            </a:r>
            <a:r>
              <a:rPr lang="en-US" dirty="0" smtClean="0"/>
              <a:t> </a:t>
            </a:r>
            <a:r>
              <a:rPr lang="en-US" dirty="0"/>
              <a:t>has direct access to private features of </a:t>
            </a: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Node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94717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list 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at a minimum we need fields for:</a:t>
            </a:r>
          </a:p>
          <a:p>
            <a:pPr lvl="1"/>
            <a:r>
              <a:rPr lang="en-US" dirty="0" smtClean="0"/>
              <a:t>size of the list (the number of elements in the list)</a:t>
            </a:r>
          </a:p>
          <a:p>
            <a:pPr lvl="1"/>
            <a:r>
              <a:rPr lang="en-US" dirty="0" smtClean="0"/>
              <a:t>the first node of the list (the head node)</a:t>
            </a:r>
          </a:p>
          <a:p>
            <a:endParaRPr lang="en-US" dirty="0"/>
          </a:p>
          <a:p>
            <a:r>
              <a:rPr lang="en-US" dirty="0" smtClean="0"/>
              <a:t>do we need a field for the capacity?</a:t>
            </a:r>
          </a:p>
          <a:p>
            <a:pPr lvl="1"/>
            <a:r>
              <a:rPr lang="en-US" dirty="0" smtClean="0"/>
              <a:t>discuss amongst yourselves...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134194-C141-41B8-B5B5-C8570DAC61C1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7924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63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7F0055"/>
                </a:solidFill>
              </a:rPr>
              <a:t>public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7F0055"/>
                </a:solidFill>
              </a:rPr>
              <a:t>class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LinkedCharList</a:t>
            </a:r>
            <a:r>
              <a:rPr lang="en-US" dirty="0">
                <a:solidFill>
                  <a:srgbClr val="000000"/>
                </a:solidFill>
              </a:rPr>
              <a:t> {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7F0055"/>
                </a:solidFill>
              </a:rPr>
              <a:t>  public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7F0055"/>
                </a:solidFill>
              </a:rPr>
              <a:t>static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7F0055"/>
                </a:solidFill>
              </a:rPr>
              <a:t>class</a:t>
            </a:r>
            <a:r>
              <a:rPr lang="en-US" dirty="0">
                <a:solidFill>
                  <a:srgbClr val="000000"/>
                </a:solidFill>
              </a:rPr>
              <a:t> Node {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    </a:t>
            </a:r>
            <a:r>
              <a:rPr lang="en-US" dirty="0">
                <a:solidFill>
                  <a:srgbClr val="3F7F5F"/>
                </a:solidFill>
              </a:rPr>
              <a:t>// see </a:t>
            </a:r>
            <a:r>
              <a:rPr lang="en-US" dirty="0" smtClean="0">
                <a:solidFill>
                  <a:srgbClr val="3F7F5F"/>
                </a:solidFill>
              </a:rPr>
              <a:t>previous slides for Node implementation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  }</a:t>
            </a:r>
          </a:p>
          <a:p>
            <a:endParaRPr lang="en-US" dirty="0"/>
          </a:p>
          <a:p>
            <a:r>
              <a:rPr lang="en-US" dirty="0">
                <a:solidFill>
                  <a:srgbClr val="000000"/>
                </a:solidFill>
              </a:rPr>
              <a:t>  </a:t>
            </a:r>
            <a:r>
              <a:rPr lang="en-US" dirty="0">
                <a:solidFill>
                  <a:srgbClr val="7F0055"/>
                </a:solidFill>
              </a:rPr>
              <a:t>private</a:t>
            </a:r>
            <a:r>
              <a:rPr lang="en-US" dirty="0">
                <a:solidFill>
                  <a:srgbClr val="000000"/>
                </a:solidFill>
              </a:rPr>
              <a:t> Node </a:t>
            </a:r>
            <a:r>
              <a:rPr lang="en-US" dirty="0">
                <a:solidFill>
                  <a:srgbClr val="0000C0"/>
                </a:solidFill>
              </a:rPr>
              <a:t>head</a:t>
            </a:r>
            <a:r>
              <a:rPr lang="en-US" dirty="0" smtClean="0">
                <a:solidFill>
                  <a:srgbClr val="000000"/>
                </a:solidFill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7F0055"/>
                </a:solidFill>
              </a:rPr>
              <a:t>private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7F0055"/>
                </a:solidFill>
              </a:rPr>
              <a:t>int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C0"/>
                </a:solidFill>
              </a:rPr>
              <a:t>size</a:t>
            </a:r>
            <a:r>
              <a:rPr lang="en-US" dirty="0">
                <a:solidFill>
                  <a:srgbClr val="000000"/>
                </a:solidFill>
              </a:rPr>
              <a:t>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06670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argument constructor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no argument constructor should create an empty list</a:t>
            </a:r>
          </a:p>
          <a:p>
            <a:pPr lvl="1"/>
            <a:r>
              <a:rPr lang="en-US" dirty="0" smtClean="0"/>
              <a:t>the size of the list is equal to zero</a:t>
            </a:r>
          </a:p>
          <a:p>
            <a:pPr lvl="1"/>
            <a:r>
              <a:rPr lang="en-US" dirty="0" smtClean="0"/>
              <a:t>there is no head node (because there is nothing in the list)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02258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No argument </a:t>
            </a:r>
            <a:r>
              <a:rPr lang="en-CA" dirty="0" smtClean="0"/>
              <a:t>constructor</a:t>
            </a:r>
            <a:endParaRPr lang="en-US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CA" sz="1600" dirty="0" smtClean="0"/>
          </a:p>
          <a:p>
            <a:endParaRPr lang="en-CA" sz="1600" dirty="0"/>
          </a:p>
          <a:p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smtClean="0">
                <a:solidFill>
                  <a:srgbClr val="3F5FBF"/>
                </a:solidFill>
              </a:rPr>
              <a:t>/**</a:t>
            </a:r>
            <a:endParaRPr lang="en-US" sz="1600" dirty="0">
              <a:solidFill>
                <a:srgbClr val="3F5FBF"/>
              </a:solidFill>
            </a:endParaRPr>
          </a:p>
          <a:p>
            <a:r>
              <a:rPr lang="en-US" sz="1600" dirty="0">
                <a:solidFill>
                  <a:srgbClr val="3F5FBF"/>
                </a:solidFill>
              </a:rPr>
              <a:t>   * Initialize the linked list to be empty (size == 0</a:t>
            </a:r>
            <a:r>
              <a:rPr lang="en-US" sz="1600" dirty="0" smtClean="0">
                <a:solidFill>
                  <a:srgbClr val="3F5FBF"/>
                </a:solidFill>
              </a:rPr>
              <a:t>).</a:t>
            </a:r>
          </a:p>
          <a:p>
            <a:r>
              <a:rPr lang="en-US" sz="1600" dirty="0">
                <a:solidFill>
                  <a:srgbClr val="3F5FBF"/>
                </a:solidFill>
              </a:rPr>
              <a:t> </a:t>
            </a:r>
            <a:r>
              <a:rPr lang="en-US" sz="1600" dirty="0" smtClean="0">
                <a:solidFill>
                  <a:srgbClr val="3F5FBF"/>
                </a:solidFill>
              </a:rPr>
              <a:t>  </a:t>
            </a:r>
            <a:r>
              <a:rPr lang="en-US" sz="1600" dirty="0">
                <a:solidFill>
                  <a:srgbClr val="3F5FBF"/>
                </a:solidFill>
              </a:rPr>
              <a:t>*/</a:t>
            </a:r>
          </a:p>
          <a:p>
            <a:r>
              <a:rPr lang="en-US" sz="1600" dirty="0">
                <a:solidFill>
                  <a:srgbClr val="000000"/>
                </a:solidFill>
              </a:rPr>
              <a:t>  </a:t>
            </a:r>
            <a:r>
              <a:rPr lang="en-US" sz="1600" dirty="0">
                <a:solidFill>
                  <a:srgbClr val="7F0055"/>
                </a:solidFill>
              </a:rPr>
              <a:t>public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LinkedCharList</a:t>
            </a:r>
            <a:r>
              <a:rPr lang="en-US" sz="1600" dirty="0">
                <a:solidFill>
                  <a:srgbClr val="000000"/>
                </a:solidFill>
              </a:rPr>
              <a:t>() {</a:t>
            </a:r>
          </a:p>
          <a:p>
            <a:r>
              <a:rPr lang="en-US" sz="1600" dirty="0">
                <a:solidFill>
                  <a:srgbClr val="000000"/>
                </a:solidFill>
              </a:rPr>
              <a:t>    </a:t>
            </a:r>
            <a:r>
              <a:rPr lang="en-US" sz="1600" dirty="0" err="1">
                <a:solidFill>
                  <a:srgbClr val="7F0055"/>
                </a:solidFill>
              </a:rPr>
              <a:t>this</a:t>
            </a:r>
            <a:r>
              <a:rPr lang="en-US" sz="1600" dirty="0" err="1">
                <a:solidFill>
                  <a:srgbClr val="000000"/>
                </a:solidFill>
              </a:rPr>
              <a:t>.</a:t>
            </a:r>
            <a:r>
              <a:rPr lang="en-US" sz="1600" dirty="0" err="1">
                <a:solidFill>
                  <a:srgbClr val="0000C0"/>
                </a:solidFill>
              </a:rPr>
              <a:t>head</a:t>
            </a:r>
            <a:r>
              <a:rPr lang="en-US" sz="1600" dirty="0">
                <a:solidFill>
                  <a:srgbClr val="000000"/>
                </a:solidFill>
              </a:rPr>
              <a:t> = </a:t>
            </a:r>
            <a:r>
              <a:rPr lang="en-US" sz="1600" dirty="0">
                <a:solidFill>
                  <a:srgbClr val="7F0055"/>
                </a:solidFill>
              </a:rPr>
              <a:t>null</a:t>
            </a:r>
            <a:r>
              <a:rPr lang="en-US" sz="1600" dirty="0" smtClean="0">
                <a:solidFill>
                  <a:srgbClr val="000000"/>
                </a:solidFill>
              </a:rPr>
              <a:t>;</a:t>
            </a:r>
            <a:endParaRPr lang="en-US" sz="1600" dirty="0">
              <a:solidFill>
                <a:srgbClr val="000000"/>
              </a:solidFill>
            </a:endParaRPr>
          </a:p>
          <a:p>
            <a:r>
              <a:rPr lang="en-US" sz="1600" dirty="0">
                <a:solidFill>
                  <a:srgbClr val="000000"/>
                </a:solidFill>
              </a:rPr>
              <a:t>    </a:t>
            </a:r>
            <a:r>
              <a:rPr lang="en-US" sz="1600" dirty="0" err="1">
                <a:solidFill>
                  <a:srgbClr val="7F0055"/>
                </a:solidFill>
              </a:rPr>
              <a:t>this</a:t>
            </a:r>
            <a:r>
              <a:rPr lang="en-US" sz="1600" dirty="0" err="1">
                <a:solidFill>
                  <a:srgbClr val="000000"/>
                </a:solidFill>
              </a:rPr>
              <a:t>.</a:t>
            </a:r>
            <a:r>
              <a:rPr lang="en-US" sz="1600" dirty="0" err="1">
                <a:solidFill>
                  <a:srgbClr val="0000C0"/>
                </a:solidFill>
              </a:rPr>
              <a:t>size</a:t>
            </a:r>
            <a:r>
              <a:rPr lang="en-US" sz="1600" dirty="0">
                <a:solidFill>
                  <a:srgbClr val="000000"/>
                </a:solidFill>
              </a:rPr>
              <a:t> = 0;</a:t>
            </a:r>
          </a:p>
          <a:p>
            <a:r>
              <a:rPr lang="en-US" sz="1600" dirty="0">
                <a:solidFill>
                  <a:srgbClr val="000000"/>
                </a:solidFill>
              </a:rPr>
              <a:t>  }</a:t>
            </a:r>
            <a:endParaRPr lang="en-CA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05DF35-5EE2-4B42-8F17-54C56D06F44C}" type="slidenum">
              <a:rPr lang="en-US" smtClean="0"/>
              <a:pPr>
                <a:defRPr/>
              </a:pPr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19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Creating a </a:t>
            </a:r>
            <a:r>
              <a:rPr lang="en-CA" dirty="0" smtClean="0"/>
              <a:t>linked list</a:t>
            </a: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to create the following linked list:</a:t>
            </a:r>
          </a:p>
          <a:p>
            <a:pPr>
              <a:defRPr/>
            </a:pPr>
            <a:endParaRPr lang="en-CA" dirty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/>
          </a:p>
          <a:p>
            <a:pPr marL="0" indent="0">
              <a:buNone/>
              <a:defRPr/>
            </a:pPr>
            <a:endParaRPr lang="en-CA" sz="1600" b="1" dirty="0" smtClean="0">
              <a:latin typeface="Consolas" panose="020B0609020204030204" pitchFamily="49" charset="0"/>
              <a:cs typeface="Courier New" pitchFamily="49" charset="0"/>
            </a:endParaRPr>
          </a:p>
          <a:p>
            <a:pPr marL="0" indent="0">
              <a:buNone/>
              <a:defRPr/>
            </a:pPr>
            <a:r>
              <a:rPr lang="en-CA" sz="1600" b="1" dirty="0" err="1" smtClean="0">
                <a:latin typeface="Consolas" panose="020B0609020204030204" pitchFamily="49" charset="0"/>
                <a:cs typeface="Courier New" pitchFamily="49" charset="0"/>
              </a:rPr>
              <a:t>LinkedCharList</a:t>
            </a:r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t = new </a:t>
            </a:r>
            <a:r>
              <a:rPr lang="en-CA" sz="1600" b="1" dirty="0" err="1" smtClean="0">
                <a:latin typeface="Consolas" panose="020B0609020204030204" pitchFamily="49" charset="0"/>
                <a:cs typeface="Courier New" pitchFamily="49" charset="0"/>
              </a:rPr>
              <a:t>LinkedCharList</a:t>
            </a:r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  <a:defRPr/>
            </a:pPr>
            <a:r>
              <a:rPr lang="en-CA" sz="1600" b="1" dirty="0" err="1" smtClean="0">
                <a:latin typeface="Consolas" panose="020B0609020204030204" pitchFamily="49" charset="0"/>
                <a:cs typeface="Courier New" pitchFamily="49" charset="0"/>
              </a:rPr>
              <a:t>t.add</a:t>
            </a:r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(‘a’);</a:t>
            </a:r>
          </a:p>
          <a:p>
            <a:pPr marL="0" indent="0">
              <a:buNone/>
              <a:defRPr/>
            </a:pPr>
            <a:r>
              <a:rPr lang="en-CA" sz="1600" b="1" dirty="0" err="1" smtClean="0">
                <a:latin typeface="Consolas" panose="020B0609020204030204" pitchFamily="49" charset="0"/>
                <a:cs typeface="Courier New" pitchFamily="49" charset="0"/>
              </a:rPr>
              <a:t>t.add</a:t>
            </a:r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(‘x’);</a:t>
            </a:r>
          </a:p>
          <a:p>
            <a:pPr marL="0" indent="0">
              <a:buNone/>
              <a:defRPr/>
            </a:pPr>
            <a:r>
              <a:rPr lang="en-CA" sz="1600" b="1" dirty="0" err="1" smtClean="0">
                <a:latin typeface="Consolas" panose="020B0609020204030204" pitchFamily="49" charset="0"/>
                <a:cs typeface="Courier New" pitchFamily="49" charset="0"/>
              </a:rPr>
              <a:t>t.add</a:t>
            </a:r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(‘r’);</a:t>
            </a:r>
          </a:p>
          <a:p>
            <a:pPr marL="0" indent="0">
              <a:buNone/>
              <a:defRPr/>
            </a:pPr>
            <a:r>
              <a:rPr lang="en-CA" sz="1600" b="1" dirty="0" err="1" smtClean="0">
                <a:latin typeface="Consolas" panose="020B0609020204030204" pitchFamily="49" charset="0"/>
                <a:cs typeface="Courier New" pitchFamily="49" charset="0"/>
              </a:rPr>
              <a:t>t.add</a:t>
            </a:r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(‘a’);</a:t>
            </a:r>
          </a:p>
          <a:p>
            <a:pPr marL="0" indent="0">
              <a:buNone/>
              <a:defRPr/>
            </a:pPr>
            <a:r>
              <a:rPr lang="en-CA" sz="1600" b="1" dirty="0" err="1" smtClean="0">
                <a:latin typeface="Consolas" panose="020B0609020204030204" pitchFamily="49" charset="0"/>
                <a:cs typeface="Courier New" pitchFamily="49" charset="0"/>
              </a:rPr>
              <a:t>t.add</a:t>
            </a:r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(‘s’);</a:t>
            </a:r>
            <a:endParaRPr lang="en-US" sz="1600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AA2068-7A26-41E5-9BB4-334082109D2D}" type="slidenum">
              <a:rPr lang="en-US" smtClean="0"/>
              <a:pPr>
                <a:defRPr/>
              </a:pPr>
              <a:t>66</a:t>
            </a:fld>
            <a:endParaRPr lang="en-US"/>
          </a:p>
        </p:txBody>
      </p:sp>
      <p:sp>
        <p:nvSpPr>
          <p:cNvPr id="15" name="TextBox 4"/>
          <p:cNvSpPr txBox="1">
            <a:spLocks noChangeArrowheads="1"/>
          </p:cNvSpPr>
          <p:nvPr/>
        </p:nvSpPr>
        <p:spPr bwMode="auto">
          <a:xfrm>
            <a:off x="1576436" y="2046432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'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2946918" y="2050717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'x'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17" name="TextBox 4"/>
          <p:cNvSpPr txBox="1">
            <a:spLocks noChangeArrowheads="1"/>
          </p:cNvSpPr>
          <p:nvPr/>
        </p:nvSpPr>
        <p:spPr bwMode="auto">
          <a:xfrm>
            <a:off x="4329486" y="2050717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'r'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5712054" y="2050717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'a'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7094622" y="2057971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's'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2211941" y="2242637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3594509" y="2245480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4977076" y="2222569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6359645" y="2225412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2154334" y="2190716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Oval 24"/>
          <p:cNvSpPr/>
          <p:nvPr/>
        </p:nvSpPr>
        <p:spPr>
          <a:xfrm>
            <a:off x="3536902" y="2190716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Oval 25"/>
          <p:cNvSpPr/>
          <p:nvPr/>
        </p:nvSpPr>
        <p:spPr>
          <a:xfrm>
            <a:off x="4919469" y="2190716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Oval 26"/>
          <p:cNvSpPr/>
          <p:nvPr/>
        </p:nvSpPr>
        <p:spPr>
          <a:xfrm>
            <a:off x="6302038" y="2164962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Oval 27"/>
          <p:cNvSpPr/>
          <p:nvPr/>
        </p:nvSpPr>
        <p:spPr>
          <a:xfrm>
            <a:off x="7728299" y="2173491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" name="TextBox 28"/>
          <p:cNvSpPr txBox="1"/>
          <p:nvPr/>
        </p:nvSpPr>
        <p:spPr>
          <a:xfrm>
            <a:off x="7417856" y="2526858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null</a:t>
            </a:r>
            <a:endParaRPr lang="en-CA" b="1" dirty="0">
              <a:solidFill>
                <a:srgbClr val="0070C0"/>
              </a:solidFill>
              <a:latin typeface="Consolas" panose="020B0609020204030204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42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Add to end of </a:t>
            </a:r>
            <a:r>
              <a:rPr lang="en-CA" dirty="0" smtClean="0"/>
              <a:t>list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to add an element to the end of the list we need to:</a:t>
            </a:r>
          </a:p>
          <a:p>
            <a:pPr lvl="1">
              <a:defRPr/>
            </a:pPr>
            <a:r>
              <a:rPr lang="en-US" dirty="0" smtClean="0"/>
              <a:t>make a node to store the new element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get a reference to the current tail node</a:t>
            </a:r>
          </a:p>
          <a:p>
            <a:pPr lvl="1">
              <a:defRPr/>
            </a:pPr>
            <a:r>
              <a:rPr lang="en-US" dirty="0" smtClean="0"/>
              <a:t>set the current tail node’s </a:t>
            </a:r>
            <a:r>
              <a:rPr lang="en-US" b="1" dirty="0" smtClean="0">
                <a:latin typeface="Consolas" panose="020B0609020204030204" pitchFamily="49" charset="0"/>
              </a:rPr>
              <a:t>next</a:t>
            </a:r>
            <a:r>
              <a:rPr lang="en-US" dirty="0" smtClean="0"/>
              <a:t> field to point to the new node</a:t>
            </a:r>
          </a:p>
          <a:p>
            <a:pPr lvl="1">
              <a:defRPr/>
            </a:pPr>
            <a:r>
              <a:rPr lang="en-US" dirty="0" smtClean="0"/>
              <a:t>increment </a:t>
            </a:r>
            <a:r>
              <a:rPr lang="en-US" b="1" dirty="0" smtClean="0">
                <a:latin typeface="Consolas" panose="020B0609020204030204" pitchFamily="49" charset="0"/>
              </a:rPr>
              <a:t>size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3D1B07-2823-4A97-BA47-CED04720153C}" type="slidenum">
              <a:rPr lang="en-US" smtClean="0"/>
              <a:pPr>
                <a:defRPr/>
              </a:pPr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89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06059A-A6B2-44A0-91E1-D4B4DCDA75C7}" type="slidenum">
              <a:rPr lang="en-US" smtClean="0"/>
              <a:pPr>
                <a:defRPr/>
              </a:pPr>
              <a:t>68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3F5FBF"/>
                </a:solidFill>
              </a:rPr>
              <a:t>/**</a:t>
            </a:r>
          </a:p>
          <a:p>
            <a:r>
              <a:rPr lang="en-US" dirty="0">
                <a:solidFill>
                  <a:srgbClr val="3F5FBF"/>
                </a:solidFill>
              </a:rPr>
              <a:t>   * Add an element to the end of this linked list.</a:t>
            </a:r>
          </a:p>
          <a:p>
            <a:r>
              <a:rPr lang="en-US" dirty="0">
                <a:solidFill>
                  <a:srgbClr val="3F5FBF"/>
                </a:solidFill>
              </a:rPr>
              <a:t>   * </a:t>
            </a:r>
          </a:p>
          <a:p>
            <a:r>
              <a:rPr lang="en-US" dirty="0">
                <a:solidFill>
                  <a:srgbClr val="3F5FBF"/>
                </a:solidFill>
              </a:rPr>
              <a:t>   * </a:t>
            </a:r>
            <a:r>
              <a:rPr lang="en-US" dirty="0">
                <a:solidFill>
                  <a:srgbClr val="7F9FBF"/>
                </a:solidFill>
              </a:rPr>
              <a:t>@</a:t>
            </a:r>
            <a:r>
              <a:rPr lang="en-US" dirty="0" err="1">
                <a:solidFill>
                  <a:srgbClr val="7F9FBF"/>
                </a:solidFill>
              </a:rPr>
              <a:t>param</a:t>
            </a:r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err="1">
                <a:solidFill>
                  <a:srgbClr val="3F5FBF"/>
                </a:solidFill>
              </a:rPr>
              <a:t>elem</a:t>
            </a:r>
            <a:endParaRPr lang="en-US" dirty="0">
              <a:solidFill>
                <a:srgbClr val="3F5FBF"/>
              </a:solidFill>
            </a:endParaRPr>
          </a:p>
          <a:p>
            <a:r>
              <a:rPr lang="en-US" dirty="0">
                <a:solidFill>
                  <a:srgbClr val="3F5FBF"/>
                </a:solidFill>
              </a:rPr>
              <a:t>   *          the element to add to the end of this linked list</a:t>
            </a:r>
          </a:p>
          <a:p>
            <a:r>
              <a:rPr lang="en-US" dirty="0">
                <a:solidFill>
                  <a:srgbClr val="3F5FBF"/>
                </a:solidFill>
              </a:rPr>
              <a:t>   * </a:t>
            </a:r>
            <a:r>
              <a:rPr lang="en-US" dirty="0">
                <a:solidFill>
                  <a:srgbClr val="7F9FBF"/>
                </a:solidFill>
              </a:rPr>
              <a:t>@return</a:t>
            </a:r>
            <a:r>
              <a:rPr lang="en-US" dirty="0">
                <a:solidFill>
                  <a:srgbClr val="3F5FBF"/>
                </a:solidFill>
              </a:rPr>
              <a:t> true (to be consistent with </a:t>
            </a:r>
            <a:r>
              <a:rPr lang="en-US" dirty="0" err="1">
                <a:solidFill>
                  <a:srgbClr val="3F5FBF"/>
                </a:solidFill>
              </a:rPr>
              <a:t>java.util.Collection</a:t>
            </a:r>
            <a:r>
              <a:rPr lang="en-US" dirty="0">
                <a:solidFill>
                  <a:srgbClr val="3F5FBF"/>
                </a:solidFill>
              </a:rPr>
              <a:t>)</a:t>
            </a:r>
          </a:p>
          <a:p>
            <a:r>
              <a:rPr lang="en-US" dirty="0">
                <a:solidFill>
                  <a:srgbClr val="3F5FBF"/>
                </a:solidFill>
              </a:rPr>
              <a:t>   */</a:t>
            </a:r>
          </a:p>
          <a:p>
            <a:r>
              <a:rPr lang="en-US" dirty="0">
                <a:solidFill>
                  <a:srgbClr val="000000"/>
                </a:solidFill>
              </a:rPr>
              <a:t>  </a:t>
            </a:r>
            <a:r>
              <a:rPr lang="en-US" dirty="0">
                <a:solidFill>
                  <a:srgbClr val="7F0055"/>
                </a:solidFill>
              </a:rPr>
              <a:t>public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7F0055"/>
                </a:solidFill>
              </a:rPr>
              <a:t>boolean</a:t>
            </a:r>
            <a:r>
              <a:rPr lang="en-US" dirty="0">
                <a:solidFill>
                  <a:srgbClr val="000000"/>
                </a:solidFill>
              </a:rPr>
              <a:t> add(</a:t>
            </a:r>
            <a:r>
              <a:rPr lang="en-US" dirty="0">
                <a:solidFill>
                  <a:srgbClr val="7F0055"/>
                </a:solidFill>
              </a:rPr>
              <a:t>char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6A3E3E"/>
                </a:solidFill>
              </a:rPr>
              <a:t>elem</a:t>
            </a:r>
            <a:r>
              <a:rPr lang="en-US" dirty="0">
                <a:solidFill>
                  <a:srgbClr val="000000"/>
                </a:solidFill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</a:rPr>
              <a:t>    </a:t>
            </a:r>
            <a:endParaRPr lang="en-US" dirty="0">
              <a:solidFill>
                <a:srgbClr val="3F7F5F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    </a:t>
            </a:r>
            <a:r>
              <a:rPr lang="en-US" dirty="0" smtClean="0">
                <a:solidFill>
                  <a:srgbClr val="000000"/>
                </a:solidFill>
              </a:rPr>
              <a:t>Node </a:t>
            </a:r>
            <a:r>
              <a:rPr lang="en-US" dirty="0">
                <a:solidFill>
                  <a:srgbClr val="6A3E3E"/>
                </a:solidFill>
              </a:rPr>
              <a:t>n</a:t>
            </a:r>
            <a:r>
              <a:rPr lang="en-US" dirty="0">
                <a:solidFill>
                  <a:srgbClr val="000000"/>
                </a:solidFill>
              </a:rPr>
              <a:t> = </a:t>
            </a:r>
            <a:r>
              <a:rPr lang="en-US" dirty="0" err="1">
                <a:solidFill>
                  <a:srgbClr val="7F0055"/>
                </a:solidFill>
              </a:rPr>
              <a:t>this</a:t>
            </a:r>
            <a:r>
              <a:rPr lang="en-US" dirty="0" err="1">
                <a:solidFill>
                  <a:srgbClr val="000000"/>
                </a:solidFill>
              </a:rPr>
              <a:t>.</a:t>
            </a:r>
            <a:r>
              <a:rPr lang="en-US" dirty="0" err="1">
                <a:solidFill>
                  <a:srgbClr val="0000C0"/>
                </a:solidFill>
              </a:rPr>
              <a:t>head</a:t>
            </a:r>
            <a:r>
              <a:rPr lang="en-US" dirty="0">
                <a:solidFill>
                  <a:srgbClr val="000000"/>
                </a:solidFill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</a:rPr>
              <a:t>    </a:t>
            </a:r>
            <a:r>
              <a:rPr lang="en-US" dirty="0" smtClean="0">
                <a:solidFill>
                  <a:srgbClr val="7F0055"/>
                </a:solidFill>
              </a:rPr>
              <a:t>for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(</a:t>
            </a:r>
            <a:r>
              <a:rPr lang="en-US" dirty="0" err="1">
                <a:solidFill>
                  <a:srgbClr val="7F0055"/>
                </a:solidFill>
              </a:rPr>
              <a:t>int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6A3E3E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 = 0; </a:t>
            </a:r>
            <a:r>
              <a:rPr lang="en-US" dirty="0" err="1">
                <a:solidFill>
                  <a:srgbClr val="6A3E3E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 &lt; </a:t>
            </a:r>
            <a:r>
              <a:rPr lang="en-US" dirty="0" err="1" smtClean="0">
                <a:solidFill>
                  <a:srgbClr val="7F0055"/>
                </a:solidFill>
              </a:rPr>
              <a:t>this</a:t>
            </a:r>
            <a:r>
              <a:rPr lang="en-US" dirty="0" err="1" smtClean="0">
                <a:solidFill>
                  <a:srgbClr val="000000"/>
                </a:solidFill>
              </a:rPr>
              <a:t>.</a:t>
            </a:r>
            <a:r>
              <a:rPr lang="en-US" dirty="0" err="1" smtClean="0">
                <a:solidFill>
                  <a:srgbClr val="0000C0"/>
                </a:solidFill>
              </a:rPr>
              <a:t>size</a:t>
            </a:r>
            <a:r>
              <a:rPr lang="en-US" dirty="0" smtClean="0">
                <a:solidFill>
                  <a:srgbClr val="000000"/>
                </a:solidFill>
              </a:rPr>
              <a:t>; </a:t>
            </a:r>
            <a:r>
              <a:rPr lang="en-US" dirty="0" err="1">
                <a:solidFill>
                  <a:srgbClr val="6A3E3E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++) {</a:t>
            </a:r>
          </a:p>
          <a:p>
            <a:r>
              <a:rPr lang="en-US" dirty="0">
                <a:solidFill>
                  <a:srgbClr val="000000"/>
                </a:solidFill>
              </a:rPr>
              <a:t>    </a:t>
            </a:r>
            <a:r>
              <a:rPr lang="en-US" dirty="0" smtClean="0">
                <a:solidFill>
                  <a:srgbClr val="000000"/>
                </a:solidFill>
              </a:rPr>
              <a:t>  </a:t>
            </a:r>
            <a:r>
              <a:rPr lang="en-US" dirty="0">
                <a:solidFill>
                  <a:srgbClr val="6A3E3E"/>
                </a:solidFill>
              </a:rPr>
              <a:t>n</a:t>
            </a:r>
            <a:r>
              <a:rPr lang="en-US" dirty="0">
                <a:solidFill>
                  <a:srgbClr val="000000"/>
                </a:solidFill>
              </a:rPr>
              <a:t> = </a:t>
            </a:r>
            <a:r>
              <a:rPr lang="en-US" dirty="0" err="1" smtClean="0">
                <a:solidFill>
                  <a:srgbClr val="6A3E3E"/>
                </a:solidFill>
              </a:rPr>
              <a:t>n</a:t>
            </a:r>
            <a:r>
              <a:rPr lang="en-US" dirty="0" err="1" smtClean="0">
                <a:solidFill>
                  <a:srgbClr val="000000"/>
                </a:solidFill>
              </a:rPr>
              <a:t>.</a:t>
            </a:r>
            <a:r>
              <a:rPr lang="en-US" dirty="0" err="1" smtClean="0">
                <a:solidFill>
                  <a:srgbClr val="0000C0"/>
                </a:solidFill>
              </a:rPr>
              <a:t>next</a:t>
            </a:r>
            <a:r>
              <a:rPr lang="en-US" dirty="0" smtClean="0"/>
              <a:t>;</a:t>
            </a:r>
            <a:endParaRPr lang="en-US" dirty="0">
              <a:highlight>
                <a:srgbClr val="D4D4D4"/>
              </a:highlight>
            </a:endParaRPr>
          </a:p>
          <a:p>
            <a:r>
              <a:rPr lang="en-US" dirty="0">
                <a:solidFill>
                  <a:srgbClr val="000000"/>
                </a:solidFill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</a:rPr>
              <a:t>    </a:t>
            </a:r>
            <a:r>
              <a:rPr lang="en-US" dirty="0" err="1" smtClean="0">
                <a:solidFill>
                  <a:srgbClr val="6A3E3E"/>
                </a:solidFill>
              </a:rPr>
              <a:t>n</a:t>
            </a:r>
            <a:r>
              <a:rPr lang="en-US" dirty="0" err="1" smtClean="0">
                <a:solidFill>
                  <a:srgbClr val="000000"/>
                </a:solidFill>
              </a:rPr>
              <a:t>.</a:t>
            </a:r>
            <a:r>
              <a:rPr lang="en-US" dirty="0" err="1" smtClean="0">
                <a:solidFill>
                  <a:srgbClr val="0000C0"/>
                </a:solidFill>
              </a:rPr>
              <a:t>next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= </a:t>
            </a:r>
            <a:r>
              <a:rPr lang="en-US" dirty="0">
                <a:solidFill>
                  <a:srgbClr val="7F0055"/>
                </a:solidFill>
              </a:rPr>
              <a:t>new</a:t>
            </a:r>
            <a:r>
              <a:rPr lang="en-US" dirty="0">
                <a:solidFill>
                  <a:srgbClr val="000000"/>
                </a:solidFill>
              </a:rPr>
              <a:t> Node(</a:t>
            </a:r>
            <a:r>
              <a:rPr lang="en-US" dirty="0" err="1">
                <a:solidFill>
                  <a:srgbClr val="6A3E3E"/>
                </a:solidFill>
              </a:rPr>
              <a:t>elem</a:t>
            </a:r>
            <a:r>
              <a:rPr lang="en-US" dirty="0">
                <a:solidFill>
                  <a:srgbClr val="000000"/>
                </a:solidFill>
              </a:rPr>
              <a:t>);</a:t>
            </a:r>
          </a:p>
          <a:p>
            <a:r>
              <a:rPr lang="en-US" dirty="0" smtClean="0">
                <a:solidFill>
                  <a:srgbClr val="7F0055"/>
                </a:solidFill>
              </a:rPr>
              <a:t>    </a:t>
            </a:r>
            <a:r>
              <a:rPr lang="en-US" dirty="0" err="1" smtClean="0">
                <a:solidFill>
                  <a:srgbClr val="7F0055"/>
                </a:solidFill>
              </a:rPr>
              <a:t>this</a:t>
            </a:r>
            <a:r>
              <a:rPr lang="en-US" dirty="0" err="1" smtClean="0">
                <a:solidFill>
                  <a:srgbClr val="000000"/>
                </a:solidFill>
              </a:rPr>
              <a:t>.</a:t>
            </a:r>
            <a:r>
              <a:rPr lang="en-US" dirty="0" err="1" smtClean="0">
                <a:solidFill>
                  <a:srgbClr val="0000C0"/>
                </a:solidFill>
              </a:rPr>
              <a:t>size</a:t>
            </a:r>
            <a:r>
              <a:rPr lang="en-US" dirty="0">
                <a:solidFill>
                  <a:srgbClr val="000000"/>
                </a:solidFill>
              </a:rPr>
              <a:t>++;</a:t>
            </a:r>
          </a:p>
          <a:p>
            <a:r>
              <a:rPr lang="en-US" dirty="0">
                <a:solidFill>
                  <a:srgbClr val="000000"/>
                </a:solidFill>
              </a:rPr>
              <a:t>    </a:t>
            </a:r>
          </a:p>
          <a:p>
            <a:r>
              <a:rPr lang="en-US" dirty="0">
                <a:solidFill>
                  <a:srgbClr val="000000"/>
                </a:solidFill>
              </a:rPr>
              <a:t>    </a:t>
            </a:r>
            <a:r>
              <a:rPr lang="en-US" dirty="0">
                <a:solidFill>
                  <a:srgbClr val="7F0055"/>
                </a:solidFill>
              </a:rPr>
              <a:t>return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7F0055"/>
                </a:solidFill>
              </a:rPr>
              <a:t>true</a:t>
            </a:r>
            <a:r>
              <a:rPr lang="en-US" dirty="0">
                <a:solidFill>
                  <a:srgbClr val="000000"/>
                </a:solidFill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</a:rPr>
              <a:t>  }</a:t>
            </a:r>
            <a:endParaRPr lang="en-CA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6184996" y="3717035"/>
            <a:ext cx="24815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What’s wrong with this</a:t>
            </a: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implementation?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4382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69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3F5FBF"/>
                </a:solidFill>
              </a:rPr>
              <a:t>/**</a:t>
            </a:r>
          </a:p>
          <a:p>
            <a:r>
              <a:rPr lang="en-US" dirty="0">
                <a:solidFill>
                  <a:srgbClr val="3F5FBF"/>
                </a:solidFill>
              </a:rPr>
              <a:t>   * Add an element to the end of this linked list.</a:t>
            </a:r>
          </a:p>
          <a:p>
            <a:r>
              <a:rPr lang="en-US" dirty="0">
                <a:solidFill>
                  <a:srgbClr val="3F5FBF"/>
                </a:solidFill>
              </a:rPr>
              <a:t>   * </a:t>
            </a:r>
          </a:p>
          <a:p>
            <a:r>
              <a:rPr lang="en-US" dirty="0">
                <a:solidFill>
                  <a:srgbClr val="3F5FBF"/>
                </a:solidFill>
              </a:rPr>
              <a:t>   * </a:t>
            </a:r>
            <a:r>
              <a:rPr lang="en-US" dirty="0">
                <a:solidFill>
                  <a:srgbClr val="7F9FBF"/>
                </a:solidFill>
              </a:rPr>
              <a:t>@</a:t>
            </a:r>
            <a:r>
              <a:rPr lang="en-US" dirty="0" err="1">
                <a:solidFill>
                  <a:srgbClr val="7F9FBF"/>
                </a:solidFill>
              </a:rPr>
              <a:t>param</a:t>
            </a:r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err="1">
                <a:solidFill>
                  <a:srgbClr val="3F5FBF"/>
                </a:solidFill>
              </a:rPr>
              <a:t>elem</a:t>
            </a:r>
            <a:endParaRPr lang="en-US" dirty="0">
              <a:solidFill>
                <a:srgbClr val="3F5FBF"/>
              </a:solidFill>
            </a:endParaRPr>
          </a:p>
          <a:p>
            <a:r>
              <a:rPr lang="en-US" dirty="0">
                <a:solidFill>
                  <a:srgbClr val="3F5FBF"/>
                </a:solidFill>
              </a:rPr>
              <a:t>   *          the element to add to the end of this linked list</a:t>
            </a:r>
          </a:p>
          <a:p>
            <a:r>
              <a:rPr lang="en-US" dirty="0">
                <a:solidFill>
                  <a:srgbClr val="3F5FBF"/>
                </a:solidFill>
              </a:rPr>
              <a:t>   * </a:t>
            </a:r>
            <a:r>
              <a:rPr lang="en-US" dirty="0">
                <a:solidFill>
                  <a:srgbClr val="7F9FBF"/>
                </a:solidFill>
              </a:rPr>
              <a:t>@return</a:t>
            </a:r>
            <a:r>
              <a:rPr lang="en-US" dirty="0">
                <a:solidFill>
                  <a:srgbClr val="3F5FBF"/>
                </a:solidFill>
              </a:rPr>
              <a:t> true (to be consistent with </a:t>
            </a:r>
            <a:r>
              <a:rPr lang="en-US" dirty="0" err="1">
                <a:solidFill>
                  <a:srgbClr val="3F5FBF"/>
                </a:solidFill>
              </a:rPr>
              <a:t>java.util.Collection</a:t>
            </a:r>
            <a:r>
              <a:rPr lang="en-US" dirty="0">
                <a:solidFill>
                  <a:srgbClr val="3F5FBF"/>
                </a:solidFill>
              </a:rPr>
              <a:t>)</a:t>
            </a:r>
          </a:p>
          <a:p>
            <a:r>
              <a:rPr lang="en-US" dirty="0">
                <a:solidFill>
                  <a:srgbClr val="3F5FBF"/>
                </a:solidFill>
              </a:rPr>
              <a:t>   </a:t>
            </a:r>
            <a:r>
              <a:rPr lang="en-US" dirty="0" smtClean="0">
                <a:solidFill>
                  <a:srgbClr val="3F5FBF"/>
                </a:solidFill>
              </a:rPr>
              <a:t>*/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  </a:t>
            </a:r>
            <a:r>
              <a:rPr lang="en-US" dirty="0" smtClean="0">
                <a:solidFill>
                  <a:srgbClr val="7F0055"/>
                </a:solidFill>
              </a:rPr>
              <a:t>public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7F0055"/>
                </a:solidFill>
              </a:rPr>
              <a:t>boolean</a:t>
            </a:r>
            <a:r>
              <a:rPr lang="en-US" dirty="0">
                <a:solidFill>
                  <a:srgbClr val="000000"/>
                </a:solidFill>
              </a:rPr>
              <a:t> add(</a:t>
            </a:r>
            <a:r>
              <a:rPr lang="en-US" dirty="0">
                <a:solidFill>
                  <a:srgbClr val="7F0055"/>
                </a:solidFill>
              </a:rPr>
              <a:t>char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6A3E3E"/>
                </a:solidFill>
              </a:rPr>
              <a:t>elem</a:t>
            </a:r>
            <a:r>
              <a:rPr lang="en-US" dirty="0">
                <a:solidFill>
                  <a:srgbClr val="000000"/>
                </a:solidFill>
              </a:rPr>
              <a:t>) </a:t>
            </a:r>
            <a:r>
              <a:rPr lang="en-US" dirty="0" smtClean="0">
                <a:solidFill>
                  <a:srgbClr val="000000"/>
                </a:solidFill>
              </a:rPr>
              <a:t>{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    Node </a:t>
            </a:r>
            <a:r>
              <a:rPr lang="en-US" dirty="0">
                <a:solidFill>
                  <a:srgbClr val="6A3E3E"/>
                </a:solidFill>
              </a:rPr>
              <a:t>n</a:t>
            </a:r>
            <a:r>
              <a:rPr lang="en-US" dirty="0">
                <a:solidFill>
                  <a:srgbClr val="000000"/>
                </a:solidFill>
              </a:rPr>
              <a:t> = </a:t>
            </a:r>
            <a:r>
              <a:rPr lang="en-US" dirty="0" err="1">
                <a:solidFill>
                  <a:srgbClr val="7F0055"/>
                </a:solidFill>
              </a:rPr>
              <a:t>this</a:t>
            </a:r>
            <a:r>
              <a:rPr lang="en-US" dirty="0" err="1">
                <a:solidFill>
                  <a:srgbClr val="000000"/>
                </a:solidFill>
              </a:rPr>
              <a:t>.</a:t>
            </a:r>
            <a:r>
              <a:rPr lang="en-US" dirty="0" err="1">
                <a:solidFill>
                  <a:srgbClr val="0000C0"/>
                </a:solidFill>
              </a:rPr>
              <a:t>head</a:t>
            </a:r>
            <a:r>
              <a:rPr lang="en-US" dirty="0">
                <a:solidFill>
                  <a:srgbClr val="000000"/>
                </a:solidFill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</a:rPr>
              <a:t>   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7F0055"/>
                </a:solidFill>
              </a:rPr>
              <a:t>for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(</a:t>
            </a:r>
            <a:r>
              <a:rPr lang="en-US" dirty="0" err="1">
                <a:solidFill>
                  <a:srgbClr val="7F0055"/>
                </a:solidFill>
              </a:rPr>
              <a:t>int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6A3E3E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 = 0; </a:t>
            </a:r>
            <a:r>
              <a:rPr lang="en-US" dirty="0" err="1">
                <a:solidFill>
                  <a:srgbClr val="6A3E3E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 &lt; </a:t>
            </a:r>
            <a:r>
              <a:rPr lang="en-US" dirty="0" err="1">
                <a:solidFill>
                  <a:srgbClr val="7F0055"/>
                </a:solidFill>
              </a:rPr>
              <a:t>this</a:t>
            </a:r>
            <a:r>
              <a:rPr lang="en-US" dirty="0" err="1">
                <a:solidFill>
                  <a:srgbClr val="000000"/>
                </a:solidFill>
              </a:rPr>
              <a:t>.</a:t>
            </a:r>
            <a:r>
              <a:rPr lang="en-US" dirty="0" err="1">
                <a:solidFill>
                  <a:srgbClr val="0000C0"/>
                </a:solidFill>
              </a:rPr>
              <a:t>size</a:t>
            </a:r>
            <a:r>
              <a:rPr lang="en-US" dirty="0">
                <a:solidFill>
                  <a:srgbClr val="000000"/>
                </a:solidFill>
              </a:rPr>
              <a:t> - 1; </a:t>
            </a:r>
            <a:r>
              <a:rPr lang="en-US" dirty="0" err="1">
                <a:solidFill>
                  <a:srgbClr val="6A3E3E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++) {</a:t>
            </a:r>
          </a:p>
          <a:p>
            <a:r>
              <a:rPr lang="en-US" dirty="0">
                <a:solidFill>
                  <a:srgbClr val="000000"/>
                </a:solidFill>
              </a:rPr>
              <a:t>   </a:t>
            </a:r>
            <a:r>
              <a:rPr lang="en-US" dirty="0" smtClean="0">
                <a:solidFill>
                  <a:srgbClr val="000000"/>
                </a:solidFill>
              </a:rPr>
              <a:t>   </a:t>
            </a:r>
            <a:r>
              <a:rPr lang="en-US" dirty="0">
                <a:solidFill>
                  <a:srgbClr val="6A3E3E"/>
                </a:solidFill>
              </a:rPr>
              <a:t>n</a:t>
            </a:r>
            <a:r>
              <a:rPr lang="en-US" dirty="0">
                <a:solidFill>
                  <a:srgbClr val="000000"/>
                </a:solidFill>
              </a:rPr>
              <a:t> = </a:t>
            </a:r>
            <a:r>
              <a:rPr lang="en-US" dirty="0" err="1">
                <a:solidFill>
                  <a:srgbClr val="6A3E3E"/>
                </a:solidFill>
              </a:rPr>
              <a:t>n</a:t>
            </a:r>
            <a:r>
              <a:rPr lang="en-US" dirty="0" err="1">
                <a:solidFill>
                  <a:srgbClr val="000000"/>
                </a:solidFill>
              </a:rPr>
              <a:t>.</a:t>
            </a:r>
            <a:r>
              <a:rPr lang="en-US" dirty="0" err="1">
                <a:solidFill>
                  <a:srgbClr val="0000C0"/>
                </a:solidFill>
              </a:rPr>
              <a:t>next</a:t>
            </a:r>
            <a:r>
              <a:rPr lang="en-US" dirty="0">
                <a:solidFill>
                  <a:srgbClr val="000000"/>
                </a:solidFill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</a:rPr>
              <a:t>   </a:t>
            </a:r>
            <a:r>
              <a:rPr lang="en-US" dirty="0" smtClean="0">
                <a:solidFill>
                  <a:srgbClr val="000000"/>
                </a:solidFill>
              </a:rPr>
              <a:t> }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   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6A3E3E"/>
                </a:solidFill>
              </a:rPr>
              <a:t>n</a:t>
            </a:r>
            <a:r>
              <a:rPr lang="en-US" dirty="0" err="1" smtClean="0">
                <a:solidFill>
                  <a:srgbClr val="000000"/>
                </a:solidFill>
              </a:rPr>
              <a:t>.</a:t>
            </a:r>
            <a:r>
              <a:rPr lang="en-US" dirty="0" err="1" smtClean="0">
                <a:solidFill>
                  <a:srgbClr val="0000C0"/>
                </a:solidFill>
              </a:rPr>
              <a:t>next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= </a:t>
            </a:r>
            <a:r>
              <a:rPr lang="en-US" dirty="0">
                <a:solidFill>
                  <a:srgbClr val="7F0055"/>
                </a:solidFill>
              </a:rPr>
              <a:t>new</a:t>
            </a:r>
            <a:r>
              <a:rPr lang="en-US" dirty="0">
                <a:solidFill>
                  <a:srgbClr val="000000"/>
                </a:solidFill>
              </a:rPr>
              <a:t> Node(</a:t>
            </a:r>
            <a:r>
              <a:rPr lang="en-US" dirty="0" err="1">
                <a:solidFill>
                  <a:srgbClr val="6A3E3E"/>
                </a:solidFill>
              </a:rPr>
              <a:t>elem</a:t>
            </a:r>
            <a:r>
              <a:rPr lang="en-US" dirty="0" smtClean="0">
                <a:solidFill>
                  <a:srgbClr val="000000"/>
                </a:solidFill>
              </a:rPr>
              <a:t>);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   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7F0055"/>
                </a:solidFill>
              </a:rPr>
              <a:t>this</a:t>
            </a:r>
            <a:r>
              <a:rPr lang="en-US" dirty="0" err="1" smtClean="0">
                <a:solidFill>
                  <a:srgbClr val="000000"/>
                </a:solidFill>
              </a:rPr>
              <a:t>.</a:t>
            </a:r>
            <a:r>
              <a:rPr lang="en-US" dirty="0" err="1" smtClean="0">
                <a:solidFill>
                  <a:srgbClr val="0000C0"/>
                </a:solidFill>
              </a:rPr>
              <a:t>size</a:t>
            </a:r>
            <a:r>
              <a:rPr lang="en-US" dirty="0">
                <a:solidFill>
                  <a:srgbClr val="000000"/>
                </a:solidFill>
              </a:rPr>
              <a:t>++;</a:t>
            </a:r>
          </a:p>
          <a:p>
            <a:r>
              <a:rPr lang="en-US" dirty="0" smtClean="0">
                <a:solidFill>
                  <a:srgbClr val="7F0055"/>
                </a:solidFill>
              </a:rPr>
              <a:t>    return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7F0055"/>
                </a:solidFill>
              </a:rPr>
              <a:t>true</a:t>
            </a:r>
            <a:r>
              <a:rPr lang="en-US" dirty="0">
                <a:solidFill>
                  <a:srgbClr val="000000"/>
                </a:solidFill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</a:rPr>
              <a:t>  }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84996" y="3717035"/>
            <a:ext cx="24815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What’s wrong with this</a:t>
            </a: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implementation?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26259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elements can be accessed using a zero-based index</a:t>
            </a:r>
            <a:r>
              <a:rPr lang="en-US" dirty="0"/>
              <a:t> </a:t>
            </a:r>
            <a:r>
              <a:rPr lang="en-US" dirty="0" smtClean="0"/>
              <a:t>(similar to lists and strings)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22078" y="6448254"/>
            <a:ext cx="7109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https://docs.oracle.com/javase/tutorial/java/nutsandbolts/arrays.html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9174" y="2408205"/>
            <a:ext cx="7795724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collection[0] = 100.0</a:t>
            </a:r>
            <a:r>
              <a:rPr lang="en-CA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CA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collection[1] 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= 100.0;</a:t>
            </a:r>
          </a:p>
          <a:p>
            <a:r>
              <a:rPr lang="en-CA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collection[2] 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= 100.0;</a:t>
            </a:r>
          </a:p>
          <a:p>
            <a:r>
              <a:rPr lang="en-CA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collection[3] 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= 100.0;</a:t>
            </a:r>
          </a:p>
          <a:p>
            <a:r>
              <a:rPr lang="en-CA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collection[4] 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= 100.0;</a:t>
            </a:r>
          </a:p>
          <a:p>
            <a:r>
              <a:rPr lang="en-CA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collection[5] 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= 100.0;</a:t>
            </a:r>
          </a:p>
          <a:p>
            <a:r>
              <a:rPr lang="en-CA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collection[6] 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= 100.0;</a:t>
            </a:r>
          </a:p>
          <a:p>
            <a:r>
              <a:rPr lang="en-CA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collection[7] 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= 100.0;</a:t>
            </a:r>
          </a:p>
          <a:p>
            <a:r>
              <a:rPr lang="en-CA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collection[8] 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= 100.0;</a:t>
            </a:r>
          </a:p>
          <a:p>
            <a:r>
              <a:rPr lang="en-CA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collection[9] 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= 100.0</a:t>
            </a:r>
            <a:r>
              <a:rPr lang="en-CA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  </a:t>
            </a:r>
            <a:r>
              <a:rPr lang="en-CA" b="1" dirty="0" smtClean="0">
                <a:solidFill>
                  <a:srgbClr val="3F7F5F"/>
                </a:solidFill>
                <a:latin typeface="Consolas" panose="020B0609020204030204" pitchFamily="49" charset="0"/>
              </a:rPr>
              <a:t>// set all elements to equal 100.0</a:t>
            </a:r>
          </a:p>
          <a:p>
            <a:r>
              <a:rPr lang="en-CA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collection[10] 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= 100.0</a:t>
            </a:r>
            <a:r>
              <a:rPr lang="en-CA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CA" b="1" dirty="0" smtClean="0">
                <a:solidFill>
                  <a:srgbClr val="3F7F5F"/>
                </a:solidFill>
                <a:latin typeface="Consolas" panose="020B0609020204030204" pitchFamily="49" charset="0"/>
              </a:rPr>
              <a:t>// </a:t>
            </a:r>
            <a:r>
              <a:rPr lang="en-CA" b="1" dirty="0" err="1" smtClean="0">
                <a:solidFill>
                  <a:srgbClr val="3F7F5F"/>
                </a:solidFill>
                <a:latin typeface="Consolas" panose="020B0609020204030204" pitchFamily="49" charset="0"/>
              </a:rPr>
              <a:t>ArrayIndexOutOfBoundsException</a:t>
            </a:r>
            <a:endParaRPr lang="en-CA" b="1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07969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70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7F0055"/>
                </a:solidFill>
              </a:rPr>
              <a:t>public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7F0055"/>
                </a:solidFill>
              </a:rPr>
              <a:t>boolean</a:t>
            </a:r>
            <a:r>
              <a:rPr lang="en-US" dirty="0">
                <a:solidFill>
                  <a:srgbClr val="000000"/>
                </a:solidFill>
              </a:rPr>
              <a:t> add(</a:t>
            </a:r>
            <a:r>
              <a:rPr lang="en-US" dirty="0">
                <a:solidFill>
                  <a:srgbClr val="7F0055"/>
                </a:solidFill>
              </a:rPr>
              <a:t>char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6A3E3E"/>
                </a:solidFill>
              </a:rPr>
              <a:t>elem</a:t>
            </a:r>
            <a:r>
              <a:rPr lang="en-US" dirty="0">
                <a:solidFill>
                  <a:srgbClr val="000000"/>
                </a:solidFill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</a:rPr>
              <a:t>    </a:t>
            </a:r>
            <a:r>
              <a:rPr lang="en-US" dirty="0">
                <a:solidFill>
                  <a:srgbClr val="7F0055"/>
                </a:solidFill>
              </a:rPr>
              <a:t>if</a:t>
            </a:r>
            <a:r>
              <a:rPr lang="en-US" dirty="0">
                <a:solidFill>
                  <a:srgbClr val="000000"/>
                </a:solidFill>
              </a:rPr>
              <a:t> (</a:t>
            </a:r>
            <a:r>
              <a:rPr lang="en-US" dirty="0" err="1">
                <a:solidFill>
                  <a:srgbClr val="7F0055"/>
                </a:solidFill>
              </a:rPr>
              <a:t>this</a:t>
            </a:r>
            <a:r>
              <a:rPr lang="en-US" dirty="0" err="1">
                <a:solidFill>
                  <a:srgbClr val="000000"/>
                </a:solidFill>
              </a:rPr>
              <a:t>.</a:t>
            </a:r>
            <a:r>
              <a:rPr lang="en-US" dirty="0" err="1">
                <a:solidFill>
                  <a:srgbClr val="0000C0"/>
                </a:solidFill>
              </a:rPr>
              <a:t>head</a:t>
            </a:r>
            <a:r>
              <a:rPr lang="en-US" dirty="0">
                <a:solidFill>
                  <a:srgbClr val="000000"/>
                </a:solidFill>
              </a:rPr>
              <a:t> == </a:t>
            </a:r>
            <a:r>
              <a:rPr lang="en-US" dirty="0">
                <a:solidFill>
                  <a:srgbClr val="7F0055"/>
                </a:solidFill>
              </a:rPr>
              <a:t>null</a:t>
            </a:r>
            <a:r>
              <a:rPr lang="en-US" dirty="0">
                <a:solidFill>
                  <a:srgbClr val="000000"/>
                </a:solidFill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</a:rPr>
              <a:t>      </a:t>
            </a:r>
            <a:r>
              <a:rPr lang="en-US" dirty="0" err="1">
                <a:solidFill>
                  <a:srgbClr val="7F0055"/>
                </a:solidFill>
              </a:rPr>
              <a:t>this</a:t>
            </a:r>
            <a:r>
              <a:rPr lang="en-US" dirty="0" err="1">
                <a:solidFill>
                  <a:srgbClr val="000000"/>
                </a:solidFill>
              </a:rPr>
              <a:t>.</a:t>
            </a:r>
            <a:r>
              <a:rPr lang="en-US" dirty="0" err="1">
                <a:solidFill>
                  <a:srgbClr val="0000C0"/>
                </a:solidFill>
              </a:rPr>
              <a:t>head</a:t>
            </a:r>
            <a:r>
              <a:rPr lang="en-US" dirty="0">
                <a:solidFill>
                  <a:srgbClr val="000000"/>
                </a:solidFill>
              </a:rPr>
              <a:t> = </a:t>
            </a:r>
            <a:r>
              <a:rPr lang="en-US" dirty="0">
                <a:solidFill>
                  <a:srgbClr val="7F0055"/>
                </a:solidFill>
              </a:rPr>
              <a:t>new</a:t>
            </a:r>
            <a:r>
              <a:rPr lang="en-US" dirty="0">
                <a:solidFill>
                  <a:srgbClr val="000000"/>
                </a:solidFill>
              </a:rPr>
              <a:t> Node(</a:t>
            </a:r>
            <a:r>
              <a:rPr lang="en-US" dirty="0" err="1">
                <a:solidFill>
                  <a:srgbClr val="6A3E3E"/>
                </a:solidFill>
              </a:rPr>
              <a:t>elem</a:t>
            </a:r>
            <a:r>
              <a:rPr lang="en-US" dirty="0" smtClean="0">
                <a:solidFill>
                  <a:srgbClr val="000000"/>
                </a:solidFill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   </a:t>
            </a:r>
            <a:r>
              <a:rPr lang="en-US" dirty="0">
                <a:solidFill>
                  <a:srgbClr val="000000"/>
                </a:solidFill>
              </a:rPr>
              <a:t>} </a:t>
            </a:r>
          </a:p>
          <a:p>
            <a:r>
              <a:rPr lang="en-US" dirty="0">
                <a:solidFill>
                  <a:srgbClr val="000000"/>
                </a:solidFill>
              </a:rPr>
              <a:t>    </a:t>
            </a:r>
            <a:r>
              <a:rPr lang="en-US" dirty="0">
                <a:solidFill>
                  <a:srgbClr val="7F0055"/>
                </a:solidFill>
              </a:rPr>
              <a:t>else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{</a:t>
            </a:r>
            <a:endParaRPr lang="en-US" dirty="0">
              <a:solidFill>
                <a:srgbClr val="3F7F5F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      Node </a:t>
            </a:r>
            <a:r>
              <a:rPr lang="en-US" dirty="0">
                <a:solidFill>
                  <a:srgbClr val="6A3E3E"/>
                </a:solidFill>
              </a:rPr>
              <a:t>n</a:t>
            </a:r>
            <a:r>
              <a:rPr lang="en-US" dirty="0">
                <a:solidFill>
                  <a:srgbClr val="000000"/>
                </a:solidFill>
              </a:rPr>
              <a:t> = </a:t>
            </a:r>
            <a:r>
              <a:rPr lang="en-US" dirty="0" err="1">
                <a:solidFill>
                  <a:srgbClr val="7F0055"/>
                </a:solidFill>
              </a:rPr>
              <a:t>this</a:t>
            </a:r>
            <a:r>
              <a:rPr lang="en-US" dirty="0" err="1">
                <a:solidFill>
                  <a:srgbClr val="000000"/>
                </a:solidFill>
              </a:rPr>
              <a:t>.</a:t>
            </a:r>
            <a:r>
              <a:rPr lang="en-US" dirty="0" err="1">
                <a:solidFill>
                  <a:srgbClr val="0000C0"/>
                </a:solidFill>
              </a:rPr>
              <a:t>head</a:t>
            </a:r>
            <a:r>
              <a:rPr lang="en-US" dirty="0">
                <a:solidFill>
                  <a:srgbClr val="000000"/>
                </a:solidFill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</a:rPr>
              <a:t>      </a:t>
            </a:r>
            <a:r>
              <a:rPr lang="en-US" dirty="0">
                <a:solidFill>
                  <a:srgbClr val="7F0055"/>
                </a:solidFill>
              </a:rPr>
              <a:t>for</a:t>
            </a:r>
            <a:r>
              <a:rPr lang="en-US" dirty="0">
                <a:solidFill>
                  <a:srgbClr val="000000"/>
                </a:solidFill>
              </a:rPr>
              <a:t> (</a:t>
            </a:r>
            <a:r>
              <a:rPr lang="en-US" dirty="0" err="1">
                <a:solidFill>
                  <a:srgbClr val="7F0055"/>
                </a:solidFill>
              </a:rPr>
              <a:t>int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6A3E3E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 = 0; </a:t>
            </a:r>
            <a:r>
              <a:rPr lang="en-US" dirty="0" err="1">
                <a:solidFill>
                  <a:srgbClr val="6A3E3E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 &lt; </a:t>
            </a:r>
            <a:r>
              <a:rPr lang="en-US" dirty="0" err="1">
                <a:solidFill>
                  <a:srgbClr val="7F0055"/>
                </a:solidFill>
              </a:rPr>
              <a:t>this</a:t>
            </a:r>
            <a:r>
              <a:rPr lang="en-US" dirty="0" err="1">
                <a:solidFill>
                  <a:srgbClr val="000000"/>
                </a:solidFill>
              </a:rPr>
              <a:t>.</a:t>
            </a:r>
            <a:r>
              <a:rPr lang="en-US" dirty="0" err="1">
                <a:solidFill>
                  <a:srgbClr val="0000C0"/>
                </a:solidFill>
              </a:rPr>
              <a:t>size</a:t>
            </a:r>
            <a:r>
              <a:rPr lang="en-US" dirty="0">
                <a:solidFill>
                  <a:srgbClr val="000000"/>
                </a:solidFill>
              </a:rPr>
              <a:t> - 1; </a:t>
            </a:r>
            <a:r>
              <a:rPr lang="en-US" dirty="0" err="1">
                <a:solidFill>
                  <a:srgbClr val="6A3E3E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++) {</a:t>
            </a:r>
          </a:p>
          <a:p>
            <a:r>
              <a:rPr lang="en-US" dirty="0">
                <a:solidFill>
                  <a:srgbClr val="000000"/>
                </a:solidFill>
              </a:rPr>
              <a:t>        </a:t>
            </a:r>
            <a:r>
              <a:rPr lang="en-US" dirty="0">
                <a:solidFill>
                  <a:srgbClr val="6A3E3E"/>
                </a:solidFill>
              </a:rPr>
              <a:t>n</a:t>
            </a:r>
            <a:r>
              <a:rPr lang="en-US" dirty="0">
                <a:solidFill>
                  <a:srgbClr val="000000"/>
                </a:solidFill>
              </a:rPr>
              <a:t> = </a:t>
            </a:r>
            <a:r>
              <a:rPr lang="en-US" dirty="0" err="1">
                <a:solidFill>
                  <a:srgbClr val="6A3E3E"/>
                </a:solidFill>
              </a:rPr>
              <a:t>n</a:t>
            </a:r>
            <a:r>
              <a:rPr lang="en-US" dirty="0" err="1">
                <a:solidFill>
                  <a:srgbClr val="000000"/>
                </a:solidFill>
              </a:rPr>
              <a:t>.</a:t>
            </a:r>
            <a:r>
              <a:rPr lang="en-US" dirty="0" err="1">
                <a:solidFill>
                  <a:srgbClr val="0000C0"/>
                </a:solidFill>
              </a:rPr>
              <a:t>next</a:t>
            </a:r>
            <a:r>
              <a:rPr lang="en-US" dirty="0">
                <a:solidFill>
                  <a:srgbClr val="000000"/>
                </a:solidFill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</a:rPr>
              <a:t>      }</a:t>
            </a:r>
          </a:p>
          <a:p>
            <a:r>
              <a:rPr lang="en-US" dirty="0">
                <a:solidFill>
                  <a:srgbClr val="000000"/>
                </a:solidFill>
              </a:rPr>
              <a:t>      </a:t>
            </a:r>
            <a:r>
              <a:rPr lang="en-US" dirty="0" err="1">
                <a:solidFill>
                  <a:srgbClr val="6A3E3E"/>
                </a:solidFill>
              </a:rPr>
              <a:t>n</a:t>
            </a:r>
            <a:r>
              <a:rPr lang="en-US" dirty="0" err="1">
                <a:solidFill>
                  <a:srgbClr val="000000"/>
                </a:solidFill>
              </a:rPr>
              <a:t>.</a:t>
            </a:r>
            <a:r>
              <a:rPr lang="en-US" dirty="0" err="1">
                <a:solidFill>
                  <a:srgbClr val="0000C0"/>
                </a:solidFill>
              </a:rPr>
              <a:t>next</a:t>
            </a:r>
            <a:r>
              <a:rPr lang="en-US" dirty="0">
                <a:solidFill>
                  <a:srgbClr val="000000"/>
                </a:solidFill>
              </a:rPr>
              <a:t> = </a:t>
            </a:r>
            <a:r>
              <a:rPr lang="en-US" dirty="0">
                <a:solidFill>
                  <a:srgbClr val="7F0055"/>
                </a:solidFill>
              </a:rPr>
              <a:t>new</a:t>
            </a:r>
            <a:r>
              <a:rPr lang="en-US" dirty="0">
                <a:solidFill>
                  <a:srgbClr val="000000"/>
                </a:solidFill>
              </a:rPr>
              <a:t> Node(</a:t>
            </a:r>
            <a:r>
              <a:rPr lang="en-US" dirty="0" err="1">
                <a:solidFill>
                  <a:srgbClr val="6A3E3E"/>
                </a:solidFill>
              </a:rPr>
              <a:t>elem</a:t>
            </a:r>
            <a:r>
              <a:rPr lang="en-US" dirty="0" smtClean="0">
                <a:solidFill>
                  <a:srgbClr val="000000"/>
                </a:solidFill>
              </a:rPr>
              <a:t>);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    </a:t>
            </a:r>
            <a:r>
              <a:rPr lang="en-US" dirty="0" smtClean="0">
                <a:solidFill>
                  <a:srgbClr val="000000"/>
                </a:solidFill>
              </a:rPr>
              <a:t>}</a:t>
            </a:r>
          </a:p>
          <a:p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   </a:t>
            </a:r>
            <a:r>
              <a:rPr lang="en-US" dirty="0" err="1" smtClean="0">
                <a:solidFill>
                  <a:srgbClr val="7F0055"/>
                </a:solidFill>
              </a:rPr>
              <a:t>this</a:t>
            </a:r>
            <a:r>
              <a:rPr lang="en-US" dirty="0" err="1" smtClean="0">
                <a:solidFill>
                  <a:srgbClr val="000000"/>
                </a:solidFill>
              </a:rPr>
              <a:t>.</a:t>
            </a:r>
            <a:r>
              <a:rPr lang="en-US" dirty="0" err="1" smtClean="0">
                <a:solidFill>
                  <a:srgbClr val="0000C0"/>
                </a:solidFill>
              </a:rPr>
              <a:t>size</a:t>
            </a:r>
            <a:r>
              <a:rPr lang="en-US" dirty="0">
                <a:solidFill>
                  <a:srgbClr val="000000"/>
                </a:solidFill>
              </a:rPr>
              <a:t>++;</a:t>
            </a:r>
          </a:p>
          <a:p>
            <a:r>
              <a:rPr lang="en-US" dirty="0">
                <a:solidFill>
                  <a:srgbClr val="000000"/>
                </a:solidFill>
              </a:rPr>
              <a:t>    </a:t>
            </a:r>
            <a:r>
              <a:rPr lang="en-US" dirty="0">
                <a:solidFill>
                  <a:srgbClr val="7F0055"/>
                </a:solidFill>
              </a:rPr>
              <a:t>return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7F0055"/>
                </a:solidFill>
              </a:rPr>
              <a:t>true</a:t>
            </a:r>
            <a:r>
              <a:rPr lang="en-US" dirty="0">
                <a:solidFill>
                  <a:srgbClr val="000000"/>
                </a:solidFill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</a:rPr>
              <a:t> 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43160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Getting an </a:t>
            </a:r>
            <a:r>
              <a:rPr lang="en-CA" dirty="0" smtClean="0"/>
              <a:t>element </a:t>
            </a:r>
            <a:r>
              <a:rPr lang="en-CA" dirty="0" smtClean="0"/>
              <a:t>in the </a:t>
            </a:r>
            <a:r>
              <a:rPr lang="en-CA" dirty="0" smtClean="0"/>
              <a:t>list</a:t>
            </a: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client may wish to retrieve the </a:t>
            </a:r>
            <a:r>
              <a:rPr lang="en-CA" dirty="0" err="1" smtClean="0"/>
              <a:t>i</a:t>
            </a:r>
            <a:r>
              <a:rPr lang="en-CA" i="1" dirty="0" err="1" smtClean="0"/>
              <a:t>th</a:t>
            </a:r>
            <a:r>
              <a:rPr lang="en-CA" dirty="0" smtClean="0"/>
              <a:t> element from a list</a:t>
            </a:r>
          </a:p>
          <a:p>
            <a:pPr lvl="1">
              <a:defRPr/>
            </a:pPr>
            <a:r>
              <a:rPr lang="en-CA" dirty="0" smtClean="0"/>
              <a:t>the ability to access arbitrary elements of a sequence in the same amount of time is called </a:t>
            </a:r>
            <a:r>
              <a:rPr lang="en-CA" i="1" dirty="0" smtClean="0"/>
              <a:t>random access</a:t>
            </a:r>
            <a:r>
              <a:rPr lang="en-CA" dirty="0" smtClean="0"/>
              <a:t> </a:t>
            </a:r>
          </a:p>
          <a:p>
            <a:pPr lvl="1">
              <a:defRPr/>
            </a:pPr>
            <a:r>
              <a:rPr lang="en-CA" dirty="0" smtClean="0"/>
              <a:t>arrays support random access; linked lists do not</a:t>
            </a:r>
          </a:p>
          <a:p>
            <a:pPr>
              <a:defRPr/>
            </a:pPr>
            <a:r>
              <a:rPr lang="en-CA" dirty="0" smtClean="0"/>
              <a:t>to access the </a:t>
            </a:r>
            <a:r>
              <a:rPr lang="en-CA" dirty="0" err="1" smtClean="0"/>
              <a:t>i</a:t>
            </a:r>
            <a:r>
              <a:rPr lang="en-CA" i="1" dirty="0" err="1" smtClean="0"/>
              <a:t>th</a:t>
            </a:r>
            <a:r>
              <a:rPr lang="en-CA" dirty="0" smtClean="0"/>
              <a:t> element in a linked list we need to sequentially follow the first (</a:t>
            </a:r>
            <a:r>
              <a:rPr lang="en-CA" i="1" dirty="0" err="1" smtClean="0"/>
              <a:t>i</a:t>
            </a:r>
            <a:r>
              <a:rPr lang="en-CA" dirty="0" smtClean="0"/>
              <a:t> -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) links</a:t>
            </a:r>
          </a:p>
          <a:p>
            <a:pPr lvl="1">
              <a:defRPr/>
            </a:pPr>
            <a:endParaRPr lang="en-CA" dirty="0" smtClean="0"/>
          </a:p>
          <a:p>
            <a:pPr lvl="1">
              <a:defRPr/>
            </a:pPr>
            <a:endParaRPr lang="en-CA" dirty="0" smtClean="0"/>
          </a:p>
          <a:p>
            <a:pPr lvl="1">
              <a:defRPr/>
            </a:pPr>
            <a:endParaRPr lang="en-CA" dirty="0" smtClean="0"/>
          </a:p>
          <a:p>
            <a:pPr lvl="1">
              <a:defRPr/>
            </a:pPr>
            <a:endParaRPr lang="en-CA" dirty="0" smtClean="0"/>
          </a:p>
          <a:p>
            <a:pPr lvl="1">
              <a:defRPr/>
            </a:pPr>
            <a:r>
              <a:rPr lang="en-CA" dirty="0" smtClean="0"/>
              <a:t>takes </a:t>
            </a:r>
            <a:r>
              <a:rPr lang="en-CA" i="1" dirty="0" smtClean="0"/>
              <a:t>O</a:t>
            </a:r>
            <a:r>
              <a:rPr lang="en-CA" dirty="0" smtClean="0"/>
              <a:t>(</a:t>
            </a:r>
            <a:r>
              <a:rPr lang="en-CA" i="1" dirty="0" smtClean="0"/>
              <a:t>n</a:t>
            </a:r>
            <a:r>
              <a:rPr lang="en-CA" dirty="0" smtClean="0"/>
              <a:t>) time versus </a:t>
            </a:r>
            <a:r>
              <a:rPr lang="en-CA" i="1" dirty="0" smtClean="0"/>
              <a:t>O</a:t>
            </a:r>
            <a:r>
              <a:rPr lang="en-CA" dirty="0" smtClean="0"/>
              <a:t>(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) for arrays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812E82-CDD4-4793-AF8A-6B9ABBC19CDF}" type="slidenum">
              <a:rPr lang="en-US" smtClean="0"/>
              <a:pPr>
                <a:defRPr/>
              </a:pPr>
              <a:t>71</a:t>
            </a:fld>
            <a:endParaRPr lang="en-US"/>
          </a:p>
        </p:txBody>
      </p:sp>
      <p:sp>
        <p:nvSpPr>
          <p:cNvPr id="20494" name="TextBox 14"/>
          <p:cNvSpPr txBox="1">
            <a:spLocks noChangeArrowheads="1"/>
          </p:cNvSpPr>
          <p:nvPr/>
        </p:nvSpPr>
        <p:spPr bwMode="auto">
          <a:xfrm>
            <a:off x="228600" y="4773613"/>
            <a:ext cx="123142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t.get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(3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)</a:t>
            </a:r>
            <a:endParaRPr lang="en-US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073810" y="4800600"/>
            <a:ext cx="94448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link 0</a:t>
            </a:r>
            <a:endParaRPr lang="en-US" b="1" dirty="0">
              <a:solidFill>
                <a:srgbClr val="FF0000"/>
              </a:solidFill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456378" y="4800600"/>
            <a:ext cx="94448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link 1</a:t>
            </a:r>
            <a:endParaRPr lang="en-US" b="1" dirty="0">
              <a:solidFill>
                <a:srgbClr val="FF0000"/>
              </a:solidFill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838945" y="4800600"/>
            <a:ext cx="94448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link 2</a:t>
            </a:r>
            <a:endParaRPr lang="en-US" b="1" dirty="0">
              <a:solidFill>
                <a:srgbClr val="FF0000"/>
              </a:solidFill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1576436" y="4142662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'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21" name="TextBox 4"/>
          <p:cNvSpPr txBox="1">
            <a:spLocks noChangeArrowheads="1"/>
          </p:cNvSpPr>
          <p:nvPr/>
        </p:nvSpPr>
        <p:spPr bwMode="auto">
          <a:xfrm>
            <a:off x="2946918" y="4146947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'x'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22" name="TextBox 4"/>
          <p:cNvSpPr txBox="1">
            <a:spLocks noChangeArrowheads="1"/>
          </p:cNvSpPr>
          <p:nvPr/>
        </p:nvSpPr>
        <p:spPr bwMode="auto">
          <a:xfrm>
            <a:off x="4329486" y="4146947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'r'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23" name="TextBox 4"/>
          <p:cNvSpPr txBox="1">
            <a:spLocks noChangeArrowheads="1"/>
          </p:cNvSpPr>
          <p:nvPr/>
        </p:nvSpPr>
        <p:spPr bwMode="auto">
          <a:xfrm>
            <a:off x="5712054" y="4146947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'a'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7094622" y="4154201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's'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2211941" y="4338867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3594509" y="4341710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4977076" y="4342832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6359645" y="4321642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2154334" y="4286946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" name="Oval 29"/>
          <p:cNvSpPr/>
          <p:nvPr/>
        </p:nvSpPr>
        <p:spPr>
          <a:xfrm>
            <a:off x="3536902" y="4286946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Oval 30"/>
          <p:cNvSpPr/>
          <p:nvPr/>
        </p:nvSpPr>
        <p:spPr>
          <a:xfrm>
            <a:off x="4919469" y="4286946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" name="Oval 31"/>
          <p:cNvSpPr/>
          <p:nvPr/>
        </p:nvSpPr>
        <p:spPr>
          <a:xfrm>
            <a:off x="6302038" y="4261192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" name="Oval 32"/>
          <p:cNvSpPr/>
          <p:nvPr/>
        </p:nvSpPr>
        <p:spPr>
          <a:xfrm>
            <a:off x="7728299" y="4269721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13180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Getting an </a:t>
            </a:r>
            <a:r>
              <a:rPr lang="en-CA" dirty="0" smtClean="0"/>
              <a:t>element </a:t>
            </a:r>
            <a:r>
              <a:rPr lang="en-CA" dirty="0"/>
              <a:t>in the </a:t>
            </a:r>
            <a:r>
              <a:rPr lang="en-CA" dirty="0" smtClean="0"/>
              <a:t>list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to get an element from the list we need to:</a:t>
            </a:r>
          </a:p>
          <a:p>
            <a:pPr lvl="1">
              <a:defRPr/>
            </a:pPr>
            <a:r>
              <a:rPr lang="en-CA" dirty="0" smtClean="0"/>
              <a:t>validate the index</a:t>
            </a:r>
          </a:p>
          <a:p>
            <a:pPr lvl="1">
              <a:defRPr/>
            </a:pPr>
            <a:r>
              <a:rPr lang="en-CA" dirty="0" smtClean="0"/>
              <a:t>get a reference to the node at the specified index</a:t>
            </a:r>
          </a:p>
          <a:p>
            <a:pPr lvl="1">
              <a:defRPr/>
            </a:pPr>
            <a:r>
              <a:rPr lang="en-CA" dirty="0" smtClean="0"/>
              <a:t>return the </a:t>
            </a:r>
            <a:r>
              <a:rPr lang="en-CA" b="1" dirty="0" smtClean="0">
                <a:latin typeface="Consolas" panose="020B0609020204030204" pitchFamily="49" charset="0"/>
              </a:rPr>
              <a:t>data</a:t>
            </a:r>
            <a:r>
              <a:rPr lang="en-CA" dirty="0" smtClean="0"/>
              <a:t> of the node</a:t>
            </a: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C4B65B-C3D1-463E-9E74-31890B301844}" type="slidenum">
              <a:rPr lang="en-US" smtClean="0"/>
              <a:pPr>
                <a:defRPr/>
              </a:pPr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06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1C4B6C-CDC2-4590-9373-75F69C76E74C}" type="slidenum">
              <a:rPr lang="en-US" smtClean="0"/>
              <a:pPr>
                <a:defRPr/>
              </a:pPr>
              <a:t>73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3F5FBF"/>
                </a:solidFill>
              </a:rPr>
              <a:t>/**</a:t>
            </a:r>
          </a:p>
          <a:p>
            <a:r>
              <a:rPr lang="en-US" dirty="0">
                <a:solidFill>
                  <a:srgbClr val="3F5FBF"/>
                </a:solidFill>
              </a:rPr>
              <a:t>   * Get the element stored at the given index in this linked list.</a:t>
            </a:r>
          </a:p>
          <a:p>
            <a:r>
              <a:rPr lang="en-US" dirty="0">
                <a:solidFill>
                  <a:srgbClr val="3F5FBF"/>
                </a:solidFill>
              </a:rPr>
              <a:t>   * </a:t>
            </a:r>
          </a:p>
          <a:p>
            <a:r>
              <a:rPr lang="en-US" dirty="0">
                <a:solidFill>
                  <a:srgbClr val="3F5FBF"/>
                </a:solidFill>
              </a:rPr>
              <a:t>   * </a:t>
            </a:r>
            <a:r>
              <a:rPr lang="en-US" dirty="0">
                <a:solidFill>
                  <a:srgbClr val="7F9FBF"/>
                </a:solidFill>
              </a:rPr>
              <a:t>@</a:t>
            </a:r>
            <a:r>
              <a:rPr lang="en-US" dirty="0" err="1">
                <a:solidFill>
                  <a:srgbClr val="7F9FBF"/>
                </a:solidFill>
              </a:rPr>
              <a:t>param</a:t>
            </a:r>
            <a:r>
              <a:rPr lang="en-US" dirty="0">
                <a:solidFill>
                  <a:srgbClr val="3F5FBF"/>
                </a:solidFill>
              </a:rPr>
              <a:t> index</a:t>
            </a:r>
          </a:p>
          <a:p>
            <a:r>
              <a:rPr lang="en-US" dirty="0">
                <a:solidFill>
                  <a:srgbClr val="3F5FBF"/>
                </a:solidFill>
              </a:rPr>
              <a:t>   *          the index of the element to get</a:t>
            </a:r>
          </a:p>
          <a:p>
            <a:r>
              <a:rPr lang="en-US" dirty="0">
                <a:solidFill>
                  <a:srgbClr val="3F5FBF"/>
                </a:solidFill>
              </a:rPr>
              <a:t>   * </a:t>
            </a:r>
            <a:r>
              <a:rPr lang="en-US" dirty="0">
                <a:solidFill>
                  <a:srgbClr val="7F9FBF"/>
                </a:solidFill>
              </a:rPr>
              <a:t>@return</a:t>
            </a:r>
            <a:r>
              <a:rPr lang="en-US" dirty="0">
                <a:solidFill>
                  <a:srgbClr val="3F5FBF"/>
                </a:solidFill>
              </a:rPr>
              <a:t> the element stored at the given index in this linked list</a:t>
            </a:r>
          </a:p>
          <a:p>
            <a:r>
              <a:rPr lang="en-US" dirty="0">
                <a:solidFill>
                  <a:srgbClr val="3F5FBF"/>
                </a:solidFill>
              </a:rPr>
              <a:t>   * </a:t>
            </a:r>
            <a:r>
              <a:rPr lang="en-US" dirty="0">
                <a:solidFill>
                  <a:srgbClr val="7F9FBF"/>
                </a:solidFill>
              </a:rPr>
              <a:t>@throws</a:t>
            </a:r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err="1">
                <a:solidFill>
                  <a:srgbClr val="3F5FBF"/>
                </a:solidFill>
              </a:rPr>
              <a:t>IndexOutOfBoundsException</a:t>
            </a:r>
            <a:endParaRPr lang="en-US" dirty="0">
              <a:solidFill>
                <a:srgbClr val="3F5FBF"/>
              </a:solidFill>
            </a:endParaRPr>
          </a:p>
          <a:p>
            <a:r>
              <a:rPr lang="en-US" dirty="0">
                <a:solidFill>
                  <a:srgbClr val="3F5FBF"/>
                </a:solidFill>
              </a:rPr>
              <a:t>   *           if (index &lt; 0) || (index &gt; size)</a:t>
            </a:r>
          </a:p>
          <a:p>
            <a:r>
              <a:rPr lang="en-US" dirty="0">
                <a:solidFill>
                  <a:srgbClr val="3F5FBF"/>
                </a:solidFill>
              </a:rPr>
              <a:t>   */</a:t>
            </a:r>
          </a:p>
          <a:p>
            <a:r>
              <a:rPr lang="en-US" dirty="0">
                <a:solidFill>
                  <a:srgbClr val="000000"/>
                </a:solidFill>
              </a:rPr>
              <a:t>  </a:t>
            </a:r>
            <a:r>
              <a:rPr lang="en-US" dirty="0">
                <a:solidFill>
                  <a:srgbClr val="7F0055"/>
                </a:solidFill>
              </a:rPr>
              <a:t>public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7F0055"/>
                </a:solidFill>
              </a:rPr>
              <a:t>char</a:t>
            </a:r>
            <a:r>
              <a:rPr lang="en-US" dirty="0">
                <a:solidFill>
                  <a:srgbClr val="000000"/>
                </a:solidFill>
              </a:rPr>
              <a:t> get(</a:t>
            </a:r>
            <a:r>
              <a:rPr lang="en-US" dirty="0" err="1">
                <a:solidFill>
                  <a:srgbClr val="7F0055"/>
                </a:solidFill>
              </a:rPr>
              <a:t>int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6A3E3E"/>
                </a:solidFill>
              </a:rPr>
              <a:t>index</a:t>
            </a:r>
            <a:r>
              <a:rPr lang="en-US" dirty="0">
                <a:solidFill>
                  <a:srgbClr val="000000"/>
                </a:solidFill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</a:rPr>
              <a:t>    </a:t>
            </a:r>
            <a:r>
              <a:rPr lang="en-US" dirty="0">
                <a:solidFill>
                  <a:srgbClr val="7F0055"/>
                </a:solidFill>
              </a:rPr>
              <a:t>if</a:t>
            </a:r>
            <a:r>
              <a:rPr lang="en-US" dirty="0">
                <a:solidFill>
                  <a:srgbClr val="000000"/>
                </a:solidFill>
              </a:rPr>
              <a:t> (</a:t>
            </a:r>
            <a:r>
              <a:rPr lang="en-US" dirty="0">
                <a:solidFill>
                  <a:srgbClr val="6A3E3E"/>
                </a:solidFill>
              </a:rPr>
              <a:t>index</a:t>
            </a:r>
            <a:r>
              <a:rPr lang="en-US" dirty="0">
                <a:solidFill>
                  <a:srgbClr val="000000"/>
                </a:solidFill>
              </a:rPr>
              <a:t> &lt; 0 || </a:t>
            </a:r>
            <a:r>
              <a:rPr lang="en-US" dirty="0">
                <a:solidFill>
                  <a:srgbClr val="6A3E3E"/>
                </a:solidFill>
              </a:rPr>
              <a:t>index</a:t>
            </a:r>
            <a:r>
              <a:rPr lang="en-US" dirty="0">
                <a:solidFill>
                  <a:srgbClr val="000000"/>
                </a:solidFill>
              </a:rPr>
              <a:t> &gt;= </a:t>
            </a:r>
            <a:r>
              <a:rPr lang="en-US" dirty="0" err="1">
                <a:solidFill>
                  <a:srgbClr val="7F0055"/>
                </a:solidFill>
              </a:rPr>
              <a:t>this</a:t>
            </a:r>
            <a:r>
              <a:rPr lang="en-US" dirty="0" err="1">
                <a:solidFill>
                  <a:srgbClr val="000000"/>
                </a:solidFill>
              </a:rPr>
              <a:t>.</a:t>
            </a:r>
            <a:r>
              <a:rPr lang="en-US" dirty="0" err="1">
                <a:solidFill>
                  <a:srgbClr val="0000C0"/>
                </a:solidFill>
              </a:rPr>
              <a:t>size</a:t>
            </a:r>
            <a:r>
              <a:rPr lang="en-US" dirty="0">
                <a:solidFill>
                  <a:srgbClr val="000000"/>
                </a:solidFill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</a:rPr>
              <a:t>      </a:t>
            </a:r>
            <a:r>
              <a:rPr lang="en-US" dirty="0">
                <a:solidFill>
                  <a:srgbClr val="7F0055"/>
                </a:solidFill>
              </a:rPr>
              <a:t>throw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7F0055"/>
                </a:solidFill>
              </a:rPr>
              <a:t>new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IndexOutOfBoundsException</a:t>
            </a:r>
            <a:r>
              <a:rPr lang="en-US" dirty="0">
                <a:solidFill>
                  <a:srgbClr val="000000"/>
                </a:solidFill>
              </a:rPr>
              <a:t>();</a:t>
            </a:r>
          </a:p>
          <a:p>
            <a:r>
              <a:rPr lang="en-US" dirty="0">
                <a:solidFill>
                  <a:srgbClr val="000000"/>
                </a:solidFill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</a:rPr>
              <a:t>    Node </a:t>
            </a:r>
            <a:r>
              <a:rPr lang="en-US" dirty="0">
                <a:solidFill>
                  <a:srgbClr val="6A3E3E"/>
                </a:solidFill>
              </a:rPr>
              <a:t>n</a:t>
            </a:r>
            <a:r>
              <a:rPr lang="en-US" dirty="0">
                <a:solidFill>
                  <a:srgbClr val="000000"/>
                </a:solidFill>
              </a:rPr>
              <a:t> = </a:t>
            </a:r>
            <a:r>
              <a:rPr lang="en-US" dirty="0" err="1">
                <a:solidFill>
                  <a:srgbClr val="7F0055"/>
                </a:solidFill>
              </a:rPr>
              <a:t>this</a:t>
            </a:r>
            <a:r>
              <a:rPr lang="en-US" dirty="0" err="1">
                <a:solidFill>
                  <a:srgbClr val="000000"/>
                </a:solidFill>
              </a:rPr>
              <a:t>.</a:t>
            </a:r>
            <a:r>
              <a:rPr lang="en-US" dirty="0" err="1">
                <a:solidFill>
                  <a:srgbClr val="0000C0"/>
                </a:solidFill>
              </a:rPr>
              <a:t>head</a:t>
            </a:r>
            <a:r>
              <a:rPr lang="en-US" dirty="0">
                <a:solidFill>
                  <a:srgbClr val="000000"/>
                </a:solidFill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</a:rPr>
              <a:t>    </a:t>
            </a:r>
            <a:r>
              <a:rPr lang="en-US" dirty="0">
                <a:solidFill>
                  <a:srgbClr val="7F0055"/>
                </a:solidFill>
              </a:rPr>
              <a:t>for</a:t>
            </a:r>
            <a:r>
              <a:rPr lang="en-US" dirty="0">
                <a:solidFill>
                  <a:srgbClr val="000000"/>
                </a:solidFill>
              </a:rPr>
              <a:t> (</a:t>
            </a:r>
            <a:r>
              <a:rPr lang="en-US" dirty="0" err="1">
                <a:solidFill>
                  <a:srgbClr val="7F0055"/>
                </a:solidFill>
              </a:rPr>
              <a:t>int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6A3E3E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 = 0; </a:t>
            </a:r>
            <a:r>
              <a:rPr lang="en-US" dirty="0" err="1">
                <a:solidFill>
                  <a:srgbClr val="6A3E3E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 &lt; </a:t>
            </a:r>
            <a:r>
              <a:rPr lang="en-US" dirty="0" smtClean="0">
                <a:solidFill>
                  <a:srgbClr val="6A3E3E"/>
                </a:solidFill>
              </a:rPr>
              <a:t>index</a:t>
            </a:r>
            <a:r>
              <a:rPr lang="en-US" dirty="0">
                <a:solidFill>
                  <a:srgbClr val="000000"/>
                </a:solidFill>
              </a:rPr>
              <a:t> -</a:t>
            </a:r>
            <a:r>
              <a:rPr lang="en-US" dirty="0" smtClean="0">
                <a:solidFill>
                  <a:srgbClr val="000000"/>
                </a:solidFill>
              </a:rPr>
              <a:t> 1; </a:t>
            </a:r>
            <a:r>
              <a:rPr lang="en-US" dirty="0" err="1">
                <a:solidFill>
                  <a:srgbClr val="6A3E3E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++) {</a:t>
            </a:r>
          </a:p>
          <a:p>
            <a:r>
              <a:rPr lang="en-US" dirty="0">
                <a:solidFill>
                  <a:srgbClr val="000000"/>
                </a:solidFill>
              </a:rPr>
              <a:t>      </a:t>
            </a:r>
            <a:r>
              <a:rPr lang="en-US" dirty="0">
                <a:solidFill>
                  <a:srgbClr val="6A3E3E"/>
                </a:solidFill>
              </a:rPr>
              <a:t>n</a:t>
            </a:r>
            <a:r>
              <a:rPr lang="en-US" dirty="0">
                <a:solidFill>
                  <a:srgbClr val="000000"/>
                </a:solidFill>
              </a:rPr>
              <a:t> = </a:t>
            </a:r>
            <a:r>
              <a:rPr lang="en-US" dirty="0" err="1">
                <a:solidFill>
                  <a:srgbClr val="6A3E3E"/>
                </a:solidFill>
              </a:rPr>
              <a:t>n</a:t>
            </a:r>
            <a:r>
              <a:rPr lang="en-US" dirty="0" err="1">
                <a:solidFill>
                  <a:srgbClr val="000000"/>
                </a:solidFill>
              </a:rPr>
              <a:t>.</a:t>
            </a:r>
            <a:r>
              <a:rPr lang="en-US" dirty="0" err="1">
                <a:solidFill>
                  <a:srgbClr val="0000C0"/>
                </a:solidFill>
              </a:rPr>
              <a:t>next</a:t>
            </a:r>
            <a:r>
              <a:rPr lang="en-US" dirty="0">
                <a:solidFill>
                  <a:srgbClr val="000000"/>
                </a:solidFill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</a:rPr>
              <a:t>    </a:t>
            </a:r>
            <a:r>
              <a:rPr lang="en-US" dirty="0">
                <a:solidFill>
                  <a:srgbClr val="7F0055"/>
                </a:solidFill>
              </a:rPr>
              <a:t>return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6A3E3E"/>
                </a:solidFill>
              </a:rPr>
              <a:t>n</a:t>
            </a:r>
            <a:r>
              <a:rPr lang="en-US" dirty="0" err="1">
                <a:solidFill>
                  <a:srgbClr val="000000"/>
                </a:solidFill>
              </a:rPr>
              <a:t>.</a:t>
            </a:r>
            <a:r>
              <a:rPr lang="en-US" dirty="0" err="1">
                <a:solidFill>
                  <a:srgbClr val="0000C0"/>
                </a:solidFill>
              </a:rPr>
              <a:t>data</a:t>
            </a:r>
            <a:r>
              <a:rPr lang="en-US" dirty="0">
                <a:solidFill>
                  <a:srgbClr val="000000"/>
                </a:solidFill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</a:rPr>
              <a:t>  }</a:t>
            </a: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6184996" y="4453272"/>
            <a:ext cx="24815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What’s wrong with this</a:t>
            </a: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implementation?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1271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1C4B6C-CDC2-4590-9373-75F69C76E74C}" type="slidenum">
              <a:rPr lang="en-US" smtClean="0"/>
              <a:pPr>
                <a:defRPr/>
              </a:pPr>
              <a:t>74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3F5FBF"/>
                </a:solidFill>
              </a:rPr>
              <a:t>/**</a:t>
            </a:r>
          </a:p>
          <a:p>
            <a:r>
              <a:rPr lang="en-US" dirty="0">
                <a:solidFill>
                  <a:srgbClr val="3F5FBF"/>
                </a:solidFill>
              </a:rPr>
              <a:t>   * Get the element stored at the given index in this linked list.</a:t>
            </a:r>
          </a:p>
          <a:p>
            <a:r>
              <a:rPr lang="en-US" dirty="0">
                <a:solidFill>
                  <a:srgbClr val="3F5FBF"/>
                </a:solidFill>
              </a:rPr>
              <a:t>   * </a:t>
            </a:r>
          </a:p>
          <a:p>
            <a:r>
              <a:rPr lang="en-US" dirty="0">
                <a:solidFill>
                  <a:srgbClr val="3F5FBF"/>
                </a:solidFill>
              </a:rPr>
              <a:t>   * </a:t>
            </a:r>
            <a:r>
              <a:rPr lang="en-US" dirty="0">
                <a:solidFill>
                  <a:srgbClr val="7F9FBF"/>
                </a:solidFill>
              </a:rPr>
              <a:t>@</a:t>
            </a:r>
            <a:r>
              <a:rPr lang="en-US" dirty="0" err="1">
                <a:solidFill>
                  <a:srgbClr val="7F9FBF"/>
                </a:solidFill>
              </a:rPr>
              <a:t>param</a:t>
            </a:r>
            <a:r>
              <a:rPr lang="en-US" dirty="0">
                <a:solidFill>
                  <a:srgbClr val="3F5FBF"/>
                </a:solidFill>
              </a:rPr>
              <a:t> index</a:t>
            </a:r>
          </a:p>
          <a:p>
            <a:r>
              <a:rPr lang="en-US" dirty="0">
                <a:solidFill>
                  <a:srgbClr val="3F5FBF"/>
                </a:solidFill>
              </a:rPr>
              <a:t>   *          the index of the element to get</a:t>
            </a:r>
          </a:p>
          <a:p>
            <a:r>
              <a:rPr lang="en-US" dirty="0">
                <a:solidFill>
                  <a:srgbClr val="3F5FBF"/>
                </a:solidFill>
              </a:rPr>
              <a:t>   * </a:t>
            </a:r>
            <a:r>
              <a:rPr lang="en-US" dirty="0">
                <a:solidFill>
                  <a:srgbClr val="7F9FBF"/>
                </a:solidFill>
              </a:rPr>
              <a:t>@return</a:t>
            </a:r>
            <a:r>
              <a:rPr lang="en-US" dirty="0">
                <a:solidFill>
                  <a:srgbClr val="3F5FBF"/>
                </a:solidFill>
              </a:rPr>
              <a:t> the element stored at the given index in this linked list</a:t>
            </a:r>
          </a:p>
          <a:p>
            <a:r>
              <a:rPr lang="en-US" dirty="0">
                <a:solidFill>
                  <a:srgbClr val="3F5FBF"/>
                </a:solidFill>
              </a:rPr>
              <a:t>   * </a:t>
            </a:r>
            <a:r>
              <a:rPr lang="en-US" dirty="0">
                <a:solidFill>
                  <a:srgbClr val="7F9FBF"/>
                </a:solidFill>
              </a:rPr>
              <a:t>@throws</a:t>
            </a:r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err="1">
                <a:solidFill>
                  <a:srgbClr val="3F5FBF"/>
                </a:solidFill>
              </a:rPr>
              <a:t>IndexOutOfBoundsException</a:t>
            </a:r>
            <a:endParaRPr lang="en-US" dirty="0">
              <a:solidFill>
                <a:srgbClr val="3F5FBF"/>
              </a:solidFill>
            </a:endParaRPr>
          </a:p>
          <a:p>
            <a:r>
              <a:rPr lang="en-US" dirty="0">
                <a:solidFill>
                  <a:srgbClr val="3F5FBF"/>
                </a:solidFill>
              </a:rPr>
              <a:t>   *           if (index &lt; 0) || (index &gt; size)</a:t>
            </a:r>
          </a:p>
          <a:p>
            <a:r>
              <a:rPr lang="en-US" dirty="0">
                <a:solidFill>
                  <a:srgbClr val="3F5FBF"/>
                </a:solidFill>
              </a:rPr>
              <a:t>   */</a:t>
            </a:r>
          </a:p>
          <a:p>
            <a:r>
              <a:rPr lang="en-US" dirty="0">
                <a:solidFill>
                  <a:srgbClr val="000000"/>
                </a:solidFill>
              </a:rPr>
              <a:t>  </a:t>
            </a:r>
            <a:r>
              <a:rPr lang="en-US" dirty="0">
                <a:solidFill>
                  <a:srgbClr val="7F0055"/>
                </a:solidFill>
              </a:rPr>
              <a:t>public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7F0055"/>
                </a:solidFill>
              </a:rPr>
              <a:t>char</a:t>
            </a:r>
            <a:r>
              <a:rPr lang="en-US" dirty="0">
                <a:solidFill>
                  <a:srgbClr val="000000"/>
                </a:solidFill>
              </a:rPr>
              <a:t> get(</a:t>
            </a:r>
            <a:r>
              <a:rPr lang="en-US" dirty="0" err="1">
                <a:solidFill>
                  <a:srgbClr val="7F0055"/>
                </a:solidFill>
              </a:rPr>
              <a:t>int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6A3E3E"/>
                </a:solidFill>
              </a:rPr>
              <a:t>index</a:t>
            </a:r>
            <a:r>
              <a:rPr lang="en-US" dirty="0">
                <a:solidFill>
                  <a:srgbClr val="000000"/>
                </a:solidFill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</a:rPr>
              <a:t>    </a:t>
            </a:r>
            <a:r>
              <a:rPr lang="en-US" dirty="0">
                <a:solidFill>
                  <a:srgbClr val="7F0055"/>
                </a:solidFill>
              </a:rPr>
              <a:t>if</a:t>
            </a:r>
            <a:r>
              <a:rPr lang="en-US" dirty="0">
                <a:solidFill>
                  <a:srgbClr val="000000"/>
                </a:solidFill>
              </a:rPr>
              <a:t> (</a:t>
            </a:r>
            <a:r>
              <a:rPr lang="en-US" dirty="0">
                <a:solidFill>
                  <a:srgbClr val="6A3E3E"/>
                </a:solidFill>
              </a:rPr>
              <a:t>index</a:t>
            </a:r>
            <a:r>
              <a:rPr lang="en-US" dirty="0">
                <a:solidFill>
                  <a:srgbClr val="000000"/>
                </a:solidFill>
              </a:rPr>
              <a:t> &lt; 0 || </a:t>
            </a:r>
            <a:r>
              <a:rPr lang="en-US" dirty="0">
                <a:solidFill>
                  <a:srgbClr val="6A3E3E"/>
                </a:solidFill>
              </a:rPr>
              <a:t>index</a:t>
            </a:r>
            <a:r>
              <a:rPr lang="en-US" dirty="0">
                <a:solidFill>
                  <a:srgbClr val="000000"/>
                </a:solidFill>
              </a:rPr>
              <a:t> &gt;= </a:t>
            </a:r>
            <a:r>
              <a:rPr lang="en-US" dirty="0" err="1">
                <a:solidFill>
                  <a:srgbClr val="7F0055"/>
                </a:solidFill>
              </a:rPr>
              <a:t>this</a:t>
            </a:r>
            <a:r>
              <a:rPr lang="en-US" dirty="0" err="1">
                <a:solidFill>
                  <a:srgbClr val="000000"/>
                </a:solidFill>
              </a:rPr>
              <a:t>.</a:t>
            </a:r>
            <a:r>
              <a:rPr lang="en-US" dirty="0" err="1">
                <a:solidFill>
                  <a:srgbClr val="0000C0"/>
                </a:solidFill>
              </a:rPr>
              <a:t>size</a:t>
            </a:r>
            <a:r>
              <a:rPr lang="en-US" dirty="0">
                <a:solidFill>
                  <a:srgbClr val="000000"/>
                </a:solidFill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</a:rPr>
              <a:t>      </a:t>
            </a:r>
            <a:r>
              <a:rPr lang="en-US" dirty="0">
                <a:solidFill>
                  <a:srgbClr val="7F0055"/>
                </a:solidFill>
              </a:rPr>
              <a:t>throw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7F0055"/>
                </a:solidFill>
              </a:rPr>
              <a:t>new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IndexOutOfBoundsException</a:t>
            </a:r>
            <a:r>
              <a:rPr lang="en-US" dirty="0">
                <a:solidFill>
                  <a:srgbClr val="000000"/>
                </a:solidFill>
              </a:rPr>
              <a:t>();</a:t>
            </a:r>
          </a:p>
          <a:p>
            <a:r>
              <a:rPr lang="en-US" dirty="0">
                <a:solidFill>
                  <a:srgbClr val="000000"/>
                </a:solidFill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</a:rPr>
              <a:t>    Node </a:t>
            </a:r>
            <a:r>
              <a:rPr lang="en-US" dirty="0">
                <a:solidFill>
                  <a:srgbClr val="6A3E3E"/>
                </a:solidFill>
              </a:rPr>
              <a:t>n</a:t>
            </a:r>
            <a:r>
              <a:rPr lang="en-US" dirty="0">
                <a:solidFill>
                  <a:srgbClr val="000000"/>
                </a:solidFill>
              </a:rPr>
              <a:t> = </a:t>
            </a:r>
            <a:r>
              <a:rPr lang="en-US" dirty="0" err="1">
                <a:solidFill>
                  <a:srgbClr val="7F0055"/>
                </a:solidFill>
              </a:rPr>
              <a:t>this</a:t>
            </a:r>
            <a:r>
              <a:rPr lang="en-US" dirty="0" err="1">
                <a:solidFill>
                  <a:srgbClr val="000000"/>
                </a:solidFill>
              </a:rPr>
              <a:t>.</a:t>
            </a:r>
            <a:r>
              <a:rPr lang="en-US" dirty="0" err="1">
                <a:solidFill>
                  <a:srgbClr val="0000C0"/>
                </a:solidFill>
              </a:rPr>
              <a:t>head</a:t>
            </a:r>
            <a:r>
              <a:rPr lang="en-US" dirty="0">
                <a:solidFill>
                  <a:srgbClr val="000000"/>
                </a:solidFill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</a:rPr>
              <a:t>    </a:t>
            </a:r>
            <a:r>
              <a:rPr lang="en-US" dirty="0">
                <a:solidFill>
                  <a:srgbClr val="7F0055"/>
                </a:solidFill>
              </a:rPr>
              <a:t>for</a:t>
            </a:r>
            <a:r>
              <a:rPr lang="en-US" dirty="0">
                <a:solidFill>
                  <a:srgbClr val="000000"/>
                </a:solidFill>
              </a:rPr>
              <a:t> (</a:t>
            </a:r>
            <a:r>
              <a:rPr lang="en-US" dirty="0" err="1">
                <a:solidFill>
                  <a:srgbClr val="7F0055"/>
                </a:solidFill>
              </a:rPr>
              <a:t>int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6A3E3E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 = 0; </a:t>
            </a:r>
            <a:r>
              <a:rPr lang="en-US" dirty="0" err="1">
                <a:solidFill>
                  <a:srgbClr val="6A3E3E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 &lt; </a:t>
            </a:r>
            <a:r>
              <a:rPr lang="en-US" dirty="0" smtClean="0">
                <a:solidFill>
                  <a:srgbClr val="6A3E3E"/>
                </a:solidFill>
              </a:rPr>
              <a:t>index</a:t>
            </a:r>
            <a:r>
              <a:rPr lang="en-US" dirty="0" smtClean="0">
                <a:solidFill>
                  <a:srgbClr val="000000"/>
                </a:solidFill>
              </a:rPr>
              <a:t>; </a:t>
            </a:r>
            <a:r>
              <a:rPr lang="en-US" dirty="0" err="1">
                <a:solidFill>
                  <a:srgbClr val="6A3E3E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++) {</a:t>
            </a:r>
          </a:p>
          <a:p>
            <a:r>
              <a:rPr lang="en-US" dirty="0">
                <a:solidFill>
                  <a:srgbClr val="000000"/>
                </a:solidFill>
              </a:rPr>
              <a:t>      </a:t>
            </a:r>
            <a:r>
              <a:rPr lang="en-US" dirty="0">
                <a:solidFill>
                  <a:srgbClr val="6A3E3E"/>
                </a:solidFill>
              </a:rPr>
              <a:t>n</a:t>
            </a:r>
            <a:r>
              <a:rPr lang="en-US" dirty="0">
                <a:solidFill>
                  <a:srgbClr val="000000"/>
                </a:solidFill>
              </a:rPr>
              <a:t> = </a:t>
            </a:r>
            <a:r>
              <a:rPr lang="en-US" dirty="0" err="1">
                <a:solidFill>
                  <a:srgbClr val="6A3E3E"/>
                </a:solidFill>
              </a:rPr>
              <a:t>n</a:t>
            </a:r>
            <a:r>
              <a:rPr lang="en-US" dirty="0" err="1">
                <a:solidFill>
                  <a:srgbClr val="000000"/>
                </a:solidFill>
              </a:rPr>
              <a:t>.</a:t>
            </a:r>
            <a:r>
              <a:rPr lang="en-US" dirty="0" err="1">
                <a:solidFill>
                  <a:srgbClr val="0000C0"/>
                </a:solidFill>
              </a:rPr>
              <a:t>next</a:t>
            </a:r>
            <a:r>
              <a:rPr lang="en-US" dirty="0">
                <a:solidFill>
                  <a:srgbClr val="000000"/>
                </a:solidFill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</a:rPr>
              <a:t>    </a:t>
            </a:r>
            <a:r>
              <a:rPr lang="en-US" dirty="0">
                <a:solidFill>
                  <a:srgbClr val="7F0055"/>
                </a:solidFill>
              </a:rPr>
              <a:t>return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6A3E3E"/>
                </a:solidFill>
              </a:rPr>
              <a:t>n</a:t>
            </a:r>
            <a:r>
              <a:rPr lang="en-US" dirty="0" err="1">
                <a:solidFill>
                  <a:srgbClr val="000000"/>
                </a:solidFill>
              </a:rPr>
              <a:t>.</a:t>
            </a:r>
            <a:r>
              <a:rPr lang="en-US" dirty="0" err="1">
                <a:solidFill>
                  <a:srgbClr val="0000C0"/>
                </a:solidFill>
              </a:rPr>
              <a:t>data</a:t>
            </a:r>
            <a:r>
              <a:rPr lang="en-US" dirty="0">
                <a:solidFill>
                  <a:srgbClr val="000000"/>
                </a:solidFill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</a:rPr>
              <a:t>  }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9154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Setting an </a:t>
            </a:r>
            <a:r>
              <a:rPr lang="en-CA" dirty="0" smtClean="0"/>
              <a:t>element </a:t>
            </a:r>
            <a:r>
              <a:rPr lang="en-CA" dirty="0" smtClean="0"/>
              <a:t>in the </a:t>
            </a:r>
            <a:r>
              <a:rPr lang="en-CA" dirty="0" smtClean="0"/>
              <a:t>list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setting </a:t>
            </a:r>
            <a:r>
              <a:rPr lang="en-CA" dirty="0"/>
              <a:t>the </a:t>
            </a:r>
            <a:r>
              <a:rPr lang="en-CA" i="1" dirty="0" err="1"/>
              <a:t>i</a:t>
            </a:r>
            <a:r>
              <a:rPr lang="en-CA" dirty="0" err="1"/>
              <a:t>th</a:t>
            </a:r>
            <a:r>
              <a:rPr lang="en-CA" dirty="0"/>
              <a:t> element is almost exactly the </a:t>
            </a:r>
            <a:r>
              <a:rPr lang="en-CA" dirty="0" smtClean="0"/>
              <a:t>same as getting the </a:t>
            </a:r>
            <a:r>
              <a:rPr lang="en-CA" i="1" dirty="0" err="1"/>
              <a:t>i</a:t>
            </a:r>
            <a:r>
              <a:rPr lang="en-CA" dirty="0" err="1"/>
              <a:t>th</a:t>
            </a:r>
            <a:r>
              <a:rPr lang="en-CA" dirty="0"/>
              <a:t> </a:t>
            </a:r>
            <a:r>
              <a:rPr lang="en-CA" dirty="0" smtClean="0"/>
              <a:t>element:</a:t>
            </a:r>
          </a:p>
          <a:p>
            <a:pPr lvl="1">
              <a:defRPr/>
            </a:pPr>
            <a:r>
              <a:rPr lang="en-CA" dirty="0"/>
              <a:t>validate the index</a:t>
            </a:r>
          </a:p>
          <a:p>
            <a:pPr lvl="1">
              <a:defRPr/>
            </a:pPr>
            <a:r>
              <a:rPr lang="en-CA" dirty="0"/>
              <a:t>get a reference to the node at the specified index</a:t>
            </a:r>
          </a:p>
          <a:p>
            <a:pPr lvl="1">
              <a:defRPr/>
            </a:pPr>
            <a:r>
              <a:rPr lang="en-CA" dirty="0" smtClean="0"/>
              <a:t>remember the current </a:t>
            </a:r>
            <a:r>
              <a:rPr lang="en-CA" b="1" dirty="0" smtClean="0">
                <a:latin typeface="Consolas" panose="020B0609020204030204" pitchFamily="49" charset="0"/>
              </a:rPr>
              <a:t>data</a:t>
            </a:r>
            <a:r>
              <a:rPr lang="en-CA" dirty="0" smtClean="0"/>
              <a:t> </a:t>
            </a:r>
            <a:r>
              <a:rPr lang="en-CA" dirty="0"/>
              <a:t>of the </a:t>
            </a:r>
            <a:r>
              <a:rPr lang="en-CA" dirty="0" smtClean="0"/>
              <a:t>node</a:t>
            </a:r>
          </a:p>
          <a:p>
            <a:pPr lvl="1">
              <a:defRPr/>
            </a:pPr>
            <a:r>
              <a:rPr lang="en-CA" dirty="0" smtClean="0"/>
              <a:t>set </a:t>
            </a:r>
            <a:r>
              <a:rPr lang="en-CA" dirty="0" smtClean="0"/>
              <a:t>the </a:t>
            </a:r>
            <a:r>
              <a:rPr lang="en-CA" b="1" dirty="0">
                <a:latin typeface="Consolas" panose="020B0609020204030204" pitchFamily="49" charset="0"/>
              </a:rPr>
              <a:t>data</a:t>
            </a:r>
            <a:r>
              <a:rPr lang="en-CA" dirty="0"/>
              <a:t> of the node</a:t>
            </a:r>
          </a:p>
          <a:p>
            <a:pPr lvl="1">
              <a:defRPr/>
            </a:pPr>
            <a:r>
              <a:rPr lang="en-US" dirty="0" smtClean="0"/>
              <a:t>return the old</a:t>
            </a:r>
            <a:r>
              <a:rPr lang="en-CA" dirty="0" smtClean="0"/>
              <a:t> </a:t>
            </a:r>
            <a:r>
              <a:rPr lang="en-CA" b="1" dirty="0">
                <a:latin typeface="Consolas" panose="020B0609020204030204" pitchFamily="49" charset="0"/>
              </a:rPr>
              <a:t>data</a:t>
            </a:r>
            <a:r>
              <a:rPr lang="en-CA" dirty="0"/>
              <a:t> of the node</a:t>
            </a:r>
            <a:endParaRPr lang="en-US" dirty="0"/>
          </a:p>
          <a:p>
            <a:endParaRPr lang="en-C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472484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76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375829"/>
            <a:ext cx="8377718" cy="5781131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3F5FBF"/>
                </a:solidFill>
              </a:rPr>
              <a:t>/**</a:t>
            </a:r>
          </a:p>
          <a:p>
            <a:r>
              <a:rPr lang="en-US" dirty="0">
                <a:solidFill>
                  <a:srgbClr val="3F5FBF"/>
                </a:solidFill>
              </a:rPr>
              <a:t>   * Sets the element stored at the given index in this linked list. Returns the</a:t>
            </a:r>
          </a:p>
          <a:p>
            <a:r>
              <a:rPr lang="en-US" dirty="0">
                <a:solidFill>
                  <a:srgbClr val="3F5FBF"/>
                </a:solidFill>
              </a:rPr>
              <a:t>   * old element that was stored at the given index.</a:t>
            </a:r>
          </a:p>
          <a:p>
            <a:r>
              <a:rPr lang="en-US" dirty="0">
                <a:solidFill>
                  <a:srgbClr val="3F5FBF"/>
                </a:solidFill>
              </a:rPr>
              <a:t>   * </a:t>
            </a:r>
          </a:p>
          <a:p>
            <a:r>
              <a:rPr lang="en-US" dirty="0">
                <a:solidFill>
                  <a:srgbClr val="3F5FBF"/>
                </a:solidFill>
              </a:rPr>
              <a:t>   * </a:t>
            </a:r>
            <a:r>
              <a:rPr lang="en-US" dirty="0">
                <a:solidFill>
                  <a:srgbClr val="7F9FBF"/>
                </a:solidFill>
              </a:rPr>
              <a:t>@</a:t>
            </a:r>
            <a:r>
              <a:rPr lang="en-US" dirty="0" err="1">
                <a:solidFill>
                  <a:srgbClr val="7F9FBF"/>
                </a:solidFill>
              </a:rPr>
              <a:t>param</a:t>
            </a:r>
            <a:r>
              <a:rPr lang="en-US" dirty="0">
                <a:solidFill>
                  <a:srgbClr val="3F5FBF"/>
                </a:solidFill>
              </a:rPr>
              <a:t> index</a:t>
            </a:r>
          </a:p>
          <a:p>
            <a:r>
              <a:rPr lang="en-US" dirty="0">
                <a:solidFill>
                  <a:srgbClr val="3F5FBF"/>
                </a:solidFill>
              </a:rPr>
              <a:t>   *          the index of the element to set</a:t>
            </a:r>
          </a:p>
          <a:p>
            <a:r>
              <a:rPr lang="en-US" dirty="0">
                <a:solidFill>
                  <a:srgbClr val="3F5FBF"/>
                </a:solidFill>
              </a:rPr>
              <a:t>   * </a:t>
            </a:r>
            <a:r>
              <a:rPr lang="en-US" dirty="0">
                <a:solidFill>
                  <a:srgbClr val="7F9FBF"/>
                </a:solidFill>
              </a:rPr>
              <a:t>@</a:t>
            </a:r>
            <a:r>
              <a:rPr lang="en-US" dirty="0" err="1">
                <a:solidFill>
                  <a:srgbClr val="7F9FBF"/>
                </a:solidFill>
              </a:rPr>
              <a:t>param</a:t>
            </a:r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err="1">
                <a:solidFill>
                  <a:srgbClr val="3F5FBF"/>
                </a:solidFill>
              </a:rPr>
              <a:t>elem</a:t>
            </a:r>
            <a:endParaRPr lang="en-US" dirty="0">
              <a:solidFill>
                <a:srgbClr val="3F5FBF"/>
              </a:solidFill>
            </a:endParaRPr>
          </a:p>
          <a:p>
            <a:r>
              <a:rPr lang="en-US" dirty="0">
                <a:solidFill>
                  <a:srgbClr val="3F5FBF"/>
                </a:solidFill>
              </a:rPr>
              <a:t>   *          the element to store in this linked list</a:t>
            </a:r>
          </a:p>
          <a:p>
            <a:r>
              <a:rPr lang="en-US" dirty="0">
                <a:solidFill>
                  <a:srgbClr val="3F5FBF"/>
                </a:solidFill>
              </a:rPr>
              <a:t>   * </a:t>
            </a:r>
            <a:r>
              <a:rPr lang="en-US" dirty="0">
                <a:solidFill>
                  <a:srgbClr val="7F9FBF"/>
                </a:solidFill>
              </a:rPr>
              <a:t>@return</a:t>
            </a:r>
            <a:r>
              <a:rPr lang="en-US" dirty="0">
                <a:solidFill>
                  <a:srgbClr val="3F5FBF"/>
                </a:solidFill>
              </a:rPr>
              <a:t> the old element that was stored at the given index</a:t>
            </a:r>
          </a:p>
          <a:p>
            <a:r>
              <a:rPr lang="en-US" dirty="0">
                <a:solidFill>
                  <a:srgbClr val="3F5FBF"/>
                </a:solidFill>
              </a:rPr>
              <a:t>   * </a:t>
            </a:r>
            <a:r>
              <a:rPr lang="en-US" dirty="0">
                <a:solidFill>
                  <a:srgbClr val="7F9FBF"/>
                </a:solidFill>
              </a:rPr>
              <a:t>@throws</a:t>
            </a:r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err="1">
                <a:solidFill>
                  <a:srgbClr val="3F5FBF"/>
                </a:solidFill>
              </a:rPr>
              <a:t>IndexOutOfBoundsException</a:t>
            </a:r>
            <a:endParaRPr lang="en-US" dirty="0">
              <a:solidFill>
                <a:srgbClr val="3F5FBF"/>
              </a:solidFill>
            </a:endParaRPr>
          </a:p>
          <a:p>
            <a:r>
              <a:rPr lang="en-US" dirty="0">
                <a:solidFill>
                  <a:srgbClr val="3F5FBF"/>
                </a:solidFill>
              </a:rPr>
              <a:t>   *           if (index &lt; 0) || (index &gt; size)</a:t>
            </a:r>
          </a:p>
          <a:p>
            <a:r>
              <a:rPr lang="en-US" dirty="0">
                <a:solidFill>
                  <a:srgbClr val="3F5FBF"/>
                </a:solidFill>
              </a:rPr>
              <a:t>   */</a:t>
            </a:r>
          </a:p>
          <a:p>
            <a:r>
              <a:rPr lang="en-US" dirty="0">
                <a:solidFill>
                  <a:srgbClr val="000000"/>
                </a:solidFill>
              </a:rPr>
              <a:t>  </a:t>
            </a:r>
            <a:r>
              <a:rPr lang="en-US" dirty="0">
                <a:solidFill>
                  <a:srgbClr val="7F0055"/>
                </a:solidFill>
              </a:rPr>
              <a:t>public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7F0055"/>
                </a:solidFill>
              </a:rPr>
              <a:t>char</a:t>
            </a:r>
            <a:r>
              <a:rPr lang="en-US" dirty="0">
                <a:solidFill>
                  <a:srgbClr val="000000"/>
                </a:solidFill>
              </a:rPr>
              <a:t> set(</a:t>
            </a:r>
            <a:r>
              <a:rPr lang="en-US" dirty="0" err="1">
                <a:solidFill>
                  <a:srgbClr val="7F0055"/>
                </a:solidFill>
              </a:rPr>
              <a:t>int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6A3E3E"/>
                </a:solidFill>
              </a:rPr>
              <a:t>index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dirty="0">
                <a:solidFill>
                  <a:srgbClr val="7F0055"/>
                </a:solidFill>
              </a:rPr>
              <a:t>char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6A3E3E"/>
                </a:solidFill>
              </a:rPr>
              <a:t>elem</a:t>
            </a:r>
            <a:r>
              <a:rPr lang="en-US" dirty="0">
                <a:solidFill>
                  <a:srgbClr val="000000"/>
                </a:solidFill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</a:rPr>
              <a:t>    </a:t>
            </a:r>
            <a:r>
              <a:rPr lang="en-US" dirty="0">
                <a:solidFill>
                  <a:srgbClr val="7F0055"/>
                </a:solidFill>
              </a:rPr>
              <a:t>if</a:t>
            </a:r>
            <a:r>
              <a:rPr lang="en-US" dirty="0">
                <a:solidFill>
                  <a:srgbClr val="000000"/>
                </a:solidFill>
              </a:rPr>
              <a:t> (</a:t>
            </a:r>
            <a:r>
              <a:rPr lang="en-US" dirty="0">
                <a:solidFill>
                  <a:srgbClr val="6A3E3E"/>
                </a:solidFill>
              </a:rPr>
              <a:t>index</a:t>
            </a:r>
            <a:r>
              <a:rPr lang="en-US" dirty="0">
                <a:solidFill>
                  <a:srgbClr val="000000"/>
                </a:solidFill>
              </a:rPr>
              <a:t> &lt; 0 || </a:t>
            </a:r>
            <a:r>
              <a:rPr lang="en-US" dirty="0">
                <a:solidFill>
                  <a:srgbClr val="6A3E3E"/>
                </a:solidFill>
              </a:rPr>
              <a:t>index</a:t>
            </a:r>
            <a:r>
              <a:rPr lang="en-US" dirty="0">
                <a:solidFill>
                  <a:srgbClr val="000000"/>
                </a:solidFill>
              </a:rPr>
              <a:t> &gt;= </a:t>
            </a:r>
            <a:r>
              <a:rPr lang="en-US" dirty="0" err="1">
                <a:solidFill>
                  <a:srgbClr val="7F0055"/>
                </a:solidFill>
              </a:rPr>
              <a:t>this</a:t>
            </a:r>
            <a:r>
              <a:rPr lang="en-US" dirty="0" err="1">
                <a:solidFill>
                  <a:srgbClr val="000000"/>
                </a:solidFill>
              </a:rPr>
              <a:t>.</a:t>
            </a:r>
            <a:r>
              <a:rPr lang="en-US" dirty="0" err="1">
                <a:solidFill>
                  <a:srgbClr val="0000C0"/>
                </a:solidFill>
              </a:rPr>
              <a:t>size</a:t>
            </a:r>
            <a:r>
              <a:rPr lang="en-US" dirty="0">
                <a:solidFill>
                  <a:srgbClr val="000000"/>
                </a:solidFill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</a:rPr>
              <a:t>      </a:t>
            </a:r>
            <a:r>
              <a:rPr lang="en-US" dirty="0">
                <a:solidFill>
                  <a:srgbClr val="7F0055"/>
                </a:solidFill>
              </a:rPr>
              <a:t>throw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7F0055"/>
                </a:solidFill>
              </a:rPr>
              <a:t>new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IndexOutOfBoundsException</a:t>
            </a:r>
            <a:r>
              <a:rPr lang="en-US" dirty="0">
                <a:solidFill>
                  <a:srgbClr val="000000"/>
                </a:solidFill>
              </a:rPr>
              <a:t>();</a:t>
            </a:r>
          </a:p>
          <a:p>
            <a:r>
              <a:rPr lang="en-US" dirty="0">
                <a:solidFill>
                  <a:srgbClr val="000000"/>
                </a:solidFill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</a:rPr>
              <a:t>    Node </a:t>
            </a:r>
            <a:r>
              <a:rPr lang="en-US" dirty="0">
                <a:solidFill>
                  <a:srgbClr val="6A3E3E"/>
                </a:solidFill>
              </a:rPr>
              <a:t>n</a:t>
            </a:r>
            <a:r>
              <a:rPr lang="en-US" dirty="0">
                <a:solidFill>
                  <a:srgbClr val="000000"/>
                </a:solidFill>
              </a:rPr>
              <a:t> = </a:t>
            </a:r>
            <a:r>
              <a:rPr lang="en-US" dirty="0" err="1">
                <a:solidFill>
                  <a:srgbClr val="7F0055"/>
                </a:solidFill>
              </a:rPr>
              <a:t>this</a:t>
            </a:r>
            <a:r>
              <a:rPr lang="en-US" dirty="0" err="1">
                <a:solidFill>
                  <a:srgbClr val="000000"/>
                </a:solidFill>
              </a:rPr>
              <a:t>.</a:t>
            </a:r>
            <a:r>
              <a:rPr lang="en-US" dirty="0" err="1">
                <a:solidFill>
                  <a:srgbClr val="0000C0"/>
                </a:solidFill>
              </a:rPr>
              <a:t>head</a:t>
            </a:r>
            <a:r>
              <a:rPr lang="en-US" dirty="0">
                <a:solidFill>
                  <a:srgbClr val="000000"/>
                </a:solidFill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</a:rPr>
              <a:t>    </a:t>
            </a:r>
            <a:r>
              <a:rPr lang="en-US" dirty="0">
                <a:solidFill>
                  <a:srgbClr val="7F0055"/>
                </a:solidFill>
              </a:rPr>
              <a:t>for</a:t>
            </a:r>
            <a:r>
              <a:rPr lang="en-US" dirty="0">
                <a:solidFill>
                  <a:srgbClr val="000000"/>
                </a:solidFill>
              </a:rPr>
              <a:t> (</a:t>
            </a:r>
            <a:r>
              <a:rPr lang="en-US" dirty="0" err="1">
                <a:solidFill>
                  <a:srgbClr val="7F0055"/>
                </a:solidFill>
              </a:rPr>
              <a:t>int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6A3E3E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 = 0; </a:t>
            </a:r>
            <a:r>
              <a:rPr lang="en-US" dirty="0" err="1">
                <a:solidFill>
                  <a:srgbClr val="6A3E3E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 &lt; </a:t>
            </a:r>
            <a:r>
              <a:rPr lang="en-US" dirty="0">
                <a:solidFill>
                  <a:srgbClr val="6A3E3E"/>
                </a:solidFill>
              </a:rPr>
              <a:t>index</a:t>
            </a:r>
            <a:r>
              <a:rPr lang="en-US" dirty="0">
                <a:solidFill>
                  <a:srgbClr val="000000"/>
                </a:solidFill>
              </a:rPr>
              <a:t>; </a:t>
            </a:r>
            <a:r>
              <a:rPr lang="en-US" dirty="0" err="1">
                <a:solidFill>
                  <a:srgbClr val="6A3E3E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++) {</a:t>
            </a:r>
          </a:p>
          <a:p>
            <a:r>
              <a:rPr lang="en-US" dirty="0">
                <a:solidFill>
                  <a:srgbClr val="000000"/>
                </a:solidFill>
              </a:rPr>
              <a:t>      </a:t>
            </a:r>
            <a:r>
              <a:rPr lang="en-US" dirty="0">
                <a:solidFill>
                  <a:srgbClr val="6A3E3E"/>
                </a:solidFill>
              </a:rPr>
              <a:t>n</a:t>
            </a:r>
            <a:r>
              <a:rPr lang="en-US" dirty="0">
                <a:solidFill>
                  <a:srgbClr val="000000"/>
                </a:solidFill>
              </a:rPr>
              <a:t> = </a:t>
            </a:r>
            <a:r>
              <a:rPr lang="en-US" dirty="0" err="1">
                <a:solidFill>
                  <a:srgbClr val="6A3E3E"/>
                </a:solidFill>
              </a:rPr>
              <a:t>n</a:t>
            </a:r>
            <a:r>
              <a:rPr lang="en-US" dirty="0" err="1">
                <a:solidFill>
                  <a:srgbClr val="000000"/>
                </a:solidFill>
              </a:rPr>
              <a:t>.</a:t>
            </a:r>
            <a:r>
              <a:rPr lang="en-US" dirty="0" err="1">
                <a:solidFill>
                  <a:srgbClr val="0000C0"/>
                </a:solidFill>
              </a:rPr>
              <a:t>next</a:t>
            </a:r>
            <a:r>
              <a:rPr lang="en-US" dirty="0">
                <a:solidFill>
                  <a:srgbClr val="000000"/>
                </a:solidFill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</a:rPr>
              <a:t>    </a:t>
            </a:r>
            <a:r>
              <a:rPr lang="en-US" dirty="0">
                <a:solidFill>
                  <a:srgbClr val="7F0055"/>
                </a:solidFill>
              </a:rPr>
              <a:t>char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6A3E3E"/>
                </a:solidFill>
              </a:rPr>
              <a:t>oldData</a:t>
            </a:r>
            <a:r>
              <a:rPr lang="en-US" dirty="0">
                <a:solidFill>
                  <a:srgbClr val="000000"/>
                </a:solidFill>
              </a:rPr>
              <a:t> = </a:t>
            </a:r>
            <a:r>
              <a:rPr lang="en-US" dirty="0" err="1">
                <a:solidFill>
                  <a:srgbClr val="6A3E3E"/>
                </a:solidFill>
              </a:rPr>
              <a:t>n</a:t>
            </a:r>
            <a:r>
              <a:rPr lang="en-US" dirty="0" err="1">
                <a:solidFill>
                  <a:srgbClr val="000000"/>
                </a:solidFill>
              </a:rPr>
              <a:t>.</a:t>
            </a:r>
            <a:r>
              <a:rPr lang="en-US" dirty="0" err="1">
                <a:solidFill>
                  <a:srgbClr val="0000C0"/>
                </a:solidFill>
              </a:rPr>
              <a:t>data</a:t>
            </a:r>
            <a:r>
              <a:rPr lang="en-US" dirty="0">
                <a:solidFill>
                  <a:srgbClr val="000000"/>
                </a:solidFill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</a:rPr>
              <a:t>    </a:t>
            </a:r>
            <a:r>
              <a:rPr lang="en-US" dirty="0" err="1">
                <a:solidFill>
                  <a:srgbClr val="6A3E3E"/>
                </a:solidFill>
              </a:rPr>
              <a:t>n</a:t>
            </a:r>
            <a:r>
              <a:rPr lang="en-US" dirty="0" err="1">
                <a:solidFill>
                  <a:srgbClr val="000000"/>
                </a:solidFill>
              </a:rPr>
              <a:t>.</a:t>
            </a:r>
            <a:r>
              <a:rPr lang="en-US" dirty="0" err="1">
                <a:solidFill>
                  <a:srgbClr val="0000C0"/>
                </a:solidFill>
              </a:rPr>
              <a:t>data</a:t>
            </a:r>
            <a:r>
              <a:rPr lang="en-US" dirty="0">
                <a:solidFill>
                  <a:srgbClr val="000000"/>
                </a:solidFill>
              </a:rPr>
              <a:t> = </a:t>
            </a:r>
            <a:r>
              <a:rPr lang="en-US" dirty="0" err="1">
                <a:solidFill>
                  <a:srgbClr val="6A3E3E"/>
                </a:solidFill>
              </a:rPr>
              <a:t>elem</a:t>
            </a:r>
            <a:r>
              <a:rPr lang="en-US" dirty="0">
                <a:solidFill>
                  <a:srgbClr val="000000"/>
                </a:solidFill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</a:rPr>
              <a:t>    </a:t>
            </a:r>
            <a:r>
              <a:rPr lang="en-US" dirty="0">
                <a:solidFill>
                  <a:srgbClr val="7F0055"/>
                </a:solidFill>
              </a:rPr>
              <a:t>return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6A3E3E"/>
                </a:solidFill>
              </a:rPr>
              <a:t>oldData</a:t>
            </a:r>
            <a:r>
              <a:rPr lang="en-US" dirty="0">
                <a:solidFill>
                  <a:srgbClr val="000000"/>
                </a:solidFill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</a:rPr>
              <a:t>  }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0894835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Adding </a:t>
            </a:r>
            <a:r>
              <a:rPr lang="en-CA" dirty="0" smtClean="0"/>
              <a:t>in </a:t>
            </a:r>
            <a:r>
              <a:rPr lang="en-CA" dirty="0" smtClean="0"/>
              <a:t>the middle of a </a:t>
            </a:r>
            <a:r>
              <a:rPr lang="en-CA" dirty="0"/>
              <a:t>l</a:t>
            </a:r>
            <a:r>
              <a:rPr lang="en-CA" dirty="0" smtClean="0"/>
              <a:t>ist</a:t>
            </a: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client may wish to </a:t>
            </a:r>
            <a:r>
              <a:rPr lang="en-CA" dirty="0" smtClean="0"/>
              <a:t>add an </a:t>
            </a:r>
            <a:r>
              <a:rPr lang="en-CA" dirty="0" smtClean="0"/>
              <a:t>element </a:t>
            </a:r>
            <a:r>
              <a:rPr lang="en-CA" dirty="0"/>
              <a:t>at the  </a:t>
            </a:r>
            <a:r>
              <a:rPr lang="en-CA" dirty="0" err="1" smtClean="0"/>
              <a:t>i</a:t>
            </a:r>
            <a:r>
              <a:rPr lang="en-CA" i="1" dirty="0" err="1" smtClean="0"/>
              <a:t>th</a:t>
            </a:r>
            <a:r>
              <a:rPr lang="en-CA" dirty="0" smtClean="0"/>
              <a:t> index of</a:t>
            </a:r>
            <a:r>
              <a:rPr lang="en-CA" i="1" dirty="0" smtClean="0"/>
              <a:t> </a:t>
            </a:r>
            <a:r>
              <a:rPr lang="en-CA" dirty="0" smtClean="0"/>
              <a:t>a list</a:t>
            </a:r>
          </a:p>
          <a:p>
            <a:pPr>
              <a:defRPr/>
            </a:pPr>
            <a:endParaRPr lang="en-CA" dirty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/>
          </a:p>
          <a:p>
            <a:pPr>
              <a:defRPr/>
            </a:pPr>
            <a:r>
              <a:rPr lang="en-CA" dirty="0" smtClean="0"/>
              <a:t>what steps are required?</a:t>
            </a:r>
          </a:p>
          <a:p>
            <a:pPr lvl="1">
              <a:defRPr/>
            </a:pPr>
            <a:r>
              <a:rPr lang="en-CA" dirty="0" smtClean="0"/>
              <a:t>discuss amongst yourselves here…</a:t>
            </a:r>
            <a:endParaRPr lang="en-CA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812E82-CDD4-4793-AF8A-6B9ABBC19CDF}" type="slidenum">
              <a:rPr lang="en-US" smtClean="0"/>
              <a:pPr>
                <a:defRPr/>
              </a:pPr>
              <a:t>77</a:t>
            </a:fld>
            <a:endParaRPr lang="en-US"/>
          </a:p>
        </p:txBody>
      </p:sp>
      <p:sp>
        <p:nvSpPr>
          <p:cNvPr id="20494" name="TextBox 14"/>
          <p:cNvSpPr txBox="1">
            <a:spLocks noChangeArrowheads="1"/>
          </p:cNvSpPr>
          <p:nvPr/>
        </p:nvSpPr>
        <p:spPr bwMode="auto">
          <a:xfrm>
            <a:off x="228600" y="2680109"/>
            <a:ext cx="3113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t</a:t>
            </a:r>
            <a:endParaRPr lang="en-US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1576436" y="2702487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'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21" name="TextBox 4"/>
          <p:cNvSpPr txBox="1">
            <a:spLocks noChangeArrowheads="1"/>
          </p:cNvSpPr>
          <p:nvPr/>
        </p:nvSpPr>
        <p:spPr bwMode="auto">
          <a:xfrm>
            <a:off x="2946918" y="2706772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'x'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22" name="TextBox 4"/>
          <p:cNvSpPr txBox="1">
            <a:spLocks noChangeArrowheads="1"/>
          </p:cNvSpPr>
          <p:nvPr/>
        </p:nvSpPr>
        <p:spPr bwMode="auto">
          <a:xfrm>
            <a:off x="4329486" y="2706772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'r'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23" name="TextBox 4"/>
          <p:cNvSpPr txBox="1">
            <a:spLocks noChangeArrowheads="1"/>
          </p:cNvSpPr>
          <p:nvPr/>
        </p:nvSpPr>
        <p:spPr bwMode="auto">
          <a:xfrm>
            <a:off x="5712054" y="2706772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'a'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2211941" y="2898692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3594509" y="2901535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4977076" y="2907694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2154334" y="2846771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" name="Oval 29"/>
          <p:cNvSpPr/>
          <p:nvPr/>
        </p:nvSpPr>
        <p:spPr>
          <a:xfrm>
            <a:off x="3536902" y="2846771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Oval 30"/>
          <p:cNvSpPr/>
          <p:nvPr/>
        </p:nvSpPr>
        <p:spPr>
          <a:xfrm>
            <a:off x="4919469" y="2846771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" name="Oval 31"/>
          <p:cNvSpPr/>
          <p:nvPr/>
        </p:nvSpPr>
        <p:spPr>
          <a:xfrm>
            <a:off x="6302038" y="2821017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" name="TextBox 14"/>
          <p:cNvSpPr txBox="1">
            <a:spLocks noChangeArrowheads="1"/>
          </p:cNvSpPr>
          <p:nvPr/>
        </p:nvSpPr>
        <p:spPr bwMode="auto">
          <a:xfrm>
            <a:off x="240686" y="3717035"/>
            <a:ext cx="19575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t.add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(2, 'Q');</a:t>
            </a:r>
            <a:endParaRPr lang="en-US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35" name="TextBox 4"/>
          <p:cNvSpPr txBox="1">
            <a:spLocks noChangeArrowheads="1"/>
          </p:cNvSpPr>
          <p:nvPr/>
        </p:nvSpPr>
        <p:spPr bwMode="auto">
          <a:xfrm>
            <a:off x="1588522" y="4293105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'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36" name="TextBox 4"/>
          <p:cNvSpPr txBox="1">
            <a:spLocks noChangeArrowheads="1"/>
          </p:cNvSpPr>
          <p:nvPr/>
        </p:nvSpPr>
        <p:spPr bwMode="auto">
          <a:xfrm>
            <a:off x="2959004" y="4297390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'x'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37" name="TextBox 4"/>
          <p:cNvSpPr txBox="1">
            <a:spLocks noChangeArrowheads="1"/>
          </p:cNvSpPr>
          <p:nvPr/>
        </p:nvSpPr>
        <p:spPr bwMode="auto">
          <a:xfrm>
            <a:off x="5724140" y="4297390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'r'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38" name="TextBox 4"/>
          <p:cNvSpPr txBox="1">
            <a:spLocks noChangeArrowheads="1"/>
          </p:cNvSpPr>
          <p:nvPr/>
        </p:nvSpPr>
        <p:spPr bwMode="auto">
          <a:xfrm>
            <a:off x="7106708" y="4297390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'a'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2224027" y="4489310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3606595" y="4492153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6359647" y="4496870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2166420" y="4437389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5" name="Oval 44"/>
          <p:cNvSpPr/>
          <p:nvPr/>
        </p:nvSpPr>
        <p:spPr>
          <a:xfrm>
            <a:off x="3548988" y="4437389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6" name="Oval 45"/>
          <p:cNvSpPr/>
          <p:nvPr/>
        </p:nvSpPr>
        <p:spPr>
          <a:xfrm>
            <a:off x="6314123" y="4437389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7" name="Oval 46"/>
          <p:cNvSpPr/>
          <p:nvPr/>
        </p:nvSpPr>
        <p:spPr>
          <a:xfrm>
            <a:off x="7696692" y="4411635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9" name="TextBox 4"/>
          <p:cNvSpPr txBox="1">
            <a:spLocks noChangeArrowheads="1"/>
          </p:cNvSpPr>
          <p:nvPr/>
        </p:nvSpPr>
        <p:spPr bwMode="auto">
          <a:xfrm>
            <a:off x="4341573" y="4293105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'Q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'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 flipV="1">
            <a:off x="4989163" y="4494027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4931556" y="4433104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2269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Remov</a:t>
            </a:r>
            <a:r>
              <a:rPr lang="en-CA" dirty="0" smtClean="0"/>
              <a:t>ing an element</a:t>
            </a: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client may wish to </a:t>
            </a:r>
            <a:r>
              <a:rPr lang="en-CA" dirty="0" smtClean="0"/>
              <a:t>remove an </a:t>
            </a:r>
            <a:r>
              <a:rPr lang="en-CA" dirty="0" smtClean="0"/>
              <a:t>element </a:t>
            </a:r>
            <a:r>
              <a:rPr lang="en-CA" dirty="0"/>
              <a:t>at the  </a:t>
            </a:r>
            <a:r>
              <a:rPr lang="en-CA" dirty="0" err="1" smtClean="0"/>
              <a:t>i</a:t>
            </a:r>
            <a:r>
              <a:rPr lang="en-CA" i="1" dirty="0" err="1" smtClean="0"/>
              <a:t>th</a:t>
            </a:r>
            <a:r>
              <a:rPr lang="en-CA" dirty="0" smtClean="0"/>
              <a:t> index of</a:t>
            </a:r>
            <a:r>
              <a:rPr lang="en-CA" i="1" dirty="0" smtClean="0"/>
              <a:t> </a:t>
            </a:r>
            <a:r>
              <a:rPr lang="en-CA" dirty="0" smtClean="0"/>
              <a:t>a list</a:t>
            </a:r>
          </a:p>
          <a:p>
            <a:pPr>
              <a:defRPr/>
            </a:pPr>
            <a:endParaRPr lang="en-CA" dirty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/>
          </a:p>
          <a:p>
            <a:pPr>
              <a:defRPr/>
            </a:pPr>
            <a:r>
              <a:rPr lang="en-CA" dirty="0" smtClean="0"/>
              <a:t>what steps are required?</a:t>
            </a:r>
          </a:p>
          <a:p>
            <a:pPr lvl="1">
              <a:defRPr/>
            </a:pPr>
            <a:r>
              <a:rPr lang="en-CA" dirty="0" smtClean="0"/>
              <a:t>discuss amongst yourselves here…</a:t>
            </a:r>
            <a:endParaRPr lang="en-CA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812E82-CDD4-4793-AF8A-6B9ABBC19CDF}" type="slidenum">
              <a:rPr lang="en-US" smtClean="0"/>
              <a:pPr>
                <a:defRPr/>
              </a:pPr>
              <a:t>78</a:t>
            </a:fld>
            <a:endParaRPr lang="en-US"/>
          </a:p>
        </p:txBody>
      </p:sp>
      <p:sp>
        <p:nvSpPr>
          <p:cNvPr id="20494" name="TextBox 14"/>
          <p:cNvSpPr txBox="1">
            <a:spLocks noChangeArrowheads="1"/>
          </p:cNvSpPr>
          <p:nvPr/>
        </p:nvSpPr>
        <p:spPr bwMode="auto">
          <a:xfrm>
            <a:off x="228600" y="2680109"/>
            <a:ext cx="3113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t</a:t>
            </a:r>
            <a:endParaRPr lang="en-US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1588522" y="4293105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'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21" name="TextBox 4"/>
          <p:cNvSpPr txBox="1">
            <a:spLocks noChangeArrowheads="1"/>
          </p:cNvSpPr>
          <p:nvPr/>
        </p:nvSpPr>
        <p:spPr bwMode="auto">
          <a:xfrm>
            <a:off x="2959004" y="4297390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'x'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22" name="TextBox 4"/>
          <p:cNvSpPr txBox="1">
            <a:spLocks noChangeArrowheads="1"/>
          </p:cNvSpPr>
          <p:nvPr/>
        </p:nvSpPr>
        <p:spPr bwMode="auto">
          <a:xfrm>
            <a:off x="4341572" y="4297390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'r'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23" name="TextBox 4"/>
          <p:cNvSpPr txBox="1">
            <a:spLocks noChangeArrowheads="1"/>
          </p:cNvSpPr>
          <p:nvPr/>
        </p:nvSpPr>
        <p:spPr bwMode="auto">
          <a:xfrm>
            <a:off x="5724140" y="4297390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'a'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2224027" y="4489310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3606595" y="4492153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4989162" y="4498312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2166420" y="4437389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" name="Oval 29"/>
          <p:cNvSpPr/>
          <p:nvPr/>
        </p:nvSpPr>
        <p:spPr>
          <a:xfrm>
            <a:off x="3548988" y="4437389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Oval 30"/>
          <p:cNvSpPr/>
          <p:nvPr/>
        </p:nvSpPr>
        <p:spPr>
          <a:xfrm>
            <a:off x="4931555" y="4437389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" name="Oval 31"/>
          <p:cNvSpPr/>
          <p:nvPr/>
        </p:nvSpPr>
        <p:spPr>
          <a:xfrm>
            <a:off x="6314124" y="4411635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" name="TextBox 14"/>
          <p:cNvSpPr txBox="1">
            <a:spLocks noChangeArrowheads="1"/>
          </p:cNvSpPr>
          <p:nvPr/>
        </p:nvSpPr>
        <p:spPr bwMode="auto">
          <a:xfrm>
            <a:off x="240686" y="3717035"/>
            <a:ext cx="15776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t.remove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(2)</a:t>
            </a:r>
            <a:endParaRPr lang="en-US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35" name="TextBox 4"/>
          <p:cNvSpPr txBox="1">
            <a:spLocks noChangeArrowheads="1"/>
          </p:cNvSpPr>
          <p:nvPr/>
        </p:nvSpPr>
        <p:spPr bwMode="auto">
          <a:xfrm>
            <a:off x="1576436" y="2709741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'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36" name="TextBox 4"/>
          <p:cNvSpPr txBox="1">
            <a:spLocks noChangeArrowheads="1"/>
          </p:cNvSpPr>
          <p:nvPr/>
        </p:nvSpPr>
        <p:spPr bwMode="auto">
          <a:xfrm>
            <a:off x="2946918" y="2714026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'x'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37" name="TextBox 4"/>
          <p:cNvSpPr txBox="1">
            <a:spLocks noChangeArrowheads="1"/>
          </p:cNvSpPr>
          <p:nvPr/>
        </p:nvSpPr>
        <p:spPr bwMode="auto">
          <a:xfrm>
            <a:off x="5712054" y="2714026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'r'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38" name="TextBox 4"/>
          <p:cNvSpPr txBox="1">
            <a:spLocks noChangeArrowheads="1"/>
          </p:cNvSpPr>
          <p:nvPr/>
        </p:nvSpPr>
        <p:spPr bwMode="auto">
          <a:xfrm>
            <a:off x="7094622" y="2714026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'a'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2211941" y="2905946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3594509" y="2908789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6347561" y="2913506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2154334" y="2854025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5" name="Oval 44"/>
          <p:cNvSpPr/>
          <p:nvPr/>
        </p:nvSpPr>
        <p:spPr>
          <a:xfrm>
            <a:off x="3536902" y="2854025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6" name="Oval 45"/>
          <p:cNvSpPr/>
          <p:nvPr/>
        </p:nvSpPr>
        <p:spPr>
          <a:xfrm>
            <a:off x="6302037" y="2854025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7" name="Oval 46"/>
          <p:cNvSpPr/>
          <p:nvPr/>
        </p:nvSpPr>
        <p:spPr>
          <a:xfrm>
            <a:off x="7684606" y="2828271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9" name="TextBox 4"/>
          <p:cNvSpPr txBox="1">
            <a:spLocks noChangeArrowheads="1"/>
          </p:cNvSpPr>
          <p:nvPr/>
        </p:nvSpPr>
        <p:spPr bwMode="auto">
          <a:xfrm>
            <a:off x="4329487" y="2709741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'Q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'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 flipV="1">
            <a:off x="4977077" y="2910663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4919470" y="2849740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3294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Computational complexity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F8FE0D-967E-47A3-904C-4332DAC18A2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110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Computational complexity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computational complexity is concerned with describing the amount of resources needed to run an algorithm</a:t>
                </a:r>
              </a:p>
              <a:p>
                <a:pPr lvl="1"/>
                <a:r>
                  <a:rPr lang="en-US" dirty="0" smtClean="0"/>
                  <a:t>for our purposes, the resource is time</a:t>
                </a:r>
              </a:p>
              <a:p>
                <a:r>
                  <a:rPr lang="en-US" dirty="0" smtClean="0"/>
                  <a:t>complexity is usually expressed as a function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 smtClean="0"/>
                  <a:t> the size of the problem</a:t>
                </a:r>
              </a:p>
              <a:p>
                <a:pPr lvl="1"/>
                <a:r>
                  <a:rPr lang="en-US" dirty="0" smtClean="0"/>
                  <a:t>the size of the problem is always a non-negative integer value (i.e., a natural number)</a:t>
                </a:r>
                <a:endParaRPr lang="en-US" dirty="0"/>
              </a:p>
            </p:txBody>
          </p:sp>
        </mc:Choice>
        <mc:Fallback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2"/>
                <a:stretch>
                  <a:fillRect l="-667" t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B0659C-8185-43E0-99D0-C6E27206A33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493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7025</TotalTime>
  <Words>4387</Words>
  <Application>Microsoft Office PowerPoint</Application>
  <PresentationFormat>On-screen Show (4:3)</PresentationFormat>
  <Paragraphs>835</Paragraphs>
  <Slides>78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78</vt:i4>
      </vt:variant>
    </vt:vector>
  </HeadingPairs>
  <TitlesOfParts>
    <vt:vector size="89" baseType="lpstr">
      <vt:lpstr>Arial</vt:lpstr>
      <vt:lpstr>Calibri</vt:lpstr>
      <vt:lpstr>Cambria Math</vt:lpstr>
      <vt:lpstr>Consolas</vt:lpstr>
      <vt:lpstr>Constantia</vt:lpstr>
      <vt:lpstr>Courier New</vt:lpstr>
      <vt:lpstr>Segoe UI</vt:lpstr>
      <vt:lpstr>Times New Roman</vt:lpstr>
      <vt:lpstr>Wingdings</vt:lpstr>
      <vt:lpstr>Wingdings 3</vt:lpstr>
      <vt:lpstr>Origin</vt:lpstr>
      <vt:lpstr>Arrays</vt:lpstr>
      <vt:lpstr>Arrays</vt:lpstr>
      <vt:lpstr>Arrays</vt:lpstr>
      <vt:lpstr>Arrays</vt:lpstr>
      <vt:lpstr>Arrays</vt:lpstr>
      <vt:lpstr>Arrays</vt:lpstr>
      <vt:lpstr>Arrays</vt:lpstr>
      <vt:lpstr>Computational complexity</vt:lpstr>
      <vt:lpstr>Computational complexity</vt:lpstr>
      <vt:lpstr>Searching a list</vt:lpstr>
      <vt:lpstr>Estimating complexity</vt:lpstr>
      <vt:lpstr>Elementary instructions</vt:lpstr>
      <vt:lpstr>Elementary instructions</vt:lpstr>
      <vt:lpstr>Estimating complexity</vt:lpstr>
      <vt:lpstr>Searching a list</vt:lpstr>
      <vt:lpstr>Estimating complexity</vt:lpstr>
      <vt:lpstr>Searching a list</vt:lpstr>
      <vt:lpstr>Total number of operations</vt:lpstr>
      <vt:lpstr>Total number of operations</vt:lpstr>
      <vt:lpstr>Searching a list</vt:lpstr>
      <vt:lpstr>Running time</vt:lpstr>
      <vt:lpstr>Big-O notation</vt:lpstr>
      <vt:lpstr>Big-O notation</vt:lpstr>
      <vt:lpstr>Big-O notation</vt:lpstr>
      <vt:lpstr>Big-O notation</vt:lpstr>
      <vt:lpstr>Big-O notation</vt:lpstr>
      <vt:lpstr>Big-O notation</vt:lpstr>
      <vt:lpstr>O(1)</vt:lpstr>
      <vt:lpstr>O(log_2⁡n)</vt:lpstr>
      <vt:lpstr>O(n)</vt:lpstr>
      <vt:lpstr>O(〖nlog〗_2⁡n)</vt:lpstr>
      <vt:lpstr>O(n^2)</vt:lpstr>
      <vt:lpstr>O(2^n)</vt:lpstr>
      <vt:lpstr>Comparing Rates of Growth</vt:lpstr>
      <vt:lpstr>Comments</vt:lpstr>
      <vt:lpstr>Implementing a list</vt:lpstr>
      <vt:lpstr>Data Structures</vt:lpstr>
      <vt:lpstr>Implementing a list</vt:lpstr>
      <vt:lpstr>Implementing a list</vt:lpstr>
      <vt:lpstr>Implementing a list using an array</vt:lpstr>
      <vt:lpstr>PowerPoint Presentation</vt:lpstr>
      <vt:lpstr>Get and set</vt:lpstr>
      <vt:lpstr>PowerPoint Presentation</vt:lpstr>
      <vt:lpstr>PowerPoint Presentation</vt:lpstr>
      <vt:lpstr>Adding to the end of the list</vt:lpstr>
      <vt:lpstr>PowerPoint Presentation</vt:lpstr>
      <vt:lpstr>PowerPoint Presentation</vt:lpstr>
      <vt:lpstr>Inserting in the middle of an array</vt:lpstr>
      <vt:lpstr>PowerPoint Presentation</vt:lpstr>
      <vt:lpstr>Other list operations</vt:lpstr>
      <vt:lpstr>PowerPoint Presentation</vt:lpstr>
      <vt:lpstr>Recursive Objects</vt:lpstr>
      <vt:lpstr>Recursive Objects</vt:lpstr>
      <vt:lpstr>Singly Linked List</vt:lpstr>
      <vt:lpstr>Singly Linked List</vt:lpstr>
      <vt:lpstr>UML Class Diagram</vt:lpstr>
      <vt:lpstr>Node</vt:lpstr>
      <vt:lpstr>PowerPoint Presentation</vt:lpstr>
      <vt:lpstr>PowerPoint Presentation</vt:lpstr>
      <vt:lpstr>PowerPoint Presentation</vt:lpstr>
      <vt:lpstr>Node details</vt:lpstr>
      <vt:lpstr>Linked list fields</vt:lpstr>
      <vt:lpstr>PowerPoint Presentation</vt:lpstr>
      <vt:lpstr>No argument constructor</vt:lpstr>
      <vt:lpstr>No argument constructor</vt:lpstr>
      <vt:lpstr>Creating a linked list</vt:lpstr>
      <vt:lpstr>Add to end of list</vt:lpstr>
      <vt:lpstr>PowerPoint Presentation</vt:lpstr>
      <vt:lpstr>PowerPoint Presentation</vt:lpstr>
      <vt:lpstr>PowerPoint Presentation</vt:lpstr>
      <vt:lpstr>Getting an element in the list</vt:lpstr>
      <vt:lpstr>Getting an element in the list</vt:lpstr>
      <vt:lpstr>PowerPoint Presentation</vt:lpstr>
      <vt:lpstr>PowerPoint Presentation</vt:lpstr>
      <vt:lpstr>Setting an element in the list</vt:lpstr>
      <vt:lpstr>PowerPoint Presentation</vt:lpstr>
      <vt:lpstr>Adding in the middle of a list</vt:lpstr>
      <vt:lpstr>Removing an element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Windows User</cp:lastModifiedBy>
  <cp:revision>580</cp:revision>
  <dcterms:created xsi:type="dcterms:W3CDTF">2006-08-16T00:00:00Z</dcterms:created>
  <dcterms:modified xsi:type="dcterms:W3CDTF">2017-10-10T01:42:56Z</dcterms:modified>
</cp:coreProperties>
</file>