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80"/>
  </p:notesMasterIdLst>
  <p:sldIdLst>
    <p:sldId id="618" r:id="rId2"/>
    <p:sldId id="612" r:id="rId3"/>
    <p:sldId id="613" r:id="rId4"/>
    <p:sldId id="614" r:id="rId5"/>
    <p:sldId id="615" r:id="rId6"/>
    <p:sldId id="616" r:id="rId7"/>
    <p:sldId id="617" r:id="rId8"/>
    <p:sldId id="611" r:id="rId9"/>
    <p:sldId id="574" r:id="rId10"/>
    <p:sldId id="575" r:id="rId11"/>
    <p:sldId id="576" r:id="rId12"/>
    <p:sldId id="577" r:id="rId13"/>
    <p:sldId id="620" r:id="rId14"/>
    <p:sldId id="578" r:id="rId15"/>
    <p:sldId id="619" r:id="rId16"/>
    <p:sldId id="580" r:id="rId17"/>
    <p:sldId id="621" r:id="rId18"/>
    <p:sldId id="590" r:id="rId19"/>
    <p:sldId id="591" r:id="rId20"/>
    <p:sldId id="622" r:id="rId21"/>
    <p:sldId id="592" r:id="rId22"/>
    <p:sldId id="597" r:id="rId23"/>
    <p:sldId id="598" r:id="rId24"/>
    <p:sldId id="599" r:id="rId25"/>
    <p:sldId id="600" r:id="rId26"/>
    <p:sldId id="601" r:id="rId27"/>
    <p:sldId id="602" r:id="rId28"/>
    <p:sldId id="603" r:id="rId29"/>
    <p:sldId id="604" r:id="rId30"/>
    <p:sldId id="605" r:id="rId31"/>
    <p:sldId id="606" r:id="rId32"/>
    <p:sldId id="607" r:id="rId33"/>
    <p:sldId id="608" r:id="rId34"/>
    <p:sldId id="609" r:id="rId35"/>
    <p:sldId id="610" r:id="rId36"/>
    <p:sldId id="517" r:id="rId37"/>
    <p:sldId id="518" r:id="rId38"/>
    <p:sldId id="556" r:id="rId39"/>
    <p:sldId id="557" r:id="rId40"/>
    <p:sldId id="525" r:id="rId41"/>
    <p:sldId id="526" r:id="rId42"/>
    <p:sldId id="555" r:id="rId43"/>
    <p:sldId id="528" r:id="rId44"/>
    <p:sldId id="559" r:id="rId45"/>
    <p:sldId id="529" r:id="rId46"/>
    <p:sldId id="530" r:id="rId47"/>
    <p:sldId id="560" r:id="rId48"/>
    <p:sldId id="531" r:id="rId49"/>
    <p:sldId id="532" r:id="rId50"/>
    <p:sldId id="533" r:id="rId51"/>
    <p:sldId id="534" r:id="rId52"/>
    <p:sldId id="535" r:id="rId53"/>
    <p:sldId id="536" r:id="rId54"/>
    <p:sldId id="537" r:id="rId55"/>
    <p:sldId id="538" r:id="rId56"/>
    <p:sldId id="539" r:id="rId57"/>
    <p:sldId id="540" r:id="rId58"/>
    <p:sldId id="561" r:id="rId59"/>
    <p:sldId id="562" r:id="rId60"/>
    <p:sldId id="563" r:id="rId61"/>
    <p:sldId id="565" r:id="rId62"/>
    <p:sldId id="566" r:id="rId63"/>
    <p:sldId id="564" r:id="rId64"/>
    <p:sldId id="567" r:id="rId65"/>
    <p:sldId id="542" r:id="rId66"/>
    <p:sldId id="543" r:id="rId67"/>
    <p:sldId id="544" r:id="rId68"/>
    <p:sldId id="545" r:id="rId69"/>
    <p:sldId id="568" r:id="rId70"/>
    <p:sldId id="569" r:id="rId71"/>
    <p:sldId id="548" r:id="rId72"/>
    <p:sldId id="549" r:id="rId73"/>
    <p:sldId id="550" r:id="rId74"/>
    <p:sldId id="571" r:id="rId75"/>
    <p:sldId id="552" r:id="rId76"/>
    <p:sldId id="553" r:id="rId77"/>
    <p:sldId id="572" r:id="rId78"/>
    <p:sldId id="573" r:id="rId7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61">
          <p15:clr>
            <a:srgbClr val="A4A3A4"/>
          </p15:clr>
        </p15:guide>
        <p15:guide id="3" orient="horz" pos="3031">
          <p15:clr>
            <a:srgbClr val="A4A3A4"/>
          </p15:clr>
        </p15:guide>
        <p15:guide id="4" pos="2880">
          <p15:clr>
            <a:srgbClr val="A4A3A4"/>
          </p15:clr>
        </p15:guide>
        <p15:guide id="5" pos="4332">
          <p15:clr>
            <a:srgbClr val="A4A3A4"/>
          </p15:clr>
        </p15:guide>
        <p15:guide id="6" pos="14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88" autoAdjust="0"/>
    <p:restoredTop sz="94667" autoAdjust="0"/>
  </p:normalViewPr>
  <p:slideViewPr>
    <p:cSldViewPr showGuides="1">
      <p:cViewPr varScale="1">
        <p:scale>
          <a:sx n="159" d="100"/>
          <a:sy n="159" d="100"/>
        </p:scale>
        <p:origin x="1780" y="104"/>
      </p:cViewPr>
      <p:guideLst>
        <p:guide orient="horz" pos="2160"/>
        <p:guide orient="horz" pos="1761"/>
        <p:guide orient="horz" pos="3031"/>
        <p:guide pos="2880"/>
        <p:guide pos="4332"/>
        <p:guide pos="14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AC9DDD-F7E5-49CA-8676-76065B1C9144}" type="datetimeFigureOut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F79710-DD1A-49E9-9656-7A33C44D3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605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5223AA7-212C-4526-8467-AED412E9FC13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8FE0D-967E-47A3-904C-4332DAC18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3995E-F2A7-48B5-87E2-D68C08ECB681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3BD10-4EC9-4F80-84CE-922BE6B50D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D0284-0A48-4369-86C7-D5E72C9B1FEF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BCF36-4FB5-4D03-B5D7-20178AA4D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28C70-98D1-4786-8176-1D6F987DF9AC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22538-6DC5-436E-8DE1-4C7975831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7298D-463C-4103-9F67-BDFA22290E79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006E1-FF85-4A5A-AE0D-44A57DD9D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229600" cy="5781131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71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C03CB-017F-458C-B3E9-8530166C6BFC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34194-C141-41B8-B5B5-C8570DAC6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EFC7C-9E3B-4EFC-A9F7-6D704F1E8754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7912B-9EF0-4FEA-B516-509FE42DF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Just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A316A-8880-44EB-92F0-9A73E00810C1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D7C06-C30A-4CB3-894B-60FE82FB8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18222"/>
            <a:ext cx="8229600" cy="5838738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8BE5C-55FD-4447-A228-814C996839AE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7ED12-4678-43AF-A8C1-0EE1477C92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FAA16-5658-4383-938B-7FCF6D82D9FF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21783-ECD8-4090-AABA-1B94E554B7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EE482-41E8-491D-A6CB-6454F0EF088A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A8284-8832-4A94-A8EC-3643629B9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5FDB2-B272-41A1-9C11-97856DC30185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3D04D-98C1-41F5-B289-7BEA8F142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A316A-8880-44EB-92F0-9A73E00810C1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D7C06-C30A-4CB3-894B-60FE82FB8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801E95-D9CA-4D5D-93CD-0CDB3511FC47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DF4A23-71BC-4E32-9073-6A5FBAD78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35" r:id="rId2"/>
    <p:sldLayoutId id="2147484036" r:id="rId3"/>
    <p:sldLayoutId id="2147484047" r:id="rId4"/>
    <p:sldLayoutId id="2147484041" r:id="rId5"/>
    <p:sldLayoutId id="2147484037" r:id="rId6"/>
    <p:sldLayoutId id="2147484038" r:id="rId7"/>
    <p:sldLayoutId id="2147484042" r:id="rId8"/>
    <p:sldLayoutId id="2147484043" r:id="rId9"/>
    <p:sldLayoutId id="2147484044" r:id="rId10"/>
    <p:sldLayoutId id="2147484045" r:id="rId11"/>
    <p:sldLayoutId id="2147484039" r:id="rId12"/>
    <p:sldLayoutId id="2147484046" r:id="rId13"/>
    <p:sldLayoutId id="2147484048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List_of_data_structures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F8FE0D-967E-47A3-904C-4332DAC18A2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27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a 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  * Returns true if the specified array contains the specified value, and false</a:t>
            </a:r>
          </a:p>
          <a:p>
            <a:r>
              <a:rPr lang="en-US" dirty="0">
                <a:solidFill>
                  <a:srgbClr val="3F5FBF"/>
                </a:solidFill>
              </a:rPr>
              <a:t>   * otherwise.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err="1">
                <a:solidFill>
                  <a:srgbClr val="3F5FBF"/>
                </a:solidFill>
              </a:rPr>
              <a:t>arr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  *          an array to search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value</a:t>
            </a:r>
          </a:p>
          <a:p>
            <a:r>
              <a:rPr lang="en-US" dirty="0">
                <a:solidFill>
                  <a:srgbClr val="3F5FBF"/>
                </a:solidFill>
              </a:rPr>
              <a:t>   *          a value to search for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true if the specified array contains the specified value, and false</a:t>
            </a:r>
          </a:p>
          <a:p>
            <a:r>
              <a:rPr lang="en-US" dirty="0">
                <a:solidFill>
                  <a:srgbClr val="3F5FBF"/>
                </a:solidFill>
              </a:rPr>
              <a:t>   *         otherwise</a:t>
            </a:r>
          </a:p>
          <a:p>
            <a:r>
              <a:rPr lang="en-US" dirty="0">
                <a:solidFill>
                  <a:srgbClr val="3F5FBF"/>
                </a:solidFill>
              </a:rPr>
              <a:t>   */</a:t>
            </a:r>
          </a:p>
          <a:p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static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boolean</a:t>
            </a:r>
            <a:r>
              <a:rPr lang="en-US" dirty="0">
                <a:solidFill>
                  <a:srgbClr val="000000"/>
                </a:solidFill>
              </a:rPr>
              <a:t> contains(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[] </a:t>
            </a:r>
            <a:r>
              <a:rPr lang="en-US" dirty="0" err="1">
                <a:solidFill>
                  <a:srgbClr val="6A3E3E"/>
                </a:solidFill>
              </a:rPr>
              <a:t>arr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value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 err="1">
                <a:solidFill>
                  <a:srgbClr val="7F0055"/>
                </a:solidFill>
              </a:rPr>
              <a:t>boolean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false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nn-NO" dirty="0">
                <a:solidFill>
                  <a:srgbClr val="000000"/>
                </a:solidFill>
              </a:rPr>
              <a:t>    </a:t>
            </a:r>
            <a:r>
              <a:rPr lang="nn-NO" dirty="0">
                <a:solidFill>
                  <a:srgbClr val="7F0055"/>
                </a:solidFill>
              </a:rPr>
              <a:t>for</a:t>
            </a:r>
            <a:r>
              <a:rPr lang="nn-NO" dirty="0">
                <a:solidFill>
                  <a:srgbClr val="000000"/>
                </a:solidFill>
              </a:rPr>
              <a:t> (</a:t>
            </a:r>
            <a:r>
              <a:rPr lang="nn-NO" dirty="0">
                <a:solidFill>
                  <a:srgbClr val="7F0055"/>
                </a:solidFill>
              </a:rPr>
              <a:t>int</a:t>
            </a:r>
            <a:r>
              <a:rPr lang="nn-NO" dirty="0">
                <a:solidFill>
                  <a:srgbClr val="000000"/>
                </a:solidFill>
              </a:rPr>
              <a:t>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 = 0;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 &lt; </a:t>
            </a:r>
            <a:r>
              <a:rPr lang="nn-NO" dirty="0">
                <a:solidFill>
                  <a:srgbClr val="6A3E3E"/>
                </a:solidFill>
              </a:rPr>
              <a:t>arr</a:t>
            </a:r>
            <a:r>
              <a:rPr lang="nn-NO" dirty="0">
                <a:solidFill>
                  <a:srgbClr val="000000"/>
                </a:solidFill>
              </a:rPr>
              <a:t>.</a:t>
            </a:r>
            <a:r>
              <a:rPr lang="nn-NO" dirty="0">
                <a:solidFill>
                  <a:srgbClr val="0000C0"/>
                </a:solidFill>
              </a:rPr>
              <a:t>length</a:t>
            </a:r>
            <a:r>
              <a:rPr lang="nn-NO" dirty="0">
                <a:solidFill>
                  <a:srgbClr val="000000"/>
                </a:solidFill>
              </a:rPr>
              <a:t>;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++) </a:t>
            </a:r>
            <a:r>
              <a:rPr lang="nn-NO" dirty="0" smtClean="0">
                <a:solidFill>
                  <a:srgbClr val="000000"/>
                </a:solidFill>
              </a:rPr>
              <a:t>{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7F0055"/>
                </a:solidFill>
              </a:rPr>
              <a:t>if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6A3E3E"/>
                </a:solidFill>
              </a:rPr>
              <a:t>arr</a:t>
            </a:r>
            <a:r>
              <a:rPr lang="en-US" dirty="0">
                <a:solidFill>
                  <a:srgbClr val="000000"/>
                </a:solidFill>
              </a:rPr>
              <a:t>[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]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== </a:t>
            </a:r>
            <a:r>
              <a:rPr lang="en-US" dirty="0">
                <a:solidFill>
                  <a:srgbClr val="6A3E3E"/>
                </a:solidFill>
              </a:rPr>
              <a:t>value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true</a:t>
            </a:r>
            <a:r>
              <a:rPr lang="en-US" dirty="0" smtClean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break;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  }</a:t>
            </a: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5839354" y="4408319"/>
                <a:ext cx="256038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size of problem,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>
                    <a:latin typeface="+mn-lt"/>
                  </a:rPr>
                  <a:t>, is</a:t>
                </a:r>
              </a:p>
              <a:p>
                <a:r>
                  <a:rPr lang="en-US" dirty="0" smtClean="0">
                    <a:latin typeface="+mn-lt"/>
                  </a:rPr>
                  <a:t>the number of elements</a:t>
                </a:r>
              </a:p>
              <a:p>
                <a:r>
                  <a:rPr lang="en-US" dirty="0" smtClean="0">
                    <a:latin typeface="+mn-lt"/>
                  </a:rPr>
                  <a:t>in the </a:t>
                </a:r>
                <a:r>
                  <a:rPr lang="en-US" dirty="0" smtClean="0">
                    <a:latin typeface="+mn-lt"/>
                  </a:rPr>
                  <a:t>array</a:t>
                </a:r>
                <a:r>
                  <a:rPr lang="en-US" dirty="0" smtClean="0">
                    <a:latin typeface="+mn-lt"/>
                  </a:rPr>
                  <a:t> </a:t>
                </a:r>
                <a:r>
                  <a:rPr lang="en-US" b="1" dirty="0" err="1" smtClean="0">
                    <a:latin typeface="Consolas" panose="020B0609020204030204" pitchFamily="49" charset="0"/>
                  </a:rPr>
                  <a:t>arr</a:t>
                </a:r>
                <a:r>
                  <a:rPr lang="en-US" dirty="0" smtClean="0">
                    <a:latin typeface="+mn-lt"/>
                  </a:rPr>
                  <a:t> </a:t>
                </a:r>
                <a:endParaRPr lang="en-US" dirty="0">
                  <a:latin typeface="+mn-lt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9354" y="4408319"/>
                <a:ext cx="2560381" cy="923330"/>
              </a:xfrm>
              <a:prstGeom prst="rect">
                <a:avLst/>
              </a:prstGeom>
              <a:blipFill rotWithShape="0">
                <a:blip r:embed="rId2"/>
                <a:stretch>
                  <a:fillRect l="-2143" t="-3289" r="-1190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602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complexity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basic strategy for estimating complexity: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for </a:t>
            </a:r>
            <a:r>
              <a:rPr lang="en-US" dirty="0"/>
              <a:t>each line of code, estimate its number of </a:t>
            </a:r>
            <a:r>
              <a:rPr lang="en-US" dirty="0" smtClean="0"/>
              <a:t>elementary instructions</a:t>
            </a:r>
            <a:endParaRPr lang="en-US" dirty="0"/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for </a:t>
            </a:r>
            <a:r>
              <a:rPr lang="en-US" dirty="0"/>
              <a:t>each line of code, determine how often it is </a:t>
            </a:r>
            <a:r>
              <a:rPr lang="en-US" dirty="0" smtClean="0"/>
              <a:t>executed</a:t>
            </a:r>
            <a:endParaRPr lang="en-US" dirty="0"/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determine </a:t>
            </a:r>
            <a:r>
              <a:rPr lang="en-US" dirty="0"/>
              <a:t>the total number of elementary </a:t>
            </a:r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0659C-8185-43E0-99D0-C6E27206A33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55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Elementary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an elementary instruction?</a:t>
            </a:r>
          </a:p>
          <a:p>
            <a:pPr lvl="1"/>
            <a:r>
              <a:rPr lang="en-US" dirty="0" smtClean="0"/>
              <a:t>for our purposes, any expression that can be computed in a constant amount of time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declaring a variable</a:t>
            </a:r>
          </a:p>
          <a:p>
            <a:pPr lvl="1"/>
            <a:r>
              <a:rPr lang="en-US" dirty="0" smtClean="0"/>
              <a:t>assignment (=)</a:t>
            </a:r>
          </a:p>
          <a:p>
            <a:pPr lvl="1"/>
            <a:r>
              <a:rPr lang="en-US" dirty="0" smtClean="0"/>
              <a:t>arithmetic (+, -, *, /, %)</a:t>
            </a:r>
          </a:p>
          <a:p>
            <a:pPr lvl="1"/>
            <a:r>
              <a:rPr lang="en-US" dirty="0" smtClean="0"/>
              <a:t>comparison (&lt;, &gt;, ==, !=)</a:t>
            </a:r>
          </a:p>
          <a:p>
            <a:pPr lvl="1"/>
            <a:r>
              <a:rPr lang="en-US" dirty="0" smtClean="0"/>
              <a:t>Boolean expressions (||, &amp;&amp;, !)</a:t>
            </a:r>
          </a:p>
          <a:p>
            <a:pPr lvl="1"/>
            <a:r>
              <a:rPr lang="en-US" dirty="0" smtClean="0"/>
              <a:t>if, </a:t>
            </a:r>
            <a:r>
              <a:rPr lang="en-US" dirty="0" smtClean="0"/>
              <a:t>else</a:t>
            </a:r>
          </a:p>
          <a:p>
            <a:pPr lvl="1"/>
            <a:r>
              <a:rPr lang="en-US" dirty="0" smtClean="0"/>
              <a:t>array access</a:t>
            </a:r>
            <a:endParaRPr lang="en-US" dirty="0" smtClean="0"/>
          </a:p>
          <a:p>
            <a:pPr lvl="1"/>
            <a:r>
              <a:rPr lang="en-US" dirty="0" smtClean="0"/>
              <a:t>return statement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21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Elementary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loops are technically more complicated, but for our purposes you can consider </a:t>
            </a:r>
            <a:r>
              <a:rPr lang="en-US" b="1" dirty="0" smtClean="0">
                <a:latin typeface="Consolas" panose="020B0609020204030204" pitchFamily="49" charset="0"/>
              </a:rPr>
              <a:t>for(/* something */)</a:t>
            </a:r>
            <a:r>
              <a:rPr lang="en-US" dirty="0" smtClean="0"/>
              <a:t> to be a single elementary operation</a:t>
            </a:r>
          </a:p>
          <a:p>
            <a:pPr lvl="1"/>
            <a:r>
              <a:rPr lang="en-US" dirty="0" smtClean="0"/>
              <a:t>but this is not true if the loop initialization, condition, or increment expression involves non-elementary operations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26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count the number of elementary operations in each line of </a:t>
            </a:r>
            <a:r>
              <a:rPr lang="en-US" b="1" dirty="0" smtClean="0">
                <a:latin typeface="Consolas" panose="020B0609020204030204" pitchFamily="49" charset="0"/>
              </a:rPr>
              <a:t>contains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discuss amongst yourselves...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64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a 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static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boolean</a:t>
            </a:r>
            <a:r>
              <a:rPr lang="en-US" dirty="0">
                <a:solidFill>
                  <a:srgbClr val="000000"/>
                </a:solidFill>
              </a:rPr>
              <a:t> contains(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[] </a:t>
            </a:r>
            <a:r>
              <a:rPr lang="en-US" dirty="0" err="1">
                <a:solidFill>
                  <a:srgbClr val="6A3E3E"/>
                </a:solidFill>
              </a:rPr>
              <a:t>arr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value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 err="1">
                <a:solidFill>
                  <a:srgbClr val="7F0055"/>
                </a:solidFill>
              </a:rPr>
              <a:t>boolean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false</a:t>
            </a:r>
            <a:r>
              <a:rPr lang="en-US" dirty="0" smtClean="0">
                <a:solidFill>
                  <a:srgbClr val="000000"/>
                </a:solidFill>
              </a:rPr>
              <a:t>;                       2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nn-NO" dirty="0">
                <a:solidFill>
                  <a:srgbClr val="000000"/>
                </a:solidFill>
              </a:rPr>
              <a:t>    </a:t>
            </a:r>
            <a:r>
              <a:rPr lang="nn-NO" dirty="0">
                <a:solidFill>
                  <a:srgbClr val="7F0055"/>
                </a:solidFill>
              </a:rPr>
              <a:t>for</a:t>
            </a:r>
            <a:r>
              <a:rPr lang="nn-NO" dirty="0">
                <a:solidFill>
                  <a:srgbClr val="000000"/>
                </a:solidFill>
              </a:rPr>
              <a:t> (</a:t>
            </a:r>
            <a:r>
              <a:rPr lang="nn-NO" dirty="0">
                <a:solidFill>
                  <a:srgbClr val="7F0055"/>
                </a:solidFill>
              </a:rPr>
              <a:t>int</a:t>
            </a:r>
            <a:r>
              <a:rPr lang="nn-NO" dirty="0">
                <a:solidFill>
                  <a:srgbClr val="000000"/>
                </a:solidFill>
              </a:rPr>
              <a:t>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 = 0;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 &lt; </a:t>
            </a:r>
            <a:r>
              <a:rPr lang="nn-NO" dirty="0">
                <a:solidFill>
                  <a:srgbClr val="6A3E3E"/>
                </a:solidFill>
              </a:rPr>
              <a:t>arr</a:t>
            </a:r>
            <a:r>
              <a:rPr lang="nn-NO" dirty="0">
                <a:solidFill>
                  <a:srgbClr val="000000"/>
                </a:solidFill>
              </a:rPr>
              <a:t>.</a:t>
            </a:r>
            <a:r>
              <a:rPr lang="nn-NO" dirty="0">
                <a:solidFill>
                  <a:srgbClr val="0000C0"/>
                </a:solidFill>
              </a:rPr>
              <a:t>length</a:t>
            </a:r>
            <a:r>
              <a:rPr lang="nn-NO" dirty="0">
                <a:solidFill>
                  <a:srgbClr val="000000"/>
                </a:solidFill>
              </a:rPr>
              <a:t>;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++) </a:t>
            </a:r>
            <a:r>
              <a:rPr lang="nn-NO" dirty="0" smtClean="0">
                <a:solidFill>
                  <a:srgbClr val="000000"/>
                </a:solidFill>
              </a:rPr>
              <a:t>{        1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7F0055"/>
                </a:solidFill>
              </a:rPr>
              <a:t>if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6A3E3E"/>
                </a:solidFill>
              </a:rPr>
              <a:t>arr</a:t>
            </a:r>
            <a:r>
              <a:rPr lang="en-US" dirty="0">
                <a:solidFill>
                  <a:srgbClr val="000000"/>
                </a:solidFill>
              </a:rPr>
              <a:t>[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]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== </a:t>
            </a:r>
            <a:r>
              <a:rPr lang="en-US" dirty="0">
                <a:solidFill>
                  <a:srgbClr val="6A3E3E"/>
                </a:solidFill>
              </a:rPr>
              <a:t>value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{                      3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true</a:t>
            </a:r>
            <a:r>
              <a:rPr lang="en-US" dirty="0" smtClean="0">
                <a:solidFill>
                  <a:srgbClr val="000000"/>
                </a:solidFill>
              </a:rPr>
              <a:t>;                            1	   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break;                                    1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}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 smtClean="0">
                <a:solidFill>
                  <a:srgbClr val="000000"/>
                </a:solidFill>
              </a:rPr>
              <a:t>;                                1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03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each line of code, determine how often it is executed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69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a 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static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boolean</a:t>
            </a:r>
            <a:r>
              <a:rPr lang="en-US" dirty="0">
                <a:solidFill>
                  <a:srgbClr val="000000"/>
                </a:solidFill>
              </a:rPr>
              <a:t> contains(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[] </a:t>
            </a:r>
            <a:r>
              <a:rPr lang="en-US" dirty="0" err="1">
                <a:solidFill>
                  <a:srgbClr val="6A3E3E"/>
                </a:solidFill>
              </a:rPr>
              <a:t>arr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value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 err="1">
                <a:solidFill>
                  <a:srgbClr val="7F0055"/>
                </a:solidFill>
              </a:rPr>
              <a:t>boolean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false</a:t>
            </a:r>
            <a:r>
              <a:rPr lang="en-US" dirty="0" smtClean="0">
                <a:solidFill>
                  <a:srgbClr val="000000"/>
                </a:solidFill>
              </a:rPr>
              <a:t>;                       1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nn-NO" dirty="0">
                <a:solidFill>
                  <a:srgbClr val="000000"/>
                </a:solidFill>
              </a:rPr>
              <a:t>    </a:t>
            </a:r>
            <a:r>
              <a:rPr lang="nn-NO" dirty="0">
                <a:solidFill>
                  <a:srgbClr val="7F0055"/>
                </a:solidFill>
              </a:rPr>
              <a:t>for</a:t>
            </a:r>
            <a:r>
              <a:rPr lang="nn-NO" dirty="0">
                <a:solidFill>
                  <a:srgbClr val="000000"/>
                </a:solidFill>
              </a:rPr>
              <a:t> (</a:t>
            </a:r>
            <a:r>
              <a:rPr lang="nn-NO" dirty="0">
                <a:solidFill>
                  <a:srgbClr val="7F0055"/>
                </a:solidFill>
              </a:rPr>
              <a:t>int</a:t>
            </a:r>
            <a:r>
              <a:rPr lang="nn-NO" dirty="0">
                <a:solidFill>
                  <a:srgbClr val="000000"/>
                </a:solidFill>
              </a:rPr>
              <a:t>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 = 0;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 &lt; </a:t>
            </a:r>
            <a:r>
              <a:rPr lang="nn-NO" dirty="0">
                <a:solidFill>
                  <a:srgbClr val="6A3E3E"/>
                </a:solidFill>
              </a:rPr>
              <a:t>arr</a:t>
            </a:r>
            <a:r>
              <a:rPr lang="nn-NO" dirty="0">
                <a:solidFill>
                  <a:srgbClr val="000000"/>
                </a:solidFill>
              </a:rPr>
              <a:t>.</a:t>
            </a:r>
            <a:r>
              <a:rPr lang="nn-NO" dirty="0">
                <a:solidFill>
                  <a:srgbClr val="0000C0"/>
                </a:solidFill>
              </a:rPr>
              <a:t>length</a:t>
            </a:r>
            <a:r>
              <a:rPr lang="nn-NO" dirty="0">
                <a:solidFill>
                  <a:srgbClr val="000000"/>
                </a:solidFill>
              </a:rPr>
              <a:t>;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++) </a:t>
            </a:r>
            <a:r>
              <a:rPr lang="nn-NO" dirty="0" smtClean="0">
                <a:solidFill>
                  <a:srgbClr val="000000"/>
                </a:solidFill>
              </a:rPr>
              <a:t>{        1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7F0055"/>
                </a:solidFill>
              </a:rPr>
              <a:t>if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6A3E3E"/>
                </a:solidFill>
              </a:rPr>
              <a:t>arr</a:t>
            </a:r>
            <a:r>
              <a:rPr lang="en-US" dirty="0">
                <a:solidFill>
                  <a:srgbClr val="000000"/>
                </a:solidFill>
              </a:rPr>
              <a:t>[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]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== </a:t>
            </a:r>
            <a:r>
              <a:rPr lang="en-US" dirty="0">
                <a:solidFill>
                  <a:srgbClr val="6A3E3E"/>
                </a:solidFill>
              </a:rPr>
              <a:t>value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{                   up to n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true</a:t>
            </a:r>
            <a:r>
              <a:rPr lang="en-US" dirty="0" smtClean="0">
                <a:solidFill>
                  <a:srgbClr val="000000"/>
                </a:solidFill>
              </a:rPr>
              <a:t>;                         up to 1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    </a:t>
            </a:r>
            <a:r>
              <a:rPr lang="en-US" dirty="0" smtClean="0">
                <a:solidFill>
                  <a:srgbClr val="7F0055"/>
                </a:solidFill>
              </a:rPr>
              <a:t>break</a:t>
            </a:r>
            <a:r>
              <a:rPr lang="en-US" dirty="0" smtClean="0">
                <a:solidFill>
                  <a:srgbClr val="000000"/>
                </a:solidFill>
              </a:rPr>
              <a:t>;                                 up to 1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  }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000000"/>
                </a:solidFill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 smtClean="0">
                <a:solidFill>
                  <a:srgbClr val="000000"/>
                </a:solidFill>
              </a:rPr>
              <a:t>;                                1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6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number of operations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counting the total number of operations, we often consider the worst case scenario</a:t>
            </a:r>
          </a:p>
          <a:p>
            <a:pPr lvl="1"/>
            <a:r>
              <a:rPr lang="en-US" dirty="0" smtClean="0"/>
              <a:t>let’s assume that the lines that might run always </a:t>
            </a:r>
            <a:r>
              <a:rPr lang="en-US" dirty="0" smtClean="0"/>
              <a:t>run</a:t>
            </a:r>
          </a:p>
          <a:p>
            <a:r>
              <a:rPr lang="en-US" dirty="0"/>
              <a:t>multiply the number of elementary operations by the number of times each line runs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0659C-8185-43E0-99D0-C6E27206A33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26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number of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multiply the number of elementary operations by the number of times each line runs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163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smtClean="0"/>
              <a:t>Java an array </a:t>
            </a:r>
            <a:r>
              <a:rPr lang="en-US" dirty="0"/>
              <a:t>is </a:t>
            </a:r>
            <a:r>
              <a:rPr lang="en-US" dirty="0" smtClean="0"/>
              <a:t>a </a:t>
            </a:r>
            <a:r>
              <a:rPr lang="en-US" dirty="0"/>
              <a:t>container object that holds a fixed number of values of a single </a:t>
            </a:r>
            <a:r>
              <a:rPr lang="en-US" dirty="0" smtClean="0"/>
              <a:t>type</a:t>
            </a:r>
          </a:p>
          <a:p>
            <a:r>
              <a:rPr lang="en-US" dirty="0" smtClean="0"/>
              <a:t>the length </a:t>
            </a:r>
            <a:r>
              <a:rPr lang="en-US" dirty="0"/>
              <a:t>of an array is established when the array is </a:t>
            </a:r>
            <a:r>
              <a:rPr lang="en-US" dirty="0" smtClean="0"/>
              <a:t>created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2078" y="6448254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https://docs.oracle.com/javase/tutorial/java/nutsandbolts/arrays.html</a:t>
            </a:r>
          </a:p>
        </p:txBody>
      </p:sp>
    </p:spTree>
    <p:extLst>
      <p:ext uri="{BB962C8B-B14F-4D97-AF65-F5344CB8AC3E}">
        <p14:creationId xmlns:p14="http://schemas.microsoft.com/office/powerpoint/2010/main" val="2079747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a 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static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boolean</a:t>
            </a:r>
            <a:r>
              <a:rPr lang="en-US" dirty="0">
                <a:solidFill>
                  <a:srgbClr val="000000"/>
                </a:solidFill>
              </a:rPr>
              <a:t> contains(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[] </a:t>
            </a:r>
            <a:r>
              <a:rPr lang="en-US" dirty="0" err="1">
                <a:solidFill>
                  <a:srgbClr val="6A3E3E"/>
                </a:solidFill>
              </a:rPr>
              <a:t>arr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value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 err="1">
                <a:solidFill>
                  <a:srgbClr val="7F0055"/>
                </a:solidFill>
              </a:rPr>
              <a:t>boolean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false</a:t>
            </a:r>
            <a:r>
              <a:rPr lang="en-US" dirty="0" smtClean="0">
                <a:solidFill>
                  <a:srgbClr val="000000"/>
                </a:solidFill>
              </a:rPr>
              <a:t>;                     2 * 1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nn-NO" dirty="0">
                <a:solidFill>
                  <a:srgbClr val="000000"/>
                </a:solidFill>
              </a:rPr>
              <a:t>    </a:t>
            </a:r>
            <a:r>
              <a:rPr lang="nn-NO" dirty="0">
                <a:solidFill>
                  <a:srgbClr val="7F0055"/>
                </a:solidFill>
              </a:rPr>
              <a:t>for</a:t>
            </a:r>
            <a:r>
              <a:rPr lang="nn-NO" dirty="0">
                <a:solidFill>
                  <a:srgbClr val="000000"/>
                </a:solidFill>
              </a:rPr>
              <a:t> (</a:t>
            </a:r>
            <a:r>
              <a:rPr lang="nn-NO" dirty="0">
                <a:solidFill>
                  <a:srgbClr val="7F0055"/>
                </a:solidFill>
              </a:rPr>
              <a:t>int</a:t>
            </a:r>
            <a:r>
              <a:rPr lang="nn-NO" dirty="0">
                <a:solidFill>
                  <a:srgbClr val="000000"/>
                </a:solidFill>
              </a:rPr>
              <a:t>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 = 0;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 &lt; </a:t>
            </a:r>
            <a:r>
              <a:rPr lang="nn-NO" dirty="0">
                <a:solidFill>
                  <a:srgbClr val="6A3E3E"/>
                </a:solidFill>
              </a:rPr>
              <a:t>arr</a:t>
            </a:r>
            <a:r>
              <a:rPr lang="nn-NO" dirty="0">
                <a:solidFill>
                  <a:srgbClr val="000000"/>
                </a:solidFill>
              </a:rPr>
              <a:t>.</a:t>
            </a:r>
            <a:r>
              <a:rPr lang="nn-NO" dirty="0">
                <a:solidFill>
                  <a:srgbClr val="0000C0"/>
                </a:solidFill>
              </a:rPr>
              <a:t>length</a:t>
            </a:r>
            <a:r>
              <a:rPr lang="nn-NO" dirty="0">
                <a:solidFill>
                  <a:srgbClr val="000000"/>
                </a:solidFill>
              </a:rPr>
              <a:t>;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++) </a:t>
            </a:r>
            <a:r>
              <a:rPr lang="nn-NO" dirty="0" smtClean="0">
                <a:solidFill>
                  <a:srgbClr val="000000"/>
                </a:solidFill>
              </a:rPr>
              <a:t>{      1 * 1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7F0055"/>
                </a:solidFill>
              </a:rPr>
              <a:t>if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6A3E3E"/>
                </a:solidFill>
              </a:rPr>
              <a:t>arr</a:t>
            </a:r>
            <a:r>
              <a:rPr lang="en-US" dirty="0">
                <a:solidFill>
                  <a:srgbClr val="000000"/>
                </a:solidFill>
              </a:rPr>
              <a:t>[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]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== </a:t>
            </a:r>
            <a:r>
              <a:rPr lang="en-US" dirty="0">
                <a:solidFill>
                  <a:srgbClr val="6A3E3E"/>
                </a:solidFill>
              </a:rPr>
              <a:t>value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{                    3 * n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true</a:t>
            </a:r>
            <a:r>
              <a:rPr lang="en-US" dirty="0" smtClean="0">
                <a:solidFill>
                  <a:srgbClr val="000000"/>
                </a:solidFill>
              </a:rPr>
              <a:t>;                          1 * 1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    </a:t>
            </a:r>
            <a:r>
              <a:rPr lang="en-US" dirty="0" smtClean="0">
                <a:solidFill>
                  <a:srgbClr val="7F0055"/>
                </a:solidFill>
              </a:rPr>
              <a:t>break</a:t>
            </a:r>
            <a:r>
              <a:rPr lang="en-US" dirty="0" smtClean="0">
                <a:solidFill>
                  <a:srgbClr val="000000"/>
                </a:solidFill>
              </a:rPr>
              <a:t>;                                  1 * 1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  }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000000"/>
                </a:solidFill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 smtClean="0">
                <a:solidFill>
                  <a:srgbClr val="000000"/>
                </a:solidFill>
              </a:rPr>
              <a:t>;                              1 * 1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running time for </a:t>
                </a:r>
                <a:r>
                  <a:rPr lang="en-US" b="1" dirty="0" smtClean="0">
                    <a:latin typeface="Consolas" panose="020B0609020204030204" pitchFamily="49" charset="0"/>
                  </a:rPr>
                  <a:t>contains</a:t>
                </a:r>
                <a:r>
                  <a:rPr lang="en-US" dirty="0" smtClean="0"/>
                  <a:t>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11530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when counting the number of elementary operations we assumed that all elementary operations would run in 1 unit of time</a:t>
                </a:r>
              </a:p>
              <a:p>
                <a:r>
                  <a:rPr lang="en-US" dirty="0" smtClean="0"/>
                  <a:t>in reality this isn’t true and exactly what constitutes an elementary operation and how much time each operation requires depends on many factors</a:t>
                </a:r>
              </a:p>
              <a:p>
                <a:r>
                  <a:rPr lang="en-US" dirty="0" smtClean="0"/>
                  <a:t>in our expression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US" dirty="0" smtClean="0"/>
                  <a:t> the constants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/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/>
                  <a:t>are likely to be inaccurate</a:t>
                </a:r>
              </a:p>
              <a:p>
                <a:r>
                  <a:rPr lang="en-US" dirty="0" smtClean="0"/>
                  <a:t>big-O notation describes the complexity of an algorithm that is insensitive to variations in how elementary operations are counted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988" r="-1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0215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using big-O notation we say that the complexity of </a:t>
                </a:r>
                <a:r>
                  <a:rPr lang="en-US" b="1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contains</a:t>
                </a:r>
                <a:r>
                  <a:rPr lang="en-US" dirty="0" smtClean="0"/>
                  <a:t> </a:t>
                </a:r>
                <a:r>
                  <a:rPr lang="en-US" dirty="0" smtClean="0"/>
                  <a:t>is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endParaRPr lang="en-US" dirty="0"/>
              </a:p>
              <a:p>
                <a:pPr>
                  <a:defRPr/>
                </a:pPr>
                <a:r>
                  <a:rPr lang="en-CA" dirty="0" smtClean="0"/>
                  <a:t>more formally</a:t>
                </a:r>
                <a:r>
                  <a:rPr lang="en-CA" dirty="0"/>
                  <a:t>, a function </a:t>
                </a:r>
                <a:r>
                  <a:rPr lang="en-CA" i="1" dirty="0"/>
                  <a:t>f</a:t>
                </a:r>
                <a:r>
                  <a:rPr lang="en-CA" dirty="0"/>
                  <a:t>(</a:t>
                </a:r>
                <a:r>
                  <a:rPr lang="en-CA" i="1" dirty="0"/>
                  <a:t>n</a:t>
                </a:r>
                <a:r>
                  <a:rPr lang="en-CA" dirty="0"/>
                  <a:t>) is an element of </a:t>
                </a:r>
                <a:r>
                  <a:rPr lang="en-CA" i="1" dirty="0"/>
                  <a:t>O</a:t>
                </a:r>
                <a:r>
                  <a:rPr lang="en-CA" dirty="0"/>
                  <a:t>(</a:t>
                </a:r>
                <a:r>
                  <a:rPr lang="en-CA" i="1" dirty="0"/>
                  <a:t>g</a:t>
                </a:r>
                <a:r>
                  <a:rPr lang="en-CA" dirty="0"/>
                  <a:t>(</a:t>
                </a:r>
                <a:r>
                  <a:rPr lang="en-CA" i="1" dirty="0"/>
                  <a:t>n</a:t>
                </a:r>
                <a:r>
                  <a:rPr lang="en-CA" dirty="0"/>
                  <a:t>)) if and only if there is a positive real number </a:t>
                </a:r>
                <a:r>
                  <a:rPr lang="en-CA" i="1" dirty="0"/>
                  <a:t>M</a:t>
                </a:r>
                <a:r>
                  <a:rPr lang="en-CA" dirty="0"/>
                  <a:t> and a real number </a:t>
                </a:r>
                <a:r>
                  <a:rPr lang="en-CA" i="1" dirty="0"/>
                  <a:t>m</a:t>
                </a:r>
                <a:r>
                  <a:rPr lang="en-CA" dirty="0"/>
                  <a:t> such that</a:t>
                </a:r>
                <a:endParaRPr lang="en-US" dirty="0"/>
              </a:p>
              <a:p>
                <a:pPr algn="ctr">
                  <a:buNone/>
                  <a:defRPr/>
                </a:pPr>
                <a:r>
                  <a:rPr lang="en-CA" dirty="0"/>
                  <a:t>| </a:t>
                </a:r>
                <a:r>
                  <a:rPr lang="en-CA" i="1" dirty="0"/>
                  <a:t>f(n)</a:t>
                </a:r>
                <a:r>
                  <a:rPr lang="en-CA" dirty="0"/>
                  <a:t> | &lt; </a:t>
                </a:r>
                <a:r>
                  <a:rPr lang="en-CA" i="1" dirty="0"/>
                  <a:t>M</a:t>
                </a:r>
                <a:r>
                  <a:rPr lang="en-CA" dirty="0"/>
                  <a:t>|</a:t>
                </a:r>
                <a:r>
                  <a:rPr lang="en-CA" i="1" dirty="0"/>
                  <a:t> g</a:t>
                </a:r>
                <a:r>
                  <a:rPr lang="en-CA" dirty="0"/>
                  <a:t>(</a:t>
                </a:r>
                <a:r>
                  <a:rPr lang="en-CA" i="1" dirty="0"/>
                  <a:t>n</a:t>
                </a:r>
                <a:r>
                  <a:rPr lang="en-CA" dirty="0"/>
                  <a:t>) |  for all  </a:t>
                </a:r>
                <a:r>
                  <a:rPr lang="en-CA" i="1" dirty="0"/>
                  <a:t>n</a:t>
                </a:r>
                <a:r>
                  <a:rPr lang="en-CA" dirty="0"/>
                  <a:t> &gt; </a:t>
                </a:r>
                <a:r>
                  <a:rPr lang="en-CA" i="1" dirty="0"/>
                  <a:t>m</a:t>
                </a:r>
                <a:r>
                  <a:rPr lang="en-CA" dirty="0"/>
                  <a:t> </a:t>
                </a:r>
              </a:p>
              <a:p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988" r="-1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442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Claim: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Proof: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dirty="0" smtClean="0"/>
                  <a:t>; therefore, we do not need to consider the absolute values. We need to find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 smtClean="0"/>
                  <a:t> such that the following is true: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 smtClean="0"/>
                  <a:t> we have: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for all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333" t="-988" b="-56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650992" y="3688080"/>
                <a:ext cx="350596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𝑀𝑛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en-US" sz="2400" dirty="0" smtClean="0">
                    <a:latin typeface="+mn-lt"/>
                  </a:rPr>
                  <a:t>for all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0992" y="3688080"/>
                <a:ext cx="3505960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3130" t="-24590" r="-1043" b="-47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305018" y="5041996"/>
                <a:ext cx="1809406" cy="369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≤9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r>
                  <a:rPr lang="en-US" sz="2400" b="0" dirty="0" smtClean="0"/>
                  <a:t/>
                </a:r>
                <a:br>
                  <a:rPr lang="en-US" sz="2400" b="0" dirty="0" smtClean="0"/>
                </a:br>
                <a:endParaRPr lang="en-US" sz="2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5018" y="5041996"/>
                <a:ext cx="1809406" cy="369397"/>
              </a:xfrm>
              <a:prstGeom prst="rect">
                <a:avLst/>
              </a:prstGeom>
              <a:blipFill rotWithShape="0">
                <a:blip r:embed="rId4"/>
                <a:stretch>
                  <a:fillRect l="-673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04314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Proof 2: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dirty="0" smtClean="0"/>
                  <a:t>; therefore, we do not need to consider the absolute values. We need to find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 smtClean="0"/>
                  <a:t> such that the following is true: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 smtClean="0"/>
                  <a:t> we have: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for all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33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786183" y="3256179"/>
                <a:ext cx="350596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𝑀𝑛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en-US" sz="2400" dirty="0" smtClean="0">
                    <a:latin typeface="+mn-lt"/>
                  </a:rPr>
                  <a:t>for all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183" y="3256179"/>
                <a:ext cx="3505960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2957" t="-24590" r="-1217" b="-49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498148" y="4520909"/>
                <a:ext cx="3768275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148" y="4520909"/>
                <a:ext cx="3768275" cy="69390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44507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second proof uses the following recipe:</a:t>
                </a:r>
              </a:p>
              <a:p>
                <a:pPr marL="731838" lvl="1" indent="-457200">
                  <a:buFont typeface="+mj-lt"/>
                  <a:buAutoNum type="arabicPeriod"/>
                </a:pPr>
                <a:r>
                  <a:rPr lang="en-US" dirty="0"/>
                  <a:t>C</a:t>
                </a:r>
                <a:r>
                  <a:rPr lang="en-US" dirty="0" smtClean="0"/>
                  <a:t>hoose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 smtClean="0"/>
              </a:p>
              <a:p>
                <a:pPr marL="731838" lvl="1" indent="-457200">
                  <a:buFont typeface="+mj-lt"/>
                  <a:buAutoNum type="arabicPeriod"/>
                </a:pPr>
                <a:r>
                  <a:rPr lang="en-US" dirty="0" smtClean="0"/>
                  <a:t>Assuming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 smtClean="0"/>
                  <a:t> derive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 smtClean="0"/>
                  <a:t> such that</a:t>
                </a:r>
              </a:p>
              <a:p>
                <a:pPr marL="731838" lvl="1" indent="-457200">
                  <a:buFont typeface="+mj-lt"/>
                  <a:buAutoNum type="arabicPeriod"/>
                </a:pPr>
                <a:endParaRPr lang="en-US" dirty="0"/>
              </a:p>
              <a:p>
                <a:pPr marL="731838" lvl="1" indent="-457200">
                  <a:buFont typeface="+mj-lt"/>
                  <a:buAutoNum type="arabicPeriod"/>
                </a:pPr>
                <a:endParaRPr lang="en-US" dirty="0" smtClean="0"/>
              </a:p>
              <a:p>
                <a:pPr marL="731838" lvl="1" indent="-457200">
                  <a:buFont typeface="+mj-lt"/>
                  <a:buAutoNum type="arabicPeriod"/>
                </a:pPr>
                <a:endParaRPr lang="en-US" dirty="0"/>
              </a:p>
              <a:p>
                <a:r>
                  <a:rPr lang="en-US" dirty="0" smtClean="0"/>
                  <a:t>assuming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 smtClean="0"/>
                  <a:t> implies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, etc. which means you can replace terms in the numerator to simplify the expression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008431" y="2737716"/>
                <a:ext cx="3127138" cy="7795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𝑀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431" y="2737716"/>
                <a:ext cx="3127138" cy="77957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17459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Claim: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+100∈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r>
                  <a:rPr lang="en-US" dirty="0" smtClean="0"/>
                  <a:t>Proof: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Choose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Assume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741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20583" y="3544214"/>
                <a:ext cx="7302833" cy="19011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+100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+100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+100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104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104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583" y="3544214"/>
                <a:ext cx="7302833" cy="1901161"/>
              </a:xfrm>
              <a:prstGeom prst="rect">
                <a:avLst/>
              </a:prstGeom>
              <a:blipFill rotWithShape="0">
                <a:blip r:embed="rId3"/>
                <a:stretch>
                  <a:fillRect b="-9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535074" y="2926128"/>
            <a:ext cx="1322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change to +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111144" y="3313786"/>
            <a:ext cx="115214" cy="256997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272071" y="2926128"/>
            <a:ext cx="1000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increase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09957" y="2931238"/>
            <a:ext cx="1000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increase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6763357" y="3313785"/>
            <a:ext cx="115214" cy="256997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7952551" y="3313786"/>
            <a:ext cx="115214" cy="256997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7504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dirty="0" smtClean="0"/>
                  <a:t> describes an algorithm that runs in constant time</a:t>
                </a:r>
              </a:p>
              <a:p>
                <a:pPr lvl="1"/>
                <a:r>
                  <a:rPr lang="en-US" dirty="0" smtClean="0"/>
                  <a:t>i.e., the run time does not depend on the size of the </a:t>
                </a:r>
                <a:r>
                  <a:rPr lang="en-US" dirty="0" smtClean="0"/>
                  <a:t>input</a:t>
                </a:r>
              </a:p>
              <a:p>
                <a:pPr lvl="1"/>
                <a:r>
                  <a:rPr lang="en-US" dirty="0" smtClean="0"/>
                  <a:t>examples:</a:t>
                </a:r>
              </a:p>
              <a:p>
                <a:pPr lvl="2"/>
                <a:r>
                  <a:rPr lang="en-US" dirty="0" smtClean="0"/>
                  <a:t>determine if an integer is even or odd</a:t>
                </a:r>
              </a:p>
              <a:p>
                <a:pPr lvl="2"/>
                <a:r>
                  <a:rPr lang="en-US" b="1" dirty="0" smtClean="0">
                    <a:latin typeface="Consolas" panose="020B0609020204030204" pitchFamily="49" charset="0"/>
                  </a:rPr>
                  <a:t>get</a:t>
                </a:r>
                <a:r>
                  <a:rPr lang="en-US" dirty="0" smtClean="0"/>
                  <a:t> for </a:t>
                </a:r>
                <a:r>
                  <a:rPr lang="en-US" b="1" dirty="0" err="1" smtClean="0">
                    <a:latin typeface="Consolas" panose="020B0609020204030204" pitchFamily="49" charset="0"/>
                  </a:rPr>
                  <a:t>ArrayList</a:t>
                </a:r>
                <a:r>
                  <a:rPr lang="en-US" dirty="0" smtClean="0"/>
                  <a:t> </a:t>
                </a:r>
                <a:r>
                  <a:rPr lang="en-US" dirty="0" smtClean="0"/>
                  <a:t> </a:t>
                </a:r>
              </a:p>
              <a:p>
                <a:pPr lvl="2"/>
                <a:r>
                  <a:rPr lang="en-US" b="1" dirty="0" smtClean="0">
                    <a:latin typeface="Consolas" panose="020B0609020204030204" pitchFamily="49" charset="0"/>
                  </a:rPr>
                  <a:t>contains</a:t>
                </a:r>
                <a:r>
                  <a:rPr lang="en-US" dirty="0" smtClean="0"/>
                  <a:t> for </a:t>
                </a:r>
                <a:r>
                  <a:rPr lang="en-US" b="1" dirty="0" err="1" smtClean="0">
                    <a:latin typeface="Consolas" panose="020B0609020204030204" pitchFamily="49" charset="0"/>
                  </a:rPr>
                  <a:t>HashSet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t="-988" r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781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describes an algorithm whose runtime grows in proportion to the logarithm of the input size</a:t>
                </a:r>
              </a:p>
              <a:p>
                <a:pPr lvl="1"/>
                <a:r>
                  <a:rPr lang="en-US" dirty="0" smtClean="0"/>
                  <a:t>i.e., doubling the size of the input increases the runtime by 1 unit of time</a:t>
                </a:r>
              </a:p>
              <a:p>
                <a:pPr lvl="1"/>
                <a:r>
                  <a:rPr lang="en-US" dirty="0" smtClean="0"/>
                  <a:t>called logarithmic </a:t>
                </a:r>
                <a:r>
                  <a:rPr lang="en-US" dirty="0" smtClean="0"/>
                  <a:t>complexity</a:t>
                </a:r>
              </a:p>
              <a:p>
                <a:pPr lvl="1"/>
                <a:r>
                  <a:rPr lang="en-US" dirty="0" smtClean="0"/>
                  <a:t>examples:</a:t>
                </a:r>
              </a:p>
              <a:p>
                <a:pPr lvl="2"/>
                <a:r>
                  <a:rPr lang="en-US" b="1" dirty="0" err="1" smtClean="0">
                    <a:latin typeface="Consolas" panose="020B0609020204030204" pitchFamily="49" charset="0"/>
                  </a:rPr>
                  <a:t>Arrays.binarySearch</a:t>
                </a:r>
                <a:r>
                  <a:rPr lang="en-US" dirty="0" smtClean="0"/>
                  <a:t> (</a:t>
                </a:r>
                <a:r>
                  <a:rPr lang="en-US" b="1" dirty="0" smtClean="0">
                    <a:latin typeface="Consolas" panose="020B0609020204030204" pitchFamily="49" charset="0"/>
                  </a:rPr>
                  <a:t>contains</a:t>
                </a:r>
                <a:r>
                  <a:rPr lang="en-US" dirty="0" smtClean="0"/>
                  <a:t> for a sorted array)</a:t>
                </a:r>
              </a:p>
              <a:p>
                <a:pPr lvl="2"/>
                <a:r>
                  <a:rPr lang="en-US" b="1" dirty="0">
                    <a:latin typeface="Consolas" panose="020B0609020204030204" pitchFamily="49" charset="0"/>
                  </a:rPr>
                  <a:t>contains</a:t>
                </a:r>
                <a:r>
                  <a:rPr lang="en-US" dirty="0"/>
                  <a:t> for </a:t>
                </a:r>
                <a:r>
                  <a:rPr lang="en-US" b="1" dirty="0" err="1" smtClean="0">
                    <a:latin typeface="Consolas" panose="020B0609020204030204" pitchFamily="49" charset="0"/>
                  </a:rPr>
                  <a:t>TreeSet</a:t>
                </a:r>
                <a:r>
                  <a:rPr lang="en-US" dirty="0" smtClean="0"/>
                  <a:t> </a:t>
                </a:r>
                <a:endParaRPr lang="en-US" dirty="0"/>
              </a:p>
              <a:p>
                <a:pPr lvl="2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t="-988" r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73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declare an array you use the element type followed by an empty pair of square brackets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2078" y="6448254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https://docs.oracle.com/javase/tutorial/java/nutsandbolts/arrays.html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174" y="2408205"/>
            <a:ext cx="58833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[] collection;     </a:t>
            </a:r>
            <a:endParaRPr lang="en-CA" b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CA" b="1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CA" b="1" dirty="0">
                <a:solidFill>
                  <a:srgbClr val="3F7F5F"/>
                </a:solidFill>
                <a:latin typeface="Consolas" panose="020B0609020204030204" pitchFamily="49" charset="0"/>
              </a:rPr>
              <a:t>collection is an array of double </a:t>
            </a:r>
            <a:r>
              <a:rPr lang="en-CA" b="1" dirty="0" smtClean="0">
                <a:solidFill>
                  <a:srgbClr val="3F7F5F"/>
                </a:solidFill>
                <a:latin typeface="Consolas" panose="020B0609020204030204" pitchFamily="49" charset="0"/>
              </a:rPr>
              <a:t>values</a:t>
            </a:r>
          </a:p>
          <a:p>
            <a:endParaRPr lang="en-CA" b="1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collection = </a:t>
            </a:r>
            <a:r>
              <a:rPr lang="en-CA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CA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[10];</a:t>
            </a:r>
          </a:p>
          <a:p>
            <a:r>
              <a:rPr lang="en-CA" b="1" dirty="0">
                <a:solidFill>
                  <a:srgbClr val="3F7F5F"/>
                </a:solidFill>
                <a:latin typeface="Consolas" panose="020B0609020204030204" pitchFamily="49" charset="0"/>
              </a:rPr>
              <a:t>// collection is an array of 10 double values</a:t>
            </a:r>
          </a:p>
          <a:p>
            <a:endParaRPr lang="en-CA" b="1" dirty="0" smtClean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endParaRPr lang="en-CA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8541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describes an </a:t>
                </a:r>
                <a:r>
                  <a:rPr lang="en-US" dirty="0" smtClean="0"/>
                  <a:t>algorithm whose runtime grows in proportion to the size of the input</a:t>
                </a:r>
              </a:p>
              <a:p>
                <a:pPr lvl="1"/>
                <a:r>
                  <a:rPr lang="en-US" dirty="0" smtClean="0"/>
                  <a:t>i.e., doubling the input size double the runtime (approximately)</a:t>
                </a:r>
              </a:p>
              <a:p>
                <a:pPr lvl="1"/>
                <a:r>
                  <a:rPr lang="en-US" dirty="0" smtClean="0"/>
                  <a:t>called linear </a:t>
                </a:r>
                <a:r>
                  <a:rPr lang="en-US" dirty="0" smtClean="0"/>
                  <a:t>complexity</a:t>
                </a:r>
              </a:p>
              <a:p>
                <a:pPr lvl="1"/>
                <a:r>
                  <a:rPr lang="en-US" dirty="0" smtClean="0"/>
                  <a:t>examples:</a:t>
                </a:r>
              </a:p>
              <a:p>
                <a:pPr lvl="2"/>
                <a:r>
                  <a:rPr lang="en-US" dirty="0" smtClean="0"/>
                  <a:t>finding the minimum or maximum value in an array or list</a:t>
                </a:r>
              </a:p>
              <a:p>
                <a:pPr lvl="2"/>
                <a:r>
                  <a:rPr lang="en-US" b="1" dirty="0">
                    <a:latin typeface="Consolas" panose="020B0609020204030204" pitchFamily="49" charset="0"/>
                  </a:rPr>
                  <a:t>contains</a:t>
                </a:r>
                <a:r>
                  <a:rPr lang="en-US" dirty="0"/>
                  <a:t> for </a:t>
                </a:r>
                <a:r>
                  <a:rPr lang="en-US" dirty="0" smtClean="0"/>
                  <a:t>an unsorted </a:t>
                </a:r>
                <a:r>
                  <a:rPr lang="en-US" dirty="0"/>
                  <a:t>array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8755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describes an algorithm whose runtime complexity is slightly greater than linear</a:t>
                </a:r>
              </a:p>
              <a:p>
                <a:pPr lvl="1"/>
                <a:r>
                  <a:rPr lang="en-US" dirty="0" smtClean="0"/>
                  <a:t>i.e., doubling the size of the input more than doubles the runtime (approximately)</a:t>
                </a:r>
              </a:p>
              <a:p>
                <a:pPr lvl="1"/>
                <a:r>
                  <a:rPr lang="en-US" dirty="0" smtClean="0"/>
                  <a:t>called </a:t>
                </a:r>
                <a:r>
                  <a:rPr lang="en-US" dirty="0" err="1" smtClean="0"/>
                  <a:t>linearithmic</a:t>
                </a:r>
                <a:r>
                  <a:rPr lang="en-US" dirty="0" smtClean="0"/>
                  <a:t> </a:t>
                </a:r>
                <a:r>
                  <a:rPr lang="en-US" dirty="0" smtClean="0"/>
                  <a:t>complexity</a:t>
                </a:r>
              </a:p>
              <a:p>
                <a:pPr lvl="1"/>
                <a:r>
                  <a:rPr lang="en-US" dirty="0" smtClean="0"/>
                  <a:t>examples:</a:t>
                </a:r>
              </a:p>
              <a:p>
                <a:pPr lvl="2"/>
                <a:r>
                  <a:rPr lang="en-US" dirty="0" smtClean="0"/>
                  <a:t>efficient sorting of an array or list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764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describes an </a:t>
                </a:r>
                <a:r>
                  <a:rPr lang="en-US" dirty="0" smtClean="0"/>
                  <a:t>algorithm whose runtime grows in proportion to the square of the size of the input</a:t>
                </a:r>
              </a:p>
              <a:p>
                <a:pPr lvl="1"/>
                <a:r>
                  <a:rPr lang="en-US" dirty="0" smtClean="0"/>
                  <a:t>i.e., doubling the input size quadruples the runtime (approximately)</a:t>
                </a:r>
              </a:p>
              <a:p>
                <a:pPr lvl="1"/>
                <a:r>
                  <a:rPr lang="en-US" dirty="0" smtClean="0"/>
                  <a:t>called quadratic </a:t>
                </a:r>
                <a:r>
                  <a:rPr lang="en-US" dirty="0" smtClean="0"/>
                  <a:t>complexity</a:t>
                </a:r>
              </a:p>
              <a:p>
                <a:pPr lvl="1"/>
                <a:r>
                  <a:rPr lang="en-US" dirty="0" smtClean="0"/>
                  <a:t>examples:</a:t>
                </a:r>
              </a:p>
              <a:p>
                <a:pPr lvl="2"/>
                <a:r>
                  <a:rPr lang="en-US" dirty="0" smtClean="0"/>
                  <a:t>inefficient sorting of an array or list</a:t>
                </a:r>
              </a:p>
              <a:p>
                <a:pPr lvl="2"/>
                <a:r>
                  <a:rPr lang="en-US" dirty="0" smtClean="0"/>
                  <a:t>checking if everything in one list is in another list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t="-988" r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3944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describes an </a:t>
                </a:r>
                <a:r>
                  <a:rPr lang="en-US" dirty="0" smtClean="0"/>
                  <a:t>algorithm whose runtime grows exponentially with the size of the input</a:t>
                </a:r>
              </a:p>
              <a:p>
                <a:pPr lvl="1"/>
                <a:r>
                  <a:rPr lang="en-US" dirty="0" smtClean="0"/>
                  <a:t>i.e., increasing the input size by 1 doubles the runtime (approximately)</a:t>
                </a:r>
              </a:p>
              <a:p>
                <a:pPr lvl="1"/>
                <a:r>
                  <a:rPr lang="en-US" dirty="0" smtClean="0"/>
                  <a:t>called exponential </a:t>
                </a:r>
                <a:r>
                  <a:rPr lang="en-US" dirty="0" smtClean="0"/>
                  <a:t>complexity</a:t>
                </a:r>
              </a:p>
              <a:p>
                <a:pPr lvl="1"/>
                <a:r>
                  <a:rPr lang="en-US" dirty="0" smtClean="0"/>
                  <a:t>example:</a:t>
                </a:r>
              </a:p>
              <a:p>
                <a:pPr lvl="2"/>
                <a:r>
                  <a:rPr lang="en-US" dirty="0" smtClean="0"/>
                  <a:t>trying to break a combination lock by trying every possible combination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051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bigO.png"/>
          <p:cNvPicPr>
            <a:picLocks noChangeAspect="1"/>
          </p:cNvPicPr>
          <p:nvPr/>
        </p:nvPicPr>
        <p:blipFill>
          <a:blip r:embed="rId2" cstate="print"/>
          <a:srcRect b="5682"/>
          <a:stretch>
            <a:fillRect/>
          </a:stretch>
        </p:blipFill>
        <p:spPr bwMode="auto">
          <a:xfrm>
            <a:off x="1219200" y="1314450"/>
            <a:ext cx="67056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Comparing Rates of Growth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CBE81B-71B0-4326-80E7-C3130B54B97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429500" y="5029200"/>
            <a:ext cx="8382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</a:t>
            </a:r>
            <a:r>
              <a:rPr lang="en-CA" sz="2400" i="1" dirty="0">
                <a:latin typeface="+mn-lt"/>
              </a:rPr>
              <a:t>n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9500" y="3143250"/>
            <a:ext cx="147796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</a:t>
            </a:r>
            <a:r>
              <a:rPr lang="en-CA" sz="2400" i="1" dirty="0">
                <a:latin typeface="+mn-lt"/>
              </a:rPr>
              <a:t>n </a:t>
            </a:r>
            <a:r>
              <a:rPr lang="en-CA" sz="2400" dirty="0" err="1">
                <a:latin typeface="+mn-lt"/>
              </a:rPr>
              <a:t>log</a:t>
            </a:r>
            <a:r>
              <a:rPr lang="en-CA" sz="2400" i="1" dirty="0" err="1">
                <a:latin typeface="+mn-lt"/>
              </a:rPr>
              <a:t>n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52900" y="1200150"/>
            <a:ext cx="9731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</a:t>
            </a:r>
            <a:r>
              <a:rPr lang="en-CA" sz="2400" i="1" dirty="0">
                <a:latin typeface="+mn-lt"/>
              </a:rPr>
              <a:t>n</a:t>
            </a:r>
            <a:r>
              <a:rPr lang="en-CA" sz="3600" baseline="30000" dirty="0">
                <a:latin typeface="+mn-lt"/>
              </a:rPr>
              <a:t>2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70163" y="1200150"/>
            <a:ext cx="995362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(2</a:t>
            </a:r>
            <a:r>
              <a:rPr lang="en-CA" sz="3600" i="1" baseline="30000" dirty="0">
                <a:latin typeface="+mn-lt"/>
              </a:rPr>
              <a:t>n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02150" y="5943600"/>
            <a:ext cx="3556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n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0202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Comments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big-O complexity tells you something about the running time of an algorithm as the size of the input, </a:t>
            </a:r>
            <a:r>
              <a:rPr lang="en-CA" i="1" dirty="0" smtClean="0"/>
              <a:t>n</a:t>
            </a:r>
            <a:r>
              <a:rPr lang="en-CA" dirty="0" smtClean="0"/>
              <a:t>, approaches infinity</a:t>
            </a:r>
          </a:p>
          <a:p>
            <a:pPr lvl="1">
              <a:defRPr/>
            </a:pPr>
            <a:r>
              <a:rPr lang="en-CA" dirty="0" smtClean="0"/>
              <a:t>we say that it describes the limiting, or asymptotic, running time of an algorithm</a:t>
            </a:r>
          </a:p>
          <a:p>
            <a:pPr>
              <a:defRPr/>
            </a:pPr>
            <a:r>
              <a:rPr lang="en-CA" dirty="0" smtClean="0"/>
              <a:t>for small values of </a:t>
            </a:r>
            <a:r>
              <a:rPr lang="en-CA" i="1" dirty="0" smtClean="0"/>
              <a:t>n</a:t>
            </a:r>
            <a:r>
              <a:rPr lang="en-CA" dirty="0" smtClean="0"/>
              <a:t> it is often the case that a less efficient algorithm (in terms of big-O) will run faster than a more efficient one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E4F18-6FBC-449A-8B40-4E4E4B16B2E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8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Implementing a list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1122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data structures (and algorithms) are one of the foundational elements of computer science</a:t>
            </a:r>
          </a:p>
          <a:p>
            <a:r>
              <a:rPr lang="en-US" dirty="0" smtClean="0"/>
              <a:t>a data structure is a way to organize and store data so that it can be used efficiently</a:t>
            </a:r>
          </a:p>
          <a:p>
            <a:pPr lvl="1"/>
            <a:r>
              <a:rPr lang="en-US" dirty="0" smtClean="0"/>
              <a:t>list – sequence of elements</a:t>
            </a:r>
          </a:p>
          <a:p>
            <a:pPr lvl="1"/>
            <a:r>
              <a:rPr lang="en-US" dirty="0" smtClean="0"/>
              <a:t>set – a group of unique elements</a:t>
            </a:r>
          </a:p>
          <a:p>
            <a:pPr lvl="1"/>
            <a:r>
              <a:rPr lang="en-US" dirty="0" smtClean="0"/>
              <a:t>map – access elements using a key</a:t>
            </a:r>
          </a:p>
          <a:p>
            <a:pPr lvl="1"/>
            <a:r>
              <a:rPr lang="en-US" dirty="0" smtClean="0">
                <a:hlinkClick r:id="rId2"/>
              </a:rPr>
              <a:t>many more...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896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that we wanted to implement our own list-of-strings class</a:t>
            </a:r>
          </a:p>
          <a:p>
            <a:pPr lvl="1"/>
            <a:r>
              <a:rPr lang="en-US" dirty="0" smtClean="0"/>
              <a:t>we want to use an array to store the string references</a:t>
            </a:r>
          </a:p>
          <a:p>
            <a:r>
              <a:rPr lang="en-US" dirty="0" smtClean="0"/>
              <a:t>what public features should our class have?</a:t>
            </a:r>
          </a:p>
          <a:p>
            <a:pPr lvl="1"/>
            <a:r>
              <a:rPr lang="en-US" dirty="0" smtClean="0"/>
              <a:t>discuss amongst yourselves here...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254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does the choice of using an array affect the implementation of the list features?</a:t>
            </a:r>
          </a:p>
          <a:p>
            <a:pPr lvl="1"/>
            <a:r>
              <a:rPr lang="en-US" dirty="0" smtClean="0"/>
              <a:t>discuss amongst yourselves here...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37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create an array you use the new operator followed by the element type followed by the length of the array in square brackets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2078" y="6448254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https://docs.oracle.com/javase/tutorial/java/nutsandbolts/arrays.html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174" y="2848886"/>
            <a:ext cx="58833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[] collection;     </a:t>
            </a:r>
            <a:endParaRPr lang="en-CA" b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CA" b="1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CA" b="1" dirty="0">
                <a:solidFill>
                  <a:srgbClr val="3F7F5F"/>
                </a:solidFill>
                <a:latin typeface="Consolas" panose="020B0609020204030204" pitchFamily="49" charset="0"/>
              </a:rPr>
              <a:t>collection is an array of double </a:t>
            </a:r>
            <a:r>
              <a:rPr lang="en-CA" b="1" dirty="0" smtClean="0">
                <a:solidFill>
                  <a:srgbClr val="3F7F5F"/>
                </a:solidFill>
                <a:latin typeface="Consolas" panose="020B0609020204030204" pitchFamily="49" charset="0"/>
              </a:rPr>
              <a:t>values</a:t>
            </a:r>
          </a:p>
          <a:p>
            <a:endParaRPr lang="en-CA" b="1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collection = </a:t>
            </a:r>
            <a:r>
              <a:rPr lang="en-CA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CA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[10];</a:t>
            </a:r>
          </a:p>
          <a:p>
            <a:r>
              <a:rPr lang="en-CA" b="1" dirty="0">
                <a:solidFill>
                  <a:srgbClr val="3F7F5F"/>
                </a:solidFill>
                <a:latin typeface="Consolas" panose="020B0609020204030204" pitchFamily="49" charset="0"/>
              </a:rPr>
              <a:t>// collection is an array of 10 double values</a:t>
            </a:r>
          </a:p>
          <a:p>
            <a:endParaRPr lang="en-CA" b="1" dirty="0" smtClean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endParaRPr lang="en-CA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3074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a list using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capacity</a:t>
            </a:r>
            <a:r>
              <a:rPr lang="en-US" dirty="0" smtClean="0"/>
              <a:t> of a list is </a:t>
            </a:r>
            <a:r>
              <a:rPr lang="en-US" dirty="0"/>
              <a:t>the maximum number of elements that the list can </a:t>
            </a:r>
            <a:r>
              <a:rPr lang="en-US" dirty="0" smtClean="0"/>
              <a:t>hold</a:t>
            </a:r>
          </a:p>
          <a:p>
            <a:pPr lvl="1"/>
            <a:r>
              <a:rPr lang="en-US" dirty="0" smtClean="0"/>
              <a:t>note that the capacity is different than the size</a:t>
            </a:r>
          </a:p>
          <a:p>
            <a:pPr lvl="2"/>
            <a:r>
              <a:rPr lang="en-US" dirty="0" smtClean="0"/>
              <a:t>the size of the list is the number of elements in the list whereas the capacity is the maximum number of elements that the list can hold</a:t>
            </a:r>
          </a:p>
          <a:p>
            <a:r>
              <a:rPr lang="en-US" dirty="0" smtClean="0"/>
              <a:t>the client can specify the capacity using a constructor</a:t>
            </a:r>
          </a:p>
          <a:p>
            <a:r>
              <a:rPr lang="en-US" dirty="0" smtClean="0"/>
              <a:t>if the clients tries to add more elements than the list can hold we have to increase the capacity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468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>
                <a:solidFill>
                  <a:srgbClr val="7F0055"/>
                </a:solidFill>
              </a:rPr>
              <a:t>public</a:t>
            </a:r>
            <a:r>
              <a:rPr lang="en-CA" dirty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7F0055"/>
                </a:solidFill>
              </a:rPr>
              <a:t>class</a:t>
            </a:r>
            <a:r>
              <a:rPr lang="en-CA" dirty="0">
                <a:solidFill>
                  <a:srgbClr val="000000"/>
                </a:solidFill>
              </a:rPr>
              <a:t> </a:t>
            </a:r>
            <a:r>
              <a:rPr lang="en-CA" dirty="0" err="1" smtClean="0">
                <a:solidFill>
                  <a:srgbClr val="000000"/>
                </a:solidFill>
              </a:rPr>
              <a:t>String</a:t>
            </a:r>
            <a:r>
              <a:rPr lang="en-CA" dirty="0" err="1" smtClean="0">
                <a:solidFill>
                  <a:srgbClr val="000000"/>
                </a:solidFill>
              </a:rPr>
              <a:t>List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00"/>
                </a:solidFill>
              </a:rPr>
              <a:t>{</a:t>
            </a:r>
          </a:p>
          <a:p>
            <a:endParaRPr lang="en-CA" dirty="0"/>
          </a:p>
          <a:p>
            <a:r>
              <a:rPr lang="en-CA" dirty="0" smtClean="0">
                <a:solidFill>
                  <a:srgbClr val="7F0055"/>
                </a:solidFill>
              </a:rPr>
              <a:t>  private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smtClean="0">
                <a:solidFill>
                  <a:srgbClr val="000000"/>
                </a:solidFill>
              </a:rPr>
              <a:t>String</a:t>
            </a:r>
            <a:r>
              <a:rPr lang="en-CA" dirty="0" smtClean="0">
                <a:solidFill>
                  <a:srgbClr val="000000"/>
                </a:solidFill>
              </a:rPr>
              <a:t>[] </a:t>
            </a:r>
            <a:r>
              <a:rPr lang="en-CA" dirty="0" smtClean="0">
                <a:solidFill>
                  <a:srgbClr val="0000C0"/>
                </a:solidFill>
              </a:rPr>
              <a:t>elements</a:t>
            </a:r>
            <a:r>
              <a:rPr lang="en-CA" dirty="0" smtClean="0">
                <a:solidFill>
                  <a:srgbClr val="000000"/>
                </a:solidFill>
              </a:rPr>
              <a:t>;</a:t>
            </a:r>
            <a:endParaRPr lang="en-CA" dirty="0"/>
          </a:p>
          <a:p>
            <a:r>
              <a:rPr lang="en-CA" dirty="0" smtClean="0">
                <a:solidFill>
                  <a:srgbClr val="7F0055"/>
                </a:solidFill>
              </a:rPr>
              <a:t>  private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err="1">
                <a:solidFill>
                  <a:srgbClr val="7F0055"/>
                </a:solidFill>
              </a:rPr>
              <a:t>int</a:t>
            </a:r>
            <a:r>
              <a:rPr lang="en-CA" dirty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C0"/>
                </a:solidFill>
              </a:rPr>
              <a:t>capacity</a:t>
            </a:r>
            <a:r>
              <a:rPr lang="en-CA" dirty="0">
                <a:solidFill>
                  <a:srgbClr val="000000"/>
                </a:solidFill>
              </a:rPr>
              <a:t>;</a:t>
            </a:r>
            <a:endParaRPr lang="en-CA" dirty="0" smtClean="0">
              <a:solidFill>
                <a:srgbClr val="000000"/>
              </a:solidFill>
            </a:endParaRPr>
          </a:p>
          <a:p>
            <a:r>
              <a:rPr lang="en-CA" dirty="0" smtClean="0">
                <a:solidFill>
                  <a:srgbClr val="7F0055"/>
                </a:solidFill>
              </a:rPr>
              <a:t>  private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err="1">
                <a:solidFill>
                  <a:srgbClr val="7F0055"/>
                </a:solidFill>
              </a:rPr>
              <a:t>int</a:t>
            </a:r>
            <a:r>
              <a:rPr lang="en-CA" dirty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C0"/>
                </a:solidFill>
              </a:rPr>
              <a:t>size</a:t>
            </a:r>
            <a:r>
              <a:rPr lang="en-CA" dirty="0">
                <a:solidFill>
                  <a:srgbClr val="000000"/>
                </a:solidFill>
              </a:rPr>
              <a:t>;</a:t>
            </a:r>
          </a:p>
          <a:p>
            <a:endParaRPr lang="en-CA" dirty="0" smtClean="0"/>
          </a:p>
          <a:p>
            <a:r>
              <a:rPr lang="en-CA" dirty="0" smtClean="0">
                <a:solidFill>
                  <a:srgbClr val="3F7F5F"/>
                </a:solidFill>
              </a:rPr>
              <a:t>  // Initializes an empty list of strings having the given capacity.</a:t>
            </a:r>
            <a:endParaRPr lang="en-CA" dirty="0"/>
          </a:p>
          <a:p>
            <a:r>
              <a:rPr lang="en-CA" dirty="0" smtClean="0">
                <a:solidFill>
                  <a:srgbClr val="7F0055"/>
                </a:solidFill>
              </a:rPr>
              <a:t>  public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err="1" smtClean="0">
                <a:solidFill>
                  <a:srgbClr val="000000"/>
                </a:solidFill>
              </a:rPr>
              <a:t>StringList</a:t>
            </a:r>
            <a:r>
              <a:rPr lang="en-CA" dirty="0" smtClean="0">
                <a:solidFill>
                  <a:srgbClr val="000000"/>
                </a:solidFill>
              </a:rPr>
              <a:t>(</a:t>
            </a:r>
            <a:r>
              <a:rPr lang="en-CA" dirty="0" err="1" smtClean="0">
                <a:solidFill>
                  <a:srgbClr val="7F0055"/>
                </a:solidFill>
              </a:rPr>
              <a:t>int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00"/>
                </a:solidFill>
              </a:rPr>
              <a:t>capacity)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  if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00"/>
                </a:solidFill>
              </a:rPr>
              <a:t>(capacity &lt; 1)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    throw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7F0055"/>
                </a:solidFill>
              </a:rPr>
              <a:t>new</a:t>
            </a:r>
            <a:r>
              <a:rPr lang="en-CA" dirty="0">
                <a:solidFill>
                  <a:srgbClr val="000000"/>
                </a:solidFill>
              </a:rPr>
              <a:t> </a:t>
            </a:r>
            <a:endParaRPr lang="en-CA" dirty="0" smtClean="0">
              <a:solidFill>
                <a:srgbClr val="000000"/>
              </a:solidFill>
            </a:endParaRPr>
          </a:p>
          <a:p>
            <a:r>
              <a:rPr lang="en-CA" dirty="0">
                <a:solidFill>
                  <a:srgbClr val="000000"/>
                </a:solidFill>
              </a:rPr>
              <a:t> </a:t>
            </a:r>
            <a:r>
              <a:rPr lang="en-CA" dirty="0" smtClean="0">
                <a:solidFill>
                  <a:srgbClr val="000000"/>
                </a:solidFill>
              </a:rPr>
              <a:t>       </a:t>
            </a:r>
            <a:r>
              <a:rPr lang="en-CA" dirty="0" err="1" smtClean="0">
                <a:solidFill>
                  <a:srgbClr val="000000"/>
                </a:solidFill>
              </a:rPr>
              <a:t>IllegalArgumentException</a:t>
            </a:r>
            <a:r>
              <a:rPr lang="en-CA" dirty="0">
                <a:solidFill>
                  <a:srgbClr val="000000"/>
                </a:solidFill>
              </a:rPr>
              <a:t>(</a:t>
            </a:r>
            <a:r>
              <a:rPr lang="en-CA" dirty="0">
                <a:solidFill>
                  <a:srgbClr val="2A00FF"/>
                </a:solidFill>
              </a:rPr>
              <a:t>"capacity must be positive"</a:t>
            </a:r>
            <a:r>
              <a:rPr lang="en-CA" dirty="0">
                <a:solidFill>
                  <a:srgbClr val="000000"/>
                </a:solidFill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    }</a:t>
            </a:r>
          </a:p>
          <a:p>
            <a:r>
              <a:rPr lang="en-CA" dirty="0">
                <a:solidFill>
                  <a:srgbClr val="000000"/>
                </a:solidFill>
              </a:rPr>
              <a:t> </a:t>
            </a:r>
            <a:r>
              <a:rPr lang="en-CA" dirty="0" smtClean="0">
                <a:solidFill>
                  <a:srgbClr val="000000"/>
                </a:solidFill>
              </a:rPr>
              <a:t> 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capacity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00"/>
                </a:solidFill>
              </a:rPr>
              <a:t>= </a:t>
            </a:r>
            <a:r>
              <a:rPr lang="en-CA" dirty="0" smtClean="0">
                <a:solidFill>
                  <a:srgbClr val="000000"/>
                </a:solidFill>
              </a:rPr>
              <a:t>capacity;</a:t>
            </a:r>
            <a:endParaRPr lang="en-CA" dirty="0">
              <a:solidFill>
                <a:srgbClr val="000000"/>
              </a:solidFill>
            </a:endParaRPr>
          </a:p>
          <a:p>
            <a:r>
              <a:rPr lang="en-CA" dirty="0" smtClean="0">
                <a:solidFill>
                  <a:srgbClr val="7F0055"/>
                </a:solidFill>
              </a:rPr>
              <a:t>  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size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00"/>
                </a:solidFill>
              </a:rPr>
              <a:t>= 0;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elements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00"/>
                </a:solidFill>
              </a:rPr>
              <a:t>= </a:t>
            </a:r>
            <a:r>
              <a:rPr lang="en-CA" dirty="0">
                <a:solidFill>
                  <a:srgbClr val="7F0055"/>
                </a:solidFill>
              </a:rPr>
              <a:t>new</a:t>
            </a:r>
            <a:r>
              <a:rPr lang="en-CA" dirty="0">
                <a:solidFill>
                  <a:srgbClr val="000000"/>
                </a:solidFill>
              </a:rPr>
              <a:t> </a:t>
            </a:r>
            <a:r>
              <a:rPr lang="en-CA" dirty="0" smtClean="0">
                <a:solidFill>
                  <a:srgbClr val="000000"/>
                </a:solidFill>
              </a:rPr>
              <a:t>String[capacity</a:t>
            </a:r>
            <a:r>
              <a:rPr lang="en-CA" dirty="0">
                <a:solidFill>
                  <a:srgbClr val="000000"/>
                </a:solidFill>
              </a:rPr>
              <a:t>];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  }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136634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Get and set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to get and set an element at an index we simply get or set the element in the array at the given index</a:t>
            </a:r>
          </a:p>
          <a:p>
            <a:r>
              <a:rPr lang="en-CA" dirty="0" smtClean="0"/>
              <a:t>because arrays are stored contiguously in memory, this operation has O(1) complexity (in theory)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1985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3F5FBF"/>
                </a:solidFill>
              </a:rPr>
              <a:t>Returns the string at the specified position in this list.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index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           </a:t>
            </a:r>
            <a:r>
              <a:rPr lang="en-US" dirty="0">
                <a:solidFill>
                  <a:srgbClr val="3F5FBF"/>
                </a:solidFill>
              </a:rPr>
              <a:t>index of the string to return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the string at the specified position in this list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@throws</a:t>
            </a:r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err="1">
                <a:solidFill>
                  <a:srgbClr val="3F5FBF"/>
                </a:solidFill>
              </a:rPr>
              <a:t>IndexOutOfBoundsException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            </a:t>
            </a:r>
            <a:r>
              <a:rPr lang="en-US" dirty="0">
                <a:solidFill>
                  <a:srgbClr val="3F5FBF"/>
                </a:solidFill>
              </a:rPr>
              <a:t>if index is out of range (index is less than zero or </a:t>
            </a:r>
            <a:endParaRPr lang="en-US" dirty="0" smtClean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            index is greater </a:t>
            </a:r>
            <a:r>
              <a:rPr lang="en-US" dirty="0">
                <a:solidFill>
                  <a:srgbClr val="3F5FBF"/>
                </a:solidFill>
              </a:rPr>
              <a:t>than or equal to the size of this list</a:t>
            </a:r>
            <a:r>
              <a:rPr lang="en-US" dirty="0" smtClean="0">
                <a:solidFill>
                  <a:srgbClr val="3F5FBF"/>
                </a:solidFill>
              </a:rPr>
              <a:t>)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*/</a:t>
            </a:r>
            <a:endParaRPr lang="en-CA" dirty="0" smtClean="0">
              <a:solidFill>
                <a:srgbClr val="7F0055"/>
              </a:solidFill>
            </a:endParaRPr>
          </a:p>
          <a:p>
            <a:r>
              <a:rPr lang="en-CA" dirty="0" smtClean="0">
                <a:solidFill>
                  <a:srgbClr val="7F0055"/>
                </a:solidFill>
              </a:rPr>
              <a:t>public</a:t>
            </a:r>
            <a:r>
              <a:rPr lang="en-CA" dirty="0" smtClean="0">
                <a:solidFill>
                  <a:srgbClr val="000000"/>
                </a:solidFill>
              </a:rPr>
              <a:t> String </a:t>
            </a:r>
            <a:r>
              <a:rPr lang="en-CA" dirty="0">
                <a:solidFill>
                  <a:srgbClr val="000000"/>
                </a:solidFill>
              </a:rPr>
              <a:t>get(</a:t>
            </a:r>
            <a:r>
              <a:rPr lang="en-CA" dirty="0" err="1">
                <a:solidFill>
                  <a:srgbClr val="7F0055"/>
                </a:solidFill>
              </a:rPr>
              <a:t>int</a:t>
            </a:r>
            <a:r>
              <a:rPr lang="en-CA" dirty="0">
                <a:solidFill>
                  <a:srgbClr val="000000"/>
                </a:solidFill>
              </a:rPr>
              <a:t> index)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if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00"/>
                </a:solidFill>
              </a:rPr>
              <a:t>(index &lt; 0 || index &gt;= </a:t>
            </a:r>
            <a:r>
              <a:rPr lang="en-CA" dirty="0" err="1">
                <a:solidFill>
                  <a:srgbClr val="7F0055"/>
                </a:solidFill>
              </a:rPr>
              <a:t>this</a:t>
            </a:r>
            <a:r>
              <a:rPr lang="en-CA" dirty="0" err="1">
                <a:solidFill>
                  <a:srgbClr val="000000"/>
                </a:solidFill>
              </a:rPr>
              <a:t>.</a:t>
            </a:r>
            <a:r>
              <a:rPr lang="en-CA" dirty="0" err="1">
                <a:solidFill>
                  <a:srgbClr val="0000C0"/>
                </a:solidFill>
              </a:rPr>
              <a:t>size</a:t>
            </a:r>
            <a:r>
              <a:rPr lang="en-CA" dirty="0">
                <a:solidFill>
                  <a:srgbClr val="000000"/>
                </a:solidFill>
              </a:rPr>
              <a:t>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  throw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7F0055"/>
                </a:solidFill>
              </a:rPr>
              <a:t>new</a:t>
            </a:r>
            <a:r>
              <a:rPr lang="en-CA" dirty="0">
                <a:solidFill>
                  <a:srgbClr val="000000"/>
                </a:solidFill>
              </a:rPr>
              <a:t> </a:t>
            </a:r>
            <a:r>
              <a:rPr lang="en-CA" dirty="0" err="1">
                <a:solidFill>
                  <a:srgbClr val="000000"/>
                </a:solidFill>
              </a:rPr>
              <a:t>IndexOutOfBoundsException</a:t>
            </a:r>
            <a:r>
              <a:rPr lang="en-CA" dirty="0">
                <a:solidFill>
                  <a:srgbClr val="000000"/>
                </a:solidFill>
              </a:rPr>
              <a:t>(</a:t>
            </a:r>
            <a:r>
              <a:rPr lang="en-CA" dirty="0">
                <a:solidFill>
                  <a:srgbClr val="2A00FF"/>
                </a:solidFill>
              </a:rPr>
              <a:t>"index: "</a:t>
            </a:r>
            <a:r>
              <a:rPr lang="en-CA" dirty="0">
                <a:solidFill>
                  <a:srgbClr val="000000"/>
                </a:solidFill>
              </a:rPr>
              <a:t> + index);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  }</a:t>
            </a:r>
            <a:endParaRPr lang="en-CA" dirty="0">
              <a:solidFill>
                <a:srgbClr val="000000"/>
              </a:solidFill>
            </a:endParaRPr>
          </a:p>
          <a:p>
            <a:r>
              <a:rPr lang="en-CA" dirty="0" smtClean="0">
                <a:solidFill>
                  <a:srgbClr val="7F0055"/>
                </a:solidFill>
              </a:rPr>
              <a:t>  return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elements</a:t>
            </a:r>
            <a:r>
              <a:rPr lang="en-CA" dirty="0" smtClean="0">
                <a:solidFill>
                  <a:srgbClr val="000000"/>
                </a:solidFill>
              </a:rPr>
              <a:t>[index</a:t>
            </a:r>
            <a:r>
              <a:rPr lang="en-CA" dirty="0">
                <a:solidFill>
                  <a:srgbClr val="000000"/>
                </a:solidFill>
              </a:rPr>
              <a:t>];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}</a:t>
            </a:r>
          </a:p>
          <a:p>
            <a:endParaRPr lang="en-CA" dirty="0">
              <a:solidFill>
                <a:srgbClr val="000000"/>
              </a:solidFill>
            </a:endParaRPr>
          </a:p>
          <a:p>
            <a:endParaRPr lang="en-CA" dirty="0" smtClean="0">
              <a:solidFill>
                <a:srgbClr val="000000"/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271732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3F5FBF"/>
                </a:solidFill>
              </a:rPr>
              <a:t>Replaces the string at the specified position in this list with the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3F5FBF"/>
                </a:solidFill>
              </a:rPr>
              <a:t>specified string.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index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           </a:t>
            </a:r>
            <a:r>
              <a:rPr lang="en-US" dirty="0">
                <a:solidFill>
                  <a:srgbClr val="3F5FBF"/>
                </a:solidFill>
              </a:rPr>
              <a:t>index of the element to replace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element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           </a:t>
            </a:r>
            <a:r>
              <a:rPr lang="en-US" dirty="0">
                <a:solidFill>
                  <a:srgbClr val="3F5FBF"/>
                </a:solidFill>
              </a:rPr>
              <a:t>string to be stored at the specified position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the string previously at the specified position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*/ </a:t>
            </a:r>
          </a:p>
          <a:p>
            <a:r>
              <a:rPr lang="fr-FR" dirty="0" smtClean="0">
                <a:solidFill>
                  <a:srgbClr val="7F0055"/>
                </a:solidFill>
              </a:rPr>
              <a:t>public</a:t>
            </a:r>
            <a:r>
              <a:rPr lang="fr-FR" dirty="0" smtClean="0">
                <a:solidFill>
                  <a:srgbClr val="000000"/>
                </a:solidFill>
              </a:rPr>
              <a:t> String set(</a:t>
            </a:r>
            <a:r>
              <a:rPr lang="fr-FR" dirty="0" err="1" smtClean="0">
                <a:solidFill>
                  <a:srgbClr val="7F0055"/>
                </a:solidFill>
              </a:rPr>
              <a:t>int</a:t>
            </a:r>
            <a:r>
              <a:rPr lang="fr-FR" dirty="0" smtClean="0">
                <a:solidFill>
                  <a:srgbClr val="000000"/>
                </a:solidFill>
              </a:rPr>
              <a:t> index, </a:t>
            </a:r>
            <a:r>
              <a:rPr lang="fr-FR" dirty="0" smtClean="0">
                <a:solidFill>
                  <a:srgbClr val="000000"/>
                </a:solidFill>
              </a:rPr>
              <a:t>String</a:t>
            </a:r>
            <a:r>
              <a:rPr lang="fr-FR" dirty="0" smtClean="0">
                <a:solidFill>
                  <a:srgbClr val="000000"/>
                </a:solidFill>
              </a:rPr>
              <a:t> </a:t>
            </a:r>
            <a:r>
              <a:rPr lang="fr-FR" dirty="0" err="1" smtClean="0">
                <a:solidFill>
                  <a:srgbClr val="000000"/>
                </a:solidFill>
              </a:rPr>
              <a:t>element</a:t>
            </a:r>
            <a:r>
              <a:rPr lang="fr-FR" dirty="0" smtClean="0">
                <a:solidFill>
                  <a:srgbClr val="000000"/>
                </a:solidFill>
              </a:rPr>
              <a:t>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</a:t>
            </a:r>
            <a:r>
              <a:rPr lang="en-CA" dirty="0" smtClean="0">
                <a:solidFill>
                  <a:srgbClr val="000000"/>
                </a:solidFill>
              </a:rPr>
              <a:t>String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err="1">
                <a:solidFill>
                  <a:srgbClr val="000000"/>
                </a:solidFill>
              </a:rPr>
              <a:t>oldElement</a:t>
            </a:r>
            <a:r>
              <a:rPr lang="en-CA" dirty="0">
                <a:solidFill>
                  <a:srgbClr val="000000"/>
                </a:solidFill>
              </a:rPr>
              <a:t> = </a:t>
            </a:r>
            <a:r>
              <a:rPr lang="en-CA" dirty="0" err="1">
                <a:solidFill>
                  <a:srgbClr val="7F0055"/>
                </a:solidFill>
              </a:rPr>
              <a:t>this</a:t>
            </a:r>
            <a:r>
              <a:rPr lang="en-CA" dirty="0" err="1">
                <a:solidFill>
                  <a:srgbClr val="000000"/>
                </a:solidFill>
              </a:rPr>
              <a:t>.get</a:t>
            </a:r>
            <a:r>
              <a:rPr lang="en-CA" dirty="0">
                <a:solidFill>
                  <a:srgbClr val="000000"/>
                </a:solidFill>
              </a:rPr>
              <a:t>(index);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elements</a:t>
            </a:r>
            <a:r>
              <a:rPr lang="en-CA" dirty="0" smtClean="0">
                <a:solidFill>
                  <a:srgbClr val="000000"/>
                </a:solidFill>
              </a:rPr>
              <a:t>[index</a:t>
            </a:r>
            <a:r>
              <a:rPr lang="en-CA" dirty="0">
                <a:solidFill>
                  <a:srgbClr val="000000"/>
                </a:solidFill>
              </a:rPr>
              <a:t>] = element;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return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err="1">
                <a:solidFill>
                  <a:srgbClr val="000000"/>
                </a:solidFill>
              </a:rPr>
              <a:t>oldElement</a:t>
            </a:r>
            <a:r>
              <a:rPr lang="en-CA" dirty="0">
                <a:solidFill>
                  <a:srgbClr val="000000"/>
                </a:solidFill>
              </a:rPr>
              <a:t>;</a:t>
            </a:r>
          </a:p>
          <a:p>
            <a:r>
              <a:rPr lang="en-CA" dirty="0">
                <a:solidFill>
                  <a:srgbClr val="000000"/>
                </a:solidFill>
              </a:rPr>
              <a:t>}</a:t>
            </a:r>
          </a:p>
          <a:p>
            <a:endParaRPr lang="en-CA" dirty="0" smtClean="0">
              <a:solidFill>
                <a:srgbClr val="000000"/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704258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Adding to the end of the list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when we add an element to the end of the list we have to check if there is room in the array to hold the new element</a:t>
            </a:r>
          </a:p>
          <a:p>
            <a:pPr lvl="1"/>
            <a:r>
              <a:rPr lang="en-CA" dirty="0" smtClean="0"/>
              <a:t>if not then we have to:</a:t>
            </a:r>
          </a:p>
          <a:p>
            <a:pPr marL="1050925" lvl="2" indent="-457200">
              <a:buFont typeface="+mj-lt"/>
              <a:buAutoNum type="arabicPeriod"/>
            </a:pPr>
            <a:r>
              <a:rPr lang="en-CA" dirty="0" smtClean="0"/>
              <a:t>make a new array with double the capacity of the old array</a:t>
            </a:r>
          </a:p>
          <a:p>
            <a:pPr marL="1050925" lvl="2" indent="-457200">
              <a:buFont typeface="+mj-lt"/>
              <a:buAutoNum type="arabicPeriod"/>
            </a:pPr>
            <a:r>
              <a:rPr lang="en-CA" dirty="0" smtClean="0"/>
              <a:t>copy all of the elements from the old array into the new array</a:t>
            </a:r>
          </a:p>
          <a:p>
            <a:pPr marL="1050925" lvl="2" indent="-457200">
              <a:buFont typeface="+mj-lt"/>
              <a:buAutoNum type="arabicPeriod"/>
            </a:pPr>
            <a:r>
              <a:rPr lang="en-CA" dirty="0" smtClean="0"/>
              <a:t>add the new element to the new array</a:t>
            </a:r>
          </a:p>
          <a:p>
            <a:pPr marL="501650" indent="-457200"/>
            <a:r>
              <a:rPr lang="en-CA" dirty="0" smtClean="0"/>
              <a:t>we say that adding to the end of an array-based list has O(1) amortized complexity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55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* </a:t>
            </a:r>
            <a:r>
              <a:rPr lang="en-US" dirty="0">
                <a:solidFill>
                  <a:srgbClr val="3F5FBF"/>
                </a:solidFill>
              </a:rPr>
              <a:t>Appends the specified string to the end of this list.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element string to be appended to this list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true (consistent with </a:t>
            </a:r>
            <a:r>
              <a:rPr lang="en-US" dirty="0" err="1" smtClean="0">
                <a:solidFill>
                  <a:srgbClr val="3F5FBF"/>
                </a:solidFill>
              </a:rPr>
              <a:t>java.util.Collection</a:t>
            </a:r>
            <a:r>
              <a:rPr lang="en-US" dirty="0" smtClean="0">
                <a:solidFill>
                  <a:srgbClr val="3F5FBF"/>
                </a:solidFill>
              </a:rPr>
              <a:t>)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*/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public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err="1" smtClean="0">
                <a:solidFill>
                  <a:srgbClr val="7F0055"/>
                </a:solidFill>
              </a:rPr>
              <a:t>boolean</a:t>
            </a:r>
            <a:r>
              <a:rPr lang="en-CA" dirty="0" smtClean="0">
                <a:solidFill>
                  <a:srgbClr val="000000"/>
                </a:solidFill>
              </a:rPr>
              <a:t> add(T element)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</a:t>
            </a:r>
            <a:r>
              <a:rPr lang="en-CA" dirty="0" smtClean="0">
                <a:solidFill>
                  <a:srgbClr val="7F0055"/>
                </a:solidFill>
              </a:rPr>
              <a:t>if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00"/>
                </a:solidFill>
              </a:rPr>
              <a:t>(</a:t>
            </a:r>
            <a:r>
              <a:rPr lang="en-CA" dirty="0" err="1">
                <a:solidFill>
                  <a:srgbClr val="7F0055"/>
                </a:solidFill>
              </a:rPr>
              <a:t>this</a:t>
            </a:r>
            <a:r>
              <a:rPr lang="en-CA" dirty="0" err="1">
                <a:solidFill>
                  <a:srgbClr val="000000"/>
                </a:solidFill>
              </a:rPr>
              <a:t>.</a:t>
            </a:r>
            <a:r>
              <a:rPr lang="en-CA" dirty="0" err="1">
                <a:solidFill>
                  <a:srgbClr val="0000C0"/>
                </a:solidFill>
              </a:rPr>
              <a:t>size</a:t>
            </a:r>
            <a:r>
              <a:rPr lang="en-CA" dirty="0">
                <a:solidFill>
                  <a:srgbClr val="000000"/>
                </a:solidFill>
              </a:rPr>
              <a:t> == </a:t>
            </a:r>
            <a:r>
              <a:rPr lang="en-CA" dirty="0" err="1">
                <a:solidFill>
                  <a:srgbClr val="7F0055"/>
                </a:solidFill>
              </a:rPr>
              <a:t>this</a:t>
            </a:r>
            <a:r>
              <a:rPr lang="en-CA" dirty="0" err="1">
                <a:solidFill>
                  <a:srgbClr val="000000"/>
                </a:solidFill>
              </a:rPr>
              <a:t>.</a:t>
            </a:r>
            <a:r>
              <a:rPr lang="en-CA" dirty="0" err="1">
                <a:solidFill>
                  <a:srgbClr val="0000C0"/>
                </a:solidFill>
              </a:rPr>
              <a:t>capacity</a:t>
            </a:r>
            <a:r>
              <a:rPr lang="en-CA" dirty="0">
                <a:solidFill>
                  <a:srgbClr val="000000"/>
                </a:solidFill>
              </a:rPr>
              <a:t>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.resize</a:t>
            </a:r>
            <a:r>
              <a:rPr lang="en-CA" dirty="0">
                <a:solidFill>
                  <a:srgbClr val="000000"/>
                </a:solidFill>
              </a:rPr>
              <a:t>();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  }</a:t>
            </a:r>
            <a:endParaRPr lang="en-CA" dirty="0">
              <a:solidFill>
                <a:srgbClr val="000000"/>
              </a:solidFill>
            </a:endParaRPr>
          </a:p>
          <a:p>
            <a:r>
              <a:rPr lang="en-CA" dirty="0" smtClean="0">
                <a:solidFill>
                  <a:srgbClr val="7F0055"/>
                </a:solidFill>
              </a:rPr>
              <a:t>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elements</a:t>
            </a:r>
            <a:r>
              <a:rPr lang="en-CA" dirty="0" smtClean="0">
                <a:solidFill>
                  <a:srgbClr val="000000"/>
                </a:solidFill>
              </a:rPr>
              <a:t>[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size</a:t>
            </a:r>
            <a:r>
              <a:rPr lang="en-CA" dirty="0">
                <a:solidFill>
                  <a:srgbClr val="000000"/>
                </a:solidFill>
              </a:rPr>
              <a:t>] = element;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size</a:t>
            </a:r>
            <a:r>
              <a:rPr lang="en-CA" dirty="0">
                <a:solidFill>
                  <a:srgbClr val="000000"/>
                </a:solidFill>
              </a:rPr>
              <a:t>++;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return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7F0055"/>
                </a:solidFill>
              </a:rPr>
              <a:t>true</a:t>
            </a:r>
            <a:r>
              <a:rPr lang="en-CA" dirty="0">
                <a:solidFill>
                  <a:srgbClr val="000000"/>
                </a:solidFill>
              </a:rPr>
              <a:t>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987089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3F5FBF"/>
                </a:solidFill>
              </a:rPr>
              <a:t>/**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3F5FBF"/>
                </a:solidFill>
              </a:rPr>
              <a:t>Creates a new array twice the size of </a:t>
            </a:r>
            <a:r>
              <a:rPr lang="en-US" dirty="0" err="1">
                <a:solidFill>
                  <a:srgbClr val="3F5FBF"/>
                </a:solidFill>
              </a:rPr>
              <a:t>this.elements</a:t>
            </a:r>
            <a:r>
              <a:rPr lang="en-US" dirty="0">
                <a:solidFill>
                  <a:srgbClr val="3F5FBF"/>
                </a:solidFill>
              </a:rPr>
              <a:t>, and copies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3F5FBF"/>
                </a:solidFill>
              </a:rPr>
              <a:t>the references from </a:t>
            </a:r>
            <a:r>
              <a:rPr lang="en-US" dirty="0" err="1">
                <a:solidFill>
                  <a:srgbClr val="3F5FBF"/>
                </a:solidFill>
              </a:rPr>
              <a:t>this.elements</a:t>
            </a:r>
            <a:r>
              <a:rPr lang="en-US" dirty="0">
                <a:solidFill>
                  <a:srgbClr val="3F5FBF"/>
                </a:solidFill>
              </a:rPr>
              <a:t> to the new array. Assigns the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3F5FBF"/>
                </a:solidFill>
              </a:rPr>
              <a:t>new array to </a:t>
            </a:r>
            <a:r>
              <a:rPr lang="en-US" dirty="0" err="1">
                <a:solidFill>
                  <a:srgbClr val="3F5FBF"/>
                </a:solidFill>
              </a:rPr>
              <a:t>this.elements</a:t>
            </a:r>
            <a:r>
              <a:rPr lang="en-US" dirty="0">
                <a:solidFill>
                  <a:srgbClr val="3F5FBF"/>
                </a:solidFill>
              </a:rPr>
              <a:t>. 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*/</a:t>
            </a:r>
            <a:endParaRPr lang="en-CA" dirty="0" smtClean="0">
              <a:solidFill>
                <a:srgbClr val="000000"/>
              </a:solidFill>
            </a:endParaRPr>
          </a:p>
          <a:p>
            <a:r>
              <a:rPr lang="en-CA" dirty="0" smtClean="0">
                <a:solidFill>
                  <a:srgbClr val="7F0055"/>
                </a:solidFill>
              </a:rPr>
              <a:t>private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7F0055"/>
                </a:solidFill>
              </a:rPr>
              <a:t>void</a:t>
            </a:r>
            <a:r>
              <a:rPr lang="en-CA" dirty="0">
                <a:solidFill>
                  <a:srgbClr val="000000"/>
                </a:solidFill>
              </a:rPr>
              <a:t> resize()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</a:t>
            </a:r>
            <a:r>
              <a:rPr lang="en-CA" dirty="0" err="1" smtClean="0">
                <a:solidFill>
                  <a:srgbClr val="7F0055"/>
                </a:solidFill>
              </a:rPr>
              <a:t>int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err="1">
                <a:solidFill>
                  <a:srgbClr val="000000"/>
                </a:solidFill>
              </a:rPr>
              <a:t>newCapacity</a:t>
            </a:r>
            <a:r>
              <a:rPr lang="en-CA" dirty="0">
                <a:solidFill>
                  <a:srgbClr val="000000"/>
                </a:solidFill>
              </a:rPr>
              <a:t> = 2 * </a:t>
            </a:r>
            <a:r>
              <a:rPr lang="en-CA" dirty="0" err="1">
                <a:solidFill>
                  <a:srgbClr val="7F0055"/>
                </a:solidFill>
              </a:rPr>
              <a:t>this</a:t>
            </a:r>
            <a:r>
              <a:rPr lang="en-CA" dirty="0" err="1">
                <a:solidFill>
                  <a:srgbClr val="000000"/>
                </a:solidFill>
              </a:rPr>
              <a:t>.</a:t>
            </a:r>
            <a:r>
              <a:rPr lang="en-CA" dirty="0" err="1">
                <a:solidFill>
                  <a:srgbClr val="0000C0"/>
                </a:solidFill>
              </a:rPr>
              <a:t>capacity</a:t>
            </a:r>
            <a:r>
              <a:rPr lang="en-CA" dirty="0">
                <a:solidFill>
                  <a:srgbClr val="000000"/>
                </a:solidFill>
              </a:rPr>
              <a:t>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  </a:t>
            </a:r>
            <a:r>
              <a:rPr lang="en-CA" dirty="0" smtClean="0">
                <a:solidFill>
                  <a:srgbClr val="000000"/>
                </a:solidFill>
              </a:rPr>
              <a:t>String[] </a:t>
            </a:r>
            <a:r>
              <a:rPr lang="en-CA" dirty="0" err="1">
                <a:solidFill>
                  <a:srgbClr val="000000"/>
                </a:solidFill>
              </a:rPr>
              <a:t>newElements</a:t>
            </a:r>
            <a:r>
              <a:rPr lang="en-CA" dirty="0">
                <a:solidFill>
                  <a:srgbClr val="000000"/>
                </a:solidFill>
              </a:rPr>
              <a:t> = </a:t>
            </a:r>
            <a:r>
              <a:rPr lang="en-CA" dirty="0">
                <a:solidFill>
                  <a:srgbClr val="7F0055"/>
                </a:solidFill>
              </a:rPr>
              <a:t>new</a:t>
            </a:r>
            <a:r>
              <a:rPr lang="en-CA" dirty="0">
                <a:solidFill>
                  <a:srgbClr val="000000"/>
                </a:solidFill>
              </a:rPr>
              <a:t> </a:t>
            </a:r>
            <a:r>
              <a:rPr lang="en-CA" dirty="0" smtClean="0">
                <a:solidFill>
                  <a:srgbClr val="000000"/>
                </a:solidFill>
              </a:rPr>
              <a:t>String[</a:t>
            </a:r>
            <a:r>
              <a:rPr lang="en-CA" dirty="0" err="1" smtClean="0">
                <a:solidFill>
                  <a:srgbClr val="000000"/>
                </a:solidFill>
              </a:rPr>
              <a:t>newCapacity</a:t>
            </a:r>
            <a:r>
              <a:rPr lang="en-CA" dirty="0">
                <a:solidFill>
                  <a:srgbClr val="000000"/>
                </a:solidFill>
              </a:rPr>
              <a:t>];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for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00"/>
                </a:solidFill>
              </a:rPr>
              <a:t>(</a:t>
            </a:r>
            <a:r>
              <a:rPr lang="en-CA" dirty="0" err="1">
                <a:solidFill>
                  <a:srgbClr val="7F0055"/>
                </a:solidFill>
              </a:rPr>
              <a:t>int</a:t>
            </a:r>
            <a:r>
              <a:rPr lang="en-CA" dirty="0">
                <a:solidFill>
                  <a:srgbClr val="000000"/>
                </a:solidFill>
              </a:rPr>
              <a:t> </a:t>
            </a:r>
            <a:r>
              <a:rPr lang="en-CA" dirty="0" err="1">
                <a:solidFill>
                  <a:srgbClr val="000000"/>
                </a:solidFill>
              </a:rPr>
              <a:t>i</a:t>
            </a:r>
            <a:r>
              <a:rPr lang="en-CA" dirty="0">
                <a:solidFill>
                  <a:srgbClr val="000000"/>
                </a:solidFill>
              </a:rPr>
              <a:t> = 0; </a:t>
            </a:r>
            <a:r>
              <a:rPr lang="en-CA" dirty="0" err="1">
                <a:solidFill>
                  <a:srgbClr val="000000"/>
                </a:solidFill>
              </a:rPr>
              <a:t>i</a:t>
            </a:r>
            <a:r>
              <a:rPr lang="en-CA" dirty="0">
                <a:solidFill>
                  <a:srgbClr val="000000"/>
                </a:solidFill>
              </a:rPr>
              <a:t> &lt; </a:t>
            </a:r>
            <a:r>
              <a:rPr lang="en-CA" dirty="0" err="1">
                <a:solidFill>
                  <a:srgbClr val="7F0055"/>
                </a:solidFill>
              </a:rPr>
              <a:t>this</a:t>
            </a:r>
            <a:r>
              <a:rPr lang="en-CA" dirty="0" err="1">
                <a:solidFill>
                  <a:srgbClr val="000000"/>
                </a:solidFill>
              </a:rPr>
              <a:t>.</a:t>
            </a:r>
            <a:r>
              <a:rPr lang="en-CA" dirty="0" err="1">
                <a:solidFill>
                  <a:srgbClr val="0000C0"/>
                </a:solidFill>
              </a:rPr>
              <a:t>size</a:t>
            </a:r>
            <a:r>
              <a:rPr lang="en-CA" dirty="0">
                <a:solidFill>
                  <a:srgbClr val="000000"/>
                </a:solidFill>
              </a:rPr>
              <a:t>; </a:t>
            </a:r>
            <a:r>
              <a:rPr lang="en-CA" dirty="0" err="1">
                <a:solidFill>
                  <a:srgbClr val="000000"/>
                </a:solidFill>
              </a:rPr>
              <a:t>i</a:t>
            </a:r>
            <a:r>
              <a:rPr lang="en-CA" dirty="0">
                <a:solidFill>
                  <a:srgbClr val="000000"/>
                </a:solidFill>
              </a:rPr>
              <a:t>++) {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    </a:t>
            </a:r>
            <a:r>
              <a:rPr lang="en-CA" dirty="0" err="1" smtClean="0">
                <a:solidFill>
                  <a:srgbClr val="000000"/>
                </a:solidFill>
              </a:rPr>
              <a:t>newElements</a:t>
            </a:r>
            <a:r>
              <a:rPr lang="en-CA" dirty="0" smtClean="0">
                <a:solidFill>
                  <a:srgbClr val="000000"/>
                </a:solidFill>
              </a:rPr>
              <a:t>[</a:t>
            </a:r>
            <a:r>
              <a:rPr lang="en-CA" dirty="0" err="1" smtClean="0">
                <a:solidFill>
                  <a:srgbClr val="000000"/>
                </a:solidFill>
              </a:rPr>
              <a:t>i</a:t>
            </a:r>
            <a:r>
              <a:rPr lang="en-CA" dirty="0">
                <a:solidFill>
                  <a:srgbClr val="000000"/>
                </a:solidFill>
              </a:rPr>
              <a:t>] = </a:t>
            </a:r>
            <a:r>
              <a:rPr lang="en-CA" dirty="0" err="1">
                <a:solidFill>
                  <a:srgbClr val="7F0055"/>
                </a:solidFill>
              </a:rPr>
              <a:t>this</a:t>
            </a:r>
            <a:r>
              <a:rPr lang="en-CA" dirty="0" err="1">
                <a:solidFill>
                  <a:srgbClr val="000000"/>
                </a:solidFill>
              </a:rPr>
              <a:t>.</a:t>
            </a:r>
            <a:r>
              <a:rPr lang="en-CA" dirty="0" err="1">
                <a:solidFill>
                  <a:srgbClr val="0000C0"/>
                </a:solidFill>
              </a:rPr>
              <a:t>elements</a:t>
            </a:r>
            <a:r>
              <a:rPr lang="en-CA" dirty="0">
                <a:solidFill>
                  <a:srgbClr val="000000"/>
                </a:solidFill>
              </a:rPr>
              <a:t>[</a:t>
            </a:r>
            <a:r>
              <a:rPr lang="en-CA" dirty="0" err="1">
                <a:solidFill>
                  <a:srgbClr val="000000"/>
                </a:solidFill>
              </a:rPr>
              <a:t>i</a:t>
            </a:r>
            <a:r>
              <a:rPr lang="en-CA" dirty="0">
                <a:solidFill>
                  <a:srgbClr val="000000"/>
                </a:solidFill>
              </a:rPr>
              <a:t>];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  }</a:t>
            </a:r>
            <a:endParaRPr lang="en-CA" dirty="0">
              <a:solidFill>
                <a:srgbClr val="000000"/>
              </a:solidFill>
            </a:endParaRPr>
          </a:p>
          <a:p>
            <a:r>
              <a:rPr lang="en-CA" dirty="0" smtClean="0">
                <a:solidFill>
                  <a:srgbClr val="7F0055"/>
                </a:solidFill>
              </a:rPr>
              <a:t>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capacity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00"/>
                </a:solidFill>
              </a:rPr>
              <a:t>= </a:t>
            </a:r>
            <a:r>
              <a:rPr lang="en-CA" dirty="0" err="1">
                <a:solidFill>
                  <a:srgbClr val="000000"/>
                </a:solidFill>
              </a:rPr>
              <a:t>newCapacity</a:t>
            </a:r>
            <a:r>
              <a:rPr lang="en-CA" dirty="0">
                <a:solidFill>
                  <a:srgbClr val="000000"/>
                </a:solidFill>
              </a:rPr>
              <a:t>;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elements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00"/>
                </a:solidFill>
              </a:rPr>
              <a:t>= </a:t>
            </a:r>
            <a:r>
              <a:rPr lang="en-CA" dirty="0" err="1">
                <a:solidFill>
                  <a:srgbClr val="000000"/>
                </a:solidFill>
              </a:rPr>
              <a:t>newElements</a:t>
            </a:r>
            <a:r>
              <a:rPr lang="en-CA" dirty="0">
                <a:solidFill>
                  <a:srgbClr val="000000"/>
                </a:solidFill>
              </a:rPr>
              <a:t>;</a:t>
            </a:r>
          </a:p>
          <a:p>
            <a:r>
              <a:rPr lang="en-CA" dirty="0">
                <a:solidFill>
                  <a:srgbClr val="000000"/>
                </a:solidFill>
              </a:rPr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889211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Inserting in the middle of an array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when we insert an element into the middle of an array</a:t>
            </a:r>
            <a:r>
              <a:rPr lang="en-CA" dirty="0"/>
              <a:t> we have </a:t>
            </a:r>
            <a:r>
              <a:rPr lang="en-CA" dirty="0" smtClean="0"/>
              <a:t>to: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CA" dirty="0" smtClean="0"/>
              <a:t> </a:t>
            </a:r>
            <a:r>
              <a:rPr lang="en-CA" dirty="0"/>
              <a:t>check if there is room in the array to hold the new </a:t>
            </a:r>
            <a:r>
              <a:rPr lang="en-CA" dirty="0" smtClean="0"/>
              <a:t>element</a:t>
            </a:r>
          </a:p>
          <a:p>
            <a:pPr lvl="2"/>
            <a:r>
              <a:rPr lang="en-CA" dirty="0" smtClean="0"/>
              <a:t>resize if necessary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CA" dirty="0" smtClean="0"/>
              <a:t>shift the elements from the insertion index to the end of the array up by one index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CA" dirty="0" smtClean="0"/>
              <a:t>set the array at the insertion index to the new element</a:t>
            </a:r>
          </a:p>
          <a:p>
            <a:pPr marL="731838" lvl="1" indent="-457200">
              <a:buFont typeface="+mj-lt"/>
              <a:buAutoNum type="arabicPeriod"/>
            </a:pPr>
            <a:endParaRPr lang="en-CA" dirty="0"/>
          </a:p>
          <a:p>
            <a:r>
              <a:rPr lang="en-CA" dirty="0" smtClean="0"/>
              <a:t>Step 2 has O(n) complexity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904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3F5FBF"/>
                </a:solidFill>
              </a:rPr>
              <a:t>Inserts the specified string at the specified position in this list.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3F5FBF"/>
                </a:solidFill>
              </a:rPr>
              <a:t>Shifts the string currently at that position (if any) and any subsequent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3F5FBF"/>
                </a:solidFill>
              </a:rPr>
              <a:t>strings to the right (adds one to their indices).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index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           </a:t>
            </a:r>
            <a:r>
              <a:rPr lang="en-US" dirty="0">
                <a:solidFill>
                  <a:srgbClr val="3F5FBF"/>
                </a:solidFill>
              </a:rPr>
              <a:t>index at which the specified element is to be inserted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element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           </a:t>
            </a:r>
            <a:r>
              <a:rPr lang="en-US" dirty="0">
                <a:solidFill>
                  <a:srgbClr val="3F5FBF"/>
                </a:solidFill>
              </a:rPr>
              <a:t>element to be inserted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@throws</a:t>
            </a:r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err="1">
                <a:solidFill>
                  <a:srgbClr val="3F5FBF"/>
                </a:solidFill>
              </a:rPr>
              <a:t>IndexOutOfBoundsException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            </a:t>
            </a:r>
            <a:r>
              <a:rPr lang="en-US" dirty="0">
                <a:solidFill>
                  <a:srgbClr val="3F5FBF"/>
                </a:solidFill>
              </a:rPr>
              <a:t>if index is out of range (index is less than zero or index is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            </a:t>
            </a:r>
            <a:r>
              <a:rPr lang="en-US" dirty="0">
                <a:solidFill>
                  <a:srgbClr val="3F5FBF"/>
                </a:solidFill>
              </a:rPr>
              <a:t>greater than or equal to the size of this list)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*/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public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smtClean="0">
                <a:solidFill>
                  <a:srgbClr val="7F0055"/>
                </a:solidFill>
              </a:rPr>
              <a:t>void</a:t>
            </a:r>
            <a:r>
              <a:rPr lang="en-CA" dirty="0" smtClean="0">
                <a:solidFill>
                  <a:srgbClr val="000000"/>
                </a:solidFill>
              </a:rPr>
              <a:t> add(</a:t>
            </a:r>
            <a:r>
              <a:rPr lang="en-CA" dirty="0" err="1" smtClean="0">
                <a:solidFill>
                  <a:srgbClr val="7F0055"/>
                </a:solidFill>
              </a:rPr>
              <a:t>int</a:t>
            </a:r>
            <a:r>
              <a:rPr lang="en-CA" dirty="0" smtClean="0">
                <a:solidFill>
                  <a:srgbClr val="000000"/>
                </a:solidFill>
              </a:rPr>
              <a:t> index, T element)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if</a:t>
            </a:r>
            <a:r>
              <a:rPr lang="en-CA" dirty="0" smtClean="0">
                <a:solidFill>
                  <a:srgbClr val="000000"/>
                </a:solidFill>
              </a:rPr>
              <a:t> (index &lt; 0 || index &gt;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size</a:t>
            </a:r>
            <a:r>
              <a:rPr lang="en-CA" dirty="0" smtClean="0">
                <a:solidFill>
                  <a:srgbClr val="000000"/>
                </a:solidFill>
              </a:rPr>
              <a:t>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  throw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smtClean="0">
                <a:solidFill>
                  <a:srgbClr val="7F0055"/>
                </a:solidFill>
              </a:rPr>
              <a:t>new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err="1" smtClean="0">
                <a:solidFill>
                  <a:srgbClr val="000000"/>
                </a:solidFill>
              </a:rPr>
              <a:t>IndexOutOfBoundsException</a:t>
            </a:r>
            <a:r>
              <a:rPr lang="en-CA" dirty="0" smtClean="0">
                <a:solidFill>
                  <a:srgbClr val="000000"/>
                </a:solidFill>
              </a:rPr>
              <a:t>(</a:t>
            </a:r>
            <a:r>
              <a:rPr lang="en-CA" dirty="0" smtClean="0">
                <a:solidFill>
                  <a:srgbClr val="2A00FF"/>
                </a:solidFill>
              </a:rPr>
              <a:t>"index: "</a:t>
            </a:r>
            <a:r>
              <a:rPr lang="en-CA" dirty="0" smtClean="0">
                <a:solidFill>
                  <a:srgbClr val="000000"/>
                </a:solidFill>
              </a:rPr>
              <a:t> + index);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  }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if</a:t>
            </a:r>
            <a:r>
              <a:rPr lang="en-CA" dirty="0" smtClean="0">
                <a:solidFill>
                  <a:srgbClr val="000000"/>
                </a:solidFill>
              </a:rPr>
              <a:t> (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size</a:t>
            </a:r>
            <a:r>
              <a:rPr lang="en-CA" dirty="0" smtClean="0">
                <a:solidFill>
                  <a:srgbClr val="000000"/>
                </a:solidFill>
              </a:rPr>
              <a:t> ==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capacity</a:t>
            </a:r>
            <a:r>
              <a:rPr lang="en-CA" dirty="0" smtClean="0">
                <a:solidFill>
                  <a:srgbClr val="000000"/>
                </a:solidFill>
              </a:rPr>
              <a:t>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.resize</a:t>
            </a:r>
            <a:r>
              <a:rPr lang="en-CA" dirty="0" smtClean="0">
                <a:solidFill>
                  <a:srgbClr val="000000"/>
                </a:solidFill>
              </a:rPr>
              <a:t>();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  }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for</a:t>
            </a:r>
            <a:r>
              <a:rPr lang="en-CA" dirty="0" smtClean="0">
                <a:solidFill>
                  <a:srgbClr val="000000"/>
                </a:solidFill>
              </a:rPr>
              <a:t> (</a:t>
            </a:r>
            <a:r>
              <a:rPr lang="en-CA" dirty="0" err="1" smtClean="0">
                <a:solidFill>
                  <a:srgbClr val="7F0055"/>
                </a:solidFill>
              </a:rPr>
              <a:t>int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err="1" smtClean="0">
                <a:solidFill>
                  <a:srgbClr val="000000"/>
                </a:solidFill>
              </a:rPr>
              <a:t>i</a:t>
            </a:r>
            <a:r>
              <a:rPr lang="en-CA" dirty="0" smtClean="0">
                <a:solidFill>
                  <a:srgbClr val="000000"/>
                </a:solidFill>
              </a:rPr>
              <a:t> =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size</a:t>
            </a:r>
            <a:r>
              <a:rPr lang="en-CA" dirty="0" smtClean="0">
                <a:solidFill>
                  <a:srgbClr val="000000"/>
                </a:solidFill>
              </a:rPr>
              <a:t> - 1; </a:t>
            </a:r>
            <a:r>
              <a:rPr lang="en-CA" dirty="0" err="1" smtClean="0">
                <a:solidFill>
                  <a:srgbClr val="000000"/>
                </a:solidFill>
              </a:rPr>
              <a:t>i</a:t>
            </a:r>
            <a:r>
              <a:rPr lang="en-CA" dirty="0" smtClean="0">
                <a:solidFill>
                  <a:srgbClr val="000000"/>
                </a:solidFill>
              </a:rPr>
              <a:t> &gt;= index; </a:t>
            </a:r>
            <a:r>
              <a:rPr lang="en-CA" dirty="0" err="1" smtClean="0">
                <a:solidFill>
                  <a:srgbClr val="000000"/>
                </a:solidFill>
              </a:rPr>
              <a:t>i</a:t>
            </a:r>
            <a:r>
              <a:rPr lang="en-CA" dirty="0" smtClean="0">
                <a:solidFill>
                  <a:srgbClr val="000000"/>
                </a:solidFill>
              </a:rPr>
              <a:t>--)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elements</a:t>
            </a:r>
            <a:r>
              <a:rPr lang="en-CA" dirty="0" smtClean="0">
                <a:solidFill>
                  <a:srgbClr val="000000"/>
                </a:solidFill>
              </a:rPr>
              <a:t>[</a:t>
            </a:r>
            <a:r>
              <a:rPr lang="en-CA" dirty="0" err="1" smtClean="0">
                <a:solidFill>
                  <a:srgbClr val="000000"/>
                </a:solidFill>
              </a:rPr>
              <a:t>i</a:t>
            </a:r>
            <a:r>
              <a:rPr lang="en-CA" dirty="0" smtClean="0">
                <a:solidFill>
                  <a:srgbClr val="000000"/>
                </a:solidFill>
              </a:rPr>
              <a:t> + 1] =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elements</a:t>
            </a:r>
            <a:r>
              <a:rPr lang="en-CA" dirty="0" smtClean="0">
                <a:solidFill>
                  <a:srgbClr val="000000"/>
                </a:solidFill>
              </a:rPr>
              <a:t>[</a:t>
            </a:r>
            <a:r>
              <a:rPr lang="en-CA" dirty="0" err="1" smtClean="0">
                <a:solidFill>
                  <a:srgbClr val="000000"/>
                </a:solidFill>
              </a:rPr>
              <a:t>i</a:t>
            </a:r>
            <a:r>
              <a:rPr lang="en-CA" dirty="0" smtClean="0">
                <a:solidFill>
                  <a:srgbClr val="000000"/>
                </a:solidFill>
              </a:rPr>
              <a:t>];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  }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.set</a:t>
            </a:r>
            <a:r>
              <a:rPr lang="en-CA" dirty="0" smtClean="0">
                <a:solidFill>
                  <a:srgbClr val="000000"/>
                </a:solidFill>
              </a:rPr>
              <a:t>(index, element);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11735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number of elements in the array is stored in the public field named length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2078" y="6448254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https://docs.oracle.com/javase/tutorial/java/nutsandbolts/arrays.html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174" y="2408205"/>
            <a:ext cx="714971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[] collection;     </a:t>
            </a:r>
            <a:endParaRPr lang="en-CA" b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CA" b="1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CA" b="1" dirty="0">
                <a:solidFill>
                  <a:srgbClr val="3F7F5F"/>
                </a:solidFill>
                <a:latin typeface="Consolas" panose="020B0609020204030204" pitchFamily="49" charset="0"/>
              </a:rPr>
              <a:t>collection is an array of double </a:t>
            </a:r>
            <a:r>
              <a:rPr lang="en-CA" b="1" dirty="0" smtClean="0">
                <a:solidFill>
                  <a:srgbClr val="3F7F5F"/>
                </a:solidFill>
                <a:latin typeface="Consolas" panose="020B0609020204030204" pitchFamily="49" charset="0"/>
              </a:rPr>
              <a:t>values</a:t>
            </a:r>
          </a:p>
          <a:p>
            <a:endParaRPr lang="en-CA" b="1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collection = </a:t>
            </a:r>
            <a:r>
              <a:rPr lang="en-CA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CA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[10];</a:t>
            </a:r>
          </a:p>
          <a:p>
            <a:r>
              <a:rPr lang="en-CA" b="1" dirty="0">
                <a:solidFill>
                  <a:srgbClr val="3F7F5F"/>
                </a:solidFill>
                <a:latin typeface="Consolas" panose="020B0609020204030204" pitchFamily="49" charset="0"/>
              </a:rPr>
              <a:t>// collection is an array of 10 double </a:t>
            </a:r>
            <a:r>
              <a:rPr lang="en-CA" b="1" dirty="0" smtClean="0">
                <a:solidFill>
                  <a:srgbClr val="3F7F5F"/>
                </a:solidFill>
                <a:latin typeface="Consolas" panose="020B0609020204030204" pitchFamily="49" charset="0"/>
              </a:rPr>
              <a:t>values</a:t>
            </a:r>
          </a:p>
          <a:p>
            <a:endParaRPr lang="en-CA" b="1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CA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 n = </a:t>
            </a:r>
            <a:r>
              <a:rPr lang="en-CA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collection.</a:t>
            </a:r>
            <a:r>
              <a:rPr lang="en-CA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CA" b="1" dirty="0">
                <a:solidFill>
                  <a:srgbClr val="3F7F5F"/>
                </a:solidFill>
                <a:latin typeface="Consolas" panose="020B0609020204030204" pitchFamily="49" charset="0"/>
              </a:rPr>
              <a:t>// the public field length holds the number of elements</a:t>
            </a:r>
          </a:p>
          <a:p>
            <a:endParaRPr lang="en-CA" b="1" dirty="0" smtClean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endParaRPr lang="en-CA" b="1" dirty="0" smtClean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endParaRPr lang="en-CA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02842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Other list operations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removing an element from the end of an array-based list takes O(1) time</a:t>
            </a:r>
          </a:p>
          <a:p>
            <a:r>
              <a:rPr lang="en-CA" dirty="0" smtClean="0"/>
              <a:t>removing an element from the middle of an array-based list takes O(n) time</a:t>
            </a:r>
          </a:p>
          <a:p>
            <a:pPr lvl="1"/>
            <a:r>
              <a:rPr lang="en-CA" dirty="0" smtClean="0"/>
              <a:t>need to shift all elements from the removal index to the end of the array down by one index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47432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most cases you should use an array-based list</a:t>
            </a:r>
          </a:p>
          <a:p>
            <a:r>
              <a:rPr lang="en-CA" dirty="0" smtClean="0"/>
              <a:t>if you find yourself in a situation where most of your operations require inserting or removing elements near the front of a list then you should use a different kind of list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9124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Recursive Objects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Singly Linked Lists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19745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Recursive Objects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an object that holds a reference to its own type is a recursive object</a:t>
            </a:r>
          </a:p>
          <a:p>
            <a:pPr lvl="1">
              <a:defRPr/>
            </a:pPr>
            <a:r>
              <a:rPr lang="en-CA" dirty="0" smtClean="0"/>
              <a:t>linked lists and trees are classic examples in computer science of objects that can be implemented recursively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97C104-F9E3-421E-A763-254F457E2BA5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1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Singly Linked List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data structure made up of a sequence of nodes</a:t>
            </a:r>
          </a:p>
          <a:p>
            <a:pPr>
              <a:defRPr/>
            </a:pPr>
            <a:r>
              <a:rPr lang="en-CA" dirty="0" smtClean="0"/>
              <a:t>each node has </a:t>
            </a:r>
          </a:p>
          <a:p>
            <a:pPr lvl="1">
              <a:defRPr/>
            </a:pPr>
            <a:r>
              <a:rPr lang="en-CA" dirty="0" smtClean="0"/>
              <a:t>some data</a:t>
            </a:r>
          </a:p>
          <a:p>
            <a:pPr lvl="1">
              <a:defRPr/>
            </a:pPr>
            <a:r>
              <a:rPr lang="en-CA" dirty="0" smtClean="0"/>
              <a:t>a field that contains a reference (a </a:t>
            </a:r>
            <a:r>
              <a:rPr lang="en-CA" i="1" dirty="0" smtClean="0"/>
              <a:t>link</a:t>
            </a:r>
            <a:r>
              <a:rPr lang="en-CA" dirty="0" smtClean="0"/>
              <a:t>) to the </a:t>
            </a:r>
            <a:r>
              <a:rPr lang="en-CA" b="1" dirty="0" smtClean="0"/>
              <a:t>next</a:t>
            </a:r>
            <a:r>
              <a:rPr lang="en-CA" dirty="0" smtClean="0"/>
              <a:t> node in the sequence</a:t>
            </a:r>
          </a:p>
          <a:p>
            <a:pPr>
              <a:defRPr/>
            </a:pPr>
            <a:r>
              <a:rPr lang="en-CA" dirty="0" smtClean="0"/>
              <a:t>suppose we have a linked list that holds characters; a picture of our linked list would be: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EC515-8DE5-4B4C-B869-A6C912E60BCD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1576436" y="4909869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484600" y="5789516"/>
            <a:ext cx="4572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41800" y="5618066"/>
            <a:ext cx="57259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solidFill>
                  <a:srgbClr val="0070C0"/>
                </a:solidFill>
                <a:latin typeface="+mn-lt"/>
              </a:rPr>
              <a:t>link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2946918" y="491415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4329486" y="491415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5712054" y="491415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7094622" y="492140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's'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211941" y="5106074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594509" y="5108917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977076" y="511075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359645" y="508884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2154334" y="505415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3536902" y="505415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4919469" y="505415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Oval 27"/>
          <p:cNvSpPr/>
          <p:nvPr/>
        </p:nvSpPr>
        <p:spPr>
          <a:xfrm>
            <a:off x="6302038" y="502839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/>
          <p:cNvSpPr/>
          <p:nvPr/>
        </p:nvSpPr>
        <p:spPr>
          <a:xfrm>
            <a:off x="7728299" y="50369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7417856" y="5390295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null</a:t>
            </a:r>
            <a:endParaRPr lang="en-CA" b="1" dirty="0">
              <a:solidFill>
                <a:srgbClr val="0070C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92275" y="4293105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n-lt"/>
                <a:cs typeface="Courier New" pitchFamily="49" charset="0"/>
              </a:rPr>
              <a:t>node</a:t>
            </a:r>
            <a:endParaRPr lang="en-CA" dirty="0">
              <a:latin typeface="+mn-lt"/>
              <a:cs typeface="Courier New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76436" y="5363948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data</a:t>
            </a:r>
            <a:endParaRPr lang="en-CA" dirty="0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1" name="Right Brace 30"/>
          <p:cNvSpPr/>
          <p:nvPr/>
        </p:nvSpPr>
        <p:spPr>
          <a:xfrm rot="16200000">
            <a:off x="1922079" y="4350712"/>
            <a:ext cx="172821" cy="748891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9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Singly Linked List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US" dirty="0" smtClean="0"/>
              <a:t>the first node of the list is called the </a:t>
            </a:r>
            <a:r>
              <a:rPr lang="en-US" i="1" dirty="0" smtClean="0"/>
              <a:t>head</a:t>
            </a:r>
            <a:r>
              <a:rPr lang="en-US" dirty="0" smtClean="0"/>
              <a:t> </a:t>
            </a:r>
            <a:r>
              <a:rPr lang="en-US" dirty="0" smtClean="0"/>
              <a:t>node</a:t>
            </a:r>
          </a:p>
          <a:p>
            <a:pPr>
              <a:defRPr/>
            </a:pPr>
            <a:r>
              <a:rPr lang="en-US" dirty="0" smtClean="0"/>
              <a:t>the last node of the list is called the </a:t>
            </a:r>
            <a:r>
              <a:rPr lang="en-US" i="1" dirty="0" smtClean="0"/>
              <a:t>tail</a:t>
            </a:r>
            <a:r>
              <a:rPr lang="en-US" dirty="0" smtClean="0"/>
              <a:t> node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EC515-8DE5-4B4C-B869-A6C912E60BCD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1576436" y="185669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484600" y="2736345"/>
            <a:ext cx="4572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41800" y="2564895"/>
            <a:ext cx="57259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solidFill>
                  <a:srgbClr val="0070C0"/>
                </a:solidFill>
                <a:latin typeface="+mn-lt"/>
              </a:rPr>
              <a:t>link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2946918" y="18609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4329486" y="18609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5712054" y="18609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7094622" y="186823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's'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211941" y="205290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594509" y="205574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977076" y="205290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359645" y="203567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2154334" y="20009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3536902" y="20009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4919469" y="20009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Oval 27"/>
          <p:cNvSpPr/>
          <p:nvPr/>
        </p:nvSpPr>
        <p:spPr>
          <a:xfrm>
            <a:off x="6302038" y="19752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/>
          <p:cNvSpPr/>
          <p:nvPr/>
        </p:nvSpPr>
        <p:spPr>
          <a:xfrm>
            <a:off x="7728299" y="198375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7417856" y="2337124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null</a:t>
            </a:r>
            <a:endParaRPr lang="en-CA" b="1" dirty="0">
              <a:solidFill>
                <a:srgbClr val="0070C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03615" y="1239934"/>
            <a:ext cx="1229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n-lt"/>
                <a:cs typeface="Courier New" pitchFamily="49" charset="0"/>
              </a:rPr>
              <a:t>head node</a:t>
            </a:r>
            <a:endParaRPr lang="en-CA" dirty="0">
              <a:latin typeface="+mn-lt"/>
              <a:cs typeface="Courier New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76436" y="2310777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data</a:t>
            </a:r>
            <a:endParaRPr lang="en-CA" dirty="0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1" name="Right Brace 30"/>
          <p:cNvSpPr/>
          <p:nvPr/>
        </p:nvSpPr>
        <p:spPr>
          <a:xfrm rot="16200000">
            <a:off x="1922079" y="1297541"/>
            <a:ext cx="172821" cy="748891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991494" y="1239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n-lt"/>
                <a:cs typeface="Courier New" pitchFamily="49" charset="0"/>
              </a:rPr>
              <a:t>tail</a:t>
            </a:r>
            <a:r>
              <a:rPr lang="en-CA" dirty="0" smtClean="0">
                <a:latin typeface="+mn-lt"/>
                <a:cs typeface="Courier New" pitchFamily="49" charset="0"/>
              </a:rPr>
              <a:t> </a:t>
            </a:r>
            <a:r>
              <a:rPr lang="en-CA" dirty="0" smtClean="0">
                <a:latin typeface="+mn-lt"/>
                <a:cs typeface="Courier New" pitchFamily="49" charset="0"/>
              </a:rPr>
              <a:t>node</a:t>
            </a:r>
            <a:endParaRPr lang="en-CA" dirty="0">
              <a:latin typeface="+mn-lt"/>
              <a:cs typeface="Courier New" pitchFamily="49" charset="0"/>
            </a:endParaRPr>
          </a:p>
        </p:txBody>
      </p:sp>
      <p:sp>
        <p:nvSpPr>
          <p:cNvPr id="33" name="Right Brace 32"/>
          <p:cNvSpPr/>
          <p:nvPr/>
        </p:nvSpPr>
        <p:spPr>
          <a:xfrm rot="16200000">
            <a:off x="7432274" y="1297541"/>
            <a:ext cx="172821" cy="748891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25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UML Class Diagram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7BE0B-0CEE-4641-91FF-C9F923873301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571750" y="1873611"/>
          <a:ext cx="3505200" cy="148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</a:tblGrid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err="1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LinkedList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- size</a:t>
                      </a:r>
                      <a:r>
                        <a:rPr lang="en-CA" sz="1800" b="1" baseline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sz="1800" b="1" baseline="0" dirty="0" err="1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int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- head : Node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555755" y="4408319"/>
          <a:ext cx="3505200" cy="148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</a:tblGrid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Node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- data</a:t>
                      </a:r>
                      <a:r>
                        <a:rPr lang="en-CA" sz="1800" b="1" baseline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 : char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- next : Node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6588245" y="505415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7223750" y="525035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166143" y="519843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/>
          <p:cNvSpPr txBox="1"/>
          <p:nvPr/>
        </p:nvSpPr>
        <p:spPr>
          <a:xfrm>
            <a:off x="6704084" y="44373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Node</a:t>
            </a:r>
            <a:endParaRPr lang="en-CA" b="1" dirty="0"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8245" y="5508232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data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ight Brace 11"/>
          <p:cNvSpPr/>
          <p:nvPr/>
        </p:nvSpPr>
        <p:spPr>
          <a:xfrm rot="16200000">
            <a:off x="6933888" y="4494996"/>
            <a:ext cx="172821" cy="748891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984705" y="5071378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next</a:t>
            </a:r>
            <a:endParaRPr lang="en-CA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Diamond 13"/>
          <p:cNvSpPr/>
          <p:nvPr/>
        </p:nvSpPr>
        <p:spPr>
          <a:xfrm rot="5400000">
            <a:off x="4108330" y="3452208"/>
            <a:ext cx="400050" cy="285750"/>
          </a:xfrm>
          <a:prstGeom prst="diamond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Straight Arrow Connector 14"/>
          <p:cNvCxnSpPr>
            <a:stCxn id="14" idx="3"/>
            <a:endCxn id="6" idx="0"/>
          </p:cNvCxnSpPr>
          <p:nvPr/>
        </p:nvCxnSpPr>
        <p:spPr>
          <a:xfrm>
            <a:off x="4308355" y="3795108"/>
            <a:ext cx="0" cy="61321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31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nodes are implementation details that the client does not need to know about</a:t>
            </a:r>
          </a:p>
          <a:p>
            <a:r>
              <a:rPr lang="en-US" dirty="0" smtClean="0"/>
              <a:t> 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 smtClean="0"/>
              <a:t> needs to be able to create nodes</a:t>
            </a:r>
          </a:p>
          <a:p>
            <a:pPr lvl="1"/>
            <a:r>
              <a:rPr lang="en-US" dirty="0" smtClean="0"/>
              <a:t>i.e., needs access to a constructor</a:t>
            </a:r>
          </a:p>
          <a:p>
            <a:r>
              <a:rPr lang="en-US" dirty="0" smtClean="0"/>
              <a:t>if we create a separate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Node</a:t>
            </a:r>
            <a:r>
              <a:rPr lang="en-US" dirty="0" smtClean="0"/>
              <a:t> class other clients can create nodes</a:t>
            </a:r>
          </a:p>
          <a:p>
            <a:pPr lvl="1"/>
            <a:r>
              <a:rPr lang="en-US" dirty="0" smtClean="0"/>
              <a:t>no way to hide the constructor from every client except 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 smtClean="0"/>
              <a:t> </a:t>
            </a:r>
          </a:p>
          <a:p>
            <a:r>
              <a:rPr lang="en-US" dirty="0" smtClean="0"/>
              <a:t>Java allows the implementer to define a class inside of another class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529A4-9236-4C99-8AE7-13058A657928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086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class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LinkedCharList</a:t>
            </a:r>
            <a:r>
              <a:rPr lang="en-US" dirty="0">
                <a:solidFill>
                  <a:srgbClr val="000000"/>
                </a:solidFill>
              </a:rPr>
              <a:t> {</a:t>
            </a:r>
          </a:p>
          <a:p>
            <a:endParaRPr lang="en-US" dirty="0"/>
          </a:p>
          <a:p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  * A class representing the internal nodes of the linked </a:t>
            </a:r>
            <a:r>
              <a:rPr lang="en-US" dirty="0" smtClean="0">
                <a:solidFill>
                  <a:srgbClr val="3F5FBF"/>
                </a:solidFill>
              </a:rPr>
              <a:t>list.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  * A </a:t>
            </a:r>
            <a:r>
              <a:rPr lang="en-US" dirty="0">
                <a:solidFill>
                  <a:srgbClr val="3F5FBF"/>
                </a:solidFill>
              </a:rPr>
              <a:t>node is </a:t>
            </a:r>
            <a:r>
              <a:rPr lang="en-US" dirty="0" smtClean="0">
                <a:solidFill>
                  <a:srgbClr val="3F5FBF"/>
                </a:solidFill>
              </a:rPr>
              <a:t>an </a:t>
            </a:r>
            <a:r>
              <a:rPr lang="en-US" dirty="0">
                <a:solidFill>
                  <a:srgbClr val="3F5FBF"/>
                </a:solidFill>
              </a:rPr>
              <a:t>aggregation of a data element and a link to the </a:t>
            </a:r>
            <a:endParaRPr lang="en-US" dirty="0" smtClean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  * next </a:t>
            </a:r>
            <a:r>
              <a:rPr lang="en-US" dirty="0">
                <a:solidFill>
                  <a:srgbClr val="3F5FBF"/>
                </a:solidFill>
              </a:rPr>
              <a:t>node in the sequence.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</a:p>
          <a:p>
            <a:r>
              <a:rPr lang="en-US" dirty="0">
                <a:solidFill>
                  <a:srgbClr val="3F5FBF"/>
                </a:solidFill>
              </a:rPr>
              <a:t>   */</a:t>
            </a:r>
          </a:p>
          <a:p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static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class</a:t>
            </a:r>
            <a:r>
              <a:rPr lang="en-US" dirty="0">
                <a:solidFill>
                  <a:srgbClr val="000000"/>
                </a:solidFill>
              </a:rPr>
              <a:t> Node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private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char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C0"/>
                </a:solidFill>
              </a:rPr>
              <a:t>data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private</a:t>
            </a:r>
            <a:r>
              <a:rPr lang="en-US" dirty="0">
                <a:solidFill>
                  <a:srgbClr val="000000"/>
                </a:solidFill>
              </a:rPr>
              <a:t> Node </a:t>
            </a:r>
            <a:r>
              <a:rPr lang="en-US" dirty="0">
                <a:solidFill>
                  <a:srgbClr val="0000C0"/>
                </a:solidFill>
              </a:rPr>
              <a:t>next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>
                <a:solidFill>
                  <a:srgbClr val="3F7F5F"/>
                </a:solidFill>
              </a:rPr>
              <a:t>// see next </a:t>
            </a:r>
            <a:r>
              <a:rPr lang="en-US" dirty="0" smtClean="0">
                <a:solidFill>
                  <a:srgbClr val="3F7F5F"/>
                </a:solidFill>
              </a:rPr>
              <a:t>slide for Node implementation</a:t>
            </a:r>
            <a:endParaRPr lang="en-US" dirty="0"/>
          </a:p>
          <a:p>
            <a:r>
              <a:rPr lang="en-US" dirty="0" smtClean="0">
                <a:solidFill>
                  <a:srgbClr val="000000"/>
                </a:solidFill>
              </a:rPr>
              <a:t>  }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14190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</a:t>
            </a:r>
            <a:r>
              <a:rPr lang="en-US" dirty="0" smtClean="0">
                <a:solidFill>
                  <a:srgbClr val="3F5FBF"/>
                </a:solidFill>
              </a:rPr>
              <a:t>/**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    * Initialize this node to store the given data value and sets </a:t>
            </a:r>
            <a:endParaRPr lang="en-US" dirty="0" smtClean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    * the reference </a:t>
            </a:r>
            <a:r>
              <a:rPr lang="en-US" dirty="0">
                <a:solidFill>
                  <a:srgbClr val="3F5FBF"/>
                </a:solidFill>
              </a:rPr>
              <a:t>to the next node in the sequence to null.</a:t>
            </a:r>
          </a:p>
          <a:p>
            <a:r>
              <a:rPr lang="en-US" dirty="0">
                <a:solidFill>
                  <a:srgbClr val="3F5FBF"/>
                </a:solidFill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</a:rPr>
              <a:t>     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data</a:t>
            </a:r>
          </a:p>
          <a:p>
            <a:r>
              <a:rPr lang="en-US" dirty="0">
                <a:solidFill>
                  <a:srgbClr val="3F5FBF"/>
                </a:solidFill>
              </a:rPr>
              <a:t>     *          the data element to store in this node</a:t>
            </a:r>
          </a:p>
          <a:p>
            <a:r>
              <a:rPr lang="en-US" dirty="0">
                <a:solidFill>
                  <a:srgbClr val="3F5FBF"/>
                </a:solidFill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Node(</a:t>
            </a:r>
            <a:r>
              <a:rPr lang="en-US" dirty="0">
                <a:solidFill>
                  <a:srgbClr val="7F0055"/>
                </a:solidFill>
              </a:rPr>
              <a:t>char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data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data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6A3E3E"/>
                </a:solidFill>
              </a:rPr>
              <a:t>data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next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null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487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values in an array are called elements</a:t>
            </a:r>
          </a:p>
          <a:p>
            <a:r>
              <a:rPr lang="en-US" dirty="0" smtClean="0"/>
              <a:t>the elements can be accessed using a zero-based index</a:t>
            </a:r>
            <a:r>
              <a:rPr lang="en-US" dirty="0"/>
              <a:t> </a:t>
            </a:r>
            <a:r>
              <a:rPr lang="en-US" dirty="0" smtClean="0"/>
              <a:t>(similar to lists and strings)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026" name="Picture 2" descr="Illustration of an array as 10 boxes numbered 0 through 9; an index of 0 indicates the first element in the arr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734" y="3083358"/>
            <a:ext cx="6536531" cy="2419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22078" y="6448254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https://docs.oracle.com/javase/tutorial/java/nutsandbolts/arrays.html</a:t>
            </a:r>
          </a:p>
        </p:txBody>
      </p:sp>
    </p:spTree>
    <p:extLst>
      <p:ext uri="{BB962C8B-B14F-4D97-AF65-F5344CB8AC3E}">
        <p14:creationId xmlns:p14="http://schemas.microsoft.com/office/powerpoint/2010/main" val="264185673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    * Returns the data element stored in this node.</a:t>
            </a:r>
          </a:p>
          <a:p>
            <a:r>
              <a:rPr lang="en-US" dirty="0">
                <a:solidFill>
                  <a:srgbClr val="3F5FBF"/>
                </a:solidFill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</a:rPr>
              <a:t>     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the data element stored in this node</a:t>
            </a:r>
          </a:p>
          <a:p>
            <a:r>
              <a:rPr lang="en-US" dirty="0">
                <a:solidFill>
                  <a:srgbClr val="3F5FBF"/>
                </a:solidFill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char</a:t>
            </a:r>
            <a:r>
              <a:rPr lang="en-US" dirty="0">
                <a:solidFill>
                  <a:srgbClr val="000000"/>
                </a:solidFill>
              </a:rPr>
              <a:t> data() {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7F0055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data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</a:p>
          <a:p>
            <a:endParaRPr lang="en-US" dirty="0"/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    * Returns the reference to the next node in the sequence </a:t>
            </a:r>
            <a:r>
              <a:rPr lang="en-US" dirty="0" smtClean="0">
                <a:solidFill>
                  <a:srgbClr val="3F5FBF"/>
                </a:solidFill>
              </a:rPr>
              <a:t>after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    * this </a:t>
            </a:r>
            <a:r>
              <a:rPr lang="en-US" dirty="0">
                <a:solidFill>
                  <a:srgbClr val="3F5FBF"/>
                </a:solidFill>
              </a:rPr>
              <a:t>node.</a:t>
            </a:r>
          </a:p>
          <a:p>
            <a:r>
              <a:rPr lang="en-US" dirty="0">
                <a:solidFill>
                  <a:srgbClr val="3F5FBF"/>
                </a:solidFill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</a:rPr>
              <a:t>     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the reference to the next node in the sequence </a:t>
            </a:r>
            <a:endParaRPr lang="en-US" dirty="0" smtClean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    *         after </a:t>
            </a:r>
            <a:r>
              <a:rPr lang="en-US" dirty="0">
                <a:solidFill>
                  <a:srgbClr val="3F5FBF"/>
                </a:solidFill>
              </a:rPr>
              <a:t>this node</a:t>
            </a:r>
          </a:p>
          <a:p>
            <a:r>
              <a:rPr lang="en-US" dirty="0">
                <a:solidFill>
                  <a:srgbClr val="3F5FBF"/>
                </a:solidFill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Node next() {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7F0055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next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72888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details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Node</a:t>
            </a:r>
            <a:r>
              <a:rPr lang="en-US" dirty="0"/>
              <a:t> is an </a:t>
            </a:r>
            <a:r>
              <a:rPr lang="en-US" i="1" dirty="0"/>
              <a:t>nested class</a:t>
            </a:r>
            <a:r>
              <a:rPr lang="en-US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nested class is a class that is defined inside of another 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i="1" dirty="0"/>
              <a:t>static nested class</a:t>
            </a:r>
            <a:r>
              <a:rPr lang="en-US" dirty="0"/>
              <a:t> behaves like a regular class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does not have access to private members of the enclosing class</a:t>
            </a:r>
          </a:p>
          <a:p>
            <a:pPr marL="1017587" lvl="2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Node</a:t>
            </a:r>
            <a:r>
              <a:rPr lang="en-US" dirty="0" smtClean="0"/>
              <a:t> </a:t>
            </a:r>
            <a:r>
              <a:rPr lang="en-US" dirty="0"/>
              <a:t>does not have access to the private fields of </a:t>
            </a:r>
            <a:r>
              <a:rPr lang="en-US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nested class is a member of the enclosing class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 smtClean="0"/>
              <a:t> </a:t>
            </a:r>
            <a:r>
              <a:rPr lang="en-US" dirty="0"/>
              <a:t>has direct access to private features of 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Node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94717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at a minimum we need fields for:</a:t>
            </a:r>
          </a:p>
          <a:p>
            <a:pPr lvl="1"/>
            <a:r>
              <a:rPr lang="en-US" dirty="0" smtClean="0"/>
              <a:t>size of the list (the number of elements in the list)</a:t>
            </a:r>
          </a:p>
          <a:p>
            <a:pPr lvl="1"/>
            <a:r>
              <a:rPr lang="en-US" dirty="0" smtClean="0"/>
              <a:t>the first node of the list (the head node)</a:t>
            </a:r>
          </a:p>
          <a:p>
            <a:endParaRPr lang="en-US" dirty="0"/>
          </a:p>
          <a:p>
            <a:r>
              <a:rPr lang="en-US" dirty="0" smtClean="0"/>
              <a:t>do we need a field for the capacity?</a:t>
            </a:r>
          </a:p>
          <a:p>
            <a:pPr lvl="1"/>
            <a:r>
              <a:rPr lang="en-US" dirty="0" smtClean="0"/>
              <a:t>discuss amongst yourselves...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7924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class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LinkedCharList</a:t>
            </a:r>
            <a:r>
              <a:rPr lang="en-US" dirty="0">
                <a:solidFill>
                  <a:srgbClr val="000000"/>
                </a:solidFill>
              </a:rPr>
              <a:t> {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7F0055"/>
                </a:solidFill>
              </a:rPr>
              <a:t>  public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static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class</a:t>
            </a:r>
            <a:r>
              <a:rPr lang="en-US" dirty="0">
                <a:solidFill>
                  <a:srgbClr val="000000"/>
                </a:solidFill>
              </a:rPr>
              <a:t> Node {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3F7F5F"/>
                </a:solidFill>
              </a:rPr>
              <a:t>// see </a:t>
            </a:r>
            <a:r>
              <a:rPr lang="en-US" dirty="0" smtClean="0">
                <a:solidFill>
                  <a:srgbClr val="3F7F5F"/>
                </a:solidFill>
              </a:rPr>
              <a:t>previous slides for Node implementation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}</a:t>
            </a:r>
          </a:p>
          <a:p>
            <a:endParaRPr lang="en-US" dirty="0"/>
          </a:p>
          <a:p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7F0055"/>
                </a:solidFill>
              </a:rPr>
              <a:t>private</a:t>
            </a:r>
            <a:r>
              <a:rPr lang="en-US" dirty="0">
                <a:solidFill>
                  <a:srgbClr val="000000"/>
                </a:solidFill>
              </a:rPr>
              <a:t> Node </a:t>
            </a:r>
            <a:r>
              <a:rPr lang="en-US" dirty="0">
                <a:solidFill>
                  <a:srgbClr val="0000C0"/>
                </a:solidFill>
              </a:rPr>
              <a:t>head</a:t>
            </a:r>
            <a:r>
              <a:rPr lang="en-US" dirty="0" smtClean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private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C0"/>
                </a:solidFill>
              </a:rPr>
              <a:t>size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6670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argument constructor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no argument constructor should create an empty list</a:t>
            </a:r>
          </a:p>
          <a:p>
            <a:pPr lvl="1"/>
            <a:r>
              <a:rPr lang="en-US" dirty="0" smtClean="0"/>
              <a:t>the size of the list is equal to zero</a:t>
            </a:r>
          </a:p>
          <a:p>
            <a:pPr lvl="1"/>
            <a:r>
              <a:rPr lang="en-US" dirty="0" smtClean="0"/>
              <a:t>there is no head node (because there is nothing in the list)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2258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No argument </a:t>
            </a:r>
            <a:r>
              <a:rPr lang="en-CA" dirty="0" smtClean="0"/>
              <a:t>constructor</a:t>
            </a:r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CA" sz="1600" dirty="0" smtClean="0"/>
          </a:p>
          <a:p>
            <a:endParaRPr lang="en-CA" sz="1600" dirty="0"/>
          </a:p>
          <a:p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3F5FBF"/>
                </a:solidFill>
              </a:rPr>
              <a:t>/**</a:t>
            </a:r>
            <a:endParaRPr lang="en-US" sz="1600" dirty="0">
              <a:solidFill>
                <a:srgbClr val="3F5FBF"/>
              </a:solidFill>
            </a:endParaRPr>
          </a:p>
          <a:p>
            <a:r>
              <a:rPr lang="en-US" sz="1600" dirty="0">
                <a:solidFill>
                  <a:srgbClr val="3F5FBF"/>
                </a:solidFill>
              </a:rPr>
              <a:t>   * Initialize the linked list to be empty (size == 0</a:t>
            </a:r>
            <a:r>
              <a:rPr lang="en-US" sz="1600" dirty="0" smtClean="0">
                <a:solidFill>
                  <a:srgbClr val="3F5FBF"/>
                </a:solidFill>
              </a:rPr>
              <a:t>).</a:t>
            </a:r>
          </a:p>
          <a:p>
            <a:r>
              <a:rPr lang="en-US" sz="1600" dirty="0">
                <a:solidFill>
                  <a:srgbClr val="3F5FBF"/>
                </a:solidFill>
              </a:rPr>
              <a:t> </a:t>
            </a:r>
            <a:r>
              <a:rPr lang="en-US" sz="1600" dirty="0" smtClean="0">
                <a:solidFill>
                  <a:srgbClr val="3F5FBF"/>
                </a:solidFill>
              </a:rPr>
              <a:t>  </a:t>
            </a:r>
            <a:r>
              <a:rPr lang="en-US" sz="1600" dirty="0">
                <a:solidFill>
                  <a:srgbClr val="3F5FBF"/>
                </a:solidFill>
              </a:rPr>
              <a:t>*/</a:t>
            </a:r>
          </a:p>
          <a:p>
            <a:r>
              <a:rPr lang="en-US" sz="1600" dirty="0">
                <a:solidFill>
                  <a:srgbClr val="000000"/>
                </a:solidFill>
              </a:rPr>
              <a:t>  </a:t>
            </a:r>
            <a:r>
              <a:rPr lang="en-US" sz="1600" dirty="0">
                <a:solidFill>
                  <a:srgbClr val="7F0055"/>
                </a:solidFill>
              </a:rPr>
              <a:t>public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LinkedCharList</a:t>
            </a:r>
            <a:r>
              <a:rPr lang="en-US" sz="1600" dirty="0">
                <a:solidFill>
                  <a:srgbClr val="000000"/>
                </a:solidFill>
              </a:rPr>
              <a:t>() {</a:t>
            </a:r>
          </a:p>
          <a:p>
            <a:r>
              <a:rPr lang="en-US" sz="1600" dirty="0">
                <a:solidFill>
                  <a:srgbClr val="000000"/>
                </a:solidFill>
              </a:rPr>
              <a:t>    </a:t>
            </a:r>
            <a:r>
              <a:rPr lang="en-US" sz="1600" dirty="0" err="1">
                <a:solidFill>
                  <a:srgbClr val="7F0055"/>
                </a:solidFill>
              </a:rPr>
              <a:t>this</a:t>
            </a:r>
            <a:r>
              <a:rPr lang="en-US" sz="1600" dirty="0" err="1">
                <a:solidFill>
                  <a:srgbClr val="000000"/>
                </a:solidFill>
              </a:rPr>
              <a:t>.</a:t>
            </a:r>
            <a:r>
              <a:rPr lang="en-US" sz="1600" dirty="0" err="1">
                <a:solidFill>
                  <a:srgbClr val="0000C0"/>
                </a:solidFill>
              </a:rPr>
              <a:t>head</a:t>
            </a:r>
            <a:r>
              <a:rPr lang="en-US" sz="1600" dirty="0">
                <a:solidFill>
                  <a:srgbClr val="000000"/>
                </a:solidFill>
              </a:rPr>
              <a:t> = </a:t>
            </a:r>
            <a:r>
              <a:rPr lang="en-US" sz="1600" dirty="0">
                <a:solidFill>
                  <a:srgbClr val="7F0055"/>
                </a:solidFill>
              </a:rPr>
              <a:t>null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  <a:endParaRPr lang="en-US" sz="1600" dirty="0">
              <a:solidFill>
                <a:srgbClr val="000000"/>
              </a:solidFill>
            </a:endParaRPr>
          </a:p>
          <a:p>
            <a:r>
              <a:rPr lang="en-US" sz="1600" dirty="0">
                <a:solidFill>
                  <a:srgbClr val="000000"/>
                </a:solidFill>
              </a:rPr>
              <a:t>    </a:t>
            </a:r>
            <a:r>
              <a:rPr lang="en-US" sz="1600" dirty="0" err="1">
                <a:solidFill>
                  <a:srgbClr val="7F0055"/>
                </a:solidFill>
              </a:rPr>
              <a:t>this</a:t>
            </a:r>
            <a:r>
              <a:rPr lang="en-US" sz="1600" dirty="0" err="1">
                <a:solidFill>
                  <a:srgbClr val="000000"/>
                </a:solidFill>
              </a:rPr>
              <a:t>.</a:t>
            </a:r>
            <a:r>
              <a:rPr lang="en-US" sz="1600" dirty="0" err="1">
                <a:solidFill>
                  <a:srgbClr val="0000C0"/>
                </a:solidFill>
              </a:rPr>
              <a:t>size</a:t>
            </a:r>
            <a:r>
              <a:rPr lang="en-US" sz="1600" dirty="0">
                <a:solidFill>
                  <a:srgbClr val="000000"/>
                </a:solidFill>
              </a:rPr>
              <a:t> = 0;</a:t>
            </a:r>
          </a:p>
          <a:p>
            <a:r>
              <a:rPr lang="en-US" sz="1600" dirty="0">
                <a:solidFill>
                  <a:srgbClr val="000000"/>
                </a:solidFill>
              </a:rPr>
              <a:t>  }</a:t>
            </a:r>
            <a:endParaRPr lang="en-CA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05DF35-5EE2-4B42-8F17-54C56D06F44C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19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Creating a </a:t>
            </a:r>
            <a:r>
              <a:rPr lang="en-CA" dirty="0" smtClean="0"/>
              <a:t>linked list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create the following linked list:</a:t>
            </a:r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  <a:p>
            <a:pPr marL="0" indent="0">
              <a:buNone/>
              <a:defRPr/>
            </a:pPr>
            <a:endParaRPr lang="en-CA" sz="16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LinkedCharList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t = new </a:t>
            </a: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LinkedCharList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('a');</a:t>
            </a:r>
            <a:endParaRPr lang="en-CA" sz="16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('x');</a:t>
            </a:r>
            <a:endParaRPr lang="en-CA" sz="16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('r');</a:t>
            </a:r>
            <a:endParaRPr lang="en-CA" sz="16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('a');</a:t>
            </a:r>
            <a:endParaRPr lang="en-CA" sz="16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('s');</a:t>
            </a:r>
            <a:endParaRPr lang="en-US" sz="16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AA2068-7A26-41E5-9BB4-334082109D2D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1576436" y="2046432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2946918" y="205071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'x'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4329486" y="205071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'r'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5712054" y="205071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'a'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7094622" y="2057971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's'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211941" y="2242637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594509" y="2245480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977076" y="222256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359645" y="222541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154334" y="219071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Oval 24"/>
          <p:cNvSpPr/>
          <p:nvPr/>
        </p:nvSpPr>
        <p:spPr>
          <a:xfrm>
            <a:off x="3536902" y="219071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4919469" y="219071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6302038" y="216496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Oval 27"/>
          <p:cNvSpPr/>
          <p:nvPr/>
        </p:nvSpPr>
        <p:spPr>
          <a:xfrm>
            <a:off x="7728299" y="217349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TextBox 28"/>
          <p:cNvSpPr txBox="1"/>
          <p:nvPr/>
        </p:nvSpPr>
        <p:spPr>
          <a:xfrm>
            <a:off x="7417856" y="2526858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null</a:t>
            </a:r>
            <a:endParaRPr lang="en-CA" b="1" dirty="0">
              <a:solidFill>
                <a:srgbClr val="0070C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42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Add to end of </a:t>
            </a:r>
            <a:r>
              <a:rPr lang="en-CA" dirty="0" smtClean="0"/>
              <a:t>list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to add an element to the end of the list we need to:</a:t>
            </a:r>
          </a:p>
          <a:p>
            <a:pPr lvl="1">
              <a:defRPr/>
            </a:pPr>
            <a:r>
              <a:rPr lang="en-US" dirty="0" smtClean="0"/>
              <a:t>make a node to store the new element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get a reference to the current tail node</a:t>
            </a:r>
          </a:p>
          <a:p>
            <a:pPr lvl="1">
              <a:defRPr/>
            </a:pPr>
            <a:r>
              <a:rPr lang="en-US" dirty="0" smtClean="0"/>
              <a:t>set the current tail node’s </a:t>
            </a:r>
            <a:r>
              <a:rPr lang="en-US" b="1" dirty="0" smtClean="0">
                <a:latin typeface="Consolas" panose="020B0609020204030204" pitchFamily="49" charset="0"/>
              </a:rPr>
              <a:t>next</a:t>
            </a:r>
            <a:r>
              <a:rPr lang="en-US" dirty="0" smtClean="0"/>
              <a:t> field to point to the new node</a:t>
            </a:r>
          </a:p>
          <a:p>
            <a:pPr lvl="1">
              <a:defRPr/>
            </a:pPr>
            <a:r>
              <a:rPr lang="en-US" dirty="0" smtClean="0"/>
              <a:t>increment </a:t>
            </a:r>
            <a:r>
              <a:rPr lang="en-US" b="1" dirty="0" smtClean="0">
                <a:latin typeface="Consolas" panose="020B0609020204030204" pitchFamily="49" charset="0"/>
              </a:rPr>
              <a:t>size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3D1B07-2823-4A97-BA47-CED04720153C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89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06059A-A6B2-44A0-91E1-D4B4DCDA75C7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  * Add an element to the end of this linked list.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err="1">
                <a:solidFill>
                  <a:srgbClr val="3F5FBF"/>
                </a:solidFill>
              </a:rPr>
              <a:t>elem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  *          the element to add to the end of this linked list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true (to be consistent with </a:t>
            </a:r>
            <a:r>
              <a:rPr lang="en-US" dirty="0" err="1">
                <a:solidFill>
                  <a:srgbClr val="3F5FBF"/>
                </a:solidFill>
              </a:rPr>
              <a:t>java.util.Collection</a:t>
            </a:r>
            <a:r>
              <a:rPr lang="en-US" dirty="0">
                <a:solidFill>
                  <a:srgbClr val="3F5FBF"/>
                </a:solidFill>
              </a:rPr>
              <a:t>)</a:t>
            </a:r>
          </a:p>
          <a:p>
            <a:r>
              <a:rPr lang="en-US" dirty="0">
                <a:solidFill>
                  <a:srgbClr val="3F5FBF"/>
                </a:solidFill>
              </a:rPr>
              <a:t>   */</a:t>
            </a:r>
          </a:p>
          <a:p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boolean</a:t>
            </a:r>
            <a:r>
              <a:rPr lang="en-US" dirty="0">
                <a:solidFill>
                  <a:srgbClr val="000000"/>
                </a:solidFill>
              </a:rPr>
              <a:t> add(</a:t>
            </a:r>
            <a:r>
              <a:rPr lang="en-US" dirty="0">
                <a:solidFill>
                  <a:srgbClr val="7F0055"/>
                </a:solidFill>
              </a:rPr>
              <a:t>char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elem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endParaRPr lang="en-US" dirty="0">
              <a:solidFill>
                <a:srgbClr val="3F7F5F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 smtClean="0">
                <a:solidFill>
                  <a:srgbClr val="000000"/>
                </a:solidFill>
              </a:rPr>
              <a:t>Node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head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 smtClean="0">
                <a:solidFill>
                  <a:srgbClr val="7F0055"/>
                </a:solidFill>
              </a:rPr>
              <a:t>for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= 0;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&lt; 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size</a:t>
            </a:r>
            <a:r>
              <a:rPr lang="en-US" dirty="0" smtClean="0">
                <a:solidFill>
                  <a:srgbClr val="000000"/>
                </a:solidFill>
              </a:rPr>
              <a:t>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++)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 smtClean="0">
                <a:solidFill>
                  <a:srgbClr val="6A3E3E"/>
                </a:solidFill>
              </a:rPr>
              <a:t>n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next</a:t>
            </a:r>
            <a:r>
              <a:rPr lang="en-US" dirty="0" smtClean="0"/>
              <a:t>;</a:t>
            </a:r>
            <a:endParaRPr lang="en-US" dirty="0">
              <a:highlight>
                <a:srgbClr val="D4D4D4"/>
              </a:highlight>
            </a:endParaRP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 err="1" smtClean="0">
                <a:solidFill>
                  <a:srgbClr val="6A3E3E"/>
                </a:solidFill>
              </a:rPr>
              <a:t>n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next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 </a:t>
            </a:r>
            <a:r>
              <a:rPr lang="en-US" dirty="0">
                <a:solidFill>
                  <a:srgbClr val="7F0055"/>
                </a:solidFill>
              </a:rPr>
              <a:t>new</a:t>
            </a:r>
            <a:r>
              <a:rPr lang="en-US" dirty="0">
                <a:solidFill>
                  <a:srgbClr val="000000"/>
                </a:solidFill>
              </a:rPr>
              <a:t> Node(</a:t>
            </a:r>
            <a:r>
              <a:rPr lang="en-US" dirty="0" err="1">
                <a:solidFill>
                  <a:srgbClr val="6A3E3E"/>
                </a:solidFill>
              </a:rPr>
              <a:t>elem</a:t>
            </a:r>
            <a:r>
              <a:rPr lang="en-US" dirty="0">
                <a:solidFill>
                  <a:srgbClr val="000000"/>
                </a:solidFill>
              </a:rPr>
              <a:t>);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size</a:t>
            </a:r>
            <a:r>
              <a:rPr lang="en-US" dirty="0">
                <a:solidFill>
                  <a:srgbClr val="000000"/>
                </a:solidFill>
              </a:rPr>
              <a:t>++;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true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}</a:t>
            </a:r>
            <a:endParaRPr lang="en-CA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6184996" y="3717035"/>
            <a:ext cx="2481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What’s wrong with this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implementation?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4382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  * Add an element to the end of this linked list.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err="1">
                <a:solidFill>
                  <a:srgbClr val="3F5FBF"/>
                </a:solidFill>
              </a:rPr>
              <a:t>elem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  *          the element to add to the end of this linked list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true (to be consistent with </a:t>
            </a:r>
            <a:r>
              <a:rPr lang="en-US" dirty="0" err="1">
                <a:solidFill>
                  <a:srgbClr val="3F5FBF"/>
                </a:solidFill>
              </a:rPr>
              <a:t>java.util.Collection</a:t>
            </a:r>
            <a:r>
              <a:rPr lang="en-US" dirty="0">
                <a:solidFill>
                  <a:srgbClr val="3F5FBF"/>
                </a:solidFill>
              </a:rPr>
              <a:t>)</a:t>
            </a:r>
          </a:p>
          <a:p>
            <a:r>
              <a:rPr lang="en-US" dirty="0">
                <a:solidFill>
                  <a:srgbClr val="3F5FBF"/>
                </a:solidFill>
              </a:rPr>
              <a:t>   </a:t>
            </a:r>
            <a:r>
              <a:rPr lang="en-US" dirty="0" smtClean="0">
                <a:solidFill>
                  <a:srgbClr val="3F5FBF"/>
                </a:solidFill>
              </a:rPr>
              <a:t>*/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 smtClean="0">
                <a:solidFill>
                  <a:srgbClr val="7F0055"/>
                </a:solidFill>
              </a:rPr>
              <a:t>public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boolean</a:t>
            </a:r>
            <a:r>
              <a:rPr lang="en-US" dirty="0">
                <a:solidFill>
                  <a:srgbClr val="000000"/>
                </a:solidFill>
              </a:rPr>
              <a:t> add(</a:t>
            </a:r>
            <a:r>
              <a:rPr lang="en-US" dirty="0">
                <a:solidFill>
                  <a:srgbClr val="7F0055"/>
                </a:solidFill>
              </a:rPr>
              <a:t>char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elem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{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  Node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head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7F0055"/>
                </a:solidFill>
              </a:rPr>
              <a:t>for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= 0;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&lt;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size</a:t>
            </a:r>
            <a:r>
              <a:rPr lang="en-US" dirty="0">
                <a:solidFill>
                  <a:srgbClr val="000000"/>
                </a:solidFill>
              </a:rPr>
              <a:t> - 1;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++) {</a:t>
            </a:r>
          </a:p>
          <a:p>
            <a:r>
              <a:rPr lang="en-US" dirty="0">
                <a:solidFill>
                  <a:srgbClr val="000000"/>
                </a:solidFill>
              </a:rPr>
              <a:t>   </a:t>
            </a:r>
            <a:r>
              <a:rPr lang="en-US" dirty="0" smtClean="0">
                <a:solidFill>
                  <a:srgbClr val="000000"/>
                </a:solidFill>
              </a:rPr>
              <a:t>  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6A3E3E"/>
                </a:solidFill>
              </a:rPr>
              <a:t>n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next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</a:t>
            </a:r>
            <a:r>
              <a:rPr lang="en-US" dirty="0" smtClean="0">
                <a:solidFill>
                  <a:srgbClr val="000000"/>
                </a:solidFill>
              </a:rPr>
              <a:t> }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6A3E3E"/>
                </a:solidFill>
              </a:rPr>
              <a:t>n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next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 </a:t>
            </a:r>
            <a:r>
              <a:rPr lang="en-US" dirty="0">
                <a:solidFill>
                  <a:srgbClr val="7F0055"/>
                </a:solidFill>
              </a:rPr>
              <a:t>new</a:t>
            </a:r>
            <a:r>
              <a:rPr lang="en-US" dirty="0">
                <a:solidFill>
                  <a:srgbClr val="000000"/>
                </a:solidFill>
              </a:rPr>
              <a:t> Node(</a:t>
            </a:r>
            <a:r>
              <a:rPr lang="en-US" dirty="0" err="1">
                <a:solidFill>
                  <a:srgbClr val="6A3E3E"/>
                </a:solidFill>
              </a:rPr>
              <a:t>elem</a:t>
            </a:r>
            <a:r>
              <a:rPr lang="en-US" dirty="0" smtClean="0">
                <a:solidFill>
                  <a:srgbClr val="000000"/>
                </a:solidFill>
              </a:rPr>
              <a:t>);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size</a:t>
            </a:r>
            <a:r>
              <a:rPr lang="en-US" dirty="0">
                <a:solidFill>
                  <a:srgbClr val="000000"/>
                </a:solidFill>
              </a:rPr>
              <a:t>++;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return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true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}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84996" y="3717035"/>
            <a:ext cx="2481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What’s wrong with this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implementation?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6259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elements can be accessed using a zero-based index</a:t>
            </a:r>
            <a:r>
              <a:rPr lang="en-US" dirty="0"/>
              <a:t> </a:t>
            </a:r>
            <a:r>
              <a:rPr lang="en-US" dirty="0" smtClean="0"/>
              <a:t>(similar to lists and strings)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2078" y="6448254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https://docs.oracle.com/javase/tutorial/java/nutsandbolts/arrays.html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9174" y="2408205"/>
            <a:ext cx="779572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collection[0] = 100.0</a:t>
            </a:r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collection[1] 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collection[2] 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collection[3] 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collection[4] 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collection[5] 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collection[6] 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collection[7] 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collection[8] 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collection[9] 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= 100.0</a:t>
            </a:r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CA" b="1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set all elements to equal 100.0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collection[10] 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= 100.0</a:t>
            </a:r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CA" b="1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CA" b="1" dirty="0" err="1" smtClean="0">
                <a:solidFill>
                  <a:srgbClr val="3F7F5F"/>
                </a:solidFill>
                <a:latin typeface="Consolas" panose="020B0609020204030204" pitchFamily="49" charset="0"/>
              </a:rPr>
              <a:t>ArrayIndexOutOfBoundsException</a:t>
            </a:r>
            <a:endParaRPr lang="en-CA" b="1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07969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boolean</a:t>
            </a:r>
            <a:r>
              <a:rPr lang="en-US" dirty="0">
                <a:solidFill>
                  <a:srgbClr val="000000"/>
                </a:solidFill>
              </a:rPr>
              <a:t> add(</a:t>
            </a:r>
            <a:r>
              <a:rPr lang="en-US" dirty="0">
                <a:solidFill>
                  <a:srgbClr val="7F0055"/>
                </a:solidFill>
              </a:rPr>
              <a:t>char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elem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if</a:t>
            </a:r>
            <a:r>
              <a:rPr lang="en-US" dirty="0">
                <a:solidFill>
                  <a:srgbClr val="000000"/>
                </a:solidFill>
              </a:rPr>
              <a:t> (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head</a:t>
            </a:r>
            <a:r>
              <a:rPr lang="en-US" dirty="0">
                <a:solidFill>
                  <a:srgbClr val="000000"/>
                </a:solidFill>
              </a:rPr>
              <a:t> == </a:t>
            </a:r>
            <a:r>
              <a:rPr lang="en-US" dirty="0">
                <a:solidFill>
                  <a:srgbClr val="7F0055"/>
                </a:solidFill>
              </a:rPr>
              <a:t>null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head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new</a:t>
            </a:r>
            <a:r>
              <a:rPr lang="en-US" dirty="0">
                <a:solidFill>
                  <a:srgbClr val="000000"/>
                </a:solidFill>
              </a:rPr>
              <a:t> Node(</a:t>
            </a:r>
            <a:r>
              <a:rPr lang="en-US" dirty="0" err="1">
                <a:solidFill>
                  <a:srgbClr val="6A3E3E"/>
                </a:solidFill>
              </a:rPr>
              <a:t>elem</a:t>
            </a:r>
            <a:r>
              <a:rPr lang="en-US" dirty="0" smtClean="0">
                <a:solidFill>
                  <a:srgbClr val="000000"/>
                </a:solidFill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</a:t>
            </a:r>
            <a:r>
              <a:rPr lang="en-US" dirty="0">
                <a:solidFill>
                  <a:srgbClr val="000000"/>
                </a:solidFill>
              </a:rPr>
              <a:t>} 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else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{</a:t>
            </a:r>
            <a:endParaRPr lang="en-US" dirty="0">
              <a:solidFill>
                <a:srgbClr val="3F7F5F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  Node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head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7F0055"/>
                </a:solidFill>
              </a:rPr>
              <a:t>for</a:t>
            </a:r>
            <a:r>
              <a:rPr lang="en-US" dirty="0">
                <a:solidFill>
                  <a:srgbClr val="000000"/>
                </a:solidFill>
              </a:rPr>
              <a:t> 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= 0;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&lt;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size</a:t>
            </a:r>
            <a:r>
              <a:rPr lang="en-US" dirty="0">
                <a:solidFill>
                  <a:srgbClr val="000000"/>
                </a:solidFill>
              </a:rPr>
              <a:t> - 1;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++) {</a:t>
            </a:r>
          </a:p>
          <a:p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6A3E3E"/>
                </a:solidFill>
              </a:rPr>
              <a:t>n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next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  }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 err="1">
                <a:solidFill>
                  <a:srgbClr val="6A3E3E"/>
                </a:solidFill>
              </a:rPr>
              <a:t>n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next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new</a:t>
            </a:r>
            <a:r>
              <a:rPr lang="en-US" dirty="0">
                <a:solidFill>
                  <a:srgbClr val="000000"/>
                </a:solidFill>
              </a:rPr>
              <a:t> Node(</a:t>
            </a:r>
            <a:r>
              <a:rPr lang="en-US" dirty="0" err="1">
                <a:solidFill>
                  <a:srgbClr val="6A3E3E"/>
                </a:solidFill>
              </a:rPr>
              <a:t>elem</a:t>
            </a:r>
            <a:r>
              <a:rPr lang="en-US" dirty="0" smtClean="0">
                <a:solidFill>
                  <a:srgbClr val="000000"/>
                </a:solidFill>
              </a:rPr>
              <a:t>);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 smtClean="0">
                <a:solidFill>
                  <a:srgbClr val="000000"/>
                </a:solidFill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size</a:t>
            </a:r>
            <a:r>
              <a:rPr lang="en-US" dirty="0">
                <a:solidFill>
                  <a:srgbClr val="000000"/>
                </a:solidFill>
              </a:rPr>
              <a:t>++;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true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43160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Getting an </a:t>
            </a:r>
            <a:r>
              <a:rPr lang="en-CA" dirty="0" smtClean="0"/>
              <a:t>element </a:t>
            </a:r>
            <a:r>
              <a:rPr lang="en-CA" dirty="0" smtClean="0"/>
              <a:t>in the </a:t>
            </a:r>
            <a:r>
              <a:rPr lang="en-CA" dirty="0" smtClean="0"/>
              <a:t>list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client may wish to retrieve the </a:t>
            </a:r>
            <a:r>
              <a:rPr lang="en-CA" dirty="0" err="1" smtClean="0"/>
              <a:t>i</a:t>
            </a:r>
            <a:r>
              <a:rPr lang="en-CA" i="1" dirty="0" err="1" smtClean="0"/>
              <a:t>th</a:t>
            </a:r>
            <a:r>
              <a:rPr lang="en-CA" dirty="0" smtClean="0"/>
              <a:t> element from a list</a:t>
            </a:r>
          </a:p>
          <a:p>
            <a:pPr lvl="1">
              <a:defRPr/>
            </a:pPr>
            <a:r>
              <a:rPr lang="en-CA" dirty="0" smtClean="0"/>
              <a:t>the ability to access arbitrary elements of a sequence in the same amount of time is called </a:t>
            </a:r>
            <a:r>
              <a:rPr lang="en-CA" i="1" dirty="0" smtClean="0"/>
              <a:t>random access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dirty="0" smtClean="0"/>
              <a:t>arrays support random access; linked lists do not</a:t>
            </a:r>
          </a:p>
          <a:p>
            <a:pPr>
              <a:defRPr/>
            </a:pPr>
            <a:r>
              <a:rPr lang="en-CA" dirty="0" smtClean="0"/>
              <a:t>to access the </a:t>
            </a:r>
            <a:r>
              <a:rPr lang="en-CA" dirty="0" err="1" smtClean="0"/>
              <a:t>i</a:t>
            </a:r>
            <a:r>
              <a:rPr lang="en-CA" i="1" dirty="0" err="1" smtClean="0"/>
              <a:t>th</a:t>
            </a:r>
            <a:r>
              <a:rPr lang="en-CA" dirty="0" smtClean="0"/>
              <a:t> element in a linked list we need to sequentially follow the first (</a:t>
            </a:r>
            <a:r>
              <a:rPr lang="en-CA" i="1" dirty="0" err="1" smtClean="0"/>
              <a:t>i</a:t>
            </a:r>
            <a:r>
              <a:rPr lang="en-CA" dirty="0" smtClean="0"/>
              <a:t> -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links</a:t>
            </a:r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r>
              <a:rPr lang="en-CA" dirty="0" smtClean="0"/>
              <a:t>takes </a:t>
            </a:r>
            <a:r>
              <a:rPr lang="en-CA" i="1" dirty="0" smtClean="0"/>
              <a:t>O</a:t>
            </a:r>
            <a:r>
              <a:rPr lang="en-CA" dirty="0" smtClean="0"/>
              <a:t>(</a:t>
            </a:r>
            <a:r>
              <a:rPr lang="en-CA" i="1" dirty="0" smtClean="0"/>
              <a:t>n</a:t>
            </a:r>
            <a:r>
              <a:rPr lang="en-CA" dirty="0" smtClean="0"/>
              <a:t>) time versus </a:t>
            </a:r>
            <a:r>
              <a:rPr lang="en-CA" i="1" dirty="0" smtClean="0"/>
              <a:t>O</a:t>
            </a:r>
            <a:r>
              <a:rPr lang="en-CA" dirty="0" smtClean="0"/>
              <a:t>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for arrays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12E82-CDD4-4793-AF8A-6B9ABBC19CDF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  <p:sp>
        <p:nvSpPr>
          <p:cNvPr id="20494" name="TextBox 14"/>
          <p:cNvSpPr txBox="1">
            <a:spLocks noChangeArrowheads="1"/>
          </p:cNvSpPr>
          <p:nvPr/>
        </p:nvSpPr>
        <p:spPr bwMode="auto">
          <a:xfrm>
            <a:off x="228600" y="4773613"/>
            <a:ext cx="12314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t.get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(3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)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073810" y="4800600"/>
            <a:ext cx="9444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link 0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456378" y="4800600"/>
            <a:ext cx="9444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link 1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838945" y="4800600"/>
            <a:ext cx="9444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link 2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1576436" y="4142662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2946918" y="41469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'x'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4329486" y="41469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'r'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5712054" y="41469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'a'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7094622" y="4154201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's'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211941" y="4338867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594509" y="4341710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977076" y="434283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359645" y="432164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2154334" y="428694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Oval 29"/>
          <p:cNvSpPr/>
          <p:nvPr/>
        </p:nvSpPr>
        <p:spPr>
          <a:xfrm>
            <a:off x="3536902" y="428694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Oval 30"/>
          <p:cNvSpPr/>
          <p:nvPr/>
        </p:nvSpPr>
        <p:spPr>
          <a:xfrm>
            <a:off x="4919469" y="428694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Oval 31"/>
          <p:cNvSpPr/>
          <p:nvPr/>
        </p:nvSpPr>
        <p:spPr>
          <a:xfrm>
            <a:off x="6302038" y="426119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Oval 32"/>
          <p:cNvSpPr/>
          <p:nvPr/>
        </p:nvSpPr>
        <p:spPr>
          <a:xfrm>
            <a:off x="7728299" y="426972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318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Getting an </a:t>
            </a:r>
            <a:r>
              <a:rPr lang="en-CA" dirty="0" smtClean="0"/>
              <a:t>element </a:t>
            </a:r>
            <a:r>
              <a:rPr lang="en-CA" dirty="0"/>
              <a:t>in the </a:t>
            </a:r>
            <a:r>
              <a:rPr lang="en-CA" dirty="0" smtClean="0"/>
              <a:t>list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get an element from the list we need to:</a:t>
            </a:r>
          </a:p>
          <a:p>
            <a:pPr lvl="1">
              <a:defRPr/>
            </a:pPr>
            <a:r>
              <a:rPr lang="en-CA" dirty="0" smtClean="0"/>
              <a:t>validate the index</a:t>
            </a:r>
          </a:p>
          <a:p>
            <a:pPr lvl="1">
              <a:defRPr/>
            </a:pPr>
            <a:r>
              <a:rPr lang="en-CA" dirty="0" smtClean="0"/>
              <a:t>get a reference to the node at the specified index</a:t>
            </a:r>
          </a:p>
          <a:p>
            <a:pPr lvl="1">
              <a:defRPr/>
            </a:pPr>
            <a:r>
              <a:rPr lang="en-CA" dirty="0" smtClean="0"/>
              <a:t>return the </a:t>
            </a:r>
            <a:r>
              <a:rPr lang="en-CA" b="1" dirty="0" smtClean="0">
                <a:latin typeface="Consolas" panose="020B0609020204030204" pitchFamily="49" charset="0"/>
              </a:rPr>
              <a:t>data</a:t>
            </a:r>
            <a:r>
              <a:rPr lang="en-CA" dirty="0" smtClean="0"/>
              <a:t> of the node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4B65B-C3D1-463E-9E74-31890B301844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6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1C4B6C-CDC2-4590-9373-75F69C76E74C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  * Get the element stored at the given index in this linked list.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index</a:t>
            </a:r>
          </a:p>
          <a:p>
            <a:r>
              <a:rPr lang="en-US" dirty="0">
                <a:solidFill>
                  <a:srgbClr val="3F5FBF"/>
                </a:solidFill>
              </a:rPr>
              <a:t>   *          the index of the element to get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the element stored at the given index in this linked list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@throws</a:t>
            </a:r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err="1">
                <a:solidFill>
                  <a:srgbClr val="3F5FBF"/>
                </a:solidFill>
              </a:rPr>
              <a:t>IndexOutOfBoundsException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  *           if (index &lt; 0) || (index &gt; size)</a:t>
            </a:r>
          </a:p>
          <a:p>
            <a:r>
              <a:rPr lang="en-US" dirty="0">
                <a:solidFill>
                  <a:srgbClr val="3F5FBF"/>
                </a:solidFill>
              </a:rPr>
              <a:t>   */</a:t>
            </a:r>
          </a:p>
          <a:p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char</a:t>
            </a:r>
            <a:r>
              <a:rPr lang="en-US" dirty="0">
                <a:solidFill>
                  <a:srgbClr val="000000"/>
                </a:solidFill>
              </a:rPr>
              <a:t> get(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index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if</a:t>
            </a:r>
            <a:r>
              <a:rPr lang="en-US" dirty="0">
                <a:solidFill>
                  <a:srgbClr val="000000"/>
                </a:solidFill>
              </a:rPr>
              <a:t> (</a:t>
            </a:r>
            <a:r>
              <a:rPr lang="en-US" dirty="0">
                <a:solidFill>
                  <a:srgbClr val="6A3E3E"/>
                </a:solidFill>
              </a:rPr>
              <a:t>index</a:t>
            </a:r>
            <a:r>
              <a:rPr lang="en-US" dirty="0">
                <a:solidFill>
                  <a:srgbClr val="000000"/>
                </a:solidFill>
              </a:rPr>
              <a:t> &lt; 0 || </a:t>
            </a:r>
            <a:r>
              <a:rPr lang="en-US" dirty="0">
                <a:solidFill>
                  <a:srgbClr val="6A3E3E"/>
                </a:solidFill>
              </a:rPr>
              <a:t>index</a:t>
            </a:r>
            <a:r>
              <a:rPr lang="en-US" dirty="0">
                <a:solidFill>
                  <a:srgbClr val="000000"/>
                </a:solidFill>
              </a:rPr>
              <a:t> &gt;=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size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7F0055"/>
                </a:solidFill>
              </a:rPr>
              <a:t>throw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new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IndexOutOfBoundsException</a:t>
            </a:r>
            <a:r>
              <a:rPr lang="en-US" dirty="0">
                <a:solidFill>
                  <a:srgbClr val="000000"/>
                </a:solidFill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</a:rPr>
              <a:t>    Node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head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for</a:t>
            </a:r>
            <a:r>
              <a:rPr lang="en-US" dirty="0">
                <a:solidFill>
                  <a:srgbClr val="000000"/>
                </a:solidFill>
              </a:rPr>
              <a:t> 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= 0;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&lt; </a:t>
            </a:r>
            <a:r>
              <a:rPr lang="en-US" dirty="0" smtClean="0">
                <a:solidFill>
                  <a:srgbClr val="6A3E3E"/>
                </a:solidFill>
              </a:rPr>
              <a:t>index</a:t>
            </a:r>
            <a:r>
              <a:rPr lang="en-US" dirty="0">
                <a:solidFill>
                  <a:srgbClr val="000000"/>
                </a:solidFill>
              </a:rPr>
              <a:t> -</a:t>
            </a:r>
            <a:r>
              <a:rPr lang="en-US" dirty="0" smtClean="0">
                <a:solidFill>
                  <a:srgbClr val="000000"/>
                </a:solidFill>
              </a:rPr>
              <a:t> 1;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++) {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6A3E3E"/>
                </a:solidFill>
              </a:rPr>
              <a:t>n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next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n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data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}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6184996" y="4453272"/>
            <a:ext cx="2481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What’s wrong with this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implementation?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271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1C4B6C-CDC2-4590-9373-75F69C76E74C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  * Get the element stored at the given index in this linked list.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index</a:t>
            </a:r>
          </a:p>
          <a:p>
            <a:r>
              <a:rPr lang="en-US" dirty="0">
                <a:solidFill>
                  <a:srgbClr val="3F5FBF"/>
                </a:solidFill>
              </a:rPr>
              <a:t>   *          the index of the element to get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the element stored at the given index in this linked list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@throws</a:t>
            </a:r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err="1">
                <a:solidFill>
                  <a:srgbClr val="3F5FBF"/>
                </a:solidFill>
              </a:rPr>
              <a:t>IndexOutOfBoundsException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  *           if (index &lt; 0) || (index &gt; size)</a:t>
            </a:r>
          </a:p>
          <a:p>
            <a:r>
              <a:rPr lang="en-US" dirty="0">
                <a:solidFill>
                  <a:srgbClr val="3F5FBF"/>
                </a:solidFill>
              </a:rPr>
              <a:t>   */</a:t>
            </a:r>
          </a:p>
          <a:p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char</a:t>
            </a:r>
            <a:r>
              <a:rPr lang="en-US" dirty="0">
                <a:solidFill>
                  <a:srgbClr val="000000"/>
                </a:solidFill>
              </a:rPr>
              <a:t> get(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index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if</a:t>
            </a:r>
            <a:r>
              <a:rPr lang="en-US" dirty="0">
                <a:solidFill>
                  <a:srgbClr val="000000"/>
                </a:solidFill>
              </a:rPr>
              <a:t> (</a:t>
            </a:r>
            <a:r>
              <a:rPr lang="en-US" dirty="0">
                <a:solidFill>
                  <a:srgbClr val="6A3E3E"/>
                </a:solidFill>
              </a:rPr>
              <a:t>index</a:t>
            </a:r>
            <a:r>
              <a:rPr lang="en-US" dirty="0">
                <a:solidFill>
                  <a:srgbClr val="000000"/>
                </a:solidFill>
              </a:rPr>
              <a:t> &lt; 0 || </a:t>
            </a:r>
            <a:r>
              <a:rPr lang="en-US" dirty="0">
                <a:solidFill>
                  <a:srgbClr val="6A3E3E"/>
                </a:solidFill>
              </a:rPr>
              <a:t>index</a:t>
            </a:r>
            <a:r>
              <a:rPr lang="en-US" dirty="0">
                <a:solidFill>
                  <a:srgbClr val="000000"/>
                </a:solidFill>
              </a:rPr>
              <a:t> &gt;=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size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7F0055"/>
                </a:solidFill>
              </a:rPr>
              <a:t>throw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new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IndexOutOfBoundsException</a:t>
            </a:r>
            <a:r>
              <a:rPr lang="en-US" dirty="0">
                <a:solidFill>
                  <a:srgbClr val="000000"/>
                </a:solidFill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</a:rPr>
              <a:t>    Node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head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for</a:t>
            </a:r>
            <a:r>
              <a:rPr lang="en-US" dirty="0">
                <a:solidFill>
                  <a:srgbClr val="000000"/>
                </a:solidFill>
              </a:rPr>
              <a:t> 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= 0;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&lt; </a:t>
            </a:r>
            <a:r>
              <a:rPr lang="en-US" dirty="0" smtClean="0">
                <a:solidFill>
                  <a:srgbClr val="6A3E3E"/>
                </a:solidFill>
              </a:rPr>
              <a:t>index</a:t>
            </a:r>
            <a:r>
              <a:rPr lang="en-US" dirty="0" smtClean="0">
                <a:solidFill>
                  <a:srgbClr val="000000"/>
                </a:solidFill>
              </a:rPr>
              <a:t>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++) {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6A3E3E"/>
                </a:solidFill>
              </a:rPr>
              <a:t>n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next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n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data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}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9154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Setting an </a:t>
            </a:r>
            <a:r>
              <a:rPr lang="en-CA" dirty="0" smtClean="0"/>
              <a:t>element </a:t>
            </a:r>
            <a:r>
              <a:rPr lang="en-CA" dirty="0" smtClean="0"/>
              <a:t>in the </a:t>
            </a:r>
            <a:r>
              <a:rPr lang="en-CA" dirty="0" smtClean="0"/>
              <a:t>list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setting </a:t>
            </a:r>
            <a:r>
              <a:rPr lang="en-CA" dirty="0"/>
              <a:t>the </a:t>
            </a:r>
            <a:r>
              <a:rPr lang="en-CA" i="1" dirty="0" err="1"/>
              <a:t>i</a:t>
            </a:r>
            <a:r>
              <a:rPr lang="en-CA" dirty="0" err="1"/>
              <a:t>th</a:t>
            </a:r>
            <a:r>
              <a:rPr lang="en-CA" dirty="0"/>
              <a:t> element is almost exactly the </a:t>
            </a:r>
            <a:r>
              <a:rPr lang="en-CA" dirty="0" smtClean="0"/>
              <a:t>same as getting the </a:t>
            </a:r>
            <a:r>
              <a:rPr lang="en-CA" i="1" dirty="0" err="1"/>
              <a:t>i</a:t>
            </a:r>
            <a:r>
              <a:rPr lang="en-CA" dirty="0" err="1"/>
              <a:t>th</a:t>
            </a:r>
            <a:r>
              <a:rPr lang="en-CA" dirty="0"/>
              <a:t> </a:t>
            </a:r>
            <a:r>
              <a:rPr lang="en-CA" dirty="0" smtClean="0"/>
              <a:t>element:</a:t>
            </a:r>
          </a:p>
          <a:p>
            <a:pPr lvl="1">
              <a:defRPr/>
            </a:pPr>
            <a:r>
              <a:rPr lang="en-CA" dirty="0"/>
              <a:t>validate the index</a:t>
            </a:r>
          </a:p>
          <a:p>
            <a:pPr lvl="1">
              <a:defRPr/>
            </a:pPr>
            <a:r>
              <a:rPr lang="en-CA" dirty="0"/>
              <a:t>get a reference to the node at the specified index</a:t>
            </a:r>
          </a:p>
          <a:p>
            <a:pPr lvl="1">
              <a:defRPr/>
            </a:pPr>
            <a:r>
              <a:rPr lang="en-CA" dirty="0" smtClean="0"/>
              <a:t>remember the current </a:t>
            </a:r>
            <a:r>
              <a:rPr lang="en-CA" b="1" dirty="0" smtClean="0">
                <a:latin typeface="Consolas" panose="020B0609020204030204" pitchFamily="49" charset="0"/>
              </a:rPr>
              <a:t>data</a:t>
            </a:r>
            <a:r>
              <a:rPr lang="en-CA" dirty="0" smtClean="0"/>
              <a:t> </a:t>
            </a:r>
            <a:r>
              <a:rPr lang="en-CA" dirty="0"/>
              <a:t>of the </a:t>
            </a:r>
            <a:r>
              <a:rPr lang="en-CA" dirty="0" smtClean="0"/>
              <a:t>node</a:t>
            </a:r>
          </a:p>
          <a:p>
            <a:pPr lvl="1">
              <a:defRPr/>
            </a:pPr>
            <a:r>
              <a:rPr lang="en-CA" dirty="0" smtClean="0"/>
              <a:t>set </a:t>
            </a:r>
            <a:r>
              <a:rPr lang="en-CA" dirty="0" smtClean="0"/>
              <a:t>the </a:t>
            </a:r>
            <a:r>
              <a:rPr lang="en-CA" b="1" dirty="0">
                <a:latin typeface="Consolas" panose="020B0609020204030204" pitchFamily="49" charset="0"/>
              </a:rPr>
              <a:t>data</a:t>
            </a:r>
            <a:r>
              <a:rPr lang="en-CA" dirty="0"/>
              <a:t> of the node</a:t>
            </a:r>
          </a:p>
          <a:p>
            <a:pPr lvl="1">
              <a:defRPr/>
            </a:pPr>
            <a:r>
              <a:rPr lang="en-US" dirty="0" smtClean="0"/>
              <a:t>return the old</a:t>
            </a:r>
            <a:r>
              <a:rPr lang="en-CA" dirty="0" smtClean="0"/>
              <a:t> </a:t>
            </a:r>
            <a:r>
              <a:rPr lang="en-CA" b="1" dirty="0">
                <a:latin typeface="Consolas" panose="020B0609020204030204" pitchFamily="49" charset="0"/>
              </a:rPr>
              <a:t>data</a:t>
            </a:r>
            <a:r>
              <a:rPr lang="en-CA" dirty="0"/>
              <a:t> of the node</a:t>
            </a:r>
            <a:endParaRPr lang="en-US" dirty="0"/>
          </a:p>
          <a:p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7248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377718" cy="5781131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  * Sets the element stored at the given index in this linked list. Returns the</a:t>
            </a:r>
          </a:p>
          <a:p>
            <a:r>
              <a:rPr lang="en-US" dirty="0">
                <a:solidFill>
                  <a:srgbClr val="3F5FBF"/>
                </a:solidFill>
              </a:rPr>
              <a:t>   * old element that was stored at the given index.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index</a:t>
            </a:r>
          </a:p>
          <a:p>
            <a:r>
              <a:rPr lang="en-US" dirty="0">
                <a:solidFill>
                  <a:srgbClr val="3F5FBF"/>
                </a:solidFill>
              </a:rPr>
              <a:t>   *          the index of the element to set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err="1">
                <a:solidFill>
                  <a:srgbClr val="3F5FBF"/>
                </a:solidFill>
              </a:rPr>
              <a:t>elem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  *          the element to store in this linked list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the old element that was stored at the given index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@throws</a:t>
            </a:r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err="1">
                <a:solidFill>
                  <a:srgbClr val="3F5FBF"/>
                </a:solidFill>
              </a:rPr>
              <a:t>IndexOutOfBoundsException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  *           if (index &lt; 0) || (index &gt; size)</a:t>
            </a:r>
          </a:p>
          <a:p>
            <a:r>
              <a:rPr lang="en-US" dirty="0">
                <a:solidFill>
                  <a:srgbClr val="3F5FBF"/>
                </a:solidFill>
              </a:rPr>
              <a:t>   */</a:t>
            </a:r>
          </a:p>
          <a:p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char</a:t>
            </a:r>
            <a:r>
              <a:rPr lang="en-US" dirty="0">
                <a:solidFill>
                  <a:srgbClr val="000000"/>
                </a:solidFill>
              </a:rPr>
              <a:t> set(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index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>
                <a:solidFill>
                  <a:srgbClr val="7F0055"/>
                </a:solidFill>
              </a:rPr>
              <a:t>char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elem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if</a:t>
            </a:r>
            <a:r>
              <a:rPr lang="en-US" dirty="0">
                <a:solidFill>
                  <a:srgbClr val="000000"/>
                </a:solidFill>
              </a:rPr>
              <a:t> (</a:t>
            </a:r>
            <a:r>
              <a:rPr lang="en-US" dirty="0">
                <a:solidFill>
                  <a:srgbClr val="6A3E3E"/>
                </a:solidFill>
              </a:rPr>
              <a:t>index</a:t>
            </a:r>
            <a:r>
              <a:rPr lang="en-US" dirty="0">
                <a:solidFill>
                  <a:srgbClr val="000000"/>
                </a:solidFill>
              </a:rPr>
              <a:t> &lt; 0 || </a:t>
            </a:r>
            <a:r>
              <a:rPr lang="en-US" dirty="0">
                <a:solidFill>
                  <a:srgbClr val="6A3E3E"/>
                </a:solidFill>
              </a:rPr>
              <a:t>index</a:t>
            </a:r>
            <a:r>
              <a:rPr lang="en-US" dirty="0">
                <a:solidFill>
                  <a:srgbClr val="000000"/>
                </a:solidFill>
              </a:rPr>
              <a:t> &gt;=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size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7F0055"/>
                </a:solidFill>
              </a:rPr>
              <a:t>throw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new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IndexOutOfBoundsException</a:t>
            </a:r>
            <a:r>
              <a:rPr lang="en-US" dirty="0">
                <a:solidFill>
                  <a:srgbClr val="000000"/>
                </a:solidFill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</a:rPr>
              <a:t>    Node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head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for</a:t>
            </a:r>
            <a:r>
              <a:rPr lang="en-US" dirty="0">
                <a:solidFill>
                  <a:srgbClr val="000000"/>
                </a:solidFill>
              </a:rPr>
              <a:t> 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= 0;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&lt; </a:t>
            </a:r>
            <a:r>
              <a:rPr lang="en-US" dirty="0">
                <a:solidFill>
                  <a:srgbClr val="6A3E3E"/>
                </a:solidFill>
              </a:rPr>
              <a:t>index</a:t>
            </a:r>
            <a:r>
              <a:rPr lang="en-US" dirty="0">
                <a:solidFill>
                  <a:srgbClr val="000000"/>
                </a:solidFill>
              </a:rPr>
              <a:t>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++) {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6A3E3E"/>
                </a:solidFill>
              </a:rPr>
              <a:t>n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next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char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oldData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6A3E3E"/>
                </a:solidFill>
              </a:rPr>
              <a:t>n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data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 err="1">
                <a:solidFill>
                  <a:srgbClr val="6A3E3E"/>
                </a:solidFill>
              </a:rPr>
              <a:t>n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data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6A3E3E"/>
                </a:solidFill>
              </a:rPr>
              <a:t>elem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oldData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}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0894835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Adding </a:t>
            </a:r>
            <a:r>
              <a:rPr lang="en-CA" dirty="0" smtClean="0"/>
              <a:t>in </a:t>
            </a:r>
            <a:r>
              <a:rPr lang="en-CA" dirty="0" smtClean="0"/>
              <a:t>the middle of a </a:t>
            </a:r>
            <a:r>
              <a:rPr lang="en-CA" dirty="0"/>
              <a:t>l</a:t>
            </a:r>
            <a:r>
              <a:rPr lang="en-CA" dirty="0" smtClean="0"/>
              <a:t>ist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client may wish to </a:t>
            </a:r>
            <a:r>
              <a:rPr lang="en-CA" dirty="0" smtClean="0"/>
              <a:t>add an </a:t>
            </a:r>
            <a:r>
              <a:rPr lang="en-CA" dirty="0" smtClean="0"/>
              <a:t>element </a:t>
            </a:r>
            <a:r>
              <a:rPr lang="en-CA" dirty="0"/>
              <a:t>at the  </a:t>
            </a:r>
            <a:r>
              <a:rPr lang="en-CA" dirty="0" err="1" smtClean="0"/>
              <a:t>i</a:t>
            </a:r>
            <a:r>
              <a:rPr lang="en-CA" i="1" dirty="0" err="1" smtClean="0"/>
              <a:t>th</a:t>
            </a:r>
            <a:r>
              <a:rPr lang="en-CA" dirty="0" smtClean="0"/>
              <a:t> index of</a:t>
            </a:r>
            <a:r>
              <a:rPr lang="en-CA" i="1" dirty="0" smtClean="0"/>
              <a:t> </a:t>
            </a:r>
            <a:r>
              <a:rPr lang="en-CA" dirty="0" smtClean="0"/>
              <a:t>a list</a:t>
            </a:r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  <a:p>
            <a:pPr>
              <a:defRPr/>
            </a:pPr>
            <a:r>
              <a:rPr lang="en-CA" dirty="0" smtClean="0"/>
              <a:t>what steps are required?</a:t>
            </a:r>
          </a:p>
          <a:p>
            <a:pPr lvl="1">
              <a:defRPr/>
            </a:pPr>
            <a:r>
              <a:rPr lang="en-CA" dirty="0" smtClean="0"/>
              <a:t>discuss amongst yourselves here…</a:t>
            </a:r>
            <a:endParaRPr lang="en-CA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12E82-CDD4-4793-AF8A-6B9ABBC19CDF}" type="slidenum">
              <a:rPr lang="en-US" smtClean="0"/>
              <a:pPr>
                <a:defRPr/>
              </a:pPr>
              <a:t>77</a:t>
            </a:fld>
            <a:endParaRPr lang="en-US"/>
          </a:p>
        </p:txBody>
      </p:sp>
      <p:sp>
        <p:nvSpPr>
          <p:cNvPr id="20494" name="TextBox 14"/>
          <p:cNvSpPr txBox="1">
            <a:spLocks noChangeArrowheads="1"/>
          </p:cNvSpPr>
          <p:nvPr/>
        </p:nvSpPr>
        <p:spPr bwMode="auto">
          <a:xfrm>
            <a:off x="228600" y="2680109"/>
            <a:ext cx="3113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t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1576436" y="270248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2946918" y="2706772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'x'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4329486" y="2706772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'r'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5712054" y="2706772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'a'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211941" y="289869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594509" y="290153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977076" y="2907694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2154334" y="284677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Oval 29"/>
          <p:cNvSpPr/>
          <p:nvPr/>
        </p:nvSpPr>
        <p:spPr>
          <a:xfrm>
            <a:off x="3536902" y="284677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Oval 30"/>
          <p:cNvSpPr/>
          <p:nvPr/>
        </p:nvSpPr>
        <p:spPr>
          <a:xfrm>
            <a:off x="4919469" y="284677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Oval 31"/>
          <p:cNvSpPr/>
          <p:nvPr/>
        </p:nvSpPr>
        <p:spPr>
          <a:xfrm>
            <a:off x="6302038" y="282101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TextBox 14"/>
          <p:cNvSpPr txBox="1">
            <a:spLocks noChangeArrowheads="1"/>
          </p:cNvSpPr>
          <p:nvPr/>
        </p:nvSpPr>
        <p:spPr bwMode="auto">
          <a:xfrm>
            <a:off x="240686" y="3717035"/>
            <a:ext cx="1957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t.add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(2, 'Q');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35" name="TextBox 4"/>
          <p:cNvSpPr txBox="1">
            <a:spLocks noChangeArrowheads="1"/>
          </p:cNvSpPr>
          <p:nvPr/>
        </p:nvSpPr>
        <p:spPr bwMode="auto">
          <a:xfrm>
            <a:off x="1588522" y="429310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36" name="TextBox 4"/>
          <p:cNvSpPr txBox="1">
            <a:spLocks noChangeArrowheads="1"/>
          </p:cNvSpPr>
          <p:nvPr/>
        </p:nvSpPr>
        <p:spPr bwMode="auto">
          <a:xfrm>
            <a:off x="2959004" y="429739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'x'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37" name="TextBox 4"/>
          <p:cNvSpPr txBox="1">
            <a:spLocks noChangeArrowheads="1"/>
          </p:cNvSpPr>
          <p:nvPr/>
        </p:nvSpPr>
        <p:spPr bwMode="auto">
          <a:xfrm>
            <a:off x="5724140" y="429739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'r'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38" name="TextBox 4"/>
          <p:cNvSpPr txBox="1">
            <a:spLocks noChangeArrowheads="1"/>
          </p:cNvSpPr>
          <p:nvPr/>
        </p:nvSpPr>
        <p:spPr bwMode="auto">
          <a:xfrm>
            <a:off x="7106708" y="429739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'a'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2224027" y="4489310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3606595" y="449215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6359647" y="4496870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2166420" y="443738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5" name="Oval 44"/>
          <p:cNvSpPr/>
          <p:nvPr/>
        </p:nvSpPr>
        <p:spPr>
          <a:xfrm>
            <a:off x="3548988" y="443738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6" name="Oval 45"/>
          <p:cNvSpPr/>
          <p:nvPr/>
        </p:nvSpPr>
        <p:spPr>
          <a:xfrm>
            <a:off x="6314123" y="443738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7" name="Oval 46"/>
          <p:cNvSpPr/>
          <p:nvPr/>
        </p:nvSpPr>
        <p:spPr>
          <a:xfrm>
            <a:off x="7696692" y="441163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9" name="TextBox 4"/>
          <p:cNvSpPr txBox="1">
            <a:spLocks noChangeArrowheads="1"/>
          </p:cNvSpPr>
          <p:nvPr/>
        </p:nvSpPr>
        <p:spPr bwMode="auto">
          <a:xfrm>
            <a:off x="4341573" y="429310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'Q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4989163" y="4494027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4931556" y="443310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269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Remov</a:t>
            </a:r>
            <a:r>
              <a:rPr lang="en-CA" dirty="0" smtClean="0"/>
              <a:t>ing an element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client may wish to </a:t>
            </a:r>
            <a:r>
              <a:rPr lang="en-CA" dirty="0" smtClean="0"/>
              <a:t>remove an </a:t>
            </a:r>
            <a:r>
              <a:rPr lang="en-CA" dirty="0" smtClean="0"/>
              <a:t>element </a:t>
            </a:r>
            <a:r>
              <a:rPr lang="en-CA" dirty="0"/>
              <a:t>at the  </a:t>
            </a:r>
            <a:r>
              <a:rPr lang="en-CA" dirty="0" err="1" smtClean="0"/>
              <a:t>i</a:t>
            </a:r>
            <a:r>
              <a:rPr lang="en-CA" i="1" dirty="0" err="1" smtClean="0"/>
              <a:t>th</a:t>
            </a:r>
            <a:r>
              <a:rPr lang="en-CA" dirty="0" smtClean="0"/>
              <a:t> index of</a:t>
            </a:r>
            <a:r>
              <a:rPr lang="en-CA" i="1" dirty="0" smtClean="0"/>
              <a:t> </a:t>
            </a:r>
            <a:r>
              <a:rPr lang="en-CA" dirty="0" smtClean="0"/>
              <a:t>a list</a:t>
            </a:r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  <a:p>
            <a:pPr>
              <a:defRPr/>
            </a:pPr>
            <a:r>
              <a:rPr lang="en-CA" dirty="0" smtClean="0"/>
              <a:t>what steps are required?</a:t>
            </a:r>
          </a:p>
          <a:p>
            <a:pPr lvl="1">
              <a:defRPr/>
            </a:pPr>
            <a:r>
              <a:rPr lang="en-CA" dirty="0" smtClean="0"/>
              <a:t>discuss amongst yourselves here…</a:t>
            </a:r>
            <a:endParaRPr lang="en-CA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12E82-CDD4-4793-AF8A-6B9ABBC19CDF}" type="slidenum">
              <a:rPr lang="en-US" smtClean="0"/>
              <a:pPr>
                <a:defRPr/>
              </a:pPr>
              <a:t>78</a:t>
            </a:fld>
            <a:endParaRPr lang="en-US"/>
          </a:p>
        </p:txBody>
      </p:sp>
      <p:sp>
        <p:nvSpPr>
          <p:cNvPr id="20494" name="TextBox 14"/>
          <p:cNvSpPr txBox="1">
            <a:spLocks noChangeArrowheads="1"/>
          </p:cNvSpPr>
          <p:nvPr/>
        </p:nvSpPr>
        <p:spPr bwMode="auto">
          <a:xfrm>
            <a:off x="228600" y="2680109"/>
            <a:ext cx="3113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t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1588522" y="429310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2959004" y="429739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'x'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4341572" y="429739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'r'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5724140" y="429739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'a'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224027" y="4489310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606595" y="449215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989162" y="449831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2166420" y="443738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Oval 29"/>
          <p:cNvSpPr/>
          <p:nvPr/>
        </p:nvSpPr>
        <p:spPr>
          <a:xfrm>
            <a:off x="3548988" y="443738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Oval 30"/>
          <p:cNvSpPr/>
          <p:nvPr/>
        </p:nvSpPr>
        <p:spPr>
          <a:xfrm>
            <a:off x="4931555" y="443738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Oval 31"/>
          <p:cNvSpPr/>
          <p:nvPr/>
        </p:nvSpPr>
        <p:spPr>
          <a:xfrm>
            <a:off x="6314124" y="441163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TextBox 14"/>
          <p:cNvSpPr txBox="1">
            <a:spLocks noChangeArrowheads="1"/>
          </p:cNvSpPr>
          <p:nvPr/>
        </p:nvSpPr>
        <p:spPr bwMode="auto">
          <a:xfrm>
            <a:off x="240686" y="3717035"/>
            <a:ext cx="15776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t.remove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(2)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35" name="TextBox 4"/>
          <p:cNvSpPr txBox="1">
            <a:spLocks noChangeArrowheads="1"/>
          </p:cNvSpPr>
          <p:nvPr/>
        </p:nvSpPr>
        <p:spPr bwMode="auto">
          <a:xfrm>
            <a:off x="1576436" y="2709741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36" name="TextBox 4"/>
          <p:cNvSpPr txBox="1">
            <a:spLocks noChangeArrowheads="1"/>
          </p:cNvSpPr>
          <p:nvPr/>
        </p:nvSpPr>
        <p:spPr bwMode="auto">
          <a:xfrm>
            <a:off x="2946918" y="2714026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'x'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37" name="TextBox 4"/>
          <p:cNvSpPr txBox="1">
            <a:spLocks noChangeArrowheads="1"/>
          </p:cNvSpPr>
          <p:nvPr/>
        </p:nvSpPr>
        <p:spPr bwMode="auto">
          <a:xfrm>
            <a:off x="5712054" y="2714026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'r'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38" name="TextBox 4"/>
          <p:cNvSpPr txBox="1">
            <a:spLocks noChangeArrowheads="1"/>
          </p:cNvSpPr>
          <p:nvPr/>
        </p:nvSpPr>
        <p:spPr bwMode="auto">
          <a:xfrm>
            <a:off x="7094622" y="2714026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'a'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2211941" y="290594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3594509" y="290878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6347561" y="291350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2154334" y="285402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5" name="Oval 44"/>
          <p:cNvSpPr/>
          <p:nvPr/>
        </p:nvSpPr>
        <p:spPr>
          <a:xfrm>
            <a:off x="3536902" y="285402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6" name="Oval 45"/>
          <p:cNvSpPr/>
          <p:nvPr/>
        </p:nvSpPr>
        <p:spPr>
          <a:xfrm>
            <a:off x="6302037" y="285402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7" name="Oval 46"/>
          <p:cNvSpPr/>
          <p:nvPr/>
        </p:nvSpPr>
        <p:spPr>
          <a:xfrm>
            <a:off x="7684606" y="282827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9" name="TextBox 4"/>
          <p:cNvSpPr txBox="1">
            <a:spLocks noChangeArrowheads="1"/>
          </p:cNvSpPr>
          <p:nvPr/>
        </p:nvSpPr>
        <p:spPr bwMode="auto">
          <a:xfrm>
            <a:off x="4329487" y="2709741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'Q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4977077" y="291066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4919470" y="2849740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294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Computational complexity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F8FE0D-967E-47A3-904C-4332DAC18A2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10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complexity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computational complexity is concerned with describing the amount of resources needed to run an algorithm</a:t>
                </a:r>
              </a:p>
              <a:p>
                <a:pPr lvl="1"/>
                <a:r>
                  <a:rPr lang="en-US" dirty="0" smtClean="0"/>
                  <a:t>for our purposes, the resource is time</a:t>
                </a:r>
              </a:p>
              <a:p>
                <a:r>
                  <a:rPr lang="en-US" dirty="0" smtClean="0"/>
                  <a:t>complexity is usually expressed as a function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 the size of the problem</a:t>
                </a:r>
              </a:p>
              <a:p>
                <a:pPr lvl="1"/>
                <a:r>
                  <a:rPr lang="en-US" dirty="0" smtClean="0"/>
                  <a:t>the size of the problem is always a non-negative integer value (i.e., a natural number)</a:t>
                </a:r>
                <a:endParaRPr lang="en-US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0659C-8185-43E0-99D0-C6E27206A33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493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7041</TotalTime>
  <Words>4400</Words>
  <Application>Microsoft Office PowerPoint</Application>
  <PresentationFormat>On-screen Show (4:3)</PresentationFormat>
  <Paragraphs>837</Paragraphs>
  <Slides>78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89" baseType="lpstr">
      <vt:lpstr>Arial</vt:lpstr>
      <vt:lpstr>Calibri</vt:lpstr>
      <vt:lpstr>Cambria Math</vt:lpstr>
      <vt:lpstr>Consolas</vt:lpstr>
      <vt:lpstr>Constantia</vt:lpstr>
      <vt:lpstr>Courier New</vt:lpstr>
      <vt:lpstr>Segoe UI</vt:lpstr>
      <vt:lpstr>Times New Roman</vt:lpstr>
      <vt:lpstr>Wingdings</vt:lpstr>
      <vt:lpstr>Wingdings 3</vt:lpstr>
      <vt:lpstr>Origin</vt:lpstr>
      <vt:lpstr>Arrays</vt:lpstr>
      <vt:lpstr>Arrays</vt:lpstr>
      <vt:lpstr>Arrays</vt:lpstr>
      <vt:lpstr>Arrays</vt:lpstr>
      <vt:lpstr>Arrays</vt:lpstr>
      <vt:lpstr>Arrays</vt:lpstr>
      <vt:lpstr>Arrays</vt:lpstr>
      <vt:lpstr>Computational complexity</vt:lpstr>
      <vt:lpstr>Computational complexity</vt:lpstr>
      <vt:lpstr>Searching a list</vt:lpstr>
      <vt:lpstr>Estimating complexity</vt:lpstr>
      <vt:lpstr>Elementary instructions</vt:lpstr>
      <vt:lpstr>Elementary instructions</vt:lpstr>
      <vt:lpstr>Estimating complexity</vt:lpstr>
      <vt:lpstr>Searching a list</vt:lpstr>
      <vt:lpstr>Estimating complexity</vt:lpstr>
      <vt:lpstr>Searching a list</vt:lpstr>
      <vt:lpstr>Total number of operations</vt:lpstr>
      <vt:lpstr>Total number of operations</vt:lpstr>
      <vt:lpstr>Searching a list</vt:lpstr>
      <vt:lpstr>Running time</vt:lpstr>
      <vt:lpstr>Big-O notation</vt:lpstr>
      <vt:lpstr>Big-O notation</vt:lpstr>
      <vt:lpstr>Big-O notation</vt:lpstr>
      <vt:lpstr>Big-O notation</vt:lpstr>
      <vt:lpstr>Big-O notation</vt:lpstr>
      <vt:lpstr>Big-O notation</vt:lpstr>
      <vt:lpstr>O(1)</vt:lpstr>
      <vt:lpstr>O(log_2⁡n)</vt:lpstr>
      <vt:lpstr>O(n)</vt:lpstr>
      <vt:lpstr>O(〖nlog〗_2⁡n)</vt:lpstr>
      <vt:lpstr>O(n^2)</vt:lpstr>
      <vt:lpstr>O(2^n)</vt:lpstr>
      <vt:lpstr>Comparing Rates of Growth</vt:lpstr>
      <vt:lpstr>Comments</vt:lpstr>
      <vt:lpstr>Implementing a list</vt:lpstr>
      <vt:lpstr>Data Structures</vt:lpstr>
      <vt:lpstr>Implementing a list</vt:lpstr>
      <vt:lpstr>Implementing a list</vt:lpstr>
      <vt:lpstr>Implementing a list using an array</vt:lpstr>
      <vt:lpstr>PowerPoint Presentation</vt:lpstr>
      <vt:lpstr>Get and set</vt:lpstr>
      <vt:lpstr>PowerPoint Presentation</vt:lpstr>
      <vt:lpstr>PowerPoint Presentation</vt:lpstr>
      <vt:lpstr>Adding to the end of the list</vt:lpstr>
      <vt:lpstr>PowerPoint Presentation</vt:lpstr>
      <vt:lpstr>PowerPoint Presentation</vt:lpstr>
      <vt:lpstr>Inserting in the middle of an array</vt:lpstr>
      <vt:lpstr>PowerPoint Presentation</vt:lpstr>
      <vt:lpstr>Other list operations</vt:lpstr>
      <vt:lpstr>PowerPoint Presentation</vt:lpstr>
      <vt:lpstr>Recursive Objects</vt:lpstr>
      <vt:lpstr>Recursive Objects</vt:lpstr>
      <vt:lpstr>Singly Linked List</vt:lpstr>
      <vt:lpstr>Singly Linked List</vt:lpstr>
      <vt:lpstr>UML Class Diagram</vt:lpstr>
      <vt:lpstr>Node</vt:lpstr>
      <vt:lpstr>PowerPoint Presentation</vt:lpstr>
      <vt:lpstr>PowerPoint Presentation</vt:lpstr>
      <vt:lpstr>PowerPoint Presentation</vt:lpstr>
      <vt:lpstr>Node details</vt:lpstr>
      <vt:lpstr>Linked list fields</vt:lpstr>
      <vt:lpstr>PowerPoint Presentation</vt:lpstr>
      <vt:lpstr>No argument constructor</vt:lpstr>
      <vt:lpstr>No argument constructor</vt:lpstr>
      <vt:lpstr>Creating a linked list</vt:lpstr>
      <vt:lpstr>Add to end of list</vt:lpstr>
      <vt:lpstr>PowerPoint Presentation</vt:lpstr>
      <vt:lpstr>PowerPoint Presentation</vt:lpstr>
      <vt:lpstr>PowerPoint Presentation</vt:lpstr>
      <vt:lpstr>Getting an element in the list</vt:lpstr>
      <vt:lpstr>Getting an element in the list</vt:lpstr>
      <vt:lpstr>PowerPoint Presentation</vt:lpstr>
      <vt:lpstr>PowerPoint Presentation</vt:lpstr>
      <vt:lpstr>Setting an element in the list</vt:lpstr>
      <vt:lpstr>PowerPoint Presentation</vt:lpstr>
      <vt:lpstr>Adding in the middle of a list</vt:lpstr>
      <vt:lpstr>Removing an element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Windows User</cp:lastModifiedBy>
  <cp:revision>582</cp:revision>
  <dcterms:created xsi:type="dcterms:W3CDTF">2006-08-16T00:00:00Z</dcterms:created>
  <dcterms:modified xsi:type="dcterms:W3CDTF">2017-10-10T01:58:58Z</dcterms:modified>
</cp:coreProperties>
</file>