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89"/>
  </p:notesMasterIdLst>
  <p:sldIdLst>
    <p:sldId id="384" r:id="rId2"/>
    <p:sldId id="385" r:id="rId3"/>
    <p:sldId id="416" r:id="rId4"/>
    <p:sldId id="387" r:id="rId5"/>
    <p:sldId id="388" r:id="rId6"/>
    <p:sldId id="389" r:id="rId7"/>
    <p:sldId id="492" r:id="rId8"/>
    <p:sldId id="390" r:id="rId9"/>
    <p:sldId id="391" r:id="rId10"/>
    <p:sldId id="417" r:id="rId11"/>
    <p:sldId id="392" r:id="rId12"/>
    <p:sldId id="386" r:id="rId13"/>
    <p:sldId id="517" r:id="rId14"/>
    <p:sldId id="493" r:id="rId15"/>
    <p:sldId id="494" r:id="rId16"/>
    <p:sldId id="495" r:id="rId17"/>
    <p:sldId id="496" r:id="rId18"/>
    <p:sldId id="407" r:id="rId19"/>
    <p:sldId id="497" r:id="rId20"/>
    <p:sldId id="408" r:id="rId21"/>
    <p:sldId id="498" r:id="rId22"/>
    <p:sldId id="499" r:id="rId23"/>
    <p:sldId id="500" r:id="rId24"/>
    <p:sldId id="501" r:id="rId25"/>
    <p:sldId id="418" r:id="rId26"/>
    <p:sldId id="422" r:id="rId27"/>
    <p:sldId id="423" r:id="rId28"/>
    <p:sldId id="424" r:id="rId29"/>
    <p:sldId id="425" r:id="rId30"/>
    <p:sldId id="431" r:id="rId31"/>
    <p:sldId id="432" r:id="rId32"/>
    <p:sldId id="514" r:id="rId33"/>
    <p:sldId id="427" r:id="rId34"/>
    <p:sldId id="428" r:id="rId35"/>
    <p:sldId id="513" r:id="rId36"/>
    <p:sldId id="434" r:id="rId37"/>
    <p:sldId id="435" r:id="rId38"/>
    <p:sldId id="515" r:id="rId39"/>
    <p:sldId id="438" r:id="rId40"/>
    <p:sldId id="439" r:id="rId41"/>
    <p:sldId id="516" r:id="rId42"/>
    <p:sldId id="441" r:id="rId43"/>
    <p:sldId id="502" r:id="rId44"/>
    <p:sldId id="442" r:id="rId45"/>
    <p:sldId id="445" r:id="rId46"/>
    <p:sldId id="446" r:id="rId47"/>
    <p:sldId id="447" r:id="rId48"/>
    <p:sldId id="448" r:id="rId49"/>
    <p:sldId id="449" r:id="rId50"/>
    <p:sldId id="450" r:id="rId51"/>
    <p:sldId id="503" r:id="rId52"/>
    <p:sldId id="454" r:id="rId53"/>
    <p:sldId id="504" r:id="rId54"/>
    <p:sldId id="452" r:id="rId55"/>
    <p:sldId id="505" r:id="rId56"/>
    <p:sldId id="456" r:id="rId57"/>
    <p:sldId id="506" r:id="rId58"/>
    <p:sldId id="458" r:id="rId59"/>
    <p:sldId id="459" r:id="rId60"/>
    <p:sldId id="460" r:id="rId61"/>
    <p:sldId id="461" r:id="rId62"/>
    <p:sldId id="462" r:id="rId63"/>
    <p:sldId id="463" r:id="rId64"/>
    <p:sldId id="464" r:id="rId65"/>
    <p:sldId id="465" r:id="rId66"/>
    <p:sldId id="466" r:id="rId67"/>
    <p:sldId id="507" r:id="rId68"/>
    <p:sldId id="468" r:id="rId69"/>
    <p:sldId id="469" r:id="rId70"/>
    <p:sldId id="471" r:id="rId71"/>
    <p:sldId id="473" r:id="rId72"/>
    <p:sldId id="474" r:id="rId73"/>
    <p:sldId id="475" r:id="rId74"/>
    <p:sldId id="476" r:id="rId75"/>
    <p:sldId id="508" r:id="rId76"/>
    <p:sldId id="478" r:id="rId77"/>
    <p:sldId id="479" r:id="rId78"/>
    <p:sldId id="480" r:id="rId79"/>
    <p:sldId id="481" r:id="rId80"/>
    <p:sldId id="509" r:id="rId81"/>
    <p:sldId id="510" r:id="rId82"/>
    <p:sldId id="485" r:id="rId83"/>
    <p:sldId id="486" r:id="rId84"/>
    <p:sldId id="487" r:id="rId85"/>
    <p:sldId id="511" r:id="rId86"/>
    <p:sldId id="489" r:id="rId87"/>
    <p:sldId id="512" r:id="rId8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61">
          <p15:clr>
            <a:srgbClr val="A4A3A4"/>
          </p15:clr>
        </p15:guide>
        <p15:guide id="3" orient="horz" pos="3031">
          <p15:clr>
            <a:srgbClr val="A4A3A4"/>
          </p15:clr>
        </p15:guide>
        <p15:guide id="4" pos="2880">
          <p15:clr>
            <a:srgbClr val="A4A3A4"/>
          </p15:clr>
        </p15:guide>
        <p15:guide id="5" pos="4332">
          <p15:clr>
            <a:srgbClr val="A4A3A4"/>
          </p15:clr>
        </p15:guide>
        <p15:guide id="6" pos="14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88" autoAdjust="0"/>
    <p:restoredTop sz="94667" autoAdjust="0"/>
  </p:normalViewPr>
  <p:slideViewPr>
    <p:cSldViewPr showGuides="1">
      <p:cViewPr varScale="1">
        <p:scale>
          <a:sx n="118" d="100"/>
          <a:sy n="118" d="100"/>
        </p:scale>
        <p:origin x="1204" y="88"/>
      </p:cViewPr>
      <p:guideLst>
        <p:guide orient="horz" pos="2160"/>
        <p:guide orient="horz" pos="1761"/>
        <p:guide orient="horz" pos="3031"/>
        <p:guide pos="2880"/>
        <p:guide pos="4332"/>
        <p:guide pos="14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9AC9DDD-F7E5-49CA-8676-76065B1C9144}" type="datetimeFigureOut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F79710-DD1A-49E9-9656-7A33C44D3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6050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5223AA7-212C-4526-8467-AED412E9FC13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8FE0D-967E-47A3-904C-4332DAC18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3995E-F2A7-48B5-87E2-D68C08ECB681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3BD10-4EC9-4F80-84CE-922BE6B50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D0284-0A48-4369-86C7-D5E72C9B1FEF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BCF36-4FB5-4D03-B5D7-20178AA4D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28C70-98D1-4786-8176-1D6F987DF9AC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22538-6DC5-436E-8DE1-4C7975831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7298D-463C-4103-9F67-BDFA22290E79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006E1-FF85-4A5A-AE0D-44A57DD9D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C03CB-017F-458C-B3E9-8530166C6BFC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34194-C141-41B8-B5B5-C8570DAC6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EFC7C-9E3B-4EFC-A9F7-6D704F1E8754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7912B-9EF0-4FEA-B516-509FE42DF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Just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A316A-8880-44EB-92F0-9A73E00810C1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D7C06-C30A-4CB3-894B-60FE82FB8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18222"/>
            <a:ext cx="8229600" cy="5838738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8BE5C-55FD-4447-A228-814C996839AE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7ED12-4678-43AF-A8C1-0EE1477C92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FAA16-5658-4383-938B-7FCF6D82D9FF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21783-ECD8-4090-AABA-1B94E554B7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EE482-41E8-491D-A6CB-6454F0EF088A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A8284-8832-4A94-A8EC-3643629B96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5FDB2-B272-41A1-9C11-97856DC30185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3D04D-98C1-41F5-B289-7BEA8F142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A316A-8880-44EB-92F0-9A73E00810C1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D7C06-C30A-4CB3-894B-60FE82FB8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801E95-D9CA-4D5D-93CD-0CDB3511FC47}" type="datetime1">
              <a:rPr lang="en-US"/>
              <a:pPr>
                <a:defRPr/>
              </a:pPr>
              <a:t>10/2/2017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DF4A23-71BC-4E32-9073-6A5FBAD78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0" r:id="rId1"/>
    <p:sldLayoutId id="2147484035" r:id="rId2"/>
    <p:sldLayoutId id="2147484036" r:id="rId3"/>
    <p:sldLayoutId id="2147484047" r:id="rId4"/>
    <p:sldLayoutId id="2147484041" r:id="rId5"/>
    <p:sldLayoutId id="2147484037" r:id="rId6"/>
    <p:sldLayoutId id="2147484038" r:id="rId7"/>
    <p:sldLayoutId id="2147484042" r:id="rId8"/>
    <p:sldLayoutId id="2147484043" r:id="rId9"/>
    <p:sldLayoutId id="2147484044" r:id="rId10"/>
    <p:sldLayoutId id="2147484045" r:id="rId11"/>
    <p:sldLayoutId id="2147484039" r:id="rId12"/>
    <p:sldLayoutId id="2147484046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4.png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://www.eecs.yorku.ca/course_archive/2016-17/W/2030/labs/lab3/lab3.html" TargetMode="External"/><Relationship Id="rId9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cs.yorku.ca/course_archive/2016-17/W/2030/labs/lab3/lab3.html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rmit.com/articles/article.aspx?p=31551&amp;seqNum=2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cs.yorku.ca/course_archive/2016-17/W/2030/labs/lab4/lab4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Aggregation and Composition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[notes Chapter 4]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7E9A1A-4C69-4C85-92D2-C9CA0414C86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r>
              <a:rPr lang="en-CA" dirty="0" smtClean="0"/>
              <a:t>note that even though the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instance is shared by the client and the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Person</a:t>
            </a:r>
            <a:r>
              <a:rPr lang="en-CA" dirty="0" smtClean="0"/>
              <a:t> instance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CA" dirty="0" smtClean="0"/>
              <a:t>, neither the client nor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CA" dirty="0" smtClean="0"/>
              <a:t> can modify the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</a:t>
            </a:r>
          </a:p>
          <a:p>
            <a:pPr lvl="1" eaLnBrk="1" hangingPunct="1">
              <a:defRPr/>
            </a:pPr>
            <a:r>
              <a:rPr lang="en-CA" dirty="0" smtClean="0"/>
              <a:t>immutable objects make great building blocks for other objects</a:t>
            </a:r>
          </a:p>
          <a:p>
            <a:pPr lvl="1" eaLnBrk="1" hangingPunct="1">
              <a:defRPr/>
            </a:pPr>
            <a:r>
              <a:rPr lang="en-CA" dirty="0" smtClean="0"/>
              <a:t>they can be shared freely without worrying about their state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A69B1-6149-4A1A-AA2A-6821C2F29DB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UML Class Diagram for Aggregation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9202E5-F7BE-4FDE-B786-61665CBD1E2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4017962" y="3228975"/>
            <a:ext cx="1125537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Person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9461" name="TextBox 5"/>
          <p:cNvSpPr txBox="1">
            <a:spLocks noChangeArrowheads="1"/>
          </p:cNvSpPr>
          <p:nvPr/>
        </p:nvSpPr>
        <p:spPr bwMode="auto">
          <a:xfrm>
            <a:off x="6323013" y="3228975"/>
            <a:ext cx="1031051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String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9462" name="TextBox 6"/>
          <p:cNvSpPr txBox="1">
            <a:spLocks noChangeArrowheads="1"/>
          </p:cNvSpPr>
          <p:nvPr/>
        </p:nvSpPr>
        <p:spPr bwMode="auto">
          <a:xfrm>
            <a:off x="1866900" y="3228975"/>
            <a:ext cx="748923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Date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8" name="Diamond 7"/>
          <p:cNvSpPr/>
          <p:nvPr/>
        </p:nvSpPr>
        <p:spPr>
          <a:xfrm>
            <a:off x="3600450" y="3286125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Diamond 8"/>
          <p:cNvSpPr/>
          <p:nvPr/>
        </p:nvSpPr>
        <p:spPr>
          <a:xfrm>
            <a:off x="5143500" y="3286125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" name="Straight Arrow Connector 10"/>
          <p:cNvCxnSpPr>
            <a:stCxn id="8" idx="1"/>
            <a:endCxn id="19462" idx="3"/>
          </p:cNvCxnSpPr>
          <p:nvPr/>
        </p:nvCxnSpPr>
        <p:spPr>
          <a:xfrm flipH="1">
            <a:off x="2615823" y="3429000"/>
            <a:ext cx="984627" cy="3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19461" idx="1"/>
          </p:cNvCxnSpPr>
          <p:nvPr/>
        </p:nvCxnSpPr>
        <p:spPr>
          <a:xfrm>
            <a:off x="5543550" y="3429000"/>
            <a:ext cx="779463" cy="3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7" name="TextBox 16"/>
          <p:cNvSpPr txBox="1">
            <a:spLocks noChangeArrowheads="1"/>
          </p:cNvSpPr>
          <p:nvPr/>
        </p:nvSpPr>
        <p:spPr bwMode="auto">
          <a:xfrm>
            <a:off x="2743200" y="2795588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1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9468" name="TextBox 17"/>
          <p:cNvSpPr txBox="1">
            <a:spLocks noChangeArrowheads="1"/>
          </p:cNvSpPr>
          <p:nvPr/>
        </p:nvSpPr>
        <p:spPr bwMode="auto">
          <a:xfrm>
            <a:off x="5943600" y="2795588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1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649413" y="1657350"/>
            <a:ext cx="2522537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number of Date</a:t>
            </a:r>
          </a:p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objects each Person has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49813" y="1657350"/>
            <a:ext cx="2522537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number of String</a:t>
            </a:r>
          </a:p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objects each Person has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467100" y="4800600"/>
            <a:ext cx="2209800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open diamonds</a:t>
            </a:r>
          </a:p>
          <a:p>
            <a:pPr algn="ctr"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indicate aggregation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cxnSp>
        <p:nvCxnSpPr>
          <p:cNvPr id="30" name="Straight Arrow Connector 29"/>
          <p:cNvCxnSpPr>
            <a:stCxn id="21" idx="0"/>
            <a:endCxn id="8" idx="2"/>
          </p:cNvCxnSpPr>
          <p:nvPr/>
        </p:nvCxnSpPr>
        <p:spPr>
          <a:xfrm rot="16200000" flipV="1">
            <a:off x="3571875" y="3800475"/>
            <a:ext cx="1228725" cy="771525"/>
          </a:xfrm>
          <a:prstGeom prst="straightConnector1">
            <a:avLst/>
          </a:prstGeom>
          <a:ln w="28575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1" idx="0"/>
            <a:endCxn id="9" idx="2"/>
          </p:cNvCxnSpPr>
          <p:nvPr/>
        </p:nvCxnSpPr>
        <p:spPr>
          <a:xfrm rot="5400000" flipH="1" flipV="1">
            <a:off x="4343400" y="3800475"/>
            <a:ext cx="1228725" cy="771525"/>
          </a:xfrm>
          <a:prstGeom prst="straightConnector1">
            <a:avLst/>
          </a:prstGeom>
          <a:ln w="28575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0" idx="2"/>
            <a:endCxn id="19468" idx="0"/>
          </p:cNvCxnSpPr>
          <p:nvPr/>
        </p:nvCxnSpPr>
        <p:spPr>
          <a:xfrm rot="16200000" flipH="1">
            <a:off x="5866606" y="2548732"/>
            <a:ext cx="492125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9" idx="2"/>
            <a:endCxn id="19467" idx="0"/>
          </p:cNvCxnSpPr>
          <p:nvPr/>
        </p:nvCxnSpPr>
        <p:spPr>
          <a:xfrm rot="16200000" flipH="1">
            <a:off x="2666206" y="2548732"/>
            <a:ext cx="492125" cy="1588"/>
          </a:xfrm>
          <a:prstGeom prst="straightConnector1">
            <a:avLst/>
          </a:prstGeom>
          <a:ln w="28575">
            <a:solidFill>
              <a:srgbClr val="0070C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Another Aggregation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consider implementing a bouncing ball whose position is governed by the following equations of </a:t>
            </a:r>
            <a:r>
              <a:rPr lang="en-US" dirty="0" smtClean="0"/>
              <a:t>motion (see </a:t>
            </a:r>
            <a:r>
              <a:rPr lang="en-US" dirty="0" smtClean="0">
                <a:hlinkClick r:id="rId4"/>
              </a:rPr>
              <a:t>this lab</a:t>
            </a:r>
            <a:r>
              <a:rPr lang="en-US" dirty="0" smtClean="0"/>
              <a:t> from last year)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1CC8B-FAE3-4F42-A36F-2395C1F39D3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2" name="bouncingball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600700" y="2910537"/>
            <a:ext cx="2552700" cy="2768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69938" y="2752853"/>
                <a:ext cx="3463577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𝐩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𝐩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𝐯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𝐠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𝛿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938" y="2752853"/>
                <a:ext cx="3463577" cy="69147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69938" y="3520524"/>
                <a:ext cx="210711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𝐯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𝐯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938" y="3520524"/>
                <a:ext cx="2107115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1156" r="-2312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69424" y="4256014"/>
                <a:ext cx="299505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𝐩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+mn-lt"/>
                  </a:rPr>
                  <a:t>  position at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424" y="4256014"/>
                <a:ext cx="2995051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813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69424" y="4793879"/>
                <a:ext cx="288803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𝐯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400" dirty="0" smtClean="0">
                    <a:latin typeface="+mn-lt"/>
                  </a:rPr>
                  <a:t>  velocity at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424" y="4793879"/>
                <a:ext cx="2888035" cy="461665"/>
              </a:xfrm>
              <a:prstGeom prst="rect">
                <a:avLst/>
              </a:prstGeom>
              <a:blipFill rotWithShape="0">
                <a:blip r:embed="rId9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69424" y="5329402"/>
                <a:ext cx="404367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0" smtClean="0">
                        <a:latin typeface="Cambria Math" panose="02040503050406030204" pitchFamily="18" charset="0"/>
                      </a:rPr>
                      <m:t>𝐠</m:t>
                    </m:r>
                  </m:oMath>
                </a14:m>
                <a:r>
                  <a:rPr lang="en-US" sz="2400" dirty="0" smtClean="0">
                    <a:latin typeface="+mn-lt"/>
                  </a:rPr>
                  <a:t>   acceleration due to gravity</a:t>
                </a:r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424" y="5329402"/>
                <a:ext cx="4043671" cy="461665"/>
              </a:xfrm>
              <a:prstGeom prst="rect">
                <a:avLst/>
              </a:prstGeom>
              <a:blipFill rotWithShape="0">
                <a:blip r:embed="rId10"/>
                <a:stretch>
                  <a:fillRect l="-452" t="-10526" r="-1205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69424" y="5864925"/>
                <a:ext cx="20483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424" y="5864925"/>
                <a:ext cx="2048318" cy="461665"/>
              </a:xfrm>
              <a:prstGeom prst="rect">
                <a:avLst/>
              </a:prstGeom>
              <a:blipFill rotWithShape="0">
                <a:blip r:embed="rId11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Another Aggregation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the </a:t>
            </a:r>
            <a:r>
              <a:rPr lang="en-US" b="1" dirty="0" smtClean="0">
                <a:latin typeface="Consolas" panose="020B0609020204030204" pitchFamily="49" charset="0"/>
              </a:rPr>
              <a:t>Ball</a:t>
            </a:r>
            <a:r>
              <a:rPr lang="en-US" dirty="0" smtClean="0"/>
              <a:t> has-a </a:t>
            </a:r>
            <a:r>
              <a:rPr lang="en-US" b="1" dirty="0" smtClean="0">
                <a:latin typeface="Consolas" panose="020B0609020204030204" pitchFamily="49" charset="0"/>
              </a:rPr>
              <a:t>Point2</a:t>
            </a:r>
            <a:r>
              <a:rPr lang="en-US" dirty="0" smtClean="0"/>
              <a:t> that represents the position of the ball and a </a:t>
            </a:r>
            <a:r>
              <a:rPr lang="en-US" b="1" dirty="0" smtClean="0">
                <a:latin typeface="Consolas" panose="020B0609020204030204" pitchFamily="49" charset="0"/>
              </a:rPr>
              <a:t>Vector2</a:t>
            </a:r>
            <a:r>
              <a:rPr lang="en-US" dirty="0" smtClean="0"/>
              <a:t> that represents the velocity of the ball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1CC8B-FAE3-4F42-A36F-2395C1F39D3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017963" y="3720174"/>
            <a:ext cx="1125537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Ball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323013" y="3720174"/>
            <a:ext cx="1172116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Vector2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91650" y="3720174"/>
            <a:ext cx="1031051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Point2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8" name="Diamond 7"/>
          <p:cNvSpPr/>
          <p:nvPr/>
        </p:nvSpPr>
        <p:spPr>
          <a:xfrm>
            <a:off x="3600450" y="3777324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Diamond 8"/>
          <p:cNvSpPr/>
          <p:nvPr/>
        </p:nvSpPr>
        <p:spPr>
          <a:xfrm>
            <a:off x="5143500" y="3777324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Arrow Connector 9"/>
          <p:cNvCxnSpPr>
            <a:stCxn id="8" idx="1"/>
            <a:endCxn id="7" idx="3"/>
          </p:cNvCxnSpPr>
          <p:nvPr/>
        </p:nvCxnSpPr>
        <p:spPr>
          <a:xfrm flipH="1">
            <a:off x="2722701" y="3920199"/>
            <a:ext cx="877749" cy="3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6" idx="1"/>
          </p:cNvCxnSpPr>
          <p:nvPr/>
        </p:nvCxnSpPr>
        <p:spPr>
          <a:xfrm>
            <a:off x="5543550" y="3920199"/>
            <a:ext cx="779463" cy="3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6"/>
          <p:cNvSpPr txBox="1">
            <a:spLocks noChangeArrowheads="1"/>
          </p:cNvSpPr>
          <p:nvPr/>
        </p:nvSpPr>
        <p:spPr bwMode="auto">
          <a:xfrm>
            <a:off x="2743200" y="3286787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1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3" name="TextBox 17"/>
          <p:cNvSpPr txBox="1">
            <a:spLocks noChangeArrowheads="1"/>
          </p:cNvSpPr>
          <p:nvPr/>
        </p:nvSpPr>
        <p:spPr bwMode="auto">
          <a:xfrm>
            <a:off x="5943600" y="3286787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1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90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Ball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The current position of the ball.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 position;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The current velocity of the ball.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Vector2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Gravitational acceleration vector.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Vector2 </a:t>
            </a:r>
            <a:r>
              <a:rPr lang="en-US" i="1" dirty="0">
                <a:solidFill>
                  <a:srgbClr val="0000C0"/>
                </a:solidFill>
                <a:latin typeface="Consolas" panose="020B0609020204030204" pitchFamily="49" charset="0"/>
              </a:rPr>
              <a:t>G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i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Vector2(0.0, -9.81);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121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Initialize the ball so that its position and velocity are </a:t>
            </a:r>
            <a:endParaRPr lang="en-US" dirty="0" smtClean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equal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to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the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given position and velocity.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position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the position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velocity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the velocity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Ball(Point2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Vector2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970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Return the position of the ball.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position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Return the velocity of the ball.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velocity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Vector2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057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Set the position of the ball to the given position.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position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the new position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Set the velocity of the ball to the given velocity.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velocity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the new velocity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(Vector2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velocity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272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latin typeface="Consolas" panose="020B0609020204030204" pitchFamily="49" charset="0"/>
              </a:rPr>
              <a:t>Ball</a:t>
            </a:r>
            <a:r>
              <a:rPr lang="en-US" dirty="0" smtClean="0"/>
              <a:t> as an aggregation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Ball</a:t>
            </a:r>
            <a:r>
              <a:rPr lang="en-US" dirty="0" smtClean="0"/>
              <a:t> is very easy</a:t>
            </a:r>
          </a:p>
          <a:p>
            <a:r>
              <a:rPr lang="en-US" dirty="0" smtClean="0"/>
              <a:t>fields</a:t>
            </a:r>
          </a:p>
          <a:p>
            <a:pPr lvl="1"/>
            <a:r>
              <a:rPr lang="en-US" dirty="0" smtClean="0"/>
              <a:t>are references to existing objects provided by the client</a:t>
            </a:r>
          </a:p>
          <a:p>
            <a:r>
              <a:rPr lang="en-US" dirty="0" err="1" smtClean="0"/>
              <a:t>accessors</a:t>
            </a:r>
            <a:endParaRPr lang="en-US" dirty="0" smtClean="0"/>
          </a:p>
          <a:p>
            <a:pPr lvl="1"/>
            <a:r>
              <a:rPr lang="en-US" dirty="0" smtClean="0"/>
              <a:t>give clients a reference to the aggregated </a:t>
            </a:r>
            <a:r>
              <a:rPr lang="en-US" b="1" dirty="0" smtClean="0">
                <a:latin typeface="Consolas" panose="020B0609020204030204" pitchFamily="49" charset="0"/>
              </a:rPr>
              <a:t>Point2</a:t>
            </a:r>
            <a:r>
              <a:rPr lang="en-US" dirty="0" smtClean="0"/>
              <a:t> and </a:t>
            </a:r>
            <a:r>
              <a:rPr lang="en-US" b="1" dirty="0" smtClean="0">
                <a:latin typeface="Consolas" panose="020B0609020204030204" pitchFamily="49" charset="0"/>
              </a:rPr>
              <a:t>Vector2</a:t>
            </a:r>
            <a:r>
              <a:rPr lang="en-US" dirty="0" smtClean="0"/>
              <a:t> objects</a:t>
            </a:r>
          </a:p>
          <a:p>
            <a:r>
              <a:rPr lang="en-US" dirty="0" err="1" smtClean="0"/>
              <a:t>mutators</a:t>
            </a:r>
            <a:endParaRPr lang="en-US" dirty="0" smtClean="0"/>
          </a:p>
          <a:p>
            <a:pPr lvl="1"/>
            <a:r>
              <a:rPr lang="en-US" dirty="0" smtClean="0"/>
              <a:t>set fields to existing object references provided by the client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 say that the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Ball</a:t>
            </a:r>
            <a:r>
              <a:rPr lang="en-US" dirty="0" smtClean="0"/>
              <a:t> fields are </a:t>
            </a:r>
            <a:r>
              <a:rPr lang="en-US" i="1" dirty="0" smtClean="0"/>
              <a:t>aliases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7912B-9EF0-4FEA-B516-509FE42DFA1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7912B-9EF0-4FEA-B516-509FE42DFA1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Point2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Point2(10.0, 20.0);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Vector2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vel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Vector2(1.0, 2.0);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Ball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ball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Ball(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vel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i="1" dirty="0" smtClean="0">
                <a:solidFill>
                  <a:schemeClr val="bg1"/>
                </a:solidFill>
                <a:latin typeface="Consolas" panose="020B0609020204030204" pitchFamily="49" charset="0"/>
              </a:rPr>
              <a:t>));</a:t>
            </a:r>
            <a:endParaRPr lang="en-US" i="1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878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Aggregation and 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the terms aggregation and composition are used to describe a relationship between objects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both terms describe the </a:t>
            </a:r>
            <a:r>
              <a:rPr lang="en-US" i="1" dirty="0" smtClean="0"/>
              <a:t>has-a</a:t>
            </a:r>
            <a:r>
              <a:rPr lang="en-US" dirty="0" smtClean="0"/>
              <a:t> relationship</a:t>
            </a:r>
          </a:p>
          <a:p>
            <a:pPr lvl="2" eaLnBrk="1" hangingPunct="1">
              <a:defRPr/>
            </a:pPr>
            <a:r>
              <a:rPr lang="en-US" dirty="0" smtClean="0"/>
              <a:t>the university has-a collection of departments</a:t>
            </a:r>
          </a:p>
          <a:p>
            <a:pPr lvl="2" eaLnBrk="1" hangingPunct="1">
              <a:defRPr/>
            </a:pPr>
            <a:r>
              <a:rPr lang="en-US" dirty="0" smtClean="0"/>
              <a:t>each department has-a collection of professors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1C88F5-6D87-4FF8-B73D-8439904395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C4D03-3238-4BCB-9263-7F94230C5EF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803154"/>
              </p:ext>
            </p:extLst>
          </p:nvPr>
        </p:nvGraphicFramePr>
        <p:xfrm>
          <a:off x="251475" y="145401"/>
          <a:ext cx="3890770" cy="60350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94533"/>
                <a:gridCol w="701207"/>
                <a:gridCol w="209503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client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pos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vel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ball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450a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Point2 </a:t>
                      </a:r>
                      <a:r>
                        <a:rPr lang="en-CA" sz="1600" b="1" baseline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10.0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20.0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780334"/>
              </p:ext>
            </p:extLst>
          </p:nvPr>
        </p:nvGraphicFramePr>
        <p:xfrm>
          <a:off x="4860035" y="426407"/>
          <a:ext cx="4121198" cy="53644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67354"/>
                <a:gridCol w="634737"/>
                <a:gridCol w="2219107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Vector2 </a:t>
                      </a:r>
                      <a:r>
                        <a:rPr lang="en-CA" sz="1600" b="1" baseline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1.0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2.0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450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Ball 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position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velocity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1" name="Straight Connector 20"/>
          <p:cNvCxnSpPr/>
          <p:nvPr/>
        </p:nvCxnSpPr>
        <p:spPr>
          <a:xfrm>
            <a:off x="3074218" y="6194136"/>
            <a:ext cx="0" cy="115214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74218" y="6309350"/>
            <a:ext cx="1901031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975249" y="145401"/>
            <a:ext cx="0" cy="616395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975249" y="145401"/>
            <a:ext cx="2765136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740385" y="145401"/>
            <a:ext cx="0" cy="28803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7912B-9EF0-4FEA-B516-509FE42DFA1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Point2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Point2(10.0, 20.0);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Vector2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vel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Vector2(1.0, 2.0);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Ball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ball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Ball(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vel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does ball and client share the same objects?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Point2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ballPos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ball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.getPosition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"same Point2 object?: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(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ballPos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227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C4D03-3238-4BCB-9263-7F94230C5EF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770677"/>
              </p:ext>
            </p:extLst>
          </p:nvPr>
        </p:nvGraphicFramePr>
        <p:xfrm>
          <a:off x="251475" y="145401"/>
          <a:ext cx="3890770" cy="60350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94533"/>
                <a:gridCol w="701207"/>
                <a:gridCol w="209503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client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pos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vel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ball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450a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ballPos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Point2 </a:t>
                      </a:r>
                      <a:r>
                        <a:rPr lang="en-CA" sz="1600" b="1" baseline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10.0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20.0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860035" y="426407"/>
          <a:ext cx="4121198" cy="53644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67354"/>
                <a:gridCol w="634737"/>
                <a:gridCol w="2219107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Vector2 </a:t>
                      </a:r>
                      <a:r>
                        <a:rPr lang="en-CA" sz="1600" b="1" baseline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1.0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2.0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450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Ball 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position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velocity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1" name="Straight Connector 20"/>
          <p:cNvCxnSpPr/>
          <p:nvPr/>
        </p:nvCxnSpPr>
        <p:spPr>
          <a:xfrm>
            <a:off x="3074218" y="6194136"/>
            <a:ext cx="0" cy="115214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74218" y="6309350"/>
            <a:ext cx="1901031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975249" y="145401"/>
            <a:ext cx="0" cy="616395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975249" y="145401"/>
            <a:ext cx="2765136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740385" y="145401"/>
            <a:ext cx="0" cy="28803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399179" y="1297541"/>
            <a:ext cx="273376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ballPos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== </a:t>
            </a:r>
            <a:r>
              <a:rPr lang="en-US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pos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is 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true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Left Arrow 2"/>
          <p:cNvSpPr/>
          <p:nvPr/>
        </p:nvSpPr>
        <p:spPr>
          <a:xfrm rot="-2700000">
            <a:off x="4160709" y="1658393"/>
            <a:ext cx="345642" cy="247387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 rot="2700000">
            <a:off x="4147990" y="1037873"/>
            <a:ext cx="345642" cy="247387"/>
          </a:xfrm>
          <a:prstGeom prst="lef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8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Point2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Point2(10.0, 20.0);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Vector2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vel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Vector2(1.0, 2.0);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Ball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ball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Ball(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vel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does ball and client share the same objects?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Point2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ballPos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ball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.getPosition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"same Point2 object?: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(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ballPos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==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client changes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pos</a:t>
            </a:r>
            <a:endParaRPr lang="en-US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pos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(-99.0, -22.0);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"ball position: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ballPos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0149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C4D03-3238-4BCB-9263-7F94230C5EF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472024"/>
              </p:ext>
            </p:extLst>
          </p:nvPr>
        </p:nvGraphicFramePr>
        <p:xfrm>
          <a:off x="251475" y="145401"/>
          <a:ext cx="3890770" cy="60350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94533"/>
                <a:gridCol w="701207"/>
                <a:gridCol w="209503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client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pos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vel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ball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450a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ballPos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Point2 </a:t>
                      </a:r>
                      <a:r>
                        <a:rPr lang="en-CA" sz="1600" b="1" baseline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-99.0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-22.0</a:t>
                      </a:r>
                      <a:endParaRPr lang="en-US" sz="1600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860035" y="426407"/>
          <a:ext cx="4121198" cy="53644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67354"/>
                <a:gridCol w="634737"/>
                <a:gridCol w="2219107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Vector2 </a:t>
                      </a:r>
                      <a:r>
                        <a:rPr lang="en-CA" sz="1600" b="1" baseline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1.0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2.0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450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Ball 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position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velocity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21" name="Straight Connector 20"/>
          <p:cNvCxnSpPr/>
          <p:nvPr/>
        </p:nvCxnSpPr>
        <p:spPr>
          <a:xfrm>
            <a:off x="3074218" y="6194136"/>
            <a:ext cx="0" cy="115214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74218" y="6309350"/>
            <a:ext cx="1901031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4975249" y="145401"/>
            <a:ext cx="0" cy="616395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975249" y="145401"/>
            <a:ext cx="2765136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740385" y="145401"/>
            <a:ext cx="0" cy="28803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308070" y="4984389"/>
            <a:ext cx="297068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pos.set</a:t>
            </a:r>
            <a:r>
              <a:rPr lang="en-US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(-99.0, -22.0);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81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nsolas" panose="020B0609020204030204" pitchFamily="49" charset="0"/>
              </a:rPr>
              <a:t>Ball</a:t>
            </a:r>
            <a:r>
              <a:rPr lang="en-US" dirty="0" smtClean="0"/>
              <a:t> as aggregation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client gets a reference to the position or velocity of the ball, then the client can change these quantities  </a:t>
            </a:r>
            <a:r>
              <a:rPr lang="en-US" i="1" dirty="0" smtClean="0"/>
              <a:t>without asking the ball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is not a flaw of aggregation</a:t>
            </a:r>
          </a:p>
          <a:p>
            <a:pPr lvl="1"/>
            <a:r>
              <a:rPr lang="en-US" dirty="0" smtClean="0"/>
              <a:t>it’s just the consequence of choosing to use aggregation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7912B-9EF0-4FEA-B516-509FE42DFA1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Composition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03BD6-93CC-4240-9B18-5BE1C71353A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303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recall that an object of type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that is composed of an object of type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means</a:t>
            </a:r>
          </a:p>
          <a:p>
            <a:pPr lvl="1">
              <a:defRPr/>
            </a:pPr>
            <a:r>
              <a:rPr lang="en-US" sz="24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has-a </a:t>
            </a:r>
            <a:r>
              <a:rPr lang="en-US" sz="24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 </a:t>
            </a:r>
            <a:r>
              <a:rPr lang="en-US" i="1" dirty="0" smtClean="0"/>
              <a:t>and</a:t>
            </a:r>
          </a:p>
          <a:p>
            <a:pPr lvl="1">
              <a:defRPr/>
            </a:pP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owns the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>
              <a:defRPr/>
            </a:pPr>
            <a:r>
              <a:rPr lang="en-US" dirty="0" smtClean="0"/>
              <a:t>in other words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266DB4-0224-45C2-B89A-B92C5802C8C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0738" y="3551238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103341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86750" cy="990600"/>
          </a:xfrm>
        </p:spPr>
        <p:txBody>
          <a:bodyPr/>
          <a:lstStyle/>
          <a:p>
            <a:r>
              <a:rPr lang="en-US" dirty="0" smtClean="0"/>
              <a:t>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this means that the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object will generally not share references to its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 with clients</a:t>
            </a:r>
          </a:p>
          <a:p>
            <a:pPr lvl="1">
              <a:defRPr/>
            </a:pPr>
            <a:r>
              <a:rPr lang="en-US" dirty="0" smtClean="0"/>
              <a:t>constructors will create new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objects </a:t>
            </a:r>
          </a:p>
          <a:p>
            <a:pPr lvl="1">
              <a:defRPr/>
            </a:pPr>
            <a:r>
              <a:rPr lang="en-US" dirty="0" err="1" smtClean="0"/>
              <a:t>accessors</a:t>
            </a:r>
            <a:r>
              <a:rPr lang="en-US" dirty="0" smtClean="0"/>
              <a:t> will return references to new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objects </a:t>
            </a:r>
          </a:p>
          <a:p>
            <a:pPr lvl="1">
              <a:defRPr/>
            </a:pPr>
            <a:r>
              <a:rPr lang="en-US" dirty="0" err="1" smtClean="0"/>
              <a:t>mutators</a:t>
            </a:r>
            <a:r>
              <a:rPr lang="en-US" dirty="0" smtClean="0"/>
              <a:t> will store references to new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objects </a:t>
            </a:r>
          </a:p>
          <a:p>
            <a:pPr lvl="1"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the “new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objects” are called </a:t>
            </a:r>
            <a:r>
              <a:rPr lang="en-US" i="1" dirty="0" smtClean="0"/>
              <a:t>defensive copies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C5D56-808A-4698-9A5C-837E9541490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394818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86750" cy="990600"/>
          </a:xfrm>
        </p:spPr>
        <p:txBody>
          <a:bodyPr/>
          <a:lstStyle/>
          <a:p>
            <a:r>
              <a:rPr lang="en-US" smtClean="0"/>
              <a:t>Composition &amp; the Default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if a default constructor is defined it must create a suitable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>
              <a:defRPr/>
            </a:pPr>
            <a:endParaRPr lang="en-US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public X()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   // create a suitable Y; for example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= new Y( /* suitable arguments */ 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 }</a:t>
            </a:r>
            <a:endParaRPr lang="en-US" sz="18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C5D56-808A-4698-9A5C-837E954149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470152" y="5041996"/>
            <a:ext cx="1627625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defensive copy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11" name="Right Brace 10"/>
          <p:cNvSpPr/>
          <p:nvPr/>
        </p:nvSpPr>
        <p:spPr>
          <a:xfrm rot="5400000">
            <a:off x="4168751" y="2622647"/>
            <a:ext cx="230428" cy="4378132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334421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Aggregation and Composition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composition implies ownership</a:t>
            </a:r>
          </a:p>
          <a:p>
            <a:pPr lvl="2" eaLnBrk="1" hangingPunct="1">
              <a:defRPr/>
            </a:pPr>
            <a:r>
              <a:rPr lang="en-US" dirty="0" smtClean="0"/>
              <a:t>if the university disappears then all of its departments disappear</a:t>
            </a:r>
          </a:p>
          <a:p>
            <a:pPr lvl="2" eaLnBrk="1" hangingPunct="1">
              <a:defRPr/>
            </a:pPr>
            <a:r>
              <a:rPr lang="en-US" dirty="0" smtClean="0"/>
              <a:t>a university is a </a:t>
            </a:r>
            <a:r>
              <a:rPr lang="en-US" i="1" dirty="0" smtClean="0"/>
              <a:t>composition</a:t>
            </a:r>
            <a:r>
              <a:rPr lang="en-US" dirty="0" smtClean="0"/>
              <a:t> of departments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aggregation does not imply ownership</a:t>
            </a:r>
          </a:p>
          <a:p>
            <a:pPr lvl="2" eaLnBrk="1" hangingPunct="1">
              <a:defRPr/>
            </a:pPr>
            <a:r>
              <a:rPr lang="en-US" dirty="0" smtClean="0"/>
              <a:t>if a department disappears then the professors do not disappear</a:t>
            </a:r>
          </a:p>
          <a:p>
            <a:pPr lvl="2" eaLnBrk="1" hangingPunct="1">
              <a:defRPr/>
            </a:pPr>
            <a:r>
              <a:rPr lang="en-US" dirty="0" smtClean="0"/>
              <a:t>a department is an </a:t>
            </a:r>
            <a:r>
              <a:rPr lang="en-US" i="1" dirty="0" smtClean="0"/>
              <a:t>aggregation</a:t>
            </a:r>
            <a:r>
              <a:rPr lang="en-US" dirty="0" smtClean="0"/>
              <a:t> of professors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1C88F5-6D87-4FF8-B73D-8439904395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86750" cy="990600"/>
          </a:xfrm>
        </p:spPr>
        <p:txBody>
          <a:bodyPr/>
          <a:lstStyle/>
          <a:p>
            <a:r>
              <a:rPr lang="en-US" smtClean="0"/>
              <a:t>Composition &amp; Other 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0105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 constructor that has a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parameter must first deep copy and then validate the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>
              <a:defRPr/>
            </a:pPr>
            <a:endParaRPr lang="en-US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public X(Y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)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   // create a copy of y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  Y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copyY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= new Y(y);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  // validate; will throw an exception if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copyY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is invalid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this.checkY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copyY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copyY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;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	}</a:t>
            </a:r>
            <a:endParaRPr lang="en-US" sz="18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A76BD7-A05B-4008-A6C6-E1BF0E9D491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11144" y="4293105"/>
            <a:ext cx="1627625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defensive copy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3765502" y="4293105"/>
            <a:ext cx="230428" cy="345642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3533163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and Other 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why is the deep copy required?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if the constructor does this</a:t>
            </a:r>
          </a:p>
          <a:p>
            <a:pPr lvl="1">
              <a:defRPr/>
            </a:pPr>
            <a:endParaRPr lang="en-US" sz="800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// don’t do this for composition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public X(Y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) {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= y;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pPr lvl="1">
              <a:buFont typeface="Wingdings 3" pitchFamily="18" charset="2"/>
              <a:buNone/>
              <a:defRPr/>
            </a:pPr>
            <a:endParaRPr lang="en-US" sz="8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US" dirty="0" smtClean="0">
                <a:cs typeface="Courier New" pitchFamily="49" charset="0"/>
              </a:rPr>
              <a:t>	then the client and the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>
                <a:cs typeface="Courier New" pitchFamily="49" charset="0"/>
              </a:rPr>
              <a:t> object will share the same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>
                <a:cs typeface="Courier New" pitchFamily="49" charset="0"/>
              </a:rPr>
              <a:t> object</a:t>
            </a:r>
          </a:p>
          <a:p>
            <a:pPr lvl="2">
              <a:defRPr/>
            </a:pPr>
            <a:r>
              <a:rPr lang="en-US" dirty="0" smtClean="0">
                <a:cs typeface="Courier New" pitchFamily="49" charset="0"/>
              </a:rPr>
              <a:t>this is called a privacy leak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60E706-D677-4FBA-A051-3DBA89E80D3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0738" y="1829426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3930430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76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86750" cy="990600"/>
          </a:xfrm>
        </p:spPr>
        <p:txBody>
          <a:bodyPr/>
          <a:lstStyle/>
          <a:p>
            <a:r>
              <a:rPr lang="en-US" smtClean="0"/>
              <a:t>Composition &amp; Copy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0105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if a copy constructor is defined it must create a new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that is a deep copy of the other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object’s </a:t>
            </a:r>
            <a:r>
              <a:rPr lang="en-US" sz="24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>
              <a:defRPr/>
            </a:pPr>
            <a:endParaRPr lang="en-US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public X(X other)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   // create a new Y that is a copy of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other.y</a:t>
            </a:r>
            <a:endParaRPr lang="en-US" sz="18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= new Y(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other.getY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());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}</a:t>
            </a:r>
            <a:endParaRPr lang="en-US" sz="18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4EB105-BCD0-4CD8-9EDA-CB1E77DFF80C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656340" y="5445100"/>
            <a:ext cx="1627625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defensive copy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9" name="Right Brace 8"/>
          <p:cNvSpPr/>
          <p:nvPr/>
        </p:nvSpPr>
        <p:spPr>
          <a:xfrm rot="5400000">
            <a:off x="3362253" y="3889856"/>
            <a:ext cx="230428" cy="2649922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352405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&amp; Copy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what happens if the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copy constructor does not make a deep copy of the other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object’s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object?</a:t>
            </a:r>
          </a:p>
          <a:p>
            <a:pPr>
              <a:defRPr/>
            </a:pPr>
            <a:endParaRPr lang="en-US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// don’t do this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public X(X other)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other.y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}</a:t>
            </a:r>
          </a:p>
          <a:p>
            <a:pPr>
              <a:buFont typeface="Wingdings 3" pitchFamily="18" charset="2"/>
              <a:buNone/>
              <a:defRPr/>
            </a:pPr>
            <a:endParaRPr lang="en-US" sz="800" dirty="0" smtClean="0"/>
          </a:p>
          <a:p>
            <a:pPr lvl="1">
              <a:defRPr/>
            </a:pPr>
            <a:r>
              <a:rPr lang="en-US" dirty="0" smtClean="0"/>
              <a:t>every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object created with the copy constructor ends up sharing its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 lvl="2">
              <a:defRPr/>
            </a:pPr>
            <a:r>
              <a:rPr lang="en-US" dirty="0" smtClean="0"/>
              <a:t>if one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modifies its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object, all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objects will end up with a modified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</a:t>
            </a:r>
          </a:p>
          <a:p>
            <a:pPr lvl="2">
              <a:defRPr/>
            </a:pPr>
            <a:r>
              <a:rPr lang="en-US" dirty="0" smtClean="0"/>
              <a:t>this is called a privacy leak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DFF18C-5240-4C9E-839A-22D96D82AF4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8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2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195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and Accessors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never return a reference to a field; always return a deep copy</a:t>
            </a:r>
          </a:p>
          <a:p>
            <a:pPr>
              <a:defRPr/>
            </a:pPr>
            <a:endParaRPr lang="en-US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public Y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getY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  return new Y(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}</a:t>
            </a:r>
            <a:endParaRPr lang="en-US" sz="18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BAB894-2F10-4B91-B50C-47AA7F331810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14393" y="4211808"/>
            <a:ext cx="1627625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defensive copy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4168751" y="4211808"/>
            <a:ext cx="230428" cy="345642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162396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and Accessors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why is the deep copy required?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if the </a:t>
            </a:r>
            <a:r>
              <a:rPr lang="en-US" dirty="0" err="1" smtClean="0"/>
              <a:t>accessor</a:t>
            </a:r>
            <a:r>
              <a:rPr lang="en-US" dirty="0" smtClean="0"/>
              <a:t> does this</a:t>
            </a:r>
          </a:p>
          <a:p>
            <a:pPr lvl="1">
              <a:defRPr/>
            </a:pPr>
            <a:endParaRPr lang="en-US" sz="800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// don’t do this for composition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public Y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getY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() {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  return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pPr lvl="1">
              <a:buFont typeface="Wingdings 3" pitchFamily="18" charset="2"/>
              <a:buNone/>
              <a:defRPr/>
            </a:pPr>
            <a:endParaRPr lang="en-US" sz="8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US" dirty="0" smtClean="0">
                <a:cs typeface="Courier New" pitchFamily="49" charset="0"/>
              </a:rPr>
              <a:t>	then the client and the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>
                <a:cs typeface="Courier New" pitchFamily="49" charset="0"/>
              </a:rPr>
              <a:t> object will share the same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>
                <a:cs typeface="Courier New" pitchFamily="49" charset="0"/>
              </a:rPr>
              <a:t> object</a:t>
            </a:r>
          </a:p>
          <a:p>
            <a:pPr marL="1006475" lvl="2" indent="-457200">
              <a:defRPr/>
            </a:pPr>
            <a:r>
              <a:rPr lang="en-US" dirty="0" smtClean="0">
                <a:cs typeface="Courier New" pitchFamily="49" charset="0"/>
              </a:rPr>
              <a:t>this is called a privacy leak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DFF12-D795-43C4-B0A4-50FC82A5823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0738" y="1829426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197929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3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6321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and Mutators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77718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if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has a method that sets its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 to a client-provided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 then the method must make a deep copy of the client-provided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object and validate it</a:t>
            </a:r>
          </a:p>
          <a:p>
            <a:pPr>
              <a:defRPr/>
            </a:pPr>
            <a:endParaRPr lang="en-US" sz="800" dirty="0" smtClean="0"/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public void </a:t>
            </a:r>
            <a:r>
              <a:rPr lang="en-US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setY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(Y </a:t>
            </a:r>
            <a:r>
              <a:rPr lang="en-US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{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  Y </a:t>
            </a:r>
            <a:r>
              <a:rPr lang="en-US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copyY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= new Y(y);</a:t>
            </a:r>
          </a:p>
          <a:p>
            <a:pP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// validate; will throw an exception if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copyY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is invalid</a:t>
            </a:r>
            <a:endParaRPr lang="en-US" sz="1800" b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  </a:t>
            </a:r>
            <a:r>
              <a:rPr lang="en-US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this.checkY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copyY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	  </a:t>
            </a:r>
            <a:r>
              <a:rPr lang="en-US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this.y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copyY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buFont typeface="Wingdings 3" pitchFamily="18" charset="2"/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	}</a:t>
            </a:r>
          </a:p>
          <a:p>
            <a:pPr>
              <a:buFont typeface="Wingdings 3" pitchFamily="18" charset="2"/>
              <a:buNone/>
              <a:defRPr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0F9B8A-7478-462E-8598-444C950B891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11144" y="4327022"/>
            <a:ext cx="1627625" cy="369332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defensive copy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3765502" y="4327022"/>
            <a:ext cx="230428" cy="345642"/>
          </a:xfrm>
          <a:prstGeom prst="rightBrac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0738" y="1368570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72435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Aggregation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suppose a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Person</a:t>
            </a:r>
            <a:r>
              <a:rPr lang="en-CA" dirty="0" smtClean="0"/>
              <a:t> has a name and a date of birth</a:t>
            </a:r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public class Person {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private String name;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private Date </a:t>
            </a: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birthDate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pPr eaLnBrk="1" hangingPunct="1">
              <a:buFont typeface="Wingdings 3" pitchFamily="18" charset="2"/>
              <a:buNone/>
              <a:defRPr/>
            </a:pPr>
            <a:endParaRPr lang="en-CA" sz="16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public Person(String name, Date </a:t>
            </a: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birthDate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) {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  this.name = name;  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this.birthDate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birthDate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pPr eaLnBrk="1" hangingPunct="1">
              <a:buFont typeface="Wingdings 3" pitchFamily="18" charset="2"/>
              <a:buNone/>
              <a:defRPr/>
            </a:pPr>
            <a:endParaRPr lang="en-CA" sz="16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public Date </a:t>
            </a: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getBirthDate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() {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  return </a:t>
            </a: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this.birthDate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pPr eaLnBrk="1" hangingPunct="1">
              <a:buFont typeface="Wingdings 3" pitchFamily="18" charset="2"/>
              <a:buNone/>
              <a:defRPr/>
            </a:pP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sz="16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84296F-1365-4F23-B193-F5EC7353EE3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 and Mutators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why is the deep copy required?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 lvl="1">
              <a:defRPr/>
            </a:pPr>
            <a:r>
              <a:rPr lang="en-US" dirty="0" smtClean="0"/>
              <a:t>if the </a:t>
            </a:r>
            <a:r>
              <a:rPr lang="en-US" dirty="0" err="1" smtClean="0"/>
              <a:t>mutator</a:t>
            </a:r>
            <a:r>
              <a:rPr lang="en-US" dirty="0" smtClean="0"/>
              <a:t> does this</a:t>
            </a:r>
          </a:p>
          <a:p>
            <a:pPr lvl="1">
              <a:defRPr/>
            </a:pPr>
            <a:endParaRPr lang="en-US" sz="800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// don’t do this for composition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public void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setY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(Y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) {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	  </a:t>
            </a:r>
            <a:r>
              <a:rPr lang="en-US" sz="1800" b="1" dirty="0" err="1" smtClean="0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= y;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US" sz="1800" b="1" dirty="0" smtClean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pPr lvl="1">
              <a:buFont typeface="Wingdings 3" pitchFamily="18" charset="2"/>
              <a:buNone/>
              <a:defRPr/>
            </a:pPr>
            <a:endParaRPr lang="en-US" sz="8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US" dirty="0" smtClean="0">
                <a:cs typeface="Courier New" pitchFamily="49" charset="0"/>
              </a:rPr>
              <a:t>	then the client and the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>
                <a:cs typeface="Courier New" pitchFamily="49" charset="0"/>
              </a:rPr>
              <a:t> object will share the same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>
                <a:cs typeface="Courier New" pitchFamily="49" charset="0"/>
              </a:rPr>
              <a:t> object</a:t>
            </a:r>
          </a:p>
          <a:p>
            <a:pPr marL="1006475" lvl="2" indent="-457200">
              <a:defRPr/>
            </a:pPr>
            <a:r>
              <a:rPr lang="en-US" dirty="0" smtClean="0">
                <a:cs typeface="Courier New" pitchFamily="49" charset="0"/>
              </a:rPr>
              <a:t>this is called a privacy leak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5AB257-48E3-4C4A-8227-17C849E9222E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20738" y="1829426"/>
            <a:ext cx="7580312" cy="677862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</a:ln>
        </p:spPr>
        <p:txBody>
          <a:bodyPr wrap="none" lIns="274320" tIns="182880" rIns="274320" bIns="182880">
            <a:noAutofit/>
          </a:bodyPr>
          <a:lstStyle/>
          <a:p>
            <a:pPr algn="ctr">
              <a:defRPr/>
            </a:pPr>
            <a:r>
              <a:rPr lang="en-US" sz="2000" dirty="0">
                <a:latin typeface="+mn-lt"/>
              </a:rPr>
              <a:t>the 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smtClean="0">
                <a:latin typeface="+mn-lt"/>
              </a:rPr>
              <a:t>object has exclusive access to its 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sz="2000" dirty="0" smtClean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198726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4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085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of Defensive Copying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defensive copies are required when using composition, but the price of defensive copying is time and memory needed to create and garbage collect defensive copies of objects</a:t>
            </a:r>
          </a:p>
          <a:p>
            <a:endParaRPr lang="en-US" dirty="0" smtClean="0"/>
          </a:p>
          <a:p>
            <a:r>
              <a:rPr lang="en-US" dirty="0" smtClean="0"/>
              <a:t>recall the </a:t>
            </a:r>
            <a:r>
              <a:rPr lang="en-US" b="1" dirty="0" smtClean="0">
                <a:latin typeface="Consolas" panose="020B0609020204030204" pitchFamily="49" charset="0"/>
              </a:rPr>
              <a:t>Ball</a:t>
            </a:r>
            <a:r>
              <a:rPr lang="en-US" dirty="0" smtClean="0"/>
              <a:t> </a:t>
            </a:r>
            <a:r>
              <a:rPr lang="en-US" dirty="0" smtClean="0"/>
              <a:t>program</a:t>
            </a:r>
          </a:p>
          <a:p>
            <a:pPr lvl="1"/>
            <a:r>
              <a:rPr lang="en-US" dirty="0" smtClean="0"/>
              <a:t>again, see </a:t>
            </a:r>
            <a:r>
              <a:rPr lang="en-US" dirty="0" smtClean="0">
                <a:hlinkClick r:id="rId2"/>
              </a:rPr>
              <a:t>this lab</a:t>
            </a:r>
            <a:r>
              <a:rPr lang="en-US" dirty="0" smtClean="0"/>
              <a:t> from last year</a:t>
            </a:r>
            <a:endParaRPr lang="en-US" dirty="0" smtClean="0"/>
          </a:p>
          <a:p>
            <a:pPr lvl="1"/>
            <a:r>
              <a:rPr lang="en-US" dirty="0" smtClean="0"/>
              <a:t>if you used aggregation then moving the ball could be done without making any defensive copies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08361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34194-C141-41B8-B5B5-C8570DAC61C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Moves the ball from its current position using its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current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velocity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accounting for the force of gravity. See the Lab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3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document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for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a description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of how to compute the new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position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and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velocity of the ball.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dt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           the time period over which the ball has moved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new position of the ball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Point2 move(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dt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Vector2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dp1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Lab3Util.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multiply(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dt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Vector2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dp2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Lab3Util.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multiply(0.5 *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dt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dt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Ball.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G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Vector2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dp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Lab3Util.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add(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dp1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dp2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.position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= Lab3Util.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add(</a:t>
            </a:r>
            <a:r>
              <a:rPr lang="en-US" i="1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position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dp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i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Vector2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dv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Lab3Util.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multiply(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dt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Ball.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G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velocity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dv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position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4172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Price of Defensive Copying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we use composition to implement </a:t>
            </a:r>
            <a:r>
              <a:rPr lang="en-US" b="1" dirty="0" smtClean="0">
                <a:latin typeface="Consolas" panose="020B0609020204030204" pitchFamily="49" charset="0"/>
              </a:rPr>
              <a:t>Ball</a:t>
            </a:r>
            <a:r>
              <a:rPr lang="en-US" dirty="0" smtClean="0"/>
              <a:t> then move must return a defensive copy of </a:t>
            </a:r>
            <a:r>
              <a:rPr lang="en-US" b="1" dirty="0" err="1" smtClean="0">
                <a:latin typeface="Consolas" panose="020B0609020204030204" pitchFamily="49" charset="0"/>
              </a:rPr>
              <a:t>this.position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this doesn’t seem like such a big deal until you realize that the </a:t>
            </a:r>
            <a:r>
              <a:rPr lang="en-US" b="1" dirty="0" err="1" smtClean="0">
                <a:latin typeface="Consolas" panose="020B0609020204030204" pitchFamily="49" charset="0"/>
              </a:rPr>
              <a:t>BouncingBall</a:t>
            </a:r>
            <a:r>
              <a:rPr lang="en-US" dirty="0" smtClean="0"/>
              <a:t> program causes the ball to move many times each second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7181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Composition (Part 2)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9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class invariant</a:t>
            </a:r>
          </a:p>
          <a:p>
            <a:pPr lvl="1">
              <a:defRPr/>
            </a:pPr>
            <a:r>
              <a:rPr lang="en-CA" dirty="0"/>
              <a:t>some property of the state of the object that is established by a constructor and maintained between calls to public </a:t>
            </a:r>
            <a:r>
              <a:rPr lang="en-CA" dirty="0" smtClean="0"/>
              <a:t>methods</a:t>
            </a:r>
          </a:p>
          <a:p>
            <a:pPr lvl="1">
              <a:defRPr/>
            </a:pPr>
            <a:r>
              <a:rPr lang="en-CA" dirty="0" smtClean="0"/>
              <a:t>in other words:</a:t>
            </a:r>
          </a:p>
          <a:p>
            <a:pPr lvl="2">
              <a:defRPr/>
            </a:pPr>
            <a:r>
              <a:rPr lang="en-US" dirty="0" smtClean="0"/>
              <a:t>the constructor ensures that the class invariant holds when the constructor is finished running</a:t>
            </a:r>
          </a:p>
          <a:p>
            <a:pPr lvl="3">
              <a:defRPr/>
            </a:pPr>
            <a:r>
              <a:rPr lang="en-US" dirty="0"/>
              <a:t>the invariant does not necessarily hold while </a:t>
            </a:r>
            <a:r>
              <a:rPr lang="en-US" dirty="0" smtClean="0"/>
              <a:t>the constructor </a:t>
            </a:r>
            <a:r>
              <a:rPr lang="en-US" dirty="0"/>
              <a:t>is </a:t>
            </a:r>
            <a:r>
              <a:rPr lang="en-US" dirty="0" smtClean="0"/>
              <a:t>running</a:t>
            </a:r>
          </a:p>
          <a:p>
            <a:pPr lvl="2">
              <a:defRPr/>
            </a:pPr>
            <a:r>
              <a:rPr lang="en-US" dirty="0" smtClean="0"/>
              <a:t>every public method ensures that the class invariant holds when the method is finished running</a:t>
            </a:r>
          </a:p>
          <a:p>
            <a:pPr lvl="3">
              <a:defRPr/>
            </a:pPr>
            <a:r>
              <a:rPr lang="en-US" dirty="0" smtClean="0"/>
              <a:t>the invariant does not necessarily hold while the method is running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756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Period Class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adapted from Effective Java by Joshua Bloch</a:t>
            </a:r>
          </a:p>
          <a:p>
            <a:pPr lvl="1">
              <a:defRPr/>
            </a:pPr>
            <a:r>
              <a:rPr lang="en-CA" dirty="0" smtClean="0"/>
              <a:t>available online at </a:t>
            </a:r>
            <a:r>
              <a:rPr lang="en-CA" sz="2000" dirty="0" smtClean="0">
                <a:hlinkClick r:id="rId2"/>
              </a:rPr>
              <a:t>http://www.informit.com/articles/article.aspx?p=31551&amp;seqNum=2</a:t>
            </a:r>
            <a:endParaRPr lang="en-CA" sz="2000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we want to implement a class that represents a period of time</a:t>
            </a:r>
          </a:p>
          <a:p>
            <a:pPr lvl="1">
              <a:defRPr/>
            </a:pPr>
            <a:r>
              <a:rPr lang="en-CA" dirty="0" smtClean="0"/>
              <a:t>a period has a start time and an end time</a:t>
            </a:r>
          </a:p>
          <a:p>
            <a:pPr lvl="2">
              <a:defRPr/>
            </a:pPr>
            <a:r>
              <a:rPr lang="en-CA" dirty="0" smtClean="0"/>
              <a:t>end time is always after the start time (this is the class invariant)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B8C1C-A7D3-435C-92B5-5C3DB69B92DE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4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Period Class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we want to implement a class that represents a period of time</a:t>
            </a:r>
          </a:p>
          <a:p>
            <a:pPr lvl="1">
              <a:defRPr/>
            </a:pPr>
            <a:r>
              <a:rPr lang="en-CA" dirty="0" smtClean="0"/>
              <a:t>has-a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Date</a:t>
            </a:r>
            <a:r>
              <a:rPr lang="en-CA" dirty="0" smtClean="0"/>
              <a:t> representing the start of the time period </a:t>
            </a:r>
          </a:p>
          <a:p>
            <a:pPr lvl="1">
              <a:defRPr/>
            </a:pPr>
            <a:r>
              <a:rPr lang="en-CA" dirty="0" smtClean="0"/>
              <a:t>has-a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Date</a:t>
            </a:r>
            <a:r>
              <a:rPr lang="en-CA" dirty="0" smtClean="0"/>
              <a:t> representing the end of the time period</a:t>
            </a:r>
          </a:p>
          <a:p>
            <a:pPr lvl="1">
              <a:defRPr/>
            </a:pPr>
            <a:r>
              <a:rPr lang="en-CA" dirty="0" smtClean="0"/>
              <a:t>class invariant: start of time period is always prior to the end of the time period</a:t>
            </a:r>
          </a:p>
          <a:p>
            <a:pPr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B8C1C-A7D3-435C-92B5-5C3DB69B92DE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929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Period Class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8B8C1C-A7D3-435C-92B5-5C3DB69B92DE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444888" y="3028950"/>
            <a:ext cx="2320613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Period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205677" y="3028950"/>
            <a:ext cx="2376487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Date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7" name="Diamond 6"/>
          <p:cNvSpPr/>
          <p:nvPr/>
        </p:nvSpPr>
        <p:spPr>
          <a:xfrm>
            <a:off x="3797564" y="3086100"/>
            <a:ext cx="400050" cy="285750"/>
          </a:xfrm>
          <a:prstGeom prst="diamond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Arrow Connector 7"/>
          <p:cNvCxnSpPr>
            <a:stCxn id="7" idx="3"/>
            <a:endCxn id="6" idx="1"/>
          </p:cNvCxnSpPr>
          <p:nvPr/>
        </p:nvCxnSpPr>
        <p:spPr>
          <a:xfrm>
            <a:off x="4197614" y="3228975"/>
            <a:ext cx="1008063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4816739" y="2657475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2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32531" y="3947463"/>
            <a:ext cx="2730235" cy="646331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Consolas" panose="020B0609020204030204" pitchFamily="49" charset="0"/>
                <a:cs typeface="Courier New" pitchFamily="49" charset="0"/>
              </a:rPr>
              <a:t>Period</a:t>
            </a:r>
            <a:r>
              <a:rPr lang="en-US" dirty="0" smtClean="0">
                <a:solidFill>
                  <a:srgbClr val="00B0F0"/>
                </a:solidFill>
              </a:rPr>
              <a:t> is a composition</a:t>
            </a:r>
          </a:p>
          <a:p>
            <a:pPr algn="ctr"/>
            <a:r>
              <a:rPr lang="en-US" dirty="0" smtClean="0">
                <a:solidFill>
                  <a:srgbClr val="00B0F0"/>
                </a:solidFill>
              </a:rPr>
              <a:t>of two </a:t>
            </a:r>
            <a:r>
              <a:rPr lang="en-US" b="1" dirty="0" smtClean="0">
                <a:solidFill>
                  <a:srgbClr val="00B0F0"/>
                </a:solidFill>
                <a:latin typeface="Consolas" panose="020B0609020204030204" pitchFamily="49" charset="0"/>
                <a:cs typeface="Courier New" pitchFamily="49" charset="0"/>
              </a:rPr>
              <a:t>Date</a:t>
            </a:r>
            <a:r>
              <a:rPr lang="en-US" dirty="0" smtClean="0">
                <a:solidFill>
                  <a:srgbClr val="00B0F0"/>
                </a:solidFill>
              </a:rPr>
              <a:t> objects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921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the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Person</a:t>
            </a:r>
            <a:r>
              <a:rPr lang="en-CA" dirty="0" smtClean="0"/>
              <a:t> example uses aggregation</a:t>
            </a:r>
          </a:p>
          <a:p>
            <a:pPr lvl="1" eaLnBrk="1" hangingPunct="1">
              <a:defRPr/>
            </a:pPr>
            <a:r>
              <a:rPr lang="en-CA" dirty="0" smtClean="0"/>
              <a:t>notice that the constructor does not make a new copy of the name and birth date objects passed to it</a:t>
            </a:r>
          </a:p>
          <a:p>
            <a:pPr lvl="1" eaLnBrk="1" hangingPunct="1">
              <a:defRPr/>
            </a:pPr>
            <a:r>
              <a:rPr lang="en-CA" dirty="0" smtClean="0"/>
              <a:t>the name and birth date objects are shared with the client</a:t>
            </a:r>
          </a:p>
          <a:p>
            <a:pPr lvl="1" eaLnBrk="1" hangingPunct="1">
              <a:defRPr/>
            </a:pPr>
            <a:r>
              <a:rPr lang="en-CA" dirty="0" smtClean="0"/>
              <a:t>both the client and the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Person</a:t>
            </a:r>
            <a:r>
              <a:rPr lang="en-CA" dirty="0" smtClean="0"/>
              <a:t> instance are holding references to the same name and birth 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AFC3B2-5007-474C-9A6F-BE77A6E98A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720725" y="4057650"/>
            <a:ext cx="7702550" cy="142875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client code somewhere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String s = "Billy Bob";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Date d = new Date(91, 2, 26);  // March 26, 1991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Person p = new Person(s, d);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23B263-6094-4935-ACEE-6A150E02F3C8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10243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java.util.Date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Period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Date </a:t>
            </a:r>
            <a:r>
              <a:rPr lang="en-US" sz="1600" b="1" dirty="0">
                <a:solidFill>
                  <a:srgbClr val="0000C0"/>
                </a:solidFill>
                <a:latin typeface="Consolas" panose="020B0609020204030204" pitchFamily="49" charset="0"/>
              </a:rPr>
              <a:t>start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Date </a:t>
            </a:r>
            <a:r>
              <a:rPr lang="en-US" sz="1600" b="1" dirty="0">
                <a:solidFill>
                  <a:srgbClr val="0000C0"/>
                </a:solidFill>
                <a:latin typeface="Consolas" panose="020B0609020204030204" pitchFamily="49" charset="0"/>
              </a:rPr>
              <a:t>end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Initialize the period to the given start and end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dates.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600" b="1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b="1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b="1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start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beginning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of the period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600" b="1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b="1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b="1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smtClean="0">
                <a:solidFill>
                  <a:srgbClr val="3F5FBF"/>
                </a:solidFill>
                <a:latin typeface="Consolas" panose="020B0609020204030204" pitchFamily="49" charset="0"/>
              </a:rPr>
              <a:t>end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end of the period; must not precede start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600" b="1" dirty="0">
                <a:solidFill>
                  <a:srgbClr val="7F9FBF"/>
                </a:solidFill>
                <a:latin typeface="Consolas" panose="020B0609020204030204" pitchFamily="49" charset="0"/>
              </a:rPr>
              <a:t>@throws</a:t>
            </a:r>
            <a:r>
              <a:rPr lang="en-US" sz="1600" b="1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sz="1600" b="1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if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start is after end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Period(Date </a:t>
            </a:r>
            <a:r>
              <a:rPr 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start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, Date </a:t>
            </a:r>
            <a:r>
              <a:rPr 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end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start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.compareTo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end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 &gt; 0)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b="1" dirty="0">
                <a:solidFill>
                  <a:srgbClr val="2A00FF"/>
                </a:solidFill>
                <a:latin typeface="Consolas" panose="020B0609020204030204" pitchFamily="49" charset="0"/>
              </a:rPr>
              <a:t>"start after end"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start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start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end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b="1" dirty="0">
                <a:solidFill>
                  <a:srgbClr val="6A3E3E"/>
                </a:solidFill>
                <a:latin typeface="Consolas" panose="020B0609020204030204" pitchFamily="49" charset="0"/>
              </a:rPr>
              <a:t>end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313297574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5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86892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36FBAC-448F-4B16-97CF-35FC5334D58B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14339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endParaRPr lang="en-CA" sz="1800" b="1" dirty="0" smtClean="0"/>
          </a:p>
          <a:p>
            <a:pPr>
              <a:buFont typeface="Wingdings 3" pitchFamily="18" charset="2"/>
              <a:buNone/>
            </a:pPr>
            <a:endParaRPr lang="en-CA" sz="1800" b="1" dirty="0" smtClean="0"/>
          </a:p>
          <a:p>
            <a:pPr>
              <a:buFont typeface="Wingdings 3" pitchFamily="18" charset="2"/>
              <a:buNone/>
            </a:pPr>
            <a:endParaRPr lang="en-CA" sz="1800" b="1" dirty="0" smtClean="0"/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8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sz="18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 Initializes a period by copying another period.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800" b="1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800" b="1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800" b="1" dirty="0">
                <a:solidFill>
                  <a:srgbClr val="3F5FBF"/>
                </a:solidFill>
                <a:latin typeface="Consolas" panose="020B0609020204030204" pitchFamily="49" charset="0"/>
              </a:rPr>
              <a:t> other the time period to copy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Period(</a:t>
            </a:r>
            <a:r>
              <a:rPr lang="en-US" sz="1800" b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Period </a:t>
            </a:r>
            <a:r>
              <a:rPr lang="en-US" sz="1800" b="1" dirty="0">
                <a:solidFill>
                  <a:srgbClr val="6A3E3E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other</a:t>
            </a:r>
            <a:r>
              <a:rPr lang="en-US" sz="1800" b="1" dirty="0">
                <a:solidFill>
                  <a:srgbClr val="000000"/>
                </a:solidFill>
                <a:highlight>
                  <a:srgbClr val="D4D4D4"/>
                </a:highlight>
                <a:latin typeface="Consolas" panose="020B0609020204030204" pitchFamily="49" charset="0"/>
              </a:rPr>
              <a:t>) {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start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.start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end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end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105060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963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34EE4C-43C5-43E2-A0A0-2B5B39048172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12291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Returns the starting date of the period.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600" b="1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sz="1600" b="1" dirty="0">
                <a:solidFill>
                  <a:srgbClr val="3F5FBF"/>
                </a:solidFill>
                <a:latin typeface="Consolas" panose="020B0609020204030204" pitchFamily="49" charset="0"/>
              </a:rPr>
              <a:t> the starting date of the period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Date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getStart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start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Returns the ending date of the period.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600" b="1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sz="1600" b="1" dirty="0">
                <a:solidFill>
                  <a:srgbClr val="3F5FBF"/>
                </a:solidFill>
                <a:latin typeface="Consolas" panose="020B0609020204030204" pitchFamily="49" charset="0"/>
              </a:rPr>
              <a:t> the ending date of the period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Date 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getEnd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6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6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end</a:t>
            </a:r>
            <a:r>
              <a:rPr lang="en-US" sz="16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10786471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7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2992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FD1980-2991-46BB-96D8-6A77CB8078F6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  <p:sp>
        <p:nvSpPr>
          <p:cNvPr id="16387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 3" pitchFamily="18" charset="2"/>
              <a:buNone/>
            </a:pPr>
            <a:endParaRPr lang="en-CA" sz="1800" b="1" dirty="0" smtClean="0"/>
          </a:p>
          <a:p>
            <a:r>
              <a:rPr lang="en-CA" sz="1800" b="1" dirty="0" smtClean="0"/>
              <a:t>   </a:t>
            </a:r>
            <a:r>
              <a:rPr lang="en-US" sz="18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sz="18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 Sets the starting date of the period.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800" b="1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800" b="1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800" b="1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3F5FBF"/>
                </a:solidFill>
                <a:latin typeface="Consolas" panose="020B0609020204030204" pitchFamily="49" charset="0"/>
              </a:rPr>
              <a:t>newStart</a:t>
            </a:r>
            <a:r>
              <a:rPr lang="en-US" sz="1800" b="1" dirty="0">
                <a:solidFill>
                  <a:srgbClr val="3F5FBF"/>
                </a:solidFill>
                <a:latin typeface="Consolas" panose="020B0609020204030204" pitchFamily="49" charset="0"/>
              </a:rPr>
              <a:t> the new starting date of the period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sz="1800" b="1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sz="1800" b="1" dirty="0">
                <a:solidFill>
                  <a:srgbClr val="3F5FBF"/>
                </a:solidFill>
                <a:latin typeface="Consolas" panose="020B0609020204030204" pitchFamily="49" charset="0"/>
              </a:rPr>
              <a:t> true if the new starting date is earlier than </a:t>
            </a:r>
            <a:r>
              <a:rPr lang="en-US" sz="1800" b="1" dirty="0" smtClean="0">
                <a:solidFill>
                  <a:srgbClr val="3F5FBF"/>
                </a:solidFill>
                <a:latin typeface="Consolas" panose="020B0609020204030204" pitchFamily="49" charset="0"/>
              </a:rPr>
              <a:t>the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       </a:t>
            </a:r>
            <a:r>
              <a:rPr lang="en-US" sz="1800" b="1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3F5FBF"/>
                </a:solidFill>
                <a:latin typeface="Consolas" panose="020B0609020204030204" pitchFamily="49" charset="0"/>
              </a:rPr>
              <a:t>current </a:t>
            </a:r>
            <a:r>
              <a:rPr lang="en-US" sz="1800" b="1" dirty="0" smtClean="0">
                <a:solidFill>
                  <a:srgbClr val="3F5FBF"/>
                </a:solidFill>
                <a:latin typeface="Consolas" panose="020B0609020204030204" pitchFamily="49" charset="0"/>
              </a:rPr>
              <a:t>end</a:t>
            </a:r>
            <a:r>
              <a:rPr lang="en-US" sz="18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date; false otherwise</a:t>
            </a:r>
          </a:p>
          <a:p>
            <a:r>
              <a:rPr lang="en-US" sz="1800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setStart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(Date </a:t>
            </a:r>
            <a:r>
              <a:rPr 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newStart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ok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newStart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.compareTo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end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) &lt; 0) {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start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newStart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ok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ok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235256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8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47424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Privacy Leaks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a privacy leak occurs when a class exposes a reference to a non-public field (that is not a primitive or immutable)</a:t>
            </a:r>
          </a:p>
          <a:p>
            <a:pPr lvl="1">
              <a:defRPr/>
            </a:pPr>
            <a:r>
              <a:rPr lang="en-US" dirty="0" smtClean="0"/>
              <a:t>given a class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US" dirty="0" smtClean="0"/>
              <a:t> that is a composition of a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dirty="0" smtClean="0"/>
              <a:t> 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US" dirty="0" smtClean="0"/>
              <a:t>	these are all examples of privacy leaks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B549A-5F63-4D62-B3E8-CF5E11CCA978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1257300" y="2571750"/>
            <a:ext cx="221086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public class X {</a:t>
            </a:r>
          </a:p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 private Y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 // …</a:t>
            </a:r>
          </a:p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438" name="TextBox 5"/>
          <p:cNvSpPr txBox="1">
            <a:spLocks noChangeArrowheads="1"/>
          </p:cNvSpPr>
          <p:nvPr/>
        </p:nvSpPr>
        <p:spPr bwMode="auto">
          <a:xfrm>
            <a:off x="1314450" y="4238625"/>
            <a:ext cx="2084225" cy="92333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public X(Y y) {</a:t>
            </a:r>
          </a:p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= y;</a:t>
            </a:r>
          </a:p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439" name="TextBox 6"/>
          <p:cNvSpPr txBox="1">
            <a:spLocks noChangeArrowheads="1"/>
          </p:cNvSpPr>
          <p:nvPr/>
        </p:nvSpPr>
        <p:spPr bwMode="auto">
          <a:xfrm>
            <a:off x="4740275" y="4229100"/>
            <a:ext cx="2590774" cy="92333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public X(X other) {</a:t>
            </a:r>
          </a:p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other.y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440" name="TextBox 7"/>
          <p:cNvSpPr txBox="1">
            <a:spLocks noChangeArrowheads="1"/>
          </p:cNvSpPr>
          <p:nvPr/>
        </p:nvSpPr>
        <p:spPr bwMode="auto">
          <a:xfrm>
            <a:off x="1300163" y="5381625"/>
            <a:ext cx="2390398" cy="92333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public Y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getY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() {</a:t>
            </a:r>
          </a:p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 return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441" name="TextBox 8"/>
          <p:cNvSpPr txBox="1">
            <a:spLocks noChangeArrowheads="1"/>
          </p:cNvSpPr>
          <p:nvPr/>
        </p:nvSpPr>
        <p:spPr bwMode="auto">
          <a:xfrm>
            <a:off x="4743450" y="5381625"/>
            <a:ext cx="3097323" cy="92333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public void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setY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(Y y) {</a:t>
            </a:r>
          </a:p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US" b="1" dirty="0" err="1">
                <a:latin typeface="Consolas" panose="020B0609020204030204" pitchFamily="49" charset="0"/>
                <a:cs typeface="Courier New" pitchFamily="49" charset="0"/>
              </a:rPr>
              <a:t>this.y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 = y;</a:t>
            </a:r>
          </a:p>
          <a:p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81237474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Consequences of Privacy Leaks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 privacy leak allows some other object to control the state of the object that leaked the field</a:t>
            </a:r>
          </a:p>
          <a:p>
            <a:pPr lvl="1">
              <a:defRPr/>
            </a:pPr>
            <a:r>
              <a:rPr lang="en-US" dirty="0" smtClean="0"/>
              <a:t>the object state can become inconsistent</a:t>
            </a:r>
          </a:p>
          <a:p>
            <a:pPr lvl="2">
              <a:defRPr/>
            </a:pPr>
            <a:r>
              <a:rPr lang="en-US" dirty="0" smtClean="0"/>
              <a:t>example: if a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CreditCard</a:t>
            </a:r>
            <a:r>
              <a:rPr lang="en-US" dirty="0" smtClean="0"/>
              <a:t> exposes a reference to its expiry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Date</a:t>
            </a:r>
            <a:r>
              <a:rPr lang="en-US" dirty="0" smtClean="0"/>
              <a:t> then a client could set the expiry date to before the issue date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C9BDC-EECC-43DC-929D-F880D79EB4A2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38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C4D03-3238-4BCB-9263-7F94230C5EF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499917"/>
              </p:ext>
            </p:extLst>
          </p:nvPr>
        </p:nvGraphicFramePr>
        <p:xfrm>
          <a:off x="251475" y="457200"/>
          <a:ext cx="6162143" cy="5730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85648"/>
                <a:gridCol w="758418"/>
                <a:gridCol w="3318077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client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s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450a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600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String object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800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Date</a:t>
                      </a:r>
                      <a:r>
                        <a:rPr lang="en-CA" sz="1600" b="1" baseline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 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450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Person</a:t>
                      </a:r>
                      <a:r>
                        <a:rPr lang="en-CA" sz="1600" b="1" baseline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 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name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birthDate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Curved Left Arrow 1"/>
          <p:cNvSpPr/>
          <p:nvPr/>
        </p:nvSpPr>
        <p:spPr>
          <a:xfrm>
            <a:off x="6473031" y="1239934"/>
            <a:ext cx="403249" cy="1440175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urved Left Arrow 5"/>
          <p:cNvSpPr/>
          <p:nvPr/>
        </p:nvSpPr>
        <p:spPr>
          <a:xfrm flipV="1">
            <a:off x="6473031" y="2680108"/>
            <a:ext cx="403249" cy="236188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49101" y="2046432"/>
            <a:ext cx="18841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Person</a:t>
            </a:r>
            <a:r>
              <a:rPr lang="en-US" dirty="0" smtClean="0">
                <a:latin typeface="+mn-lt"/>
              </a:rPr>
              <a:t> object</a:t>
            </a:r>
          </a:p>
          <a:p>
            <a:r>
              <a:rPr lang="en-US" dirty="0" smtClean="0">
                <a:latin typeface="+mn-lt"/>
              </a:rPr>
              <a:t>and client have</a:t>
            </a:r>
          </a:p>
          <a:p>
            <a:r>
              <a:rPr lang="en-US" dirty="0" smtClean="0">
                <a:latin typeface="+mn-lt"/>
              </a:rPr>
              <a:t>a reference to</a:t>
            </a:r>
          </a:p>
          <a:p>
            <a:r>
              <a:rPr lang="en-US" dirty="0" smtClean="0">
                <a:latin typeface="+mn-lt"/>
              </a:rPr>
              <a:t>the same </a:t>
            </a:r>
            <a:r>
              <a:rPr lang="en-US" b="1" dirty="0" smtClean="0">
                <a:latin typeface="Consolas" panose="020B0609020204030204" pitchFamily="49" charset="0"/>
              </a:rPr>
              <a:t>String</a:t>
            </a:r>
          </a:p>
          <a:p>
            <a:r>
              <a:rPr lang="en-US" dirty="0" smtClean="0">
                <a:latin typeface="+mn-lt"/>
              </a:rPr>
              <a:t>object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Consequences of Privacy Leaks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 privacy leak allows some other object to control the state of the object that leaked the field</a:t>
            </a:r>
          </a:p>
          <a:p>
            <a:pPr lvl="1">
              <a:defRPr/>
            </a:pPr>
            <a:r>
              <a:rPr lang="en-US" dirty="0" smtClean="0"/>
              <a:t>it becomes impossible to guarantee class invariants</a:t>
            </a:r>
          </a:p>
          <a:p>
            <a:pPr lvl="2">
              <a:defRPr/>
            </a:pPr>
            <a:r>
              <a:rPr lang="en-US" dirty="0" smtClean="0"/>
              <a:t>example: if a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Period</a:t>
            </a:r>
            <a:r>
              <a:rPr lang="en-US" dirty="0" smtClean="0"/>
              <a:t> exposes a reference to one of its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Date</a:t>
            </a:r>
            <a:r>
              <a:rPr lang="en-US" dirty="0" smtClean="0"/>
              <a:t> objects then the end of the period could be set to before the start of the period</a:t>
            </a:r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C9BDC-EECC-43DC-929D-F880D79EB4A2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36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Consequences of Privacy Leaks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 privacy leak allows some other object to control the state of the object that leaked the field</a:t>
            </a:r>
          </a:p>
          <a:p>
            <a:pPr lvl="1">
              <a:defRPr/>
            </a:pPr>
            <a:r>
              <a:rPr lang="en-US" dirty="0" smtClean="0"/>
              <a:t>composition becomes broken because the object no longer owns its attribute</a:t>
            </a:r>
          </a:p>
          <a:p>
            <a:pPr lvl="2">
              <a:defRPr/>
            </a:pPr>
            <a:r>
              <a:rPr lang="en-US" dirty="0" smtClean="0"/>
              <a:t>when an object “dies” its parts may not die with it</a:t>
            </a:r>
          </a:p>
          <a:p>
            <a:pPr lvl="1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DC9BDC-EECC-43DC-929D-F880D79EB4A2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88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 for Immutability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recipe for immutability in Java is described by Joshua Bloch in the book </a:t>
            </a:r>
            <a:r>
              <a:rPr lang="en-US" i="1" dirty="0" smtClean="0"/>
              <a:t>Effective Java</a:t>
            </a:r>
            <a:r>
              <a:rPr lang="en-US" dirty="0" smtClean="0"/>
              <a:t>*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Do not provide any methods that can alter the state of the object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>
                <a:solidFill>
                  <a:srgbClr val="FF0000"/>
                </a:solidFill>
              </a:rPr>
              <a:t>Prevent the class from being extended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>
                <a:solidFill>
                  <a:srgbClr val="0070C0"/>
                </a:solidFill>
              </a:rPr>
              <a:t>Prevent clients from obtaining a reference to any mutable fields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00624" y="6400800"/>
            <a:ext cx="6738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*highly recommended reading if you plan on becoming a Java programmer</a:t>
            </a:r>
            <a:endParaRPr lang="en-US" sz="16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3200" y="3429000"/>
            <a:ext cx="192257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revisit when we talk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about inheritance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8474839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Immutability and 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why is Item 5 of the Recipe for Immutability needed?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B837B-CB7D-477A-82E8-4CFC717178BA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0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Collections as fields</a:t>
            </a:r>
            <a:endParaRPr lang="en-US" dirty="0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Still Aggregation and Composition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31299-C8ED-448E-9A8B-D2C732B50F19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8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Motivation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often you will want to implement a class that has-a collection as a field</a:t>
            </a:r>
          </a:p>
          <a:p>
            <a:pPr lvl="1">
              <a:defRPr/>
            </a:pPr>
            <a:r>
              <a:rPr lang="en-CA" dirty="0" smtClean="0"/>
              <a:t>a university has-a collection of faculties and each faculty has-a collection of schools and departments</a:t>
            </a:r>
          </a:p>
          <a:p>
            <a:pPr lvl="1">
              <a:defRPr/>
            </a:pPr>
            <a:r>
              <a:rPr lang="en-CA" dirty="0" smtClean="0"/>
              <a:t>a molecule has-a collection of atoms</a:t>
            </a:r>
          </a:p>
          <a:p>
            <a:pPr lvl="1">
              <a:defRPr/>
            </a:pPr>
            <a:r>
              <a:rPr lang="en-CA" dirty="0" smtClean="0"/>
              <a:t>a person has-a collection of acquaintances</a:t>
            </a:r>
          </a:p>
          <a:p>
            <a:pPr lvl="1">
              <a:defRPr/>
            </a:pPr>
            <a:r>
              <a:rPr lang="en-CA" dirty="0" smtClean="0"/>
              <a:t>from the notes, a student has-a collection of GPAs and has-a collection of courses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ACA265-7A43-4A8D-B01D-FA7AF3576650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2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What Does a Collection Hold?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collection holds references to instances</a:t>
            </a:r>
          </a:p>
          <a:p>
            <a:pPr lvl="1">
              <a:defRPr/>
            </a:pPr>
            <a:r>
              <a:rPr lang="en-CA" dirty="0" smtClean="0"/>
              <a:t>it does not hold the instances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DC31A4-4864-4926-846E-0BDA71B4249B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  <p:sp>
        <p:nvSpPr>
          <p:cNvPr id="24581" name="TextBox 4"/>
          <p:cNvSpPr txBox="1">
            <a:spLocks noChangeArrowheads="1"/>
          </p:cNvSpPr>
          <p:nvPr/>
        </p:nvSpPr>
        <p:spPr bwMode="auto">
          <a:xfrm>
            <a:off x="514350" y="2413000"/>
            <a:ext cx="3983783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&lt;Date&gt; dates = 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      new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&lt;Date&gt;();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Date d1 = new Date();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Date d2 = new Date()</a:t>
            </a:r>
            <a:r>
              <a:rPr lang="en-US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Date d3 = new Date();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dates.add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(d1);</a:t>
            </a: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dates.add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(d2);</a:t>
            </a: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dates.add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(d3);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126587"/>
              </p:ext>
            </p:extLst>
          </p:nvPr>
        </p:nvGraphicFramePr>
        <p:xfrm>
          <a:off x="5143500" y="1885950"/>
          <a:ext cx="3657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2514600"/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client </a:t>
                      </a:r>
                      <a:r>
                        <a:rPr lang="en-CA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invocation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dates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d1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500a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d2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600a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d3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700a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200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err="1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500a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600a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700a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661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515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Student Class (from notes)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Student has-a string id</a:t>
            </a:r>
          </a:p>
          <a:p>
            <a:pPr>
              <a:defRPr/>
            </a:pPr>
            <a:r>
              <a:rPr lang="en-CA" dirty="0" smtClean="0"/>
              <a:t>a Student has-a collection of yearly GPAs</a:t>
            </a:r>
          </a:p>
          <a:p>
            <a:pPr>
              <a:defRPr/>
            </a:pPr>
            <a:r>
              <a:rPr lang="en-CA" dirty="0" smtClean="0"/>
              <a:t>a Student has-a collection of courses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369D73-DD20-4096-B9B2-7E4F78D21E08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3941763" y="3600450"/>
            <a:ext cx="1172116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Student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6630" name="TextBox 5"/>
          <p:cNvSpPr txBox="1">
            <a:spLocks noChangeArrowheads="1"/>
          </p:cNvSpPr>
          <p:nvPr/>
        </p:nvSpPr>
        <p:spPr bwMode="auto">
          <a:xfrm>
            <a:off x="6556183" y="3600450"/>
            <a:ext cx="1897062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Set&lt;Course&gt;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6631" name="TextBox 6"/>
          <p:cNvSpPr txBox="1">
            <a:spLocks noChangeArrowheads="1"/>
          </p:cNvSpPr>
          <p:nvPr/>
        </p:nvSpPr>
        <p:spPr bwMode="auto">
          <a:xfrm>
            <a:off x="628650" y="3600450"/>
            <a:ext cx="1877437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List&lt;Double&gt;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8" name="Diamond 7"/>
          <p:cNvSpPr/>
          <p:nvPr/>
        </p:nvSpPr>
        <p:spPr>
          <a:xfrm>
            <a:off x="3524250" y="365760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Diamond 8"/>
          <p:cNvSpPr/>
          <p:nvPr/>
        </p:nvSpPr>
        <p:spPr>
          <a:xfrm>
            <a:off x="5148070" y="365760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Arrow Connector 9"/>
          <p:cNvCxnSpPr>
            <a:stCxn id="8" idx="1"/>
            <a:endCxn id="26631" idx="3"/>
          </p:cNvCxnSpPr>
          <p:nvPr/>
        </p:nvCxnSpPr>
        <p:spPr>
          <a:xfrm flipH="1">
            <a:off x="2506087" y="3800475"/>
            <a:ext cx="1018163" cy="3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9" idx="3"/>
            <a:endCxn id="26630" idx="1"/>
          </p:cNvCxnSpPr>
          <p:nvPr/>
        </p:nvCxnSpPr>
        <p:spPr>
          <a:xfrm>
            <a:off x="5548120" y="3800475"/>
            <a:ext cx="1008063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36" name="TextBox 11"/>
          <p:cNvSpPr txBox="1">
            <a:spLocks noChangeArrowheads="1"/>
          </p:cNvSpPr>
          <p:nvPr/>
        </p:nvSpPr>
        <p:spPr bwMode="auto">
          <a:xfrm>
            <a:off x="2633663" y="3228975"/>
            <a:ext cx="338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1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6637" name="TextBox 12"/>
          <p:cNvSpPr txBox="1">
            <a:spLocks noChangeArrowheads="1"/>
          </p:cNvSpPr>
          <p:nvPr/>
        </p:nvSpPr>
        <p:spPr bwMode="auto">
          <a:xfrm>
            <a:off x="6167245" y="3228975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1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6638" name="TextBox 13"/>
          <p:cNvSpPr txBox="1">
            <a:spLocks noChangeArrowheads="1"/>
          </p:cNvSpPr>
          <p:nvPr/>
        </p:nvSpPr>
        <p:spPr bwMode="auto">
          <a:xfrm>
            <a:off x="1101725" y="4972050"/>
            <a:ext cx="1031051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Double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6639" name="TextBox 14"/>
          <p:cNvSpPr txBox="1">
            <a:spLocks noChangeArrowheads="1"/>
          </p:cNvSpPr>
          <p:nvPr/>
        </p:nvSpPr>
        <p:spPr bwMode="auto">
          <a:xfrm>
            <a:off x="6949883" y="4972050"/>
            <a:ext cx="1031051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Course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6640" name="TextBox 15"/>
          <p:cNvSpPr txBox="1">
            <a:spLocks noChangeArrowheads="1"/>
          </p:cNvSpPr>
          <p:nvPr/>
        </p:nvSpPr>
        <p:spPr bwMode="auto">
          <a:xfrm>
            <a:off x="4017963" y="4972050"/>
            <a:ext cx="1031051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String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17" name="Straight Arrow Connector 16"/>
          <p:cNvCxnSpPr>
            <a:stCxn id="20" idx="3"/>
            <a:endCxn id="26640" idx="0"/>
          </p:cNvCxnSpPr>
          <p:nvPr/>
        </p:nvCxnSpPr>
        <p:spPr>
          <a:xfrm flipH="1">
            <a:off x="4533489" y="4400550"/>
            <a:ext cx="38511" cy="5715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iamond 19"/>
          <p:cNvSpPr/>
          <p:nvPr/>
        </p:nvSpPr>
        <p:spPr>
          <a:xfrm rot="5400000">
            <a:off x="4371975" y="405765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43" name="TextBox 22"/>
          <p:cNvSpPr txBox="1">
            <a:spLocks noChangeArrowheads="1"/>
          </p:cNvSpPr>
          <p:nvPr/>
        </p:nvSpPr>
        <p:spPr bwMode="auto">
          <a:xfrm>
            <a:off x="4171950" y="4514850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1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25" name="Straight Arrow Connector 24"/>
          <p:cNvCxnSpPr>
            <a:stCxn id="26" idx="3"/>
            <a:endCxn id="26638" idx="0"/>
          </p:cNvCxnSpPr>
          <p:nvPr/>
        </p:nvCxnSpPr>
        <p:spPr>
          <a:xfrm flipH="1">
            <a:off x="1617251" y="4400550"/>
            <a:ext cx="30574" cy="5715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Diamond 25"/>
          <p:cNvSpPr/>
          <p:nvPr/>
        </p:nvSpPr>
        <p:spPr>
          <a:xfrm rot="5400000">
            <a:off x="1447800" y="405765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46" name="TextBox 26"/>
          <p:cNvSpPr txBox="1">
            <a:spLocks noChangeArrowheads="1"/>
          </p:cNvSpPr>
          <p:nvPr/>
        </p:nvSpPr>
        <p:spPr bwMode="auto">
          <a:xfrm>
            <a:off x="1652588" y="4503738"/>
            <a:ext cx="338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4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30" name="Straight Arrow Connector 29"/>
          <p:cNvCxnSpPr>
            <a:stCxn id="31" idx="3"/>
          </p:cNvCxnSpPr>
          <p:nvPr/>
        </p:nvCxnSpPr>
        <p:spPr>
          <a:xfrm rot="5400000">
            <a:off x="7224521" y="4686300"/>
            <a:ext cx="571500" cy="317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iamond 30"/>
          <p:cNvSpPr/>
          <p:nvPr/>
        </p:nvSpPr>
        <p:spPr>
          <a:xfrm rot="5400000">
            <a:off x="7310245" y="405765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649" name="TextBox 31"/>
          <p:cNvSpPr txBox="1">
            <a:spLocks noChangeArrowheads="1"/>
          </p:cNvSpPr>
          <p:nvPr/>
        </p:nvSpPr>
        <p:spPr bwMode="auto">
          <a:xfrm>
            <a:off x="7515033" y="4572000"/>
            <a:ext cx="338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*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6650" name="TextBox 33"/>
          <p:cNvSpPr txBox="1">
            <a:spLocks noChangeArrowheads="1"/>
          </p:cNvSpPr>
          <p:nvPr/>
        </p:nvSpPr>
        <p:spPr bwMode="auto">
          <a:xfrm>
            <a:off x="2457450" y="3943350"/>
            <a:ext cx="7489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 err="1">
                <a:latin typeface="Consolas" panose="020B0609020204030204" pitchFamily="49" charset="0"/>
                <a:cs typeface="Courier New" pitchFamily="49" charset="0"/>
              </a:rPr>
              <a:t>gpas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6651" name="TextBox 34"/>
          <p:cNvSpPr txBox="1">
            <a:spLocks noChangeArrowheads="1"/>
          </p:cNvSpPr>
          <p:nvPr/>
        </p:nvSpPr>
        <p:spPr bwMode="auto">
          <a:xfrm>
            <a:off x="5648133" y="3943350"/>
            <a:ext cx="11721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courses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6652" name="TextBox 35"/>
          <p:cNvSpPr txBox="1">
            <a:spLocks noChangeArrowheads="1"/>
          </p:cNvSpPr>
          <p:nvPr/>
        </p:nvSpPr>
        <p:spPr bwMode="auto">
          <a:xfrm>
            <a:off x="4691063" y="4514850"/>
            <a:ext cx="4667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id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60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onsolas" panose="020B0609020204030204" pitchFamily="49" charset="0"/>
              </a:rPr>
              <a:t>Firework</a:t>
            </a:r>
            <a:r>
              <a:rPr lang="en-CA" dirty="0" smtClean="0"/>
              <a:t> </a:t>
            </a:r>
            <a:r>
              <a:rPr lang="en-CA" dirty="0"/>
              <a:t>c</a:t>
            </a:r>
            <a:r>
              <a:rPr lang="en-CA" dirty="0" smtClean="0"/>
              <a:t>lass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see </a:t>
            </a:r>
            <a:r>
              <a:rPr lang="en-CA" dirty="0" smtClean="0">
                <a:hlinkClick r:id="rId2"/>
              </a:rPr>
              <a:t>this lab</a:t>
            </a:r>
            <a:r>
              <a:rPr lang="en-CA" dirty="0" smtClean="0"/>
              <a:t> from last year</a:t>
            </a:r>
            <a:endParaRPr lang="en-CA" dirty="0" smtClean="0"/>
          </a:p>
          <a:p>
            <a:pPr>
              <a:defRPr/>
            </a:pPr>
            <a:r>
              <a:rPr lang="en-CA" dirty="0" smtClean="0"/>
              <a:t>a </a:t>
            </a:r>
            <a:r>
              <a:rPr lang="en-CA" b="1" dirty="0" smtClean="0">
                <a:latin typeface="Consolas" panose="020B0609020204030204" pitchFamily="49" charset="0"/>
              </a:rPr>
              <a:t>Firework</a:t>
            </a:r>
            <a:r>
              <a:rPr lang="en-CA" dirty="0" smtClean="0"/>
              <a:t> has-a list of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Particle</a:t>
            </a:r>
            <a:r>
              <a:rPr lang="en-CA" dirty="0" smtClean="0"/>
              <a:t>s</a:t>
            </a:r>
          </a:p>
          <a:p>
            <a:pPr lvl="1">
              <a:defRPr/>
            </a:pPr>
            <a:r>
              <a:rPr lang="en-CA" dirty="0" smtClean="0"/>
              <a:t>aggregation</a:t>
            </a:r>
          </a:p>
          <a:p>
            <a:pPr>
              <a:defRPr/>
            </a:pPr>
            <a:r>
              <a:rPr lang="en-CA" dirty="0" smtClean="0"/>
              <a:t>class invariant</a:t>
            </a:r>
          </a:p>
          <a:p>
            <a:pPr lvl="1">
              <a:defRPr/>
            </a:pPr>
            <a:r>
              <a:rPr lang="en-CA" dirty="0" smtClean="0"/>
              <a:t>list of particles is never null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D127F4-37B6-4CDF-A401-FD1F3EBCD6C0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  <p:sp>
        <p:nvSpPr>
          <p:cNvPr id="27653" name="TextBox 4"/>
          <p:cNvSpPr txBox="1">
            <a:spLocks noChangeArrowheads="1"/>
          </p:cNvSpPr>
          <p:nvPr/>
        </p:nvSpPr>
        <p:spPr bwMode="auto">
          <a:xfrm>
            <a:off x="2221894" y="4171950"/>
            <a:ext cx="1313180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Firework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7654" name="TextBox 5"/>
          <p:cNvSpPr txBox="1">
            <a:spLocks noChangeArrowheads="1"/>
          </p:cNvSpPr>
          <p:nvPr/>
        </p:nvSpPr>
        <p:spPr bwMode="auto">
          <a:xfrm>
            <a:off x="4960938" y="4171950"/>
            <a:ext cx="2376487" cy="4000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List&lt;Particle</a:t>
            </a:r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&gt;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8" name="Diamond 7"/>
          <p:cNvSpPr/>
          <p:nvPr/>
        </p:nvSpPr>
        <p:spPr>
          <a:xfrm>
            <a:off x="3552825" y="422910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Arrow Connector 8"/>
          <p:cNvCxnSpPr>
            <a:stCxn id="8" idx="3"/>
            <a:endCxn id="27654" idx="1"/>
          </p:cNvCxnSpPr>
          <p:nvPr/>
        </p:nvCxnSpPr>
        <p:spPr>
          <a:xfrm>
            <a:off x="3952875" y="4371975"/>
            <a:ext cx="1008063" cy="1588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7" name="TextBox 9"/>
          <p:cNvSpPr txBox="1">
            <a:spLocks noChangeArrowheads="1"/>
          </p:cNvSpPr>
          <p:nvPr/>
        </p:nvSpPr>
        <p:spPr bwMode="auto">
          <a:xfrm>
            <a:off x="4572000" y="3800475"/>
            <a:ext cx="338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1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7658" name="TextBox 10"/>
          <p:cNvSpPr txBox="1">
            <a:spLocks noChangeArrowheads="1"/>
          </p:cNvSpPr>
          <p:nvPr/>
        </p:nvSpPr>
        <p:spPr bwMode="auto">
          <a:xfrm>
            <a:off x="5200650" y="5543550"/>
            <a:ext cx="1313180" cy="40011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Particle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16" name="Straight Arrow Connector 15"/>
          <p:cNvCxnSpPr>
            <a:stCxn id="17" idx="3"/>
          </p:cNvCxnSpPr>
          <p:nvPr/>
        </p:nvCxnSpPr>
        <p:spPr>
          <a:xfrm rot="5400000">
            <a:off x="5629276" y="5256212"/>
            <a:ext cx="571500" cy="3175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 rot="5400000">
            <a:off x="5715000" y="4629150"/>
            <a:ext cx="400050" cy="285750"/>
          </a:xfrm>
          <a:prstGeom prst="diamon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661" name="TextBox 17"/>
          <p:cNvSpPr txBox="1">
            <a:spLocks noChangeArrowheads="1"/>
          </p:cNvSpPr>
          <p:nvPr/>
        </p:nvSpPr>
        <p:spPr bwMode="auto">
          <a:xfrm>
            <a:off x="5919788" y="5143500"/>
            <a:ext cx="3381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*</a:t>
            </a:r>
            <a:endParaRPr lang="en-US" sz="2000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97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FC4D03-3238-4BCB-9263-7F94230C5EF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499917"/>
              </p:ext>
            </p:extLst>
          </p:nvPr>
        </p:nvGraphicFramePr>
        <p:xfrm>
          <a:off x="251475" y="457200"/>
          <a:ext cx="6162143" cy="5730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085648"/>
                <a:gridCol w="758418"/>
                <a:gridCol w="3318077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/>
                        <a:t>client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s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450a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600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250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String object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800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350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Date</a:t>
                      </a:r>
                      <a:r>
                        <a:rPr lang="en-CA" sz="1600" b="1" baseline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 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450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Person</a:t>
                      </a:r>
                      <a:r>
                        <a:rPr lang="en-CA" sz="1600" b="1" baseline="0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 object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name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r>
                        <a:rPr lang="en-CA" sz="16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birthDate</a:t>
                      </a:r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350a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Curved Left Arrow 1"/>
          <p:cNvSpPr/>
          <p:nvPr/>
        </p:nvSpPr>
        <p:spPr>
          <a:xfrm>
            <a:off x="6473031" y="1585576"/>
            <a:ext cx="403249" cy="213145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Curved Left Arrow 5"/>
          <p:cNvSpPr/>
          <p:nvPr/>
        </p:nvSpPr>
        <p:spPr>
          <a:xfrm flipV="1">
            <a:off x="6473031" y="3717034"/>
            <a:ext cx="403249" cy="167060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49101" y="2046432"/>
            <a:ext cx="168334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Person</a:t>
            </a:r>
            <a:r>
              <a:rPr lang="en-US" dirty="0" smtClean="0">
                <a:latin typeface="+mn-lt"/>
              </a:rPr>
              <a:t> object</a:t>
            </a:r>
          </a:p>
          <a:p>
            <a:r>
              <a:rPr lang="en-US" dirty="0" smtClean="0">
                <a:latin typeface="+mn-lt"/>
              </a:rPr>
              <a:t>and client have</a:t>
            </a:r>
          </a:p>
          <a:p>
            <a:r>
              <a:rPr lang="en-US" dirty="0" smtClean="0">
                <a:latin typeface="+mn-lt"/>
              </a:rPr>
              <a:t>a reference to</a:t>
            </a:r>
          </a:p>
          <a:p>
            <a:r>
              <a:rPr lang="en-US" dirty="0" smtClean="0">
                <a:latin typeface="+mn-lt"/>
              </a:rPr>
              <a:t>the same </a:t>
            </a:r>
            <a:r>
              <a:rPr lang="en-US" b="1" dirty="0" smtClean="0">
                <a:latin typeface="Consolas" panose="020B0609020204030204" pitchFamily="49" charset="0"/>
              </a:rPr>
              <a:t>Date</a:t>
            </a:r>
          </a:p>
          <a:p>
            <a:r>
              <a:rPr lang="en-US" dirty="0" smtClean="0">
                <a:latin typeface="+mn-lt"/>
              </a:rPr>
              <a:t>object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768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4625A9-A35F-4E86-8EBF-5C969F192CE8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Firework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The particles for this firework.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*/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private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List&lt;Particle&gt;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particles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Initializes this firework to have zero particles.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*/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Firework()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particles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&lt;Particle&gt;();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96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Collections as fields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when using a collection as a field of a class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smtClean="0"/>
              <a:t> you need to decide on ownership issues</a:t>
            </a:r>
          </a:p>
          <a:p>
            <a:pPr lvl="1">
              <a:defRPr/>
            </a:pPr>
            <a:r>
              <a:rPr lang="en-CA" dirty="0" smtClean="0"/>
              <a:t>does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smtClean="0"/>
              <a:t> own or share its collection?</a:t>
            </a:r>
          </a:p>
          <a:p>
            <a:pPr lvl="1">
              <a:defRPr/>
            </a:pPr>
            <a:r>
              <a:rPr lang="en-CA" dirty="0" smtClean="0"/>
              <a:t>if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smtClean="0"/>
              <a:t> owns the collection, does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smtClean="0"/>
              <a:t> own the objects held in the collection?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89F81D-52BC-4FFC-A916-0706906F481A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7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smtClean="0"/>
              <a:t> Shares its Collection with other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err="1" smtClean="0"/>
              <a:t>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if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smtClean="0"/>
              <a:t> shares its collection with other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smtClean="0"/>
              <a:t> instances, then the copy constructor does not need to create a new collection</a:t>
            </a:r>
          </a:p>
          <a:p>
            <a:pPr lvl="1">
              <a:defRPr/>
            </a:pPr>
            <a:r>
              <a:rPr lang="en-CA" dirty="0" smtClean="0"/>
              <a:t>the copy constructor can simply assign its collection</a:t>
            </a:r>
          </a:p>
          <a:p>
            <a:pPr lvl="1">
              <a:defRPr/>
            </a:pPr>
            <a:r>
              <a:rPr lang="en-CA" dirty="0" smtClean="0"/>
              <a:t>[notes 5.3.3] refer to this as aliasing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1022B3-2C10-4336-95F6-447EB5F63A5F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7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1EDD3-76A5-4F62-B48C-B850E905C0DB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  <p:sp>
        <p:nvSpPr>
          <p:cNvPr id="32771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Initializes this firework so that its particles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alias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the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particles of another firework.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other another firework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Firework(Firework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particles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particles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436105" y="2585860"/>
            <a:ext cx="2075696" cy="646331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alias: no new </a:t>
            </a:r>
            <a:r>
              <a:rPr lang="en-US" b="1" dirty="0" smtClean="0">
                <a:solidFill>
                  <a:srgbClr val="00B0F0"/>
                </a:solidFill>
                <a:latin typeface="Consolas" panose="020B0609020204030204" pitchFamily="49" charset="0"/>
                <a:cs typeface="Courier New" pitchFamily="49" charset="0"/>
              </a:rPr>
              <a:t>List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created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9488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CC137-0E5D-41F5-9DFD-11B888C76FFC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199289"/>
              </p:ext>
            </p:extLst>
          </p:nvPr>
        </p:nvGraphicFramePr>
        <p:xfrm>
          <a:off x="4975248" y="1009506"/>
          <a:ext cx="3859669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147"/>
                <a:gridCol w="2653522"/>
              </a:tblGrid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&lt;Particle&gt;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1000a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1100a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Particle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1100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Particle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1126193"/>
              </p:ext>
            </p:extLst>
          </p:nvPr>
        </p:nvGraphicFramePr>
        <p:xfrm>
          <a:off x="366688" y="1009506"/>
          <a:ext cx="4435739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997"/>
                <a:gridCol w="2822742"/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client </a:t>
                      </a:r>
                      <a:r>
                        <a:rPr lang="en-CA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invocation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500a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200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Firework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particles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700a</a:t>
                      </a:r>
                      <a:endParaRPr lang="en-US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Firework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particles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700a</a:t>
                      </a:r>
                      <a:endParaRPr lang="en-US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2331" y="375829"/>
            <a:ext cx="4110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Firework f2 = new Firework(f1);</a:t>
            </a:r>
            <a:endParaRPr lang="en-US" b="1" dirty="0"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28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10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37260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X Owns its Collection: Shallow Copy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if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smtClean="0"/>
              <a:t> owns its collection but not the objects in the collection then the copy constructor can perform a shallow copy of the collection</a:t>
            </a:r>
          </a:p>
          <a:p>
            <a:pPr>
              <a:defRPr/>
            </a:pPr>
            <a:r>
              <a:rPr lang="en-CA" dirty="0" smtClean="0"/>
              <a:t>a shallow copy of a collection means</a:t>
            </a:r>
          </a:p>
          <a:p>
            <a:pPr lvl="1"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smtClean="0"/>
              <a:t> creates a new collection</a:t>
            </a:r>
          </a:p>
          <a:p>
            <a:pPr lvl="1">
              <a:defRPr/>
            </a:pPr>
            <a:r>
              <a:rPr lang="en-CA" dirty="0" smtClean="0"/>
              <a:t>the references in the collection are aliases for references in the other collection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12C0E-01CE-46CD-93BE-51E7B7916206}" type="slidenum">
              <a:rPr lang="en-US" smtClean="0"/>
              <a:pPr>
                <a:defRPr/>
              </a:pPr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89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X Owns its Collection: Shallow Copy 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the hard way to perform a shallow copy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D5927-AD6A-4C26-827B-BCEB3035FF39}" type="slidenum">
              <a:rPr lang="en-US" smtClean="0"/>
              <a:pPr>
                <a:defRPr/>
              </a:pPr>
              <a:t>77</a:t>
            </a:fld>
            <a:endParaRPr lang="en-US"/>
          </a:p>
        </p:txBody>
      </p:sp>
      <p:sp>
        <p:nvSpPr>
          <p:cNvPr id="35845" name="TextBox 4"/>
          <p:cNvSpPr txBox="1">
            <a:spLocks noChangeArrowheads="1"/>
          </p:cNvSpPr>
          <p:nvPr/>
        </p:nvSpPr>
        <p:spPr bwMode="auto">
          <a:xfrm>
            <a:off x="857250" y="2999773"/>
            <a:ext cx="74295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assume there is an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&lt;Date&gt; dates</a:t>
            </a: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&lt;Date&gt;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sCopy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= new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&lt;Date&gt;();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for(Date d : dates)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sCopy.add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(d);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0210" y="3659428"/>
            <a:ext cx="2586349" cy="923330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shallow copy: new </a:t>
            </a:r>
            <a:r>
              <a:rPr lang="en-US" b="1" dirty="0" smtClean="0">
                <a:solidFill>
                  <a:srgbClr val="00B0F0"/>
                </a:solidFill>
                <a:latin typeface="Consolas" panose="020B0609020204030204" pitchFamily="49" charset="0"/>
                <a:cs typeface="Courier New" pitchFamily="49" charset="0"/>
              </a:rPr>
              <a:t>List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created but elements 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are all aliases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36763" y="4581140"/>
            <a:ext cx="2237985" cy="646331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Consolas" panose="020B0609020204030204" pitchFamily="49" charset="0"/>
                <a:cs typeface="Courier New" pitchFamily="49" charset="0"/>
              </a:rPr>
              <a:t>add 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does not create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new objects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633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X Owns its Collection: Shallow Copy 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the easy way to perform a shallow copy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D5927-AD6A-4C26-827B-BCEB3035FF39}" type="slidenum">
              <a:rPr lang="en-US" smtClean="0"/>
              <a:pPr>
                <a:defRPr/>
              </a:pPr>
              <a:t>78</a:t>
            </a:fld>
            <a:endParaRPr lang="en-US"/>
          </a:p>
        </p:txBody>
      </p:sp>
      <p:sp>
        <p:nvSpPr>
          <p:cNvPr id="35846" name="TextBox 5"/>
          <p:cNvSpPr txBox="1">
            <a:spLocks noChangeArrowheads="1"/>
          </p:cNvSpPr>
          <p:nvPr/>
        </p:nvSpPr>
        <p:spPr bwMode="auto">
          <a:xfrm>
            <a:off x="857250" y="3025751"/>
            <a:ext cx="7429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assume there is an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&lt;Date&gt; dates</a:t>
            </a: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&lt;Date&gt;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sCopy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= new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&lt;Date&gt;(dates);</a:t>
            </a:r>
          </a:p>
        </p:txBody>
      </p:sp>
    </p:spTree>
    <p:extLst>
      <p:ext uri="{BB962C8B-B14F-4D97-AF65-F5344CB8AC3E}">
        <p14:creationId xmlns:p14="http://schemas.microsoft.com/office/powerpoint/2010/main" val="374040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1EDD3-76A5-4F62-B48C-B850E905C0D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2771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CA" dirty="0" smtClean="0"/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Initializes this firework so that its particles are a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shallow copy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of the particles of another firework.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other another firework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Firework(Firework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particles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new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&lt;Particle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particles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CA" sz="1600" dirty="0" smtClean="0"/>
          </a:p>
          <a:p>
            <a:r>
              <a:rPr lang="en-CA" sz="1600" dirty="0" smtClean="0"/>
              <a:t>  </a:t>
            </a:r>
            <a:endParaRPr lang="en-US" sz="1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823109" y="3371393"/>
            <a:ext cx="2824684" cy="923330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Constantia"/>
              </a:rPr>
              <a:t>shallow copy: new </a:t>
            </a:r>
            <a:r>
              <a:rPr lang="en-US" b="1" dirty="0" smtClean="0">
                <a:solidFill>
                  <a:srgbClr val="00B0F0"/>
                </a:solidFill>
                <a:latin typeface="Consolas" panose="020B0609020204030204" pitchFamily="49" charset="0"/>
                <a:cs typeface="Courier New" pitchFamily="49" charset="0"/>
              </a:rPr>
              <a:t>List</a:t>
            </a:r>
          </a:p>
          <a:p>
            <a:r>
              <a:rPr lang="en-US" dirty="0" smtClean="0">
                <a:solidFill>
                  <a:srgbClr val="00B0F0"/>
                </a:solidFill>
                <a:latin typeface="Constantia"/>
              </a:rPr>
              <a:t>created, but no new</a:t>
            </a:r>
          </a:p>
          <a:p>
            <a:r>
              <a:rPr lang="en-US" b="1" dirty="0" smtClean="0">
                <a:solidFill>
                  <a:srgbClr val="00B0F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Particle</a:t>
            </a:r>
            <a:r>
              <a:rPr lang="en-US" dirty="0" smtClean="0">
                <a:solidFill>
                  <a:srgbClr val="00B0F0"/>
                </a:solidFill>
                <a:latin typeface="Constantia"/>
              </a:rPr>
              <a:t> objects created</a:t>
            </a:r>
            <a:endParaRPr lang="en-US" dirty="0">
              <a:solidFill>
                <a:srgbClr val="00B0F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61520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r>
              <a:rPr lang="en-CA" dirty="0" smtClean="0"/>
              <a:t>what happens when the client modifies the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Date</a:t>
            </a:r>
            <a:r>
              <a:rPr lang="en-CA" dirty="0" smtClean="0"/>
              <a:t> instance?</a:t>
            </a:r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sz="800" dirty="0" smtClean="0"/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dirty="0" smtClean="0"/>
          </a:p>
          <a:p>
            <a:pPr lvl="1" eaLnBrk="1" hangingPunct="1">
              <a:defRPr/>
            </a:pPr>
            <a:r>
              <a:rPr lang="en-CA" dirty="0" smtClean="0"/>
              <a:t>prints  </a:t>
            </a:r>
            <a:r>
              <a:rPr lang="nn-NO" sz="2000" b="1" dirty="0" smtClean="0">
                <a:latin typeface="Consolas" panose="020B0609020204030204" pitchFamily="49" charset="0"/>
                <a:cs typeface="Courier New" pitchFamily="49" charset="0"/>
              </a:rPr>
              <a:t>Fri Nov 03 00:00:00 EST 1995</a:t>
            </a:r>
            <a:r>
              <a:rPr lang="nn-NO" dirty="0" smtClean="0"/>
              <a:t> </a:t>
            </a:r>
            <a:endParaRPr lang="en-CA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762C6B-9764-4E72-8EDA-75B6EDA1565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7413" name="TextBox 6"/>
          <p:cNvSpPr txBox="1">
            <a:spLocks noChangeArrowheads="1"/>
          </p:cNvSpPr>
          <p:nvPr/>
        </p:nvSpPr>
        <p:spPr bwMode="auto">
          <a:xfrm>
            <a:off x="720725" y="2228850"/>
            <a:ext cx="7702550" cy="27432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client code somewhere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String s = "Billy Bob";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Date d = new Date(90, 2, 26);  // March 26, 1990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Person p = new Person(s, d);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d.setYear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(95);                 // November 3, 1995</a:t>
            </a: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d.setMonth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(10);</a:t>
            </a: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d.setDate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(3);</a:t>
            </a: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System.out.println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p.getBirthDate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() 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CC137-0E5D-41F5-9DFD-11B888C76FFC}" type="slidenum">
              <a:rPr lang="en-US" smtClean="0"/>
              <a:pPr>
                <a:defRPr/>
              </a:pPr>
              <a:t>80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081791"/>
              </p:ext>
            </p:extLst>
          </p:nvPr>
        </p:nvGraphicFramePr>
        <p:xfrm>
          <a:off x="4975248" y="1009506"/>
          <a:ext cx="3859669" cy="523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147"/>
                <a:gridCol w="2653522"/>
              </a:tblGrid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&lt;Particle&gt;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1000a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1100a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F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solidFill>
                          <a:srgbClr val="00B0F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&lt;Particle&gt;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1000a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1100a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Particle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1100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Particle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947051"/>
              </p:ext>
            </p:extLst>
          </p:nvPr>
        </p:nvGraphicFramePr>
        <p:xfrm>
          <a:off x="366688" y="1009506"/>
          <a:ext cx="4435739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997"/>
                <a:gridCol w="2822742"/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client </a:t>
                      </a:r>
                      <a:r>
                        <a:rPr lang="en-CA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invocation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500a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200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Firework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particles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700a</a:t>
                      </a:r>
                      <a:endParaRPr lang="en-US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Firework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particles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00B0F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800a</a:t>
                      </a:r>
                      <a:endParaRPr lang="en-US" b="1" dirty="0">
                        <a:solidFill>
                          <a:srgbClr val="00B0F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2331" y="375829"/>
            <a:ext cx="4110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Firework f2 = new Firework(f1);</a:t>
            </a:r>
            <a:endParaRPr lang="en-US" b="1" dirty="0"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10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11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7546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X Owns its Collection: Deep Copy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if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smtClean="0"/>
              <a:t> owns its collection and the objects in the collection then the copy constructor must perform a deep copy of the collection</a:t>
            </a:r>
          </a:p>
          <a:p>
            <a:pPr>
              <a:defRPr/>
            </a:pPr>
            <a:r>
              <a:rPr lang="en-CA" dirty="0" smtClean="0"/>
              <a:t>a deep copy of a collection means</a:t>
            </a:r>
          </a:p>
          <a:p>
            <a:pPr lvl="1"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smtClean="0"/>
              <a:t> creates a new collection</a:t>
            </a:r>
          </a:p>
          <a:p>
            <a:pPr lvl="1">
              <a:defRPr/>
            </a:pPr>
            <a:r>
              <a:rPr lang="en-CA" dirty="0" smtClean="0"/>
              <a:t>the references in the collection are references to new objects (that are copies of the objects in other collection)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612C0E-01CE-46CD-93BE-51E7B7916206}" type="slidenum">
              <a:rPr lang="en-US" smtClean="0"/>
              <a:pPr>
                <a:defRPr/>
              </a:pPr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0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X Owns its Collection: Deep Copy 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how to perform a deep copy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D5927-AD6A-4C26-827B-BCEB3035FF39}" type="slidenum">
              <a:rPr lang="en-US" smtClean="0"/>
              <a:pPr>
                <a:defRPr/>
              </a:pPr>
              <a:t>83</a:t>
            </a:fld>
            <a:endParaRPr lang="en-US"/>
          </a:p>
        </p:txBody>
      </p:sp>
      <p:sp>
        <p:nvSpPr>
          <p:cNvPr id="35845" name="TextBox 4"/>
          <p:cNvSpPr txBox="1">
            <a:spLocks noChangeArrowheads="1"/>
          </p:cNvSpPr>
          <p:nvPr/>
        </p:nvSpPr>
        <p:spPr bwMode="auto">
          <a:xfrm>
            <a:off x="857250" y="2999773"/>
            <a:ext cx="74295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assume there is an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&lt;Date&gt; dates</a:t>
            </a:r>
          </a:p>
          <a:p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&lt;Date&gt;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dCopy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= new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ArrayList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&lt;Date&gt;();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for(Date d : dates)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dCopy.add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(new Date(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d.getTime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());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0210" y="3659428"/>
            <a:ext cx="2313967" cy="923330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deep copy: new </a:t>
            </a:r>
            <a:r>
              <a:rPr lang="en-US" b="1" dirty="0" smtClean="0">
                <a:solidFill>
                  <a:srgbClr val="00B0F0"/>
                </a:solidFill>
                <a:latin typeface="Consolas" panose="020B0609020204030204" pitchFamily="49" charset="0"/>
                <a:cs typeface="Courier New" pitchFamily="49" charset="0"/>
              </a:rPr>
              <a:t>List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created and new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elements created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28576" y="4581140"/>
            <a:ext cx="2438232" cy="646331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constructor invocation</a:t>
            </a:r>
          </a:p>
          <a:p>
            <a:r>
              <a:rPr lang="en-US" dirty="0" smtClean="0">
                <a:solidFill>
                  <a:srgbClr val="00B0F0"/>
                </a:solidFill>
                <a:latin typeface="+mn-lt"/>
              </a:rPr>
              <a:t>creates a new object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512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1EDD3-76A5-4F62-B48C-B850E905C0D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2771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Initializes this firework so that its particles are a deep copy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of the particles of another firework.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other another firework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Firework(Firework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particles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&lt;Particle&gt;();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(Particle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particles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particles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Particle(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CA" sz="1600" dirty="0" smtClean="0"/>
              <a:t>  </a:t>
            </a:r>
            <a:endParaRPr lang="en-US" sz="1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16611" y="4062677"/>
            <a:ext cx="2824684" cy="923330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  <a:latin typeface="Constantia"/>
              </a:rPr>
              <a:t>deep copy: new </a:t>
            </a:r>
            <a:r>
              <a:rPr lang="en-US" b="1" dirty="0" smtClean="0">
                <a:solidFill>
                  <a:srgbClr val="00B0F0"/>
                </a:solidFill>
                <a:latin typeface="Consolas" panose="020B0609020204030204" pitchFamily="49" charset="0"/>
                <a:cs typeface="Courier New" pitchFamily="49" charset="0"/>
              </a:rPr>
              <a:t>List</a:t>
            </a:r>
          </a:p>
          <a:p>
            <a:r>
              <a:rPr lang="en-US" dirty="0" smtClean="0">
                <a:solidFill>
                  <a:srgbClr val="00B0F0"/>
                </a:solidFill>
                <a:latin typeface="Constantia"/>
              </a:rPr>
              <a:t>created, and new</a:t>
            </a:r>
          </a:p>
          <a:p>
            <a:r>
              <a:rPr lang="en-US" b="1" dirty="0" smtClean="0">
                <a:solidFill>
                  <a:srgbClr val="00B0F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Particle</a:t>
            </a:r>
            <a:r>
              <a:rPr lang="en-US" dirty="0" smtClean="0">
                <a:solidFill>
                  <a:srgbClr val="00B0F0"/>
                </a:solidFill>
                <a:latin typeface="Constantia"/>
              </a:rPr>
              <a:t> objects created</a:t>
            </a:r>
            <a:endParaRPr lang="en-US" dirty="0">
              <a:solidFill>
                <a:srgbClr val="00B0F0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9993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CC137-0E5D-41F5-9DFD-11B888C76FFC}" type="slidenum">
              <a:rPr lang="en-US" smtClean="0"/>
              <a:pPr>
                <a:defRPr/>
              </a:pPr>
              <a:t>85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968953"/>
              </p:ext>
            </p:extLst>
          </p:nvPr>
        </p:nvGraphicFramePr>
        <p:xfrm>
          <a:off x="4975248" y="1009506"/>
          <a:ext cx="3859669" cy="523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147"/>
                <a:gridCol w="2653522"/>
              </a:tblGrid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700</a:t>
                      </a:r>
                      <a:endParaRPr lang="en-US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&lt;Particle&gt;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1000a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1100a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B0F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solidFill>
                          <a:srgbClr val="00B0F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err="1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ArrayList</a:t>
                      </a:r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&lt;Particle&gt;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2000a</a:t>
                      </a:r>
                      <a:endParaRPr lang="en-US" b="1" dirty="0">
                        <a:solidFill>
                          <a:srgbClr val="7030A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7030A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2100a</a:t>
                      </a:r>
                      <a:endParaRPr lang="en-US" b="1" dirty="0">
                        <a:solidFill>
                          <a:srgbClr val="7030A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Particle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1100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Particle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66688" y="1009506"/>
          <a:ext cx="4435739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997"/>
                <a:gridCol w="2822742"/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100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client </a:t>
                      </a:r>
                      <a:r>
                        <a:rPr lang="en-CA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invocation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f1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f2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500a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200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Firework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particles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700a</a:t>
                      </a:r>
                      <a:endParaRPr lang="en-US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Firework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particles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00B0F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800a</a:t>
                      </a:r>
                      <a:endParaRPr lang="en-US" b="1" dirty="0">
                        <a:solidFill>
                          <a:srgbClr val="00B0F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12331" y="375829"/>
            <a:ext cx="4110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Firework f2 = new Firework(f1);</a:t>
            </a:r>
            <a:endParaRPr lang="en-US" b="1" dirty="0"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50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CC137-0E5D-41F5-9DFD-11B888C76FFC}" type="slidenum">
              <a:rPr lang="en-US" smtClean="0"/>
              <a:pPr>
                <a:defRPr/>
              </a:pPr>
              <a:t>86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820398"/>
              </p:ext>
            </p:extLst>
          </p:nvPr>
        </p:nvGraphicFramePr>
        <p:xfrm>
          <a:off x="366689" y="1009506"/>
          <a:ext cx="3917276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49"/>
                <a:gridCol w="2693127"/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7030A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2000</a:t>
                      </a:r>
                      <a:endParaRPr lang="en-US" b="1" dirty="0">
                        <a:solidFill>
                          <a:srgbClr val="7030A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Particle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rgbClr val="7030A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b="1" dirty="0" smtClean="0">
                          <a:solidFill>
                            <a:srgbClr val="7030A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2100</a:t>
                      </a:r>
                      <a:endParaRPr lang="en-US" b="1" dirty="0">
                        <a:solidFill>
                          <a:srgbClr val="7030A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Particle </a:t>
                      </a:r>
                      <a:r>
                        <a:rPr lang="en-CA" sz="1600" b="0" dirty="0" smtClean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...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91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Worksheet Question 12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3D7C06-C30A-4CB3-894B-60FE82FB8E24}" type="slidenum">
              <a:rPr lang="en-US" smtClean="0"/>
              <a:pPr>
                <a:defRPr/>
              </a:pPr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18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endParaRPr lang="en-CA" dirty="0" smtClean="0"/>
          </a:p>
          <a:p>
            <a:pPr eaLnBrk="1" hangingPunct="1">
              <a:defRPr/>
            </a:pPr>
            <a:r>
              <a:rPr lang="en-CA" dirty="0" smtClean="0"/>
              <a:t>because the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Date</a:t>
            </a:r>
            <a:r>
              <a:rPr lang="en-CA" dirty="0" smtClean="0"/>
              <a:t> instance is shared by the client and the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Person</a:t>
            </a:r>
            <a:r>
              <a:rPr lang="en-CA" dirty="0" smtClean="0"/>
              <a:t> instance:</a:t>
            </a:r>
          </a:p>
          <a:p>
            <a:pPr lvl="1" eaLnBrk="1" hangingPunct="1">
              <a:defRPr/>
            </a:pPr>
            <a:r>
              <a:rPr lang="en-CA" dirty="0" smtClean="0"/>
              <a:t>the client can modify the date using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d</a:t>
            </a:r>
            <a:r>
              <a:rPr lang="en-CA" dirty="0" smtClean="0"/>
              <a:t> and the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Person</a:t>
            </a:r>
            <a:r>
              <a:rPr lang="en-CA" dirty="0" smtClean="0"/>
              <a:t> instance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CA" dirty="0" smtClean="0"/>
              <a:t> sees a modified 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birthDate</a:t>
            </a:r>
            <a:r>
              <a:rPr lang="en-CA" dirty="0" smtClean="0"/>
              <a:t> </a:t>
            </a:r>
          </a:p>
          <a:p>
            <a:pPr lvl="1" eaLnBrk="1" hangingPunct="1">
              <a:defRPr/>
            </a:pPr>
            <a:r>
              <a:rPr lang="en-CA" dirty="0" smtClean="0"/>
              <a:t>the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Person</a:t>
            </a:r>
            <a:r>
              <a:rPr lang="en-CA" dirty="0" smtClean="0"/>
              <a:t> instance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p</a:t>
            </a:r>
            <a:r>
              <a:rPr lang="en-CA" dirty="0" smtClean="0"/>
              <a:t> can modify the date using </a:t>
            </a:r>
            <a:r>
              <a:rPr lang="en-CA" sz="1800" b="1" dirty="0" err="1" smtClean="0">
                <a:latin typeface="Consolas" panose="020B0609020204030204" pitchFamily="49" charset="0"/>
                <a:cs typeface="Courier New" pitchFamily="49" charset="0"/>
              </a:rPr>
              <a:t>birthDate</a:t>
            </a:r>
            <a:r>
              <a:rPr lang="en-CA" dirty="0" smtClean="0"/>
              <a:t> and the client sees a modified date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d</a:t>
            </a:r>
            <a:r>
              <a:rPr lang="en-CA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0A69B1-6149-4A1A-AA2A-6821C2F29DB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6721</TotalTime>
  <Words>3801</Words>
  <Application>Microsoft Office PowerPoint</Application>
  <PresentationFormat>On-screen Show (4:3)</PresentationFormat>
  <Paragraphs>1046</Paragraphs>
  <Slides>87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87</vt:i4>
      </vt:variant>
    </vt:vector>
  </HeadingPairs>
  <TitlesOfParts>
    <vt:vector size="96" baseType="lpstr">
      <vt:lpstr>Arial</vt:lpstr>
      <vt:lpstr>Calibri</vt:lpstr>
      <vt:lpstr>Cambria Math</vt:lpstr>
      <vt:lpstr>Consolas</vt:lpstr>
      <vt:lpstr>Constantia</vt:lpstr>
      <vt:lpstr>Courier New</vt:lpstr>
      <vt:lpstr>Wingdings</vt:lpstr>
      <vt:lpstr>Wingdings 3</vt:lpstr>
      <vt:lpstr>Origin</vt:lpstr>
      <vt:lpstr>Aggregation and Composition</vt:lpstr>
      <vt:lpstr>Aggregation and Composition</vt:lpstr>
      <vt:lpstr>Aggregation and Composition</vt:lpstr>
      <vt:lpstr>Aggregation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UML Class Diagram for Aggregation</vt:lpstr>
      <vt:lpstr>Another Aggregation Example</vt:lpstr>
      <vt:lpstr>Another Aggregation Example</vt:lpstr>
      <vt:lpstr>PowerPoint Presentation</vt:lpstr>
      <vt:lpstr>PowerPoint Presentation</vt:lpstr>
      <vt:lpstr>PowerPoint Presentation</vt:lpstr>
      <vt:lpstr>PowerPoint Presentation</vt:lpstr>
      <vt:lpstr> Ball as an aggregation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Ball as aggregation</vt:lpstr>
      <vt:lpstr>Composition</vt:lpstr>
      <vt:lpstr>Composition</vt:lpstr>
      <vt:lpstr>Composition</vt:lpstr>
      <vt:lpstr>Composition &amp; the Default Constructor</vt:lpstr>
      <vt:lpstr>Composition &amp; Other Constructors</vt:lpstr>
      <vt:lpstr>Composition and Other Constructors</vt:lpstr>
      <vt:lpstr>PowerPoint Presentation</vt:lpstr>
      <vt:lpstr>Composition &amp; Copy Constructor</vt:lpstr>
      <vt:lpstr>Composition &amp; Copy Constructor</vt:lpstr>
      <vt:lpstr>PowerPoint Presentation</vt:lpstr>
      <vt:lpstr>Composition and Accessors</vt:lpstr>
      <vt:lpstr>Composition and Accessors</vt:lpstr>
      <vt:lpstr>PowerPoint Presentation</vt:lpstr>
      <vt:lpstr>Composition and Mutators</vt:lpstr>
      <vt:lpstr>Composition and Mutators</vt:lpstr>
      <vt:lpstr>PowerPoint Presentation</vt:lpstr>
      <vt:lpstr>Price of Defensive Copying</vt:lpstr>
      <vt:lpstr>PowerPoint Presentation</vt:lpstr>
      <vt:lpstr>Price of Defensive Copying</vt:lpstr>
      <vt:lpstr>Composition (Part 2)</vt:lpstr>
      <vt:lpstr>Class Invariants</vt:lpstr>
      <vt:lpstr>Period Class</vt:lpstr>
      <vt:lpstr>Period Class</vt:lpstr>
      <vt:lpstr>Period Class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Privacy Leaks</vt:lpstr>
      <vt:lpstr>Consequences of Privacy Leaks</vt:lpstr>
      <vt:lpstr>Consequences of Privacy Leaks</vt:lpstr>
      <vt:lpstr>Consequences of Privacy Leaks</vt:lpstr>
      <vt:lpstr>Recipe for Immutability</vt:lpstr>
      <vt:lpstr>Immutability and Composition</vt:lpstr>
      <vt:lpstr>Collections as fields</vt:lpstr>
      <vt:lpstr>Motivation</vt:lpstr>
      <vt:lpstr>What Does a Collection Hold?</vt:lpstr>
      <vt:lpstr>PowerPoint Presentation</vt:lpstr>
      <vt:lpstr>Student Class (from notes)</vt:lpstr>
      <vt:lpstr>Firework class</vt:lpstr>
      <vt:lpstr>PowerPoint Presentation</vt:lpstr>
      <vt:lpstr>Collections as fields</vt:lpstr>
      <vt:lpstr>X Shares its Collection with other Xs</vt:lpstr>
      <vt:lpstr>PowerPoint Presentation</vt:lpstr>
      <vt:lpstr>PowerPoint Presentation</vt:lpstr>
      <vt:lpstr>PowerPoint Presentation</vt:lpstr>
      <vt:lpstr>X Owns its Collection: Shallow Copy </vt:lpstr>
      <vt:lpstr>X Owns its Collection: Shallow Copy </vt:lpstr>
      <vt:lpstr>X Owns its Collection: Shallow Copy </vt:lpstr>
      <vt:lpstr>PowerPoint Presentation</vt:lpstr>
      <vt:lpstr>PowerPoint Presentation</vt:lpstr>
      <vt:lpstr>PowerPoint Presentation</vt:lpstr>
      <vt:lpstr>X Owns its Collection: Deep Copy </vt:lpstr>
      <vt:lpstr>X Owns its Collection: Deep Copy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Windows User</cp:lastModifiedBy>
  <cp:revision>563</cp:revision>
  <dcterms:created xsi:type="dcterms:W3CDTF">2006-08-16T00:00:00Z</dcterms:created>
  <dcterms:modified xsi:type="dcterms:W3CDTF">2017-10-03T01:49:52Z</dcterms:modified>
</cp:coreProperties>
</file>