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0" r:id="rId1"/>
  </p:sldMasterIdLst>
  <p:notesMasterIdLst>
    <p:notesMasterId r:id="rId70"/>
  </p:notesMasterIdLst>
  <p:sldIdLst>
    <p:sldId id="680" r:id="rId2"/>
    <p:sldId id="681" r:id="rId3"/>
    <p:sldId id="682" r:id="rId4"/>
    <p:sldId id="683" r:id="rId5"/>
    <p:sldId id="684" r:id="rId6"/>
    <p:sldId id="685" r:id="rId7"/>
    <p:sldId id="686" r:id="rId8"/>
    <p:sldId id="695" r:id="rId9"/>
    <p:sldId id="687" r:id="rId10"/>
    <p:sldId id="696" r:id="rId11"/>
    <p:sldId id="688" r:id="rId12"/>
    <p:sldId id="689" r:id="rId13"/>
    <p:sldId id="690" r:id="rId14"/>
    <p:sldId id="691" r:id="rId15"/>
    <p:sldId id="692" r:id="rId16"/>
    <p:sldId id="693" r:id="rId17"/>
    <p:sldId id="697" r:id="rId18"/>
    <p:sldId id="706" r:id="rId19"/>
    <p:sldId id="694" r:id="rId20"/>
    <p:sldId id="699" r:id="rId21"/>
    <p:sldId id="704" r:id="rId22"/>
    <p:sldId id="700" r:id="rId23"/>
    <p:sldId id="701" r:id="rId24"/>
    <p:sldId id="703" r:id="rId25"/>
    <p:sldId id="705" r:id="rId26"/>
    <p:sldId id="707" r:id="rId27"/>
    <p:sldId id="708" r:id="rId28"/>
    <p:sldId id="709" r:id="rId29"/>
    <p:sldId id="710" r:id="rId30"/>
    <p:sldId id="711" r:id="rId31"/>
    <p:sldId id="712" r:id="rId32"/>
    <p:sldId id="713" r:id="rId33"/>
    <p:sldId id="714" r:id="rId34"/>
    <p:sldId id="715" r:id="rId35"/>
    <p:sldId id="717" r:id="rId36"/>
    <p:sldId id="716" r:id="rId37"/>
    <p:sldId id="718" r:id="rId38"/>
    <p:sldId id="719" r:id="rId39"/>
    <p:sldId id="720" r:id="rId40"/>
    <p:sldId id="721" r:id="rId41"/>
    <p:sldId id="722" r:id="rId42"/>
    <p:sldId id="723" r:id="rId43"/>
    <p:sldId id="724" r:id="rId44"/>
    <p:sldId id="725" r:id="rId45"/>
    <p:sldId id="726" r:id="rId46"/>
    <p:sldId id="727" r:id="rId47"/>
    <p:sldId id="728" r:id="rId48"/>
    <p:sldId id="729" r:id="rId49"/>
    <p:sldId id="730" r:id="rId50"/>
    <p:sldId id="731" r:id="rId51"/>
    <p:sldId id="732" r:id="rId52"/>
    <p:sldId id="733" r:id="rId53"/>
    <p:sldId id="734" r:id="rId54"/>
    <p:sldId id="735" r:id="rId55"/>
    <p:sldId id="736" r:id="rId56"/>
    <p:sldId id="737" r:id="rId57"/>
    <p:sldId id="738" r:id="rId58"/>
    <p:sldId id="739" r:id="rId59"/>
    <p:sldId id="740" r:id="rId60"/>
    <p:sldId id="741" r:id="rId61"/>
    <p:sldId id="742" r:id="rId62"/>
    <p:sldId id="743" r:id="rId63"/>
    <p:sldId id="744" r:id="rId64"/>
    <p:sldId id="745" r:id="rId65"/>
    <p:sldId id="746" r:id="rId66"/>
    <p:sldId id="747" r:id="rId67"/>
    <p:sldId id="748" r:id="rId68"/>
    <p:sldId id="749" r:id="rId6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5" autoAdjust="0"/>
    <p:restoredTop sz="92563" autoAdjust="0"/>
  </p:normalViewPr>
  <p:slideViewPr>
    <p:cSldViewPr showGuides="1">
      <p:cViewPr varScale="1">
        <p:scale>
          <a:sx n="155" d="100"/>
          <a:sy n="155" d="100"/>
        </p:scale>
        <p:origin x="1956" y="100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9/16/2017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D615E60F-664F-46F4-A1E4-E0DE4B8C89BA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C40124-16A6-4A3C-B227-96877DF1755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1515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F6829-ED0D-4EB1-B264-30162E0EF798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F75178-AB8D-45D4-B799-B44DDDF71A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810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502AF-752A-4130-AEB3-76D9508E4CFC}" type="datetime1">
              <a:rPr lang="en-US">
                <a:solidFill>
                  <a:srgbClr val="F8F8F8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6557E0-FF4F-45F6-83FE-5A11C0D4B19B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4042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769C6C-926B-48C6-962F-62BA7ACF3E10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FB4838-F724-49A3-947A-7D3A29B32A1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2729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CF547-45CC-454C-B6EA-05FFADCBF8F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60A7B-B2DA-4193-A8EA-27B66352DA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933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7742FA-6707-46EF-8E51-F5DCA1068450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D241A-B659-48F1-9EB2-B8763A985D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33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434AF5-DE58-4974-A53F-E01D97D24C4C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4BA611-6966-4C17-B05C-0CDC0F882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668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nsolas" panose="020B0609020204030204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29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5E1E2-4C12-4972-93C8-BD702B0DFF34}" type="datetime1">
              <a:rPr lang="en-US">
                <a:solidFill>
                  <a:srgbClr val="F8F8F8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F8F8F8"/>
              </a:solidFill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F8F8F8"/>
              </a:solidFill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46A968-422E-4FCB-8D98-6F8E2E2754CF}" type="slidenum">
              <a:rPr lang="en-US">
                <a:solidFill>
                  <a:srgbClr val="F8F8F8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87126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A4937-9870-4BB2-9FAF-652187BFFFF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1AE5FA-7AB0-4CA2-BE33-CB68C64DC159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34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361F6-2A89-4633-B6C1-4CFD104B351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2D83F-69C7-4876-A231-E3AB0203375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81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8C2DA-2528-4F4B-8C38-6E918CC4B0F0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99690-942E-49E7-903A-5706844CA79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115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254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0CDDDD1-34A2-41F2-853A-EED66743B264}" type="datetime1">
              <a:rPr lang="en-US">
                <a:solidFill>
                  <a:srgbClr val="000000"/>
                </a:solidFill>
              </a:rPr>
              <a:pPr>
                <a:defRPr/>
              </a:pPr>
              <a:t>9/16/2017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A18328C-B127-4E63-A892-D7A98282C00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52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1" r:id="rId1"/>
    <p:sldLayoutId id="2147484032" r:id="rId2"/>
    <p:sldLayoutId id="2147484033" r:id="rId3"/>
    <p:sldLayoutId id="2147484034" r:id="rId4"/>
    <p:sldLayoutId id="2147484035" r:id="rId5"/>
    <p:sldLayoutId id="2147484036" r:id="rId6"/>
    <p:sldLayoutId id="2147484037" r:id="rId7"/>
    <p:sldLayoutId id="2147484038" r:id="rId8"/>
    <p:sldLayoutId id="2147484039" r:id="rId9"/>
    <p:sldLayoutId id="2147484040" r:id="rId10"/>
    <p:sldLayoutId id="2147484041" r:id="rId11"/>
    <p:sldLayoutId id="2147484042" r:id="rId12"/>
    <p:sldLayoutId id="21474840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69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Mutators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mutator</a:t>
            </a:r>
            <a:r>
              <a:rPr lang="en-US" dirty="0" smtClean="0"/>
              <a:t> method enables the client to modify (or mutate)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often, but not always, begins with </a:t>
            </a:r>
            <a:r>
              <a:rPr lang="en-US" b="1" dirty="0">
                <a:latin typeface="Consolas" panose="020B0609020204030204" pitchFamily="49" charset="0"/>
                <a:cs typeface="Courier New" panose="02070309020205020404" pitchFamily="49" charset="0"/>
              </a:rPr>
              <a:t>s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524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3020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hiding the implementation details of our class gives us the ability to change the underlying implementation without affecting clients</a:t>
            </a:r>
          </a:p>
          <a:p>
            <a:pPr lvl="1"/>
            <a:r>
              <a:rPr lang="en-US" dirty="0" smtClean="0"/>
              <a:t>for example, we can use an array to store the coordinates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9639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2522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[2];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[0]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[1]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477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2487797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methods: methods that change the value of a field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x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set both x and y coordinates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[0]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coord</a:t>
            </a:r>
            <a:r>
              <a:rPr lang="en-US" dirty="0" smtClean="0">
                <a:latin typeface="Consolas" panose="020B0609020204030204" pitchFamily="49" charset="0"/>
              </a:rPr>
              <a:t>[1]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1824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that:</a:t>
            </a:r>
          </a:p>
          <a:p>
            <a:pPr lvl="1"/>
            <a:r>
              <a:rPr lang="en-US" dirty="0" smtClean="0"/>
              <a:t>we changed how the point is represented by using an array instead of two separate fields for the coordinates</a:t>
            </a:r>
          </a:p>
          <a:p>
            <a:pPr lvl="1"/>
            <a:r>
              <a:rPr lang="en-US" dirty="0" smtClean="0"/>
              <a:t>we did not change the API of the class</a:t>
            </a:r>
          </a:p>
          <a:p>
            <a:r>
              <a:rPr lang="en-US" dirty="0" smtClean="0"/>
              <a:t>by hiding the implementation details of the class we have insulated all clients of our class from the change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40800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85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Immutability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immutable object is an object whose state cannot be changed once it has been created</a:t>
            </a:r>
          </a:p>
          <a:p>
            <a:pPr lvl="1"/>
            <a:r>
              <a:rPr lang="en-US" dirty="0" smtClean="0"/>
              <a:t>examples: </a:t>
            </a:r>
            <a:r>
              <a:rPr lang="en-US" b="1" dirty="0" smtClean="0">
                <a:latin typeface="Consolas" panose="020B0609020204030204" pitchFamily="49" charset="0"/>
              </a:rPr>
              <a:t>String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Integer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/>
              <a:t>, and all of the other wrapper classes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advantages of immutability versus mutability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easier to design, implement, and use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can never be put into an inconsistent state after </a:t>
            </a:r>
            <a:r>
              <a:rPr lang="en-CA" dirty="0" smtClean="0"/>
              <a:t>creation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object references can be safely shared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/>
              <a:t>information hiding makes immutability possible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1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our point class has two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 </a:t>
            </a:r>
          </a:p>
          <a:p>
            <a:endParaRPr lang="en-US" dirty="0"/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SimplePoint2 {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  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lvl="0" indent="0">
              <a:buClr>
                <a:srgbClr val="4D4D4D"/>
              </a:buClr>
              <a:buNone/>
            </a:pP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Clr>
                <a:srgbClr val="4D4D4D"/>
              </a:buClr>
              <a:buNone/>
            </a:pP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sz="1800" b="1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800" b="1" dirty="0" smtClean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US" sz="1800" b="1" dirty="0" smtClean="0">
                <a:latin typeface="Consolas" panose="020B0609020204030204" pitchFamily="49" charset="0"/>
              </a:rPr>
              <a:t>}</a:t>
            </a:r>
            <a:endParaRPr lang="en-US" sz="1800" b="1" dirty="0">
              <a:latin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1098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Recipe for Immutability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recipe for immutability in Java is described by Joshua Bloch in the book </a:t>
            </a:r>
            <a:r>
              <a:rPr lang="en-US" i="1" dirty="0" smtClean="0"/>
              <a:t>Effective Java</a:t>
            </a:r>
            <a:r>
              <a:rPr lang="en-US" dirty="0" smtClean="0"/>
              <a:t>*</a:t>
            </a:r>
          </a:p>
          <a:p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Do not provide any methods that can alter the state of the object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FF0000"/>
                </a:solidFill>
              </a:rPr>
              <a:t>Prevent the class from being extended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final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/>
              <a:t>Make all fields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private</a:t>
            </a:r>
            <a:r>
              <a:rPr lang="en-CA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CA" dirty="0" smtClean="0">
                <a:solidFill>
                  <a:srgbClr val="0070C0"/>
                </a:solidFill>
              </a:rPr>
              <a:t>Prevent clients from obtaining a reference to any mutable fields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100624" y="6400800"/>
            <a:ext cx="67385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latin typeface="+mn-lt"/>
              </a:rPr>
              <a:t>*highly recommended reading if you plan on becoming a Java programmer</a:t>
            </a:r>
            <a:endParaRPr lang="en-US" sz="16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53200" y="3429000"/>
            <a:ext cx="1922578" cy="584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FF0000"/>
                </a:solidFill>
                <a:latin typeface="+mn-lt"/>
              </a:rPr>
              <a:t>about inheritance</a:t>
            </a:r>
            <a:endParaRPr lang="en-US" sz="1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553200" y="5334000"/>
            <a:ext cx="1922578" cy="58477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revisit when we talk</a:t>
            </a:r>
          </a:p>
          <a:p>
            <a:r>
              <a:rPr lang="en-US" sz="1600" dirty="0" smtClean="0">
                <a:solidFill>
                  <a:srgbClr val="0070C0"/>
                </a:solidFill>
                <a:latin typeface="+mn-lt"/>
              </a:rPr>
              <a:t>about composition</a:t>
            </a:r>
            <a:endParaRPr lang="en-US" sz="1600" dirty="0">
              <a:solidFill>
                <a:srgbClr val="0070C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81046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immutable point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easily make an immutable version of our </a:t>
            </a:r>
            <a:r>
              <a:rPr lang="en-US" b="1" dirty="0" smtClean="0">
                <a:latin typeface="Consolas" panose="020B0609020204030204" pitchFamily="49" charset="0"/>
              </a:rPr>
              <a:t>Point2</a:t>
            </a:r>
            <a:r>
              <a:rPr lang="en-US" dirty="0" smtClean="0"/>
              <a:t> class</a:t>
            </a:r>
          </a:p>
          <a:p>
            <a:pPr lvl="1"/>
            <a:r>
              <a:rPr lang="en-US" dirty="0" smtClean="0"/>
              <a:t>remove the </a:t>
            </a:r>
            <a:r>
              <a:rPr lang="en-US" dirty="0" err="1" smtClean="0"/>
              <a:t>mutator</a:t>
            </a:r>
            <a:r>
              <a:rPr lang="en-US" dirty="0" smtClean="0"/>
              <a:t> methods</a:t>
            </a:r>
          </a:p>
          <a:p>
            <a:pPr lvl="1"/>
            <a:r>
              <a:rPr lang="en-US" dirty="0" smtClean="0"/>
              <a:t>make the fields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(they are already </a:t>
            </a:r>
            <a:r>
              <a:rPr lang="en-US" b="1" dirty="0" smtClean="0">
                <a:latin typeface="Consolas" panose="020B0609020204030204" pitchFamily="49" charset="0"/>
              </a:rPr>
              <a:t>private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make the class </a:t>
            </a:r>
            <a:r>
              <a:rPr lang="en-US" b="1" dirty="0" smtClean="0">
                <a:latin typeface="Consolas" panose="020B0609020204030204" pitchFamily="49" charset="0"/>
              </a:rPr>
              <a:t>final</a:t>
            </a:r>
            <a:r>
              <a:rPr lang="en-US" dirty="0" smtClean="0"/>
              <a:t> (which satisfies Rule 2 from the recipe)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051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immutable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IPoint2D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class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IPoint2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final private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6666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</a:t>
            </a:r>
            <a:r>
              <a:rPr lang="fr-FR" dirty="0" smtClean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IPoint2(Point2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290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No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mutator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</a:t>
            </a:r>
          </a:p>
          <a:p>
            <a:endParaRPr lang="en-US" dirty="0" smtClean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toString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hashCode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, equals are all OK to have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1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55521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invariant is a condition regarding the state of a an object that is always true</a:t>
            </a:r>
          </a:p>
          <a:p>
            <a:pPr lvl="1"/>
            <a:r>
              <a:rPr lang="en-US" dirty="0" smtClean="0"/>
              <a:t>the invariant established when the object is created and every public method of the class must ensure that the invariant is true when the method finishes running</a:t>
            </a:r>
          </a:p>
          <a:p>
            <a:pPr lvl="1"/>
            <a:endParaRPr lang="en-US" dirty="0"/>
          </a:p>
          <a:p>
            <a:r>
              <a:rPr lang="en-US" dirty="0" smtClean="0"/>
              <a:t>immutability is a special case of a class invariant</a:t>
            </a:r>
          </a:p>
          <a:p>
            <a:pPr lvl="1"/>
            <a:r>
              <a:rPr lang="en-US" dirty="0" smtClean="0"/>
              <a:t>once created, the state of an immutable object is always the same</a:t>
            </a:r>
          </a:p>
          <a:p>
            <a:pPr lvl="1"/>
            <a:endParaRPr lang="en-US" dirty="0"/>
          </a:p>
          <a:p>
            <a:r>
              <a:rPr lang="en-US" dirty="0" smtClean="0"/>
              <a:t>information hiding makes maintaining class invariants possible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1253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invariants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we want to create a point class where the coordinates of a point are always greater than or equal to zero</a:t>
            </a:r>
          </a:p>
          <a:p>
            <a:pPr lvl="1"/>
            <a:r>
              <a:rPr lang="en-US" dirty="0" smtClean="0"/>
              <a:t>the constructors must not allow a point to be created with negative coordinates</a:t>
            </a:r>
          </a:p>
          <a:p>
            <a:pPr lvl="1"/>
            <a:r>
              <a:rPr lang="en-US" dirty="0" smtClean="0"/>
              <a:t>if there are </a:t>
            </a:r>
            <a:r>
              <a:rPr lang="en-US" dirty="0" err="1" smtClean="0"/>
              <a:t>mutator</a:t>
            </a:r>
            <a:r>
              <a:rPr lang="en-US" dirty="0" smtClean="0"/>
              <a:t> methods then those methods must not set the coordinates of the point to a negative value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0313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 that is greater than or equal to zero.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@author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EECS2030 Winter 2016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17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invariant: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&gt;= 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343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(0, 0)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Create a point with the same coordinates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as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   * 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other another point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    */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PPoint2(PPoint2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 </a:t>
            </a:r>
            <a:endParaRPr lang="en-US" dirty="0" smtClean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      // because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other is a PPoint2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0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 with </a:t>
            </a:r>
            <a:r>
              <a:rPr lang="en-US" b="1" dirty="0" smtClean="0">
                <a:latin typeface="Consolas" panose="020B0609020204030204" pitchFamily="49" charset="0"/>
              </a:rPr>
              <a:t>public</a:t>
            </a:r>
            <a:r>
              <a:rPr lang="en-US" dirty="0" smtClean="0"/>
              <a:t>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clients are expected to manipulate the fields directly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Rectangle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indent="0">
              <a:buNone/>
            </a:pP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private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SimplePoint2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</a:rPr>
              <a:t>float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area() 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float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topRight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- 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bottomLeft</a:t>
            </a:r>
            <a:r>
              <a:rPr lang="en-US" sz="1800" b="1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sz="1800" b="1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 return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width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* </a:t>
            </a:r>
            <a:r>
              <a:rPr lang="en-US" sz="1800" b="1" dirty="0">
                <a:solidFill>
                  <a:srgbClr val="6A3E3E"/>
                </a:solidFill>
                <a:latin typeface="Consolas" panose="020B0609020204030204" pitchFamily="49" charset="0"/>
              </a:rPr>
              <a:t>height</a:t>
            </a: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pPr marL="0" indent="0">
              <a:buNone/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800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}</a:t>
            </a:r>
            <a:endParaRPr lang="en-US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8706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first before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875862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Returns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0804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"y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8086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and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</a:t>
            </a:r>
          </a:p>
          <a:p>
            <a:r>
              <a:rPr lang="fr-FR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 and 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fr-FR" dirty="0" err="1">
                <a:solidFill>
                  <a:srgbClr val="3F5FBF"/>
                </a:solidFill>
                <a:latin typeface="Consolas" panose="020B0609020204030204" pitchFamily="49" charset="0"/>
              </a:rPr>
              <a:t>respectively</a:t>
            </a:r>
            <a:r>
              <a:rPr lang="fr-FR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set(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must check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before setting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this.x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and </a:t>
            </a:r>
            <a:r>
              <a:rPr lang="en-US" dirty="0" err="1">
                <a:solidFill>
                  <a:srgbClr val="3F7F5F"/>
                </a:solidFill>
                <a:latin typeface="Consolas" panose="020B0609020204030204" pitchFamily="49" charset="0"/>
              </a:rPr>
              <a:t>this.y</a:t>
            </a:r>
            <a:endParaRPr lang="en-US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x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&lt; 0.0)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</a:t>
            </a:r>
            <a:r>
              <a:rPr lang="en-US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dirty="0">
                <a:solidFill>
                  <a:srgbClr val="2A00FF"/>
                </a:solidFill>
                <a:latin typeface="Consolas" panose="020B0609020204030204" pitchFamily="49" charset="0"/>
              </a:rPr>
              <a:t>y coordinate is negative"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 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invariants are true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166006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Removing duplicate code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notice that there is a lot of duplicate code related to validating the coordinates of the point</a:t>
            </a:r>
          </a:p>
          <a:p>
            <a:pPr lvl="1"/>
            <a:r>
              <a:rPr lang="en-US" dirty="0" smtClean="0"/>
              <a:t>one constructor is almost identical to </a:t>
            </a:r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latin typeface="Consolas" panose="020B0609020204030204" pitchFamily="49" charset="0"/>
              </a:rPr>
              <a:t>set(double, double)</a:t>
            </a:r>
            <a:r>
              <a:rPr lang="en-US" dirty="0" smtClean="0"/>
              <a:t> repeats the same validation code as </a:t>
            </a:r>
            <a:r>
              <a:rPr lang="en-US" b="1" dirty="0" err="1" smtClean="0">
                <a:latin typeface="Consolas" panose="020B0609020204030204" pitchFamily="49" charset="0"/>
              </a:rPr>
              <a:t>setX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and </a:t>
            </a:r>
            <a:r>
              <a:rPr lang="en-US" b="1" dirty="0" err="1" smtClean="0">
                <a:latin typeface="Consolas" panose="020B0609020204030204" pitchFamily="49" charset="0"/>
              </a:rPr>
              <a:t>setY</a:t>
            </a:r>
            <a:r>
              <a:rPr lang="en-US" b="1" dirty="0" smtClean="0">
                <a:latin typeface="Consolas" panose="020B0609020204030204" pitchFamily="49" charset="0"/>
              </a:rPr>
              <a:t>(double)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  <a:p>
            <a:r>
              <a:rPr lang="en-US" dirty="0" smtClean="0"/>
              <a:t>we should try to remove the duplicate code by delegating to the appropriate methods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39306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5928360"/>
          </a:xfrm>
        </p:spPr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Create a point with coordinates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)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</a:t>
            </a:r>
            <a:r>
              <a:rPr lang="en-US" dirty="0" smtClean="0">
                <a:solidFill>
                  <a:srgbClr val="7F7F9F"/>
                </a:solidFill>
                <a:latin typeface="Consolas" panose="020B0609020204030204" pitchFamily="49" charset="0"/>
              </a:rPr>
              <a:t>code</a:t>
            </a:r>
            <a:endParaRPr lang="en-US" dirty="0">
              <a:solidFill>
                <a:srgbClr val="7F7F9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the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PPoint2(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// 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65958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534400" cy="612775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x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Sets the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 to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3F5FBF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the new y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coordinate of this point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setY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// use set to ensure </a:t>
            </a:r>
          </a:p>
          <a:p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                          </a:t>
            </a:r>
            <a:r>
              <a:rPr lang="en-US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// </a:t>
            </a:r>
            <a:r>
              <a:rPr lang="en-US" dirty="0">
                <a:solidFill>
                  <a:srgbClr val="3F7F5F"/>
                </a:solidFill>
                <a:latin typeface="Consolas" panose="020B0609020204030204" pitchFamily="49" charset="0"/>
              </a:rPr>
              <a:t>invariants are true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45408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compareTo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80411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Objects</a:t>
            </a:r>
            <a:endParaRPr lang="en-US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A89804E-2694-4957-9636-7A9F2242BC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value types have a natural ordering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is, for two objects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and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,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dirty="0" smtClean="0"/>
              <a:t> is less than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dirty="0" smtClean="0"/>
              <a:t> is meaningful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Short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CA" dirty="0" smtClean="0"/>
              <a:t>,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CA" dirty="0" smtClean="0"/>
              <a:t>, etc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String</a:t>
            </a:r>
            <a:r>
              <a:rPr lang="en-CA" dirty="0" smtClean="0"/>
              <a:t>s can be compared in dictionary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Date</a:t>
            </a:r>
            <a:r>
              <a:rPr lang="en-CA" dirty="0" smtClean="0"/>
              <a:t>s can be compared in chronological order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you might compare points by their distance from the origin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your class has a natural ordering, consider implementing the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doing so allows clients to sort arrays or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Collection</a:t>
            </a:r>
            <a:r>
              <a:rPr lang="en-CA" dirty="0" smtClean="0"/>
              <a:t>s of your object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8116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Interfaces</a:t>
            </a:r>
            <a:endParaRPr lang="en-US" smtClean="0"/>
          </a:p>
        </p:txBody>
      </p:sp>
      <p:sp>
        <p:nvSpPr>
          <p:cNvPr id="2355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5C89DF8-59F3-4355-9201-2AFCFADC30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interface is (usually) a group of related methods with empty bodies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Comparable</a:t>
            </a:r>
            <a:r>
              <a:rPr lang="en-CA" dirty="0" smtClean="0"/>
              <a:t> interface has just one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public interface Comparable&lt;T&gt;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(T </a:t>
            </a:r>
            <a:r>
              <a:rPr lang="en-CA" sz="1800" b="1" dirty="0" err="1" smtClean="0">
                <a:latin typeface="Consolas" panose="020B0609020204030204" pitchFamily="49" charset="0"/>
                <a:cs typeface="Courier New" pitchFamily="49" charset="0"/>
              </a:rPr>
              <a:t>t</a:t>
            </a: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);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endParaRPr lang="en-CA" sz="1800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a class that implements an interfaces promises to provide an implementation for every method in the interface</a:t>
            </a:r>
          </a:p>
        </p:txBody>
      </p:sp>
    </p:spTree>
    <p:extLst>
      <p:ext uri="{BB962C8B-B14F-4D97-AF65-F5344CB8AC3E}">
        <p14:creationId xmlns:p14="http://schemas.microsoft.com/office/powerpoint/2010/main" val="1398306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problem with </a:t>
            </a:r>
            <a:r>
              <a:rPr lang="en-US" b="1" dirty="0">
                <a:latin typeface="Consolas" panose="020B0609020204030204" pitchFamily="49" charset="0"/>
              </a:rPr>
              <a:t>public</a:t>
            </a:r>
            <a:r>
              <a:rPr lang="en-US" dirty="0"/>
              <a:t> fields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problem with public fields is that they become a permanent part of the API of your class</a:t>
            </a:r>
          </a:p>
          <a:p>
            <a:r>
              <a:rPr lang="en-US" dirty="0" smtClean="0"/>
              <a:t>after you have released a class with public fields you:</a:t>
            </a:r>
          </a:p>
          <a:p>
            <a:pPr lvl="1"/>
            <a:r>
              <a:rPr lang="en-US" dirty="0" smtClean="0"/>
              <a:t>cannot change the access modifier</a:t>
            </a:r>
          </a:p>
          <a:p>
            <a:pPr lvl="1"/>
            <a:r>
              <a:rPr lang="en-US" dirty="0" smtClean="0"/>
              <a:t>cannot change the type of the field</a:t>
            </a:r>
          </a:p>
          <a:p>
            <a:pPr lvl="1"/>
            <a:r>
              <a:rPr lang="en-US" dirty="0" smtClean="0"/>
              <a:t>cannot change the name of the field</a:t>
            </a:r>
          </a:p>
          <a:p>
            <a:pPr marL="0" indent="0">
              <a:buNone/>
            </a:pPr>
            <a:r>
              <a:rPr lang="en-US" dirty="0" smtClean="0"/>
              <a:t>without breaking client code</a:t>
            </a: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13463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6C8C736-2ED6-4B17-BBC5-3A2B456444A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Compares this object with the specified object for order. Returns a negative integer, zero, or a positive integer as this object is less than, equal to, or greater than the specified object.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Throws a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ClassCastException</a:t>
            </a:r>
            <a:r>
              <a:rPr lang="en-CA" dirty="0" smtClean="0"/>
              <a:t> if the specified object type cannot be compared to this object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suppose that we want to compare points by their distance from the origin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917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3802061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01398" y="1182327"/>
            <a:ext cx="3571634" cy="40324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41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 lnSpcReduction="10000"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Point2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Comparable&lt;Point2&gt;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700" dirty="0">
              <a:solidFill>
                <a:srgbClr val="3F7F5F"/>
              </a:solidFill>
              <a:latin typeface="Consolas"/>
            </a:endParaRPr>
          </a:p>
          <a:p>
            <a:r>
              <a:rPr lang="en-US" sz="1700" dirty="0" smtClean="0">
                <a:solidFill>
                  <a:srgbClr val="646464"/>
                </a:solidFill>
                <a:latin typeface="Consolas"/>
              </a:rPr>
              <a:t>  @</a:t>
            </a:r>
            <a:r>
              <a:rPr lang="en-US" sz="1700" dirty="0">
                <a:solidFill>
                  <a:srgbClr val="646464"/>
                </a:solidFill>
                <a:latin typeface="Consolas"/>
              </a:rPr>
              <a:t>Override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(Point2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other)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sz="1700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700" i="1" dirty="0" err="1" smtClean="0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700" dirty="0">
              <a:solidFill>
                <a:srgbClr val="000000"/>
              </a:solidFill>
              <a:latin typeface="Consolas"/>
            </a:endParaRP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=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700" i="1" dirty="0" err="1" smtClean="0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6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700" dirty="0" err="1" smtClean="0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&gt;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else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if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(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&lt; </a:t>
            </a:r>
            <a:r>
              <a:rPr lang="en-US" sz="17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700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-1;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}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0;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03871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don't forget what you learned in previous courses</a:t>
            </a:r>
          </a:p>
          <a:p>
            <a:pPr lvl="1"/>
            <a:r>
              <a:rPr lang="en-US" dirty="0" smtClean="0"/>
              <a:t>you should delegate work to well-tested components where possible</a:t>
            </a:r>
          </a:p>
          <a:p>
            <a:r>
              <a:rPr lang="en-US" dirty="0" smtClean="0"/>
              <a:t>for distances, we need to compare two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double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 </a:t>
            </a:r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java.lang.Double</a:t>
            </a:r>
            <a:r>
              <a:rPr lang="en-US" dirty="0" smtClean="0"/>
              <a:t> has methods that do exactly this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20903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39510" y="2104039"/>
            <a:ext cx="8077200" cy="2419494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Point2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46FC789-8C56-44A3-8E0B-DED459D0339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43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81902" y="1219200"/>
            <a:ext cx="8433497" cy="4937125"/>
          </a:xfrm>
        </p:spPr>
        <p:txBody>
          <a:bodyPr>
            <a:normAutofit/>
          </a:bodyPr>
          <a:lstStyle/>
          <a:p>
            <a:r>
              <a:rPr lang="en-US" sz="17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Point2 </a:t>
            </a:r>
            <a:r>
              <a:rPr lang="en-US" sz="1700" dirty="0">
                <a:solidFill>
                  <a:srgbClr val="7F0055"/>
                </a:solidFill>
                <a:latin typeface="Consolas"/>
              </a:rPr>
              <a:t>implements</a:t>
            </a:r>
            <a:r>
              <a:rPr lang="en-US" sz="1700" dirty="0">
                <a:solidFill>
                  <a:srgbClr val="000000"/>
                </a:solidFill>
                <a:latin typeface="Consolas"/>
              </a:rPr>
              <a:t> Comparable&lt;Point2&gt; {</a:t>
            </a:r>
          </a:p>
          <a:p>
            <a:r>
              <a:rPr lang="en-US" sz="17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700" dirty="0">
                <a:solidFill>
                  <a:srgbClr val="3F7F5F"/>
                </a:solidFill>
                <a:latin typeface="Consolas"/>
              </a:rPr>
              <a:t>// fields, constructors, methods</a:t>
            </a:r>
            <a:r>
              <a:rPr lang="en-US" sz="1700" dirty="0" smtClean="0">
                <a:solidFill>
                  <a:srgbClr val="3F7F5F"/>
                </a:solidFill>
                <a:latin typeface="Consolas"/>
              </a:rPr>
              <a:t>...</a:t>
            </a:r>
          </a:p>
          <a:p>
            <a:endParaRPr lang="en-US" sz="1800" dirty="0"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646464"/>
                </a:solidFill>
                <a:latin typeface="Consolas"/>
              </a:rPr>
              <a:t>@Override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compareTo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(Point2 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other) 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this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Math.</a:t>
            </a:r>
            <a:r>
              <a:rPr lang="en-US" sz="1800" i="1" dirty="0" err="1">
                <a:solidFill>
                  <a:srgbClr val="000000"/>
                </a:solidFill>
                <a:latin typeface="Consolas"/>
              </a:rPr>
              <a:t>hypot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.x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>
                <a:solidFill>
                  <a:srgbClr val="7F0055"/>
                </a:solidFill>
                <a:latin typeface="Consolas"/>
              </a:rPr>
              <a:t>other</a:t>
            </a:r>
            <a:r>
              <a:rPr lang="en-US" sz="1800" dirty="0" err="1">
                <a:solidFill>
                  <a:srgbClr val="000000"/>
                </a:solidFill>
                <a:latin typeface="Consolas"/>
              </a:rPr>
              <a:t>.y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sz="1800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Double.</a:t>
            </a:r>
            <a:r>
              <a:rPr lang="en-US" sz="1800" i="1" dirty="0" err="1" smtClean="0">
                <a:solidFill>
                  <a:srgbClr val="000000"/>
                </a:solidFill>
                <a:latin typeface="Consolas"/>
              </a:rPr>
              <a:t>compare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thisDist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, </a:t>
            </a:r>
            <a:r>
              <a:rPr lang="en-US" sz="1800" dirty="0" err="1" smtClean="0">
                <a:solidFill>
                  <a:srgbClr val="000000"/>
                </a:solidFill>
                <a:latin typeface="Consolas"/>
              </a:rPr>
              <a:t>otherDist</a:t>
            </a:r>
            <a:r>
              <a:rPr lang="en-US" sz="1800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sz="1800" dirty="0">
              <a:solidFill>
                <a:srgbClr val="000000"/>
              </a:solidFill>
              <a:latin typeface="Consolas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sz="1800" dirty="0">
                <a:solidFill>
                  <a:srgbClr val="000000"/>
                </a:solidFill>
                <a:latin typeface="Consolas"/>
              </a:rPr>
              <a:t> 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276538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the sign of the returned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dirty="0" smtClean="0"/>
              <a:t> must flip if the order of the two compared objects flip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then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dirty="0" smtClean="0"/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328752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2"/>
              <a:defRPr/>
            </a:pPr>
            <a:r>
              <a:rPr lang="en-CA" dirty="0" smtClean="0">
                <a:cs typeface="Courier New" pitchFamily="49" charset="0"/>
              </a:rPr>
              <a:t> </a:t>
            </a:r>
            <a:r>
              <a:rPr lang="en-CA" sz="27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7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must be transitive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&gt; 0</a:t>
            </a:r>
            <a:r>
              <a:rPr lang="en-CA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>
              <a:cs typeface="Courier New" pitchFamily="49" charset="0"/>
            </a:endParaRP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&lt; 0</a:t>
            </a:r>
            <a:r>
              <a:rPr lang="en-CA" sz="2000" dirty="0" smtClean="0">
                <a:cs typeface="Courier New" pitchFamily="49" charset="0"/>
              </a:rPr>
              <a:t> </a:t>
            </a:r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dirty="0" smtClean="0"/>
              <a:t>if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 &amp;&amp; </a:t>
            </a: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y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then </a:t>
            </a:r>
            <a:r>
              <a:rPr lang="en-CA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itchFamily="49" charset="0"/>
              </a:rPr>
              <a:t>x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7030A0"/>
                </a:solidFill>
                <a:latin typeface="Consolas" panose="020B0609020204030204" pitchFamily="49" charset="0"/>
                <a:cs typeface="Courier New" pitchFamily="49" charset="0"/>
              </a:rPr>
              <a:t>z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) == 0</a:t>
            </a:r>
            <a:r>
              <a:rPr lang="en-CA" sz="2000" dirty="0" smtClean="0">
                <a:cs typeface="Courier New" pitchFamily="49" charset="0"/>
              </a:rPr>
              <a:t> </a:t>
            </a:r>
            <a:endParaRPr lang="en-US" sz="2000" dirty="0" smtClean="0"/>
          </a:p>
          <a:p>
            <a:pPr marL="788670" lvl="1" indent="-514350" fontAlgn="auto">
              <a:spcAft>
                <a:spcPts val="0"/>
              </a:spcAft>
              <a:buFont typeface="Wingdings 3"/>
              <a:buChar char=""/>
              <a:defRPr/>
            </a:pP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401313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Comparable Contract</a:t>
            </a:r>
            <a:endParaRPr lang="en-US" smtClean="0"/>
          </a:p>
        </p:txBody>
      </p:sp>
      <p:sp>
        <p:nvSpPr>
          <p:cNvPr id="2867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36EDE2EF-1A5A-4362-BF3F-D3FD9415720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514350" indent="-514350" fontAlgn="auto">
              <a:spcAft>
                <a:spcPts val="0"/>
              </a:spcAft>
              <a:buFont typeface="+mj-lt"/>
              <a:buAutoNum type="arabicPeriod" startAt="3"/>
              <a:defRPr/>
            </a:pPr>
            <a:r>
              <a:rPr lang="en-CA" dirty="0" smtClean="0"/>
              <a:t>if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the signs of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and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y.compareTo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(z)</a:t>
            </a:r>
            <a:r>
              <a:rPr lang="en-CA" dirty="0" smtClean="0"/>
              <a:t> must be the same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603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Consistency with equals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implementation of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is said to be consistent with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when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endParaRPr lang="en-CA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233169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Not in the Comparable Contract</a:t>
            </a:r>
            <a:endParaRPr lang="en-US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45F2E6B-BC80-46FB-A0E8-441B8C74AD4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</a:t>
            </a:r>
            <a:r>
              <a:rPr lang="en-CA" i="1" dirty="0" smtClean="0"/>
              <a:t>not</a:t>
            </a:r>
            <a:r>
              <a:rPr lang="en-CA" dirty="0" smtClean="0"/>
              <a:t> required that </a:t>
            </a:r>
            <a:r>
              <a:rPr lang="en-CA" sz="2400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()</a:t>
            </a:r>
            <a:r>
              <a:rPr lang="en-CA" dirty="0" smtClean="0"/>
              <a:t> be consistent with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equals()</a:t>
            </a:r>
            <a:r>
              <a:rPr lang="en-CA" dirty="0" smtClean="0"/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that is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0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false</a:t>
            </a:r>
            <a:r>
              <a:rPr lang="en-CA" dirty="0" smtClean="0"/>
              <a:t> is acceptable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similarly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                if  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x.equals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== true</a:t>
            </a:r>
            <a:r>
              <a:rPr lang="en-CA" dirty="0" smtClean="0"/>
              <a:t> then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			</a:t>
            </a:r>
            <a:r>
              <a:rPr lang="en-CA" sz="2000" b="1" dirty="0" err="1" smtClean="0">
                <a:latin typeface="Consolas" panose="020B0609020204030204" pitchFamily="49" charset="0"/>
                <a:cs typeface="Courier New" pitchFamily="49" charset="0"/>
              </a:rPr>
              <a:t>x.compareTo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(y) != 0</a:t>
            </a:r>
            <a:r>
              <a:rPr lang="en-CA" dirty="0" smtClean="0"/>
              <a:t> is acceptable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try to come up with examples for both cases above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is </a:t>
            </a:r>
            <a:r>
              <a:rPr lang="en-CA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Point2</a:t>
            </a:r>
            <a:r>
              <a:rPr lang="en-CA" dirty="0" smtClean="0"/>
              <a:t> </a:t>
            </a:r>
            <a:r>
              <a:rPr lang="en-CA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compareTo</a:t>
            </a:r>
            <a:r>
              <a:rPr lang="en-CA" dirty="0" smtClean="0"/>
              <a:t> consistent with equals?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252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you are comparing fields of type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float</a:t>
            </a:r>
            <a:r>
              <a:rPr lang="en-US" dirty="0" smtClean="0"/>
              <a:t> 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double</a:t>
            </a:r>
            <a:r>
              <a:rPr lang="en-US" dirty="0" smtClean="0"/>
              <a:t> you should use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Float.compare</a:t>
            </a:r>
            <a:r>
              <a:rPr lang="en-US" dirty="0" smtClean="0"/>
              <a:t> or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Double.compare</a:t>
            </a:r>
            <a:r>
              <a:rPr lang="en-US" dirty="0" smtClean="0"/>
              <a:t> instead of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&lt;</a:t>
            </a:r>
            <a:r>
              <a:rPr lang="en-US" dirty="0" smtClean="0"/>
              <a:t>,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&gt;</a:t>
            </a:r>
            <a:r>
              <a:rPr lang="en-US" dirty="0" smtClean="0"/>
              <a:t>, or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==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if your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implementation is broken, then any classes or methods that rely on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compareTo</a:t>
            </a:r>
            <a:r>
              <a:rPr lang="en-US" dirty="0" smtClean="0"/>
              <a:t> will behave erratically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TreeSet</a:t>
            </a:r>
            <a:r>
              <a:rPr lang="en-US" dirty="0" smtClean="0"/>
              <a:t>, </a:t>
            </a:r>
            <a:r>
              <a:rPr lang="en-US" b="1" dirty="0" err="1" smtClean="0">
                <a:latin typeface="Consolas" panose="020B0609020204030204" pitchFamily="49" charset="0"/>
                <a:cs typeface="Courier New" pitchFamily="49" charset="0"/>
              </a:rPr>
              <a:t>TreeMap</a:t>
            </a:r>
            <a:endParaRPr lang="en-US" b="1" dirty="0" smtClean="0">
              <a:latin typeface="Consolas" panose="020B0609020204030204" pitchFamily="49" charset="0"/>
              <a:cs typeface="Courier New" pitchFamily="49" charset="0"/>
            </a:endParaRPr>
          </a:p>
          <a:p>
            <a:pPr lvl="1"/>
            <a:r>
              <a:rPr lang="en-US" dirty="0" smtClean="0"/>
              <a:t>many methods in the utility classes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Collections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  <a:cs typeface="Courier New" pitchFamily="49" charset="0"/>
              </a:rPr>
              <a:t>Arrays</a:t>
            </a:r>
            <a:endParaRPr lang="en-US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hiding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information hiding is the principle of hiding implementation details behind a stable interface</a:t>
            </a:r>
          </a:p>
          <a:p>
            <a:pPr lvl="1"/>
            <a:r>
              <a:rPr lang="en-US" dirty="0" smtClean="0"/>
              <a:t>if the interface never changes then clients will not be affected if the implementation details change</a:t>
            </a:r>
          </a:p>
          <a:p>
            <a:pPr lvl="1"/>
            <a:endParaRPr lang="en-US" dirty="0"/>
          </a:p>
          <a:p>
            <a:r>
              <a:rPr lang="en-US" dirty="0" smtClean="0"/>
              <a:t>for a Java class, information hiding suggests that you should hide the implementation details of your class behind a stable API</a:t>
            </a:r>
          </a:p>
          <a:p>
            <a:pPr lvl="1"/>
            <a:r>
              <a:rPr lang="en-US" dirty="0" smtClean="0"/>
              <a:t>fields and their types are part of the implementation details of a class</a:t>
            </a:r>
          </a:p>
          <a:p>
            <a:pPr lvl="1"/>
            <a:r>
              <a:rPr lang="en-US" dirty="0" smtClean="0"/>
              <a:t>fields should be private; if clients need access to a field then they should use a method provided by the class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27109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smtClean="0"/>
              <a:t>Mixing Static and Non-Static</a:t>
            </a:r>
            <a:endParaRPr lang="en-US" smtClean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endParaRPr lang="en-US"/>
          </a:p>
        </p:txBody>
      </p:sp>
      <p:sp>
        <p:nvSpPr>
          <p:cNvPr id="3072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A52E757-676A-4B76-B47E-AC12089ECD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89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3310BC2-1B88-44BF-AD3C-C3BD8C73D9F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static fields are used when you really want only one common instance of the field for the class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less common than non-static fields</a:t>
            </a:r>
            <a:endParaRPr lang="en-US" dirty="0" smtClean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19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Example</a:t>
            </a:r>
            <a:endParaRPr lang="en-US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489AA8E-F9DF-4D9E-9510-7F771B6CE48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52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textbook example of a static field is a counter that counts the number of created instances of your class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514600"/>
            <a:ext cx="7702550" cy="36576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// adapted from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Oracle's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Java Tutorial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other fields here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some non-static fields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getNumberOfBicyclesCreated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086350" y="4229100"/>
            <a:ext cx="311976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note: </a:t>
            </a:r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not </a:t>
            </a:r>
            <a:br>
              <a:rPr lang="en-CA" dirty="0" smtClean="0">
                <a:solidFill>
                  <a:srgbClr val="FF0000"/>
                </a:solidFill>
                <a:latin typeface="Constantia" pitchFamily="18" charset="0"/>
              </a:rPr>
            </a:br>
            <a:r>
              <a:rPr lang="en-CA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this.numberOfBicycles</a:t>
            </a:r>
            <a:r>
              <a:rPr lang="en-CA" b="1" dirty="0">
                <a:solidFill>
                  <a:srgbClr val="FF0000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++</a:t>
            </a:r>
            <a:endParaRPr lang="en-US" b="1" dirty="0">
              <a:solidFill>
                <a:srgbClr val="FF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32775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2267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050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why does </a:t>
            </a:r>
            <a:r>
              <a:rPr lang="en-CA" sz="24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US" dirty="0" smtClean="0"/>
              <a:t> have to be </a:t>
            </a:r>
            <a:r>
              <a:rPr lang="en-US" sz="24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because we really want one common value for all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instances</a:t>
            </a:r>
          </a:p>
          <a:p>
            <a:endParaRPr lang="en-US" dirty="0"/>
          </a:p>
          <a:p>
            <a:r>
              <a:rPr lang="en-US" dirty="0" smtClean="0"/>
              <a:t>what would happen if we made </a:t>
            </a:r>
            <a:r>
              <a:rPr lang="en-CA" sz="2400" b="1" dirty="0" err="1">
                <a:solidFill>
                  <a:prstClr val="black"/>
                </a:solidFill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US" dirty="0" smtClean="0"/>
              <a:t> non-</a:t>
            </a:r>
            <a:r>
              <a:rPr lang="en-US" sz="24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every </a:t>
            </a:r>
            <a:r>
              <a:rPr lang="en-US" sz="22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would think that there was a different number of </a:t>
            </a:r>
            <a:r>
              <a:rPr lang="en-US" sz="2200" b="1" dirty="0">
                <a:solidFill>
                  <a:prstClr val="black"/>
                </a:solidFill>
                <a:latin typeface="Consolas" panose="020B0609020204030204" pitchFamily="49" charset="0"/>
                <a:cs typeface="Courier New" panose="02070309020205020404" pitchFamily="49" charset="0"/>
              </a:rPr>
              <a:t>Bicycle</a:t>
            </a:r>
            <a:r>
              <a:rPr lang="en-US" dirty="0" smtClean="0"/>
              <a:t> instances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3246638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756D769-9532-49EA-AF52-0BF18676174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another common example is to count the number of times a method has been called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228850"/>
            <a:ext cx="7702550" cy="39433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X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numTimesXCalled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numTimesYCalled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xMethod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X.numTimesXCalled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yMethod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do something... and then update counter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++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X.numTimesYCalled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9612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is it useful to add the following to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Point2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1600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public static final Point2 ORIGIN = new Point2(0.0, 0.0);</a:t>
            </a:r>
            <a:endParaRPr lang="en-US" sz="1600" b="1" dirty="0">
              <a:latin typeface="Consolas" panose="020B06090202040302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22731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Mixing Static and Non-static Fields</a:t>
            </a:r>
            <a:endParaRPr lang="en-US" dirty="0" smtClean="0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B6CAB8F-27A5-44AE-9586-E75431C71FA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56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can declare static (per class) and non-static (per instance)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common textbook example is giving each instance a unique serial number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serial number belongs to the instance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therefore it must be a non-static field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4000500"/>
            <a:ext cx="7702550" cy="21717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8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...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315200" y="6343650"/>
            <a:ext cx="13982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</a:t>
            </a:r>
            <a:r>
              <a:rPr lang="en-CA" dirty="0" smtClean="0">
                <a:latin typeface="Constantia" pitchFamily="18" charset="0"/>
              </a:rPr>
              <a:t>4.3.2]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511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87A514-839D-485B-B3A7-43A8970106C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57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how do you assign each instance a unique serial number?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instance cannot give itself a unique serial number because it would need to know all the currently used serial numbers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could require that the client provide a serial number using the constructor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instance has no guarantee that the client has provided a valid (unique) serial number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055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638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452D638-5F0B-4DC6-B2C2-BA4A9A3857E8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class can provide unique serial numbers using static fields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e.g. using the number of instances created as a serial number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971800"/>
            <a:ext cx="7702550" cy="32623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attributes here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...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 smtClean="0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=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  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</p:spTree>
    <p:extLst>
      <p:ext uri="{BB962C8B-B14F-4D97-AF65-F5344CB8AC3E}">
        <p14:creationId xmlns:p14="http://schemas.microsoft.com/office/powerpoint/2010/main" val="751860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8D50604-EA19-4BE8-972C-CAC0C3DDBB9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59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more sophisticated implementation might use an object to generate serial numbers</a:t>
            </a:r>
            <a:endParaRPr lang="en-US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720725" y="2171700"/>
            <a:ext cx="7966075" cy="411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public class Bicycle </a:t>
            </a:r>
            <a:r>
              <a:rPr lang="en-CA" sz="1600" b="1" dirty="0" smtClean="0">
                <a:latin typeface="Consolas" panose="020B0609020204030204" pitchFamily="49" charset="0"/>
                <a:cs typeface="Courier New" pitchFamily="49" charset="0"/>
              </a:rPr>
              <a:t>{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//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0;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static final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serialSource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new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SerialGenerator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private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endParaRPr lang="en-CA" sz="1600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public Bicycle() {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// set some attributes here...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Bicycle.serialSource.getNext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sz="1600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++;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sz="1600" b="1" dirty="0">
                <a:latin typeface="Consolas" panose="020B0609020204030204" pitchFamily="49" charset="0"/>
                <a:cs typeface="Courier New" pitchFamily="49" charset="0"/>
              </a:rPr>
              <a:t>}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029200" y="4131935"/>
            <a:ext cx="232627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but you would need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an implementation of</a:t>
            </a:r>
            <a:br>
              <a:rPr lang="en-US" dirty="0" smtClean="0">
                <a:solidFill>
                  <a:srgbClr val="FF0000"/>
                </a:solidFill>
                <a:latin typeface="+mn-lt"/>
              </a:rPr>
            </a:br>
            <a:r>
              <a:rPr lang="en-US" dirty="0" smtClean="0">
                <a:solidFill>
                  <a:srgbClr val="FF0000"/>
                </a:solidFill>
                <a:latin typeface="+mn-lt"/>
              </a:rPr>
              <a:t> this class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Right Brace 2"/>
          <p:cNvSpPr/>
          <p:nvPr/>
        </p:nvSpPr>
        <p:spPr>
          <a:xfrm rot="5400000">
            <a:off x="6024728" y="2922188"/>
            <a:ext cx="230428" cy="2189066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9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A simple class for representing points in 2D Cartesian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coordinates. Every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Point2D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instance has an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* x and y coordinate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.</a:t>
            </a:r>
          </a:p>
          <a:p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 {</a:t>
            </a:r>
          </a:p>
          <a:p>
            <a:endParaRPr lang="en-US" dirty="0"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727020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60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recall that a </a:t>
            </a:r>
            <a:r>
              <a:rPr lang="en-CA" sz="24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is a per-class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to invoke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34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Static Methods</a:t>
            </a:r>
            <a:endParaRPr lang="en-US" smtClean="0"/>
          </a:p>
        </p:txBody>
      </p:sp>
      <p:sp>
        <p:nvSpPr>
          <p:cNvPr id="1843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AECBF51-F5F2-4B2A-B95A-99C189E199A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61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use only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 of the class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have no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 because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 can be invoked without an object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without a </a:t>
            </a:r>
            <a:r>
              <a:rPr lang="en-CA" sz="2000" b="1" dirty="0" smtClean="0">
                <a:latin typeface="Consolas" panose="020B0609020204030204" pitchFamily="49" charset="0"/>
                <a:cs typeface="Courier New" pitchFamily="49" charset="0"/>
              </a:rPr>
              <a:t>this</a:t>
            </a:r>
            <a:r>
              <a:rPr lang="en-CA" dirty="0" smtClean="0"/>
              <a:t> parameter, there is no way to access non-static fields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non-static methods can use all of the fields of a class (including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ones)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124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600D28-B107-4DA7-9C8A-1CFAA4023502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62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88963" y="628650"/>
            <a:ext cx="7966075" cy="5314950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public class Bicycle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// some attributes, constructors, methods here...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static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getNumberCreated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Bicycle.numberOfBicycles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getSerialNumber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 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return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endParaRPr lang="en-CA" b="1" dirty="0">
              <a:latin typeface="Consolas" panose="020B0609020204030204" pitchFamily="49" charset="0"/>
              <a:cs typeface="Courier New" pitchFamily="49" charset="0"/>
            </a:endParaRP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public void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setNewSerialNumber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{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 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this.serialNumber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= </a:t>
            </a:r>
            <a:r>
              <a:rPr lang="en-CA" b="1" dirty="0" err="1">
                <a:latin typeface="Consolas" panose="020B0609020204030204" pitchFamily="49" charset="0"/>
                <a:cs typeface="Courier New" pitchFamily="49" charset="0"/>
              </a:rPr>
              <a:t>Bicycle.serialSource.getNext</a:t>
            </a:r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();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  }</a:t>
            </a:r>
          </a:p>
          <a:p>
            <a:r>
              <a:rPr lang="en-CA" b="1" dirty="0">
                <a:latin typeface="Consolas" panose="020B0609020204030204" pitchFamily="49" charset="0"/>
                <a:cs typeface="Courier New" pitchFamily="49" charset="0"/>
              </a:rPr>
              <a:t>} 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536397" y="1485900"/>
            <a:ext cx="1557606" cy="92333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CA" dirty="0">
                <a:latin typeface="Constantia" pitchFamily="18" charset="0"/>
              </a:rPr>
              <a:t>static method</a:t>
            </a:r>
          </a:p>
          <a:p>
            <a:pPr algn="ctr"/>
            <a:r>
              <a:rPr lang="en-CA" dirty="0">
                <a:latin typeface="Constantia" pitchFamily="18" charset="0"/>
              </a:rPr>
              <a:t>can only use</a:t>
            </a:r>
          </a:p>
          <a:p>
            <a:pPr algn="ctr"/>
            <a:r>
              <a:rPr lang="en-CA" dirty="0">
                <a:latin typeface="Constantia" pitchFamily="18" charset="0"/>
              </a:rPr>
              <a:t>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US" dirty="0">
              <a:latin typeface="Constantia" pitchFamily="18" charset="0"/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88075" y="2914650"/>
            <a:ext cx="2212975" cy="17541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dirty="0">
                <a:latin typeface="Constantia" pitchFamily="18" charset="0"/>
              </a:rPr>
              <a:t>non-static method</a:t>
            </a:r>
          </a:p>
          <a:p>
            <a:pPr algn="ctr"/>
            <a:r>
              <a:rPr lang="en-CA" dirty="0">
                <a:latin typeface="Constantia" pitchFamily="18" charset="0"/>
              </a:rPr>
              <a:t>can use</a:t>
            </a:r>
          </a:p>
          <a:p>
            <a:pPr algn="ctr"/>
            <a:r>
              <a:rPr lang="en-CA" dirty="0">
                <a:latin typeface="Constantia" pitchFamily="18" charset="0"/>
              </a:rPr>
              <a:t>non-static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CA" dirty="0">
              <a:latin typeface="Constantia" pitchFamily="18" charset="0"/>
            </a:endParaRPr>
          </a:p>
          <a:p>
            <a:pPr algn="ctr"/>
            <a:endParaRPr lang="en-CA" dirty="0">
              <a:latin typeface="Constantia" pitchFamily="18" charset="0"/>
            </a:endParaRPr>
          </a:p>
          <a:p>
            <a:pPr algn="ctr"/>
            <a:endParaRPr lang="en-CA" dirty="0">
              <a:latin typeface="Constantia" pitchFamily="18" charset="0"/>
            </a:endParaRPr>
          </a:p>
          <a:p>
            <a:pPr algn="ctr"/>
            <a:r>
              <a:rPr lang="en-CA" dirty="0">
                <a:latin typeface="Constantia" pitchFamily="18" charset="0"/>
              </a:rPr>
              <a:t>and static </a:t>
            </a:r>
            <a:r>
              <a:rPr lang="en-CA" dirty="0" smtClean="0">
                <a:latin typeface="Constantia" pitchFamily="18" charset="0"/>
              </a:rPr>
              <a:t>fields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2509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common use of static methods in non-utility classes is to create a </a:t>
            </a:r>
            <a:r>
              <a:rPr lang="en-US" i="1" dirty="0" smtClean="0"/>
              <a:t>static factory method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 static factory method is a static method that returns an instance of the class</a:t>
            </a:r>
          </a:p>
          <a:p>
            <a:pPr lvl="1"/>
            <a:r>
              <a:rPr lang="en-US" dirty="0" smtClean="0"/>
              <a:t>called a factory method because it makes an object and returns a reference to the object</a:t>
            </a:r>
          </a:p>
          <a:p>
            <a:r>
              <a:rPr lang="en-US" dirty="0" smtClean="0"/>
              <a:t>you can use a static factory method to create methods that behave like constructors</a:t>
            </a:r>
          </a:p>
          <a:p>
            <a:pPr lvl="1"/>
            <a:r>
              <a:rPr lang="en-US" dirty="0" smtClean="0"/>
              <a:t>they create and return a reference to a new instance</a:t>
            </a:r>
          </a:p>
          <a:p>
            <a:pPr lvl="1"/>
            <a:r>
              <a:rPr lang="en-US" dirty="0" smtClean="0"/>
              <a:t>unlike a constructor, the method has a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07446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our point class</a:t>
            </a:r>
          </a:p>
          <a:p>
            <a:pPr lvl="1"/>
            <a:r>
              <a:rPr lang="en-US" dirty="0" smtClean="0"/>
              <a:t>suppose that you want to provide a constructor that constructs a point given the polar form of the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  <p:cxnSp>
        <p:nvCxnSpPr>
          <p:cNvPr id="13" name="Straight Connector 12"/>
          <p:cNvCxnSpPr>
            <a:endCxn id="9" idx="4"/>
          </p:cNvCxnSpPr>
          <p:nvPr/>
        </p:nvCxnSpPr>
        <p:spPr>
          <a:xfrm flipV="1">
            <a:off x="2743200" y="3345871"/>
            <a:ext cx="2425457" cy="1900261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2743200" y="4103132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rot="5400000" flipV="1">
            <a:off x="3314700" y="4674632"/>
            <a:ext cx="0" cy="114300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 rot="3600000">
            <a:off x="5158448" y="3231571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776702" y="5246132"/>
                <a:ext cx="1945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702" y="5246132"/>
                <a:ext cx="194540" cy="276999"/>
              </a:xfrm>
              <a:prstGeom prst="rect">
                <a:avLst/>
              </a:prstGeom>
              <a:blipFill rotWithShape="0">
                <a:blip r:embed="rId2"/>
                <a:stretch>
                  <a:fillRect l="-16129" r="-12903" b="-22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420455" y="3964632"/>
                <a:ext cx="19793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0455" y="3964632"/>
                <a:ext cx="197938" cy="276999"/>
              </a:xfrm>
              <a:prstGeom prst="rect">
                <a:avLst/>
              </a:prstGeom>
              <a:blipFill rotWithShape="0">
                <a:blip r:embed="rId3"/>
                <a:stretch>
                  <a:fillRect l="-27273" r="-21212" b="-260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3114004" y="4930329"/>
                <a:ext cx="2006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4004" y="4930329"/>
                <a:ext cx="200696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27273" r="-18182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rc 16"/>
          <p:cNvSpPr/>
          <p:nvPr/>
        </p:nvSpPr>
        <p:spPr>
          <a:xfrm>
            <a:off x="2267720" y="4596475"/>
            <a:ext cx="1243590" cy="1243590"/>
          </a:xfrm>
          <a:prstGeom prst="arc">
            <a:avLst>
              <a:gd name="adj1" fmla="val 1920513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687607" y="3717035"/>
                <a:ext cx="178190" cy="27699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7607" y="3717035"/>
                <a:ext cx="178190" cy="276999"/>
              </a:xfrm>
              <a:prstGeom prst="rect">
                <a:avLst/>
              </a:prstGeom>
              <a:blipFill rotWithShape="0">
                <a:blip r:embed="rId5"/>
                <a:stretch>
                  <a:fillRect l="-17241" r="-13793" b="-222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Left Brace 18"/>
          <p:cNvSpPr/>
          <p:nvPr/>
        </p:nvSpPr>
        <p:spPr>
          <a:xfrm rot="3120000">
            <a:off x="3808455" y="2575497"/>
            <a:ext cx="172821" cy="3090978"/>
          </a:xfrm>
          <a:prstGeom prst="leftBrac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36105" y="3061293"/>
                <a:ext cx="888833" cy="4929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  <m:brk m:alnAt="7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os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𝑟</m:t>
                                </m:r>
                                <m:func>
                                  <m:funcPr>
                                    <m:ctrlP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m:rPr>
                                        <m:sty m:val="p"/>
                                      </m:rPr>
                                      <a:rPr lang="en-US" b="0" i="0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fName>
                                  <m:e>
                                    <m:r>
                                      <a:rPr lang="en-US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</a:rPr>
                                      <m:t>𝜃</m:t>
                                    </m:r>
                                  </m:e>
                                </m:func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105" y="3061293"/>
                <a:ext cx="888833" cy="492955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6787615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539510" y="1867814"/>
            <a:ext cx="8077200" cy="1670603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33400" y="3711238"/>
            <a:ext cx="8077200" cy="1440175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 {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x,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y)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r,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 smtClean="0">
                <a:solidFill>
                  <a:srgbClr val="000000"/>
                </a:solidFill>
                <a:latin typeface="Consolas"/>
              </a:rPr>
              <a:t>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(r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Math.cos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(theta), r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Math.sin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(theta));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  <p:sp>
        <p:nvSpPr>
          <p:cNvPr id="8" name="Right Brace 7"/>
          <p:cNvSpPr/>
          <p:nvPr/>
        </p:nvSpPr>
        <p:spPr>
          <a:xfrm>
            <a:off x="8632298" y="1752600"/>
            <a:ext cx="230428" cy="3505775"/>
          </a:xfrm>
          <a:prstGeom prst="righ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6433545" y="762000"/>
            <a:ext cx="231396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Illegal overload; both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constructors have the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same signature.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9713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factory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eliminate the problem by replacing the second constructor with a static factory method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FCEA8F5-6B32-46B8-90E2-714CF2D3C600}" type="slidenum">
              <a:rPr lang="en-US" smtClean="0"/>
              <a:pPr>
                <a:defRPr/>
              </a:pPr>
              <a:t>66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031425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539510" y="3581400"/>
            <a:ext cx="8077200" cy="220949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101CAA-ED41-466F-809E-74530A0C1496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 {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Point2(</a:t>
            </a:r>
            <a:r>
              <a:rPr lang="fr-FR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 x,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Consolas"/>
              </a:rPr>
              <a:t>y) 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x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this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/>
              </a:rPr>
              <a:t>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 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public static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Point2 polar(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r, </a:t>
            </a:r>
            <a:r>
              <a:rPr lang="fr-FR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/>
              </a:rPr>
              <a:t> </a:t>
            </a:r>
            <a:r>
              <a:rPr lang="fr-FR" dirty="0" err="1">
                <a:solidFill>
                  <a:srgbClr val="000000"/>
                </a:solidFill>
                <a:latin typeface="Consolas"/>
              </a:rPr>
              <a:t>theta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latin typeface="Consolas"/>
              </a:rPr>
              <a:t>x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Math.cos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latin typeface="Consolas"/>
              </a:rPr>
              <a:t>y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Math.sin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(theta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Point2(x, y);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818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Static Factory Methods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16846DC-851F-45BE-811F-3CEB9DBA7ED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68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71450" y="1219200"/>
            <a:ext cx="8801100" cy="4937125"/>
          </a:xfrm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many examples in Java API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java.lang.Integer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Integer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valueOf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sz="1800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Returns a </a:t>
            </a:r>
            <a:r>
              <a:rPr lang="en-CA" b="1" dirty="0" smtClean="0">
                <a:latin typeface="Consolas" panose="020B0609020204030204" pitchFamily="49" charset="0"/>
                <a:cs typeface="Courier New" pitchFamily="49" charset="0"/>
              </a:rPr>
              <a:t>Integer</a:t>
            </a:r>
            <a:r>
              <a:rPr lang="en-CA" dirty="0" smtClean="0"/>
              <a:t> instance representing the specified </a:t>
            </a:r>
            <a:r>
              <a:rPr lang="en-CA" b="1" dirty="0" err="1" smtClean="0"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dirty="0" smtClean="0"/>
              <a:t> value.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sz="10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java.util.Arrays</a:t>
            </a:r>
            <a:r>
              <a:rPr lang="en-CA" dirty="0" smtClean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[]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copyOf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[] original, 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 </a:t>
            </a:r>
            <a:r>
              <a:rPr lang="en-CA" sz="18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newLength</a:t>
            </a:r>
            <a:r>
              <a:rPr lang="en-CA" sz="1800" b="1" dirty="0" smtClean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dirty="0" smtClean="0"/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Copies the specified array, truncating or padding with zeros (if necessary) so the copy has the specified length.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endParaRPr lang="en-CA" sz="1000" dirty="0" smtClean="0"/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0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java.lang.String</a:t>
            </a:r>
            <a:r>
              <a:rPr lang="en-CA" dirty="0">
                <a:solidFill>
                  <a:srgbClr val="0070C0"/>
                </a:solidFill>
              </a:rPr>
              <a:t>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>
                <a:solidFill>
                  <a:srgbClr val="0070C0"/>
                </a:solidFill>
              </a:rPr>
              <a:t>	</a:t>
            </a:r>
            <a:r>
              <a:rPr lang="en-CA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public static String format(String format, Object... </a:t>
            </a:r>
            <a:r>
              <a:rPr lang="en-CA" sz="1800" b="1" dirty="0" err="1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args</a:t>
            </a:r>
            <a:r>
              <a:rPr lang="en-CA" sz="1800" b="1" dirty="0">
                <a:solidFill>
                  <a:srgbClr val="0070C0"/>
                </a:solidFill>
                <a:latin typeface="Consolas" panose="020B0609020204030204" pitchFamily="49" charset="0"/>
                <a:cs typeface="Courier New" pitchFamily="49" charset="0"/>
              </a:rPr>
              <a:t>)</a:t>
            </a:r>
            <a:r>
              <a:rPr lang="en-CA" dirty="0">
                <a:solidFill>
                  <a:srgbClr val="0070C0"/>
                </a:solidFill>
              </a:rPr>
              <a:t> </a:t>
            </a:r>
          </a:p>
          <a:p>
            <a:pPr marL="822960" lvl="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Returns a formatted string using the specified format string and arguments. 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2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default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(0.0, 0.0);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custom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Point2(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fr-FR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fr-FR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fr-FR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.set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newY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copy constructor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Point2(Point2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other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914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Accessors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accessor</a:t>
            </a:r>
            <a:r>
              <a:rPr lang="en-US" dirty="0"/>
              <a:t> </a:t>
            </a:r>
            <a:r>
              <a:rPr lang="en-US" dirty="0" smtClean="0"/>
              <a:t>method enables the client to gain access to an otherwise private field of the class</a:t>
            </a:r>
          </a:p>
          <a:p>
            <a:r>
              <a:rPr lang="en-US" dirty="0" smtClean="0"/>
              <a:t>the name of an </a:t>
            </a:r>
            <a:r>
              <a:rPr lang="en-US" dirty="0" err="1" smtClean="0"/>
              <a:t>accessor</a:t>
            </a:r>
            <a:r>
              <a:rPr lang="en-US" dirty="0" smtClean="0"/>
              <a:t> method often, but not always, begins with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get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5FDF08-6423-41AC-9229-D5E1EEB9D7F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94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Accessor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methods (methods that get the value of a field)</a:t>
            </a:r>
            <a:endParaRPr lang="en-US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// get the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x coordinate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x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// get the y coordinate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getY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this</a:t>
            </a:r>
            <a:r>
              <a:rPr lang="en-US" dirty="0" err="1">
                <a:solidFill>
                  <a:srgbClr val="000000"/>
                </a:solidFill>
                <a:latin typeface="Consolas" panose="020B0609020204030204" pitchFamily="49" charset="0"/>
              </a:rPr>
              <a:t>.</a:t>
            </a:r>
            <a:r>
              <a:rPr lang="en-US" dirty="0" err="1">
                <a:solidFill>
                  <a:srgbClr val="0000C0"/>
                </a:solidFill>
                <a:latin typeface="Consolas" panose="020B0609020204030204" pitchFamily="49" charset="0"/>
              </a:rPr>
              <a:t>y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980774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5419</TotalTime>
  <Words>3958</Words>
  <Application>Microsoft Office PowerPoint</Application>
  <PresentationFormat>On-screen Show (4:3)</PresentationFormat>
  <Paragraphs>756</Paragraphs>
  <Slides>68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68</vt:i4>
      </vt:variant>
    </vt:vector>
  </HeadingPairs>
  <TitlesOfParts>
    <vt:vector size="77" baseType="lpstr">
      <vt:lpstr>Arial</vt:lpstr>
      <vt:lpstr>Calibri</vt:lpstr>
      <vt:lpstr>Cambria Math</vt:lpstr>
      <vt:lpstr>Consolas</vt:lpstr>
      <vt:lpstr>Constantia</vt:lpstr>
      <vt:lpstr>Courier New</vt:lpstr>
      <vt:lpstr>Wingdings</vt:lpstr>
      <vt:lpstr>Wingdings 3</vt:lpstr>
      <vt:lpstr>1_Origin</vt:lpstr>
      <vt:lpstr>Information hiding</vt:lpstr>
      <vt:lpstr>The problem with public fields</vt:lpstr>
      <vt:lpstr>The problem with public fields</vt:lpstr>
      <vt:lpstr>The problem with public fields</vt:lpstr>
      <vt:lpstr>Information hiding</vt:lpstr>
      <vt:lpstr>PowerPoint Presentation</vt:lpstr>
      <vt:lpstr>PowerPoint Presentation</vt:lpstr>
      <vt:lpstr>Accessors</vt:lpstr>
      <vt:lpstr>PowerPoint Presentation</vt:lpstr>
      <vt:lpstr>Mutators</vt:lpstr>
      <vt:lpstr>PowerPoint Presentation</vt:lpstr>
      <vt:lpstr>Information hiding</vt:lpstr>
      <vt:lpstr>PowerPoint Presentation</vt:lpstr>
      <vt:lpstr>PowerPoint Presentation</vt:lpstr>
      <vt:lpstr>PowerPoint Presentation</vt:lpstr>
      <vt:lpstr>PowerPoint Presentation</vt:lpstr>
      <vt:lpstr>Information hiding</vt:lpstr>
      <vt:lpstr>Immutability</vt:lpstr>
      <vt:lpstr>Immutability</vt:lpstr>
      <vt:lpstr>Recipe for Immutability</vt:lpstr>
      <vt:lpstr>An immutable point class</vt:lpstr>
      <vt:lpstr>PowerPoint Presentation</vt:lpstr>
      <vt:lpstr>PowerPoint Presentation</vt:lpstr>
      <vt:lpstr>PowerPoint Presentation</vt:lpstr>
      <vt:lpstr>Class invariants</vt:lpstr>
      <vt:lpstr>Class invariants</vt:lpstr>
      <vt:lpstr>Class invariants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Removing duplicate code</vt:lpstr>
      <vt:lpstr>PowerPoint Presentation</vt:lpstr>
      <vt:lpstr>PowerPoint Presentation</vt:lpstr>
      <vt:lpstr>compareTo</vt:lpstr>
      <vt:lpstr>Comparable Objects</vt:lpstr>
      <vt:lpstr>Interfaces</vt:lpstr>
      <vt:lpstr>compareTo()</vt:lpstr>
      <vt:lpstr>Point2 compareTo</vt:lpstr>
      <vt:lpstr>Point2 compareTo</vt:lpstr>
      <vt:lpstr>Point2 compareTo</vt:lpstr>
      <vt:lpstr>Comparable Contract</vt:lpstr>
      <vt:lpstr>Comparable Contract</vt:lpstr>
      <vt:lpstr>Comparable Contract</vt:lpstr>
      <vt:lpstr>Consistency with equals</vt:lpstr>
      <vt:lpstr>Not in the Comparable Contract</vt:lpstr>
      <vt:lpstr>Implementing compareTo </vt:lpstr>
      <vt:lpstr>Mixing Static and Non-Static</vt:lpstr>
      <vt:lpstr>static Fields</vt:lpstr>
      <vt:lpstr>Example</vt:lpstr>
      <vt:lpstr>PowerPoint Presentation</vt:lpstr>
      <vt:lpstr>PowerPoint Presentation</vt:lpstr>
      <vt:lpstr>PowerPoint Presentation</vt:lpstr>
      <vt:lpstr>Mixing Static and Non-static Fields</vt:lpstr>
      <vt:lpstr>PowerPoint Presentation</vt:lpstr>
      <vt:lpstr>PowerPoint Presentation</vt:lpstr>
      <vt:lpstr>PowerPoint Presentation</vt:lpstr>
      <vt:lpstr>Static Methods</vt:lpstr>
      <vt:lpstr>Static Methods</vt:lpstr>
      <vt:lpstr>PowerPoint Presentation</vt:lpstr>
      <vt:lpstr>Static factory methods</vt:lpstr>
      <vt:lpstr>Static factory methods</vt:lpstr>
      <vt:lpstr>PowerPoint Presentation</vt:lpstr>
      <vt:lpstr>Static factory methods</vt:lpstr>
      <vt:lpstr>PowerPoint Presentation</vt:lpstr>
      <vt:lpstr>Static Factory Methods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Windows User</cp:lastModifiedBy>
  <cp:revision>316</cp:revision>
  <dcterms:created xsi:type="dcterms:W3CDTF">2006-08-16T00:00:00Z</dcterms:created>
  <dcterms:modified xsi:type="dcterms:W3CDTF">2017-09-16T23:52:59Z</dcterms:modified>
</cp:coreProperties>
</file>