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  <p:sldMasterId id="2147484030" r:id="rId2"/>
  </p:sldMasterIdLst>
  <p:notesMasterIdLst>
    <p:notesMasterId r:id="rId81"/>
  </p:notesMasterIdLst>
  <p:sldIdLst>
    <p:sldId id="597" r:id="rId3"/>
    <p:sldId id="598" r:id="rId4"/>
    <p:sldId id="599" r:id="rId5"/>
    <p:sldId id="600" r:id="rId6"/>
    <p:sldId id="601" r:id="rId7"/>
    <p:sldId id="602" r:id="rId8"/>
    <p:sldId id="604" r:id="rId9"/>
    <p:sldId id="605" r:id="rId10"/>
    <p:sldId id="606" r:id="rId11"/>
    <p:sldId id="607" r:id="rId12"/>
    <p:sldId id="603" r:id="rId13"/>
    <p:sldId id="608" r:id="rId14"/>
    <p:sldId id="609" r:id="rId15"/>
    <p:sldId id="610" r:id="rId16"/>
    <p:sldId id="611" r:id="rId17"/>
    <p:sldId id="613" r:id="rId18"/>
    <p:sldId id="627" r:id="rId19"/>
    <p:sldId id="626" r:id="rId20"/>
    <p:sldId id="614" r:id="rId21"/>
    <p:sldId id="612" r:id="rId22"/>
    <p:sldId id="615" r:id="rId23"/>
    <p:sldId id="616" r:id="rId24"/>
    <p:sldId id="617" r:id="rId25"/>
    <p:sldId id="618" r:id="rId26"/>
    <p:sldId id="619" r:id="rId27"/>
    <p:sldId id="620" r:id="rId28"/>
    <p:sldId id="622" r:id="rId29"/>
    <p:sldId id="623" r:id="rId30"/>
    <p:sldId id="624" r:id="rId31"/>
    <p:sldId id="625" r:id="rId32"/>
    <p:sldId id="628" r:id="rId33"/>
    <p:sldId id="630" r:id="rId34"/>
    <p:sldId id="629" r:id="rId35"/>
    <p:sldId id="631" r:id="rId36"/>
    <p:sldId id="632" r:id="rId37"/>
    <p:sldId id="633" r:id="rId38"/>
    <p:sldId id="634" r:id="rId39"/>
    <p:sldId id="644" r:id="rId40"/>
    <p:sldId id="645" r:id="rId41"/>
    <p:sldId id="646" r:id="rId42"/>
    <p:sldId id="647" r:id="rId43"/>
    <p:sldId id="648" r:id="rId44"/>
    <p:sldId id="649" r:id="rId45"/>
    <p:sldId id="650" r:id="rId46"/>
    <p:sldId id="651" r:id="rId47"/>
    <p:sldId id="652" r:id="rId48"/>
    <p:sldId id="653" r:id="rId49"/>
    <p:sldId id="654" r:id="rId50"/>
    <p:sldId id="655" r:id="rId51"/>
    <p:sldId id="656" r:id="rId52"/>
    <p:sldId id="657" r:id="rId53"/>
    <p:sldId id="658" r:id="rId54"/>
    <p:sldId id="659" r:id="rId55"/>
    <p:sldId id="660" r:id="rId56"/>
    <p:sldId id="661" r:id="rId57"/>
    <p:sldId id="662" r:id="rId58"/>
    <p:sldId id="637" r:id="rId59"/>
    <p:sldId id="638" r:id="rId60"/>
    <p:sldId id="639" r:id="rId61"/>
    <p:sldId id="640" r:id="rId62"/>
    <p:sldId id="641" r:id="rId63"/>
    <p:sldId id="642" r:id="rId64"/>
    <p:sldId id="664" r:id="rId65"/>
    <p:sldId id="665" r:id="rId66"/>
    <p:sldId id="666" r:id="rId67"/>
    <p:sldId id="667" r:id="rId68"/>
    <p:sldId id="668" r:id="rId69"/>
    <p:sldId id="669" r:id="rId70"/>
    <p:sldId id="670" r:id="rId71"/>
    <p:sldId id="671" r:id="rId72"/>
    <p:sldId id="672" r:id="rId73"/>
    <p:sldId id="673" r:id="rId74"/>
    <p:sldId id="674" r:id="rId75"/>
    <p:sldId id="678" r:id="rId76"/>
    <p:sldId id="675" r:id="rId77"/>
    <p:sldId id="676" r:id="rId78"/>
    <p:sldId id="679" r:id="rId79"/>
    <p:sldId id="677" r:id="rId8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12">
          <p15:clr>
            <a:srgbClr val="A4A3A4"/>
          </p15:clr>
        </p15:guide>
        <p15:guide id="2" orient="horz" pos="1056">
          <p15:clr>
            <a:srgbClr val="A4A3A4"/>
          </p15:clr>
        </p15:guide>
        <p15:guide id="3" pos="2928">
          <p15:clr>
            <a:srgbClr val="A4A3A4"/>
          </p15:clr>
        </p15:guide>
        <p15:guide id="4" pos="163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55" autoAdjust="0"/>
    <p:restoredTop sz="92563" autoAdjust="0"/>
  </p:normalViewPr>
  <p:slideViewPr>
    <p:cSldViewPr showGuides="1">
      <p:cViewPr varScale="1">
        <p:scale>
          <a:sx n="155" d="100"/>
          <a:sy n="155" d="100"/>
        </p:scale>
        <p:origin x="1956" y="100"/>
      </p:cViewPr>
      <p:guideLst>
        <p:guide orient="horz" pos="2112"/>
        <p:guide orient="horz" pos="1056"/>
        <p:guide pos="2928"/>
        <p:guide pos="16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60" d="100"/>
          <a:sy n="60" d="100"/>
        </p:scale>
        <p:origin x="-2490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slide" Target="slides/slide61.xml"/><Relationship Id="rId68" Type="http://schemas.openxmlformats.org/officeDocument/2006/relationships/slide" Target="slides/slide66.xml"/><Relationship Id="rId76" Type="http://schemas.openxmlformats.org/officeDocument/2006/relationships/slide" Target="slides/slide74.xml"/><Relationship Id="rId84" Type="http://schemas.openxmlformats.org/officeDocument/2006/relationships/theme" Target="theme/theme1.xml"/><Relationship Id="rId7" Type="http://schemas.openxmlformats.org/officeDocument/2006/relationships/slide" Target="slides/slide5.xml"/><Relationship Id="rId71" Type="http://schemas.openxmlformats.org/officeDocument/2006/relationships/slide" Target="slides/slide69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slide" Target="slides/slide64.xml"/><Relationship Id="rId74" Type="http://schemas.openxmlformats.org/officeDocument/2006/relationships/slide" Target="slides/slide72.xml"/><Relationship Id="rId79" Type="http://schemas.openxmlformats.org/officeDocument/2006/relationships/slide" Target="slides/slide77.xml"/><Relationship Id="rId5" Type="http://schemas.openxmlformats.org/officeDocument/2006/relationships/slide" Target="slides/slide3.xml"/><Relationship Id="rId61" Type="http://schemas.openxmlformats.org/officeDocument/2006/relationships/slide" Target="slides/slide59.xml"/><Relationship Id="rId82" Type="http://schemas.openxmlformats.org/officeDocument/2006/relationships/presProps" Target="presProps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69" Type="http://schemas.openxmlformats.org/officeDocument/2006/relationships/slide" Target="slides/slide67.xml"/><Relationship Id="rId77" Type="http://schemas.openxmlformats.org/officeDocument/2006/relationships/slide" Target="slides/slide75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72" Type="http://schemas.openxmlformats.org/officeDocument/2006/relationships/slide" Target="slides/slide70.xml"/><Relationship Id="rId80" Type="http://schemas.openxmlformats.org/officeDocument/2006/relationships/slide" Target="slides/slide78.xml"/><Relationship Id="rId85" Type="http://schemas.openxmlformats.org/officeDocument/2006/relationships/tableStyles" Target="tableStyles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slide" Target="slides/slide65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slide" Target="slides/slide68.xml"/><Relationship Id="rId75" Type="http://schemas.openxmlformats.org/officeDocument/2006/relationships/slide" Target="slides/slide73.xml"/><Relationship Id="rId83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73" Type="http://schemas.openxmlformats.org/officeDocument/2006/relationships/slide" Target="slides/slide71.xml"/><Relationship Id="rId78" Type="http://schemas.openxmlformats.org/officeDocument/2006/relationships/slide" Target="slides/slide76.xml"/><Relationship Id="rId81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023F731-F0E2-4B56-AEF5-3B1D860A324D}" type="datetimeFigureOut">
              <a:rPr lang="en-US"/>
              <a:pPr>
                <a:defRPr/>
              </a:pPr>
              <a:t>9/8/2017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CEFC0F5-D01E-4BDB-B97A-321AEBCBFA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5147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EFC0F5-D01E-4BDB-B97A-321AEBCBFAD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4447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 smtClean="0"/>
            </a:lvl1pPr>
          </a:lstStyle>
          <a:p>
            <a:pPr>
              <a:defRPr/>
            </a:pPr>
            <a:fld id="{1C9536B7-5070-4FE8-8969-96735BFF711A}" type="datetime1">
              <a:rPr lang="en-US"/>
              <a:pPr>
                <a:defRPr/>
              </a:pPr>
              <a:t>9/8/2017</a:t>
            </a:fld>
            <a:endParaRPr lang="en-US"/>
          </a:p>
        </p:txBody>
      </p:sp>
      <p:sp>
        <p:nvSpPr>
          <p:cNvPr id="11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AEB637-46E5-474B-87A8-943D007D30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2FFB24-9DAC-4841-9FE5-9988D4FE5952}" type="datetime1">
              <a:rPr lang="en-US"/>
              <a:pPr>
                <a:defRPr/>
              </a:pPr>
              <a:t>9/8/2017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C408E4-A589-4D68-B66B-E485EEE8F0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5B897D-065A-495B-A693-41F7384657E0}" type="datetime1">
              <a:rPr lang="en-US"/>
              <a:pPr>
                <a:defRPr/>
              </a:pPr>
              <a:t>9/8/2017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450F3F-66DB-4760-95B4-53ADBD9730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8746BD-5C2D-45F8-9643-80DD6C93D1A0}" type="datetime1">
              <a:rPr lang="en-US"/>
              <a:pPr>
                <a:defRPr/>
              </a:pPr>
              <a:t>9/8/2017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790C0F-7E92-4B1C-96AF-477F17E619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od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01F20B-52D2-4DB3-9C9B-3144FEE3C4DB}" type="datetime1">
              <a:rPr lang="en-US"/>
              <a:pPr>
                <a:defRPr/>
              </a:pPr>
              <a:t>9/8/2017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33A4DC-7484-4BA3-B678-45C826FA36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228600"/>
            <a:ext cx="8229600" cy="5928360"/>
          </a:xfrm>
        </p:spPr>
        <p:txBody>
          <a:bodyPr>
            <a:normAutofit/>
          </a:bodyPr>
          <a:lstStyle>
            <a:lvl1pPr>
              <a:buFontTx/>
              <a:buNone/>
              <a:defRPr sz="18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18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18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18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18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44667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D615E60F-664F-46F4-A1E4-E0DE4B8C89BA}" type="datetime1">
              <a:rPr lang="en-US">
                <a:solidFill>
                  <a:srgbClr val="000000"/>
                </a:solidFill>
              </a:rPr>
              <a:pPr>
                <a:defRPr/>
              </a:pPr>
              <a:t>9/8/2017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1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2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C40124-16A6-4A3C-B227-96877DF1755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15151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accent6"/>
              </a:buClr>
              <a:defRPr/>
            </a:lvl1pPr>
            <a:lvl2pPr>
              <a:buClr>
                <a:schemeClr val="accent6"/>
              </a:buClr>
              <a:defRPr/>
            </a:lvl2pPr>
            <a:lvl3pPr>
              <a:buClr>
                <a:schemeClr val="accent6"/>
              </a:buClr>
              <a:defRPr/>
            </a:lvl3pPr>
            <a:lvl4pPr>
              <a:buClr>
                <a:schemeClr val="accent6"/>
              </a:buClr>
              <a:defRPr/>
            </a:lvl4pPr>
            <a:lvl5pPr>
              <a:buClr>
                <a:schemeClr val="accent6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7742FA-6707-46EF-8E51-F5DCA1068450}" type="datetime1">
              <a:rPr lang="en-US">
                <a:solidFill>
                  <a:srgbClr val="000000"/>
                </a:solidFill>
              </a:rPr>
              <a:pPr>
                <a:defRPr/>
              </a:pPr>
              <a:t>9/8/2017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7D241A-B659-48F1-9EB2-B8763A985DC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3333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434AF5-DE58-4974-A53F-E01D97D24C4C}" type="datetime1">
              <a:rPr lang="en-US">
                <a:solidFill>
                  <a:srgbClr val="000000"/>
                </a:solidFill>
              </a:rPr>
              <a:pPr>
                <a:defRPr/>
              </a:pPr>
              <a:t>9/8/2017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4BA611-6966-4C17-B05C-0CDC0F8821A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96682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d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01F20B-52D2-4DB3-9C9B-3144FEE3C4DB}" type="datetime1">
              <a:rPr lang="en-US">
                <a:solidFill>
                  <a:srgbClr val="000000"/>
                </a:solidFill>
              </a:rPr>
              <a:pPr>
                <a:defRPr/>
              </a:pPr>
              <a:t>9/8/2017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33A4DC-7484-4BA3-B678-45C826FA364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228600"/>
            <a:ext cx="8229600" cy="5928360"/>
          </a:xfrm>
        </p:spPr>
        <p:txBody>
          <a:bodyPr>
            <a:normAutofit/>
          </a:bodyPr>
          <a:lstStyle>
            <a:lvl1pPr>
              <a:buFontTx/>
              <a:buNone/>
              <a:defRPr sz="18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18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18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18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18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91293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45E1E2-4C12-4972-93C8-BD702B0DFF34}" type="datetime1">
              <a:rPr lang="en-US">
                <a:solidFill>
                  <a:srgbClr val="F8F8F8"/>
                </a:solidFill>
              </a:rPr>
              <a:pPr>
                <a:defRPr/>
              </a:pPr>
              <a:t>9/8/2017</a:t>
            </a:fld>
            <a:endParaRPr lang="en-US">
              <a:solidFill>
                <a:srgbClr val="F8F8F8"/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8F8F8"/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46A968-422E-4FCB-8D98-6F8E2E2754CF}" type="slidenum">
              <a:rPr lang="en-US">
                <a:solidFill>
                  <a:srgbClr val="F8F8F8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8F8F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87126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A4937-9870-4BB2-9FAF-652187BFFFFB}" type="datetime1">
              <a:rPr lang="en-US">
                <a:solidFill>
                  <a:srgbClr val="000000"/>
                </a:solidFill>
              </a:rPr>
              <a:pPr>
                <a:defRPr/>
              </a:pPr>
              <a:t>9/8/2017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1AE5FA-7AB0-4CA2-BE33-CB68C64DC15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6034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accent6"/>
              </a:buClr>
              <a:defRPr/>
            </a:lvl1pPr>
            <a:lvl2pPr>
              <a:buClr>
                <a:schemeClr val="accent6"/>
              </a:buClr>
              <a:defRPr/>
            </a:lvl2pPr>
            <a:lvl3pPr>
              <a:buClr>
                <a:schemeClr val="accent6"/>
              </a:buClr>
              <a:defRPr/>
            </a:lvl3pPr>
            <a:lvl4pPr>
              <a:buClr>
                <a:schemeClr val="accent6"/>
              </a:buClr>
              <a:defRPr/>
            </a:lvl4pPr>
            <a:lvl5pPr>
              <a:buClr>
                <a:schemeClr val="accent6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0C416E-7B5F-4D60-9E88-C94EE6ABD4FF}" type="datetime1">
              <a:rPr lang="en-US"/>
              <a:pPr>
                <a:defRPr/>
              </a:pPr>
              <a:t>9/8/2017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ED1E88-C2A3-4ED1-9995-44157ED0F0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7361F6-2A89-4633-B6C1-4CFD104B351B}" type="datetime1">
              <a:rPr lang="en-US">
                <a:solidFill>
                  <a:srgbClr val="000000"/>
                </a:solidFill>
              </a:rPr>
              <a:pPr>
                <a:defRPr/>
              </a:pPr>
              <a:t>9/8/2017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92D83F-69C7-4876-A231-E3AB0203375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78195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8C2DA-2528-4F4B-8C38-6E918CC4B0F0}" type="datetime1">
              <a:rPr lang="en-US">
                <a:solidFill>
                  <a:srgbClr val="000000"/>
                </a:solidFill>
              </a:rPr>
              <a:pPr>
                <a:defRPr/>
              </a:pPr>
              <a:t>9/8/2017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599690-942E-49E7-903A-5706844CA79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81153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01F20B-52D2-4DB3-9C9B-3144FEE3C4DB}" type="datetime1">
              <a:rPr lang="en-US">
                <a:solidFill>
                  <a:srgbClr val="000000"/>
                </a:solidFill>
              </a:rPr>
              <a:pPr>
                <a:defRPr/>
              </a:pPr>
              <a:t>9/8/2017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33A4DC-7484-4BA3-B678-45C826FA364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325422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7" name="Isosceles Triangle 6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FF6829-ED0D-4EB1-B264-30162E0EF798}" type="datetime1">
              <a:rPr lang="en-US">
                <a:solidFill>
                  <a:srgbClr val="000000"/>
                </a:solidFill>
              </a:rPr>
              <a:pPr>
                <a:defRPr/>
              </a:pPr>
              <a:t>9/8/2017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F75178-AB8D-45D4-B799-B44DDDF71A2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981087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  <a:latin typeface="Constantia"/>
            </a:endParaRPr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8502AF-752A-4130-AEB3-76D9508E4CFC}" type="datetime1">
              <a:rPr lang="en-US">
                <a:solidFill>
                  <a:srgbClr val="F8F8F8"/>
                </a:solidFill>
              </a:rPr>
              <a:pPr>
                <a:defRPr/>
              </a:pPr>
              <a:t>9/8/2017</a:t>
            </a:fld>
            <a:endParaRPr lang="en-US">
              <a:solidFill>
                <a:srgbClr val="F8F8F8"/>
              </a:solidFill>
            </a:endParaRPr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8F8F8"/>
              </a:solidFill>
            </a:endParaRP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6557E0-FF4F-45F6-83FE-5A11C0D4B19B}" type="slidenum">
              <a:rPr lang="en-US">
                <a:solidFill>
                  <a:srgbClr val="F8F8F8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8F8F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34042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769C6C-926B-48C6-962F-62BA7ACF3E10}" type="datetime1">
              <a:rPr lang="en-US">
                <a:solidFill>
                  <a:srgbClr val="000000"/>
                </a:solidFill>
              </a:rPr>
              <a:pPr>
                <a:defRPr/>
              </a:pPr>
              <a:t>9/8/2017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FB4838-F724-49A3-947A-7D3A29B32A1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627298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CF547-45CC-454C-B6EA-05FFADCBF8FB}" type="datetime1">
              <a:rPr lang="en-US">
                <a:solidFill>
                  <a:srgbClr val="000000"/>
                </a:solidFill>
              </a:rPr>
              <a:pPr>
                <a:defRPr/>
              </a:pPr>
              <a:t>9/8/2017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260A7B-B2DA-4193-A8EA-27B66352DAE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933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1EB4B-7C51-46AC-932D-D67EEE298808}" type="datetime1">
              <a:rPr lang="en-US"/>
              <a:pPr>
                <a:defRPr/>
              </a:pPr>
              <a:t>9/8/2017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7ACB01-8358-4A41-B4CD-DA7053A8D8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1F7532-5D15-4FCC-B2F5-45C5FC98F937}" type="datetime1">
              <a:rPr lang="en-US"/>
              <a:pPr>
                <a:defRPr/>
              </a:pPr>
              <a:t>9/8/2017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391AF7-1F67-417D-B218-313F66B353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87031-85B5-447A-AFFF-5502068A3AC8}" type="datetime1">
              <a:rPr lang="en-US"/>
              <a:pPr>
                <a:defRPr/>
              </a:pPr>
              <a:t>9/8/2017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C7A35-55DD-4689-9207-B6A0BCF974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1C0ECB-A482-4196-A1C8-9F809A8156DA}" type="datetime1">
              <a:rPr lang="en-US"/>
              <a:pPr>
                <a:defRPr/>
              </a:pPr>
              <a:t>9/8/2017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340DA4-EA63-4CFD-B7EF-F315DAE493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43054A-8BB6-490A-84E7-58FA1248DA5A}" type="datetime1">
              <a:rPr lang="en-US"/>
              <a:pPr>
                <a:defRPr/>
              </a:pPr>
              <a:t>9/8/2017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ABFF73-B986-4246-9C14-D7B598317B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CDCCB0-8948-4C41-B7E6-A3A4F76E09E4}" type="datetime1">
              <a:rPr lang="en-US"/>
              <a:pPr>
                <a:defRPr/>
              </a:pPr>
              <a:t>9/8/2017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CF428A-EF57-4F2A-AB0B-941B912035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6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03FC54-1274-43A8-805D-F033DB330547}" type="datetime1">
              <a:rPr lang="en-US"/>
              <a:pPr>
                <a:defRPr/>
              </a:pPr>
              <a:t>9/8/2017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923C02-62DE-4DA5-8AA3-D7441D3D8E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DCFA8FA-C0F0-4F08-B839-A82F484E3877}" type="datetime1">
              <a:rPr lang="en-US"/>
              <a:pPr>
                <a:defRPr/>
              </a:pPr>
              <a:t>9/8/2017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83A1FFE-2D20-4A07-A7DB-C412A0550C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16" r:id="rId2"/>
    <p:sldLayoutId id="2147484017" r:id="rId3"/>
    <p:sldLayoutId id="2147484022" r:id="rId4"/>
    <p:sldLayoutId id="2147484018" r:id="rId5"/>
    <p:sldLayoutId id="2147484019" r:id="rId6"/>
    <p:sldLayoutId id="2147484023" r:id="rId7"/>
    <p:sldLayoutId id="2147484024" r:id="rId8"/>
    <p:sldLayoutId id="2147484025" r:id="rId9"/>
    <p:sldLayoutId id="2147484026" r:id="rId10"/>
    <p:sldLayoutId id="2147484020" r:id="rId11"/>
    <p:sldLayoutId id="2147484027" r:id="rId12"/>
    <p:sldLayoutId id="2147484029" r:id="rId13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fontAlgn="base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fontAlgn="base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fontAlgn="base">
        <a:spcBef>
          <a:spcPts val="400"/>
        </a:spcBef>
        <a:spcAft>
          <a:spcPct val="0"/>
        </a:spcAft>
        <a:buClr>
          <a:srgbClr val="9C9C9C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0CDDDD1-34A2-41F2-853A-EED66743B264}" type="datetime1">
              <a:rPr lang="en-US">
                <a:solidFill>
                  <a:srgbClr val="000000"/>
                </a:solidFill>
              </a:rPr>
              <a:pPr>
                <a:defRPr/>
              </a:pPr>
              <a:t>9/8/2017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A18328C-B127-4E63-A892-D7A98282C00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352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1" r:id="rId1"/>
    <p:sldLayoutId id="2147484032" r:id="rId2"/>
    <p:sldLayoutId id="2147484033" r:id="rId3"/>
    <p:sldLayoutId id="2147484034" r:id="rId4"/>
    <p:sldLayoutId id="2147484035" r:id="rId5"/>
    <p:sldLayoutId id="2147484036" r:id="rId6"/>
    <p:sldLayoutId id="2147484037" r:id="rId7"/>
    <p:sldLayoutId id="2147484038" r:id="rId8"/>
    <p:sldLayoutId id="2147484039" r:id="rId9"/>
    <p:sldLayoutId id="2147484040" r:id="rId10"/>
    <p:sldLayoutId id="2147484041" r:id="rId11"/>
    <p:sldLayoutId id="2147484042" r:id="rId12"/>
    <p:sldLayoutId id="2147484043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9C9C9C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Non-static classes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5FDF08-6423-41AC-9229-D5E1EEB9D7F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079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main(String[]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args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 smtClean="0">
                <a:solidFill>
                  <a:srgbClr val="3F7F5F"/>
                </a:solidFill>
                <a:latin typeface="Consolas" panose="020B0609020204030204" pitchFamily="49" charset="0"/>
              </a:rPr>
              <a:t>  // 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create a point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SimplePoint2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SimplePoint2();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3F7F5F"/>
                </a:solidFill>
                <a:latin typeface="Consolas" panose="020B0609020204030204" pitchFamily="49" charset="0"/>
              </a:rPr>
              <a:t>  // 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set its coordinates</a:t>
            </a:r>
          </a:p>
          <a:p>
            <a:r>
              <a:rPr lang="en-US" dirty="0" smtClean="0">
                <a:solidFill>
                  <a:srgbClr val="6A3E3E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 -1.0f;</a:t>
            </a:r>
          </a:p>
          <a:p>
            <a:r>
              <a:rPr lang="en-US" dirty="0" smtClean="0">
                <a:solidFill>
                  <a:srgbClr val="6A3E3E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 1.5f;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3F7F5F"/>
                </a:solidFill>
                <a:latin typeface="Consolas" panose="020B0609020204030204" pitchFamily="49" charset="0"/>
              </a:rPr>
              <a:t>  // 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get its coordinates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i="1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i="1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i="1" dirty="0">
                <a:solidFill>
                  <a:srgbClr val="2A00FF"/>
                </a:solidFill>
                <a:latin typeface="Consolas" panose="020B0609020204030204" pitchFamily="49" charset="0"/>
              </a:rPr>
              <a:t>"p = ("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i="1" dirty="0">
                <a:solidFill>
                  <a:srgbClr val="2A00FF"/>
                </a:solidFill>
                <a:latin typeface="Consolas" panose="020B0609020204030204" pitchFamily="49" charset="0"/>
              </a:rPr>
              <a:t>", "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i="1" dirty="0" smtClean="0">
                <a:solidFill>
                  <a:srgbClr val="2A00FF"/>
                </a:solidFill>
                <a:latin typeface="Consolas" panose="020B0609020204030204" pitchFamily="49" charset="0"/>
              </a:rPr>
              <a:t>")"</a:t>
            </a:r>
            <a:r>
              <a:rPr lang="en-US" i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endParaRPr lang="en-US" i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SimplePoint2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q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SimplePoint2();</a:t>
            </a:r>
          </a:p>
          <a:p>
            <a:r>
              <a:rPr lang="en-US" dirty="0" smtClean="0">
                <a:solidFill>
                  <a:srgbClr val="6A3E3E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solidFill>
                  <a:srgbClr val="6A3E3E"/>
                </a:solidFill>
                <a:latin typeface="Consolas" panose="020B0609020204030204" pitchFamily="49" charset="0"/>
              </a:rPr>
              <a:t>q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 smtClean="0">
                <a:solidFill>
                  <a:srgbClr val="6A3E3E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solidFill>
                  <a:srgbClr val="6A3E3E"/>
                </a:solidFill>
                <a:latin typeface="Consolas" panose="020B0609020204030204" pitchFamily="49" charset="0"/>
              </a:rPr>
              <a:t>q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3F7F5F"/>
                </a:solidFill>
                <a:latin typeface="Consolas" panose="020B0609020204030204" pitchFamily="49" charset="0"/>
              </a:rPr>
              <a:t>  // 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equals?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i="1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i="1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i="1" dirty="0">
                <a:solidFill>
                  <a:srgbClr val="2A00FF"/>
                </a:solidFill>
                <a:latin typeface="Consolas" panose="020B0609020204030204" pitchFamily="49" charset="0"/>
              </a:rPr>
              <a:t>"</a:t>
            </a:r>
            <a:r>
              <a:rPr lang="en-US" i="1" dirty="0" err="1">
                <a:solidFill>
                  <a:srgbClr val="2A00FF"/>
                </a:solidFill>
                <a:latin typeface="Consolas" panose="020B0609020204030204" pitchFamily="49" charset="0"/>
              </a:rPr>
              <a:t>p.equals</a:t>
            </a:r>
            <a:r>
              <a:rPr lang="en-US" i="1" dirty="0">
                <a:solidFill>
                  <a:srgbClr val="2A00FF"/>
                </a:solidFill>
                <a:latin typeface="Consolas" panose="020B0609020204030204" pitchFamily="49" charset="0"/>
              </a:rPr>
              <a:t>(q) is: "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.equals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q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));</a:t>
            </a:r>
            <a:endParaRPr lang="en-US" i="1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0741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Encapsulation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we can add features to </a:t>
            </a:r>
            <a:r>
              <a:rPr lang="en-US" b="1" dirty="0">
                <a:latin typeface="Consolas" panose="020B0609020204030204" pitchFamily="49" charset="0"/>
              </a:rPr>
              <a:t>SimplePoint2</a:t>
            </a:r>
            <a:r>
              <a:rPr lang="en-US" dirty="0"/>
              <a:t> </a:t>
            </a:r>
            <a:r>
              <a:rPr lang="en-US" dirty="0" smtClean="0"/>
              <a:t>to make it easier to use</a:t>
            </a:r>
          </a:p>
          <a:p>
            <a:pPr lvl="1"/>
            <a:r>
              <a:rPr lang="en-US" dirty="0" smtClean="0"/>
              <a:t>we can add methods that </a:t>
            </a:r>
            <a:r>
              <a:rPr lang="en-US" i="1" dirty="0" smtClean="0"/>
              <a:t>use the fields</a:t>
            </a:r>
            <a:r>
              <a:rPr lang="en-US" dirty="0" smtClean="0"/>
              <a:t> of </a:t>
            </a:r>
            <a:r>
              <a:rPr lang="en-US" b="1" dirty="0">
                <a:latin typeface="Consolas" panose="020B0609020204030204" pitchFamily="49" charset="0"/>
              </a:rPr>
              <a:t>SimplePoint2</a:t>
            </a:r>
            <a:r>
              <a:rPr lang="en-US" dirty="0"/>
              <a:t> </a:t>
            </a:r>
            <a:r>
              <a:rPr lang="en-US" dirty="0" smtClean="0"/>
              <a:t>to perform some sort of computation (like compute a string representation of the point)</a:t>
            </a:r>
          </a:p>
          <a:p>
            <a:pPr lvl="1"/>
            <a:r>
              <a:rPr lang="en-US" dirty="0" smtClean="0"/>
              <a:t>we can add constructors that </a:t>
            </a:r>
            <a:r>
              <a:rPr lang="en-US" i="1" dirty="0" smtClean="0"/>
              <a:t>set the values of the fields</a:t>
            </a:r>
            <a:r>
              <a:rPr lang="en-US" dirty="0" smtClean="0"/>
              <a:t> of a </a:t>
            </a:r>
            <a:r>
              <a:rPr lang="en-US" b="1" dirty="0">
                <a:latin typeface="Consolas" panose="020B0609020204030204" pitchFamily="49" charset="0"/>
              </a:rPr>
              <a:t>SimplePoint2</a:t>
            </a:r>
            <a:r>
              <a:rPr lang="en-US" dirty="0"/>
              <a:t> </a:t>
            </a:r>
            <a:r>
              <a:rPr lang="en-US" dirty="0" smtClean="0"/>
              <a:t>object when it is created</a:t>
            </a:r>
          </a:p>
          <a:p>
            <a:r>
              <a:rPr lang="en-US" dirty="0" smtClean="0"/>
              <a:t>in object oriented programming the term </a:t>
            </a:r>
            <a:r>
              <a:rPr lang="en-US" i="1" dirty="0" smtClean="0"/>
              <a:t>encapsulation</a:t>
            </a:r>
            <a:r>
              <a:rPr lang="en-US" dirty="0" smtClean="0"/>
              <a:t> means bundling data and methods that use the data into a single unit</a:t>
            </a:r>
            <a:endParaRPr lang="en-US" dirty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157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the purpose of a constructor is to initialize the state of an object</a:t>
            </a:r>
          </a:p>
          <a:p>
            <a:pPr lvl="1"/>
            <a:r>
              <a:rPr lang="en-US" i="1" dirty="0"/>
              <a:t>it should set the values of </a:t>
            </a:r>
            <a:r>
              <a:rPr lang="en-US" i="1" dirty="0" smtClean="0"/>
              <a:t>all of the </a:t>
            </a:r>
            <a:r>
              <a:rPr lang="en-US" i="1" dirty="0"/>
              <a:t>non-static fields to appropriate values</a:t>
            </a:r>
          </a:p>
          <a:p>
            <a:r>
              <a:rPr lang="en-US" dirty="0" smtClean="0"/>
              <a:t>a </a:t>
            </a:r>
            <a:r>
              <a:rPr lang="en-US" dirty="0"/>
              <a:t>constructor:</a:t>
            </a:r>
          </a:p>
          <a:p>
            <a:pPr lvl="1"/>
            <a:r>
              <a:rPr lang="en-US" dirty="0"/>
              <a:t>must have the same name as the class</a:t>
            </a:r>
          </a:p>
          <a:p>
            <a:pPr lvl="1"/>
            <a:r>
              <a:rPr lang="en-US" dirty="0"/>
              <a:t>never returns a value (not even void)</a:t>
            </a:r>
          </a:p>
          <a:p>
            <a:pPr lvl="2"/>
            <a:r>
              <a:rPr lang="en-US" dirty="0"/>
              <a:t>constructors are not methods</a:t>
            </a:r>
          </a:p>
          <a:p>
            <a:pPr lvl="1"/>
            <a:r>
              <a:rPr lang="en-US" dirty="0"/>
              <a:t>can have zero or more parameters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305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Default constructor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default constructor has zero parameters</a:t>
            </a:r>
          </a:p>
          <a:p>
            <a:r>
              <a:rPr lang="en-US" dirty="0" smtClean="0"/>
              <a:t>the default constructor initializes the state of an object to some well defined state chosen by the implementer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517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SimplePoint2 {</a:t>
            </a:r>
          </a:p>
          <a:p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public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float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public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float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 /**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 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* The default constructor. Sets both the x and y coordinate</a:t>
            </a: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 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* of the point to 0.0f.</a:t>
            </a: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 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*/</a:t>
            </a:r>
          </a:p>
          <a:p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public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SimplePoint2() {</a:t>
            </a:r>
          </a:p>
          <a:p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  </a:t>
            </a:r>
            <a:r>
              <a:rPr lang="en-US" dirty="0" err="1" smtClean="0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 0.0f;</a:t>
            </a:r>
          </a:p>
          <a:p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  </a:t>
            </a:r>
            <a:r>
              <a:rPr lang="en-US" dirty="0" err="1" smtClean="0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 0.0f;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}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953000" y="3124200"/>
            <a:ext cx="347813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Inside a constructor, the keyword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this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 is a reference to the object</a:t>
            </a:r>
          </a:p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that is currently being initialized.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9535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Custom constructors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class can have multiple constructors but the signatures of the constructors must be unique</a:t>
            </a:r>
          </a:p>
          <a:p>
            <a:pPr lvl="1"/>
            <a:r>
              <a:rPr lang="en-US" dirty="0" smtClean="0"/>
              <a:t>i.e., each constructor must have a unique list of parameter types</a:t>
            </a:r>
          </a:p>
          <a:p>
            <a:r>
              <a:rPr lang="en-US" dirty="0" smtClean="0"/>
              <a:t>it would be convenient for clients if </a:t>
            </a:r>
            <a:r>
              <a:rPr lang="en-US" b="1" dirty="0">
                <a:latin typeface="Consolas" panose="020B0609020204030204" pitchFamily="49" charset="0"/>
              </a:rPr>
              <a:t>SimplePoint2</a:t>
            </a:r>
            <a:r>
              <a:rPr lang="en-US" dirty="0"/>
              <a:t> </a:t>
            </a:r>
            <a:r>
              <a:rPr lang="en-US" dirty="0" smtClean="0"/>
              <a:t>had a constructor that let the client set the x and y coordinate of the point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429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SimplePoint2 {</a:t>
            </a:r>
          </a:p>
          <a:p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public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float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public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float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 /**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 *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Sets the x and y coordinate of the point to the argument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 *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values.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 * 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 * </a:t>
            </a:r>
            <a:r>
              <a:rPr lang="en-US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x the x coordinate of the point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 * </a:t>
            </a:r>
            <a:r>
              <a:rPr lang="en-US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y the y coordinate of the point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 */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public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SimplePoint2(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float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float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  </a:t>
            </a:r>
            <a:r>
              <a:rPr lang="en-US" dirty="0" err="1" smtClean="0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  </a:t>
            </a:r>
            <a:r>
              <a:rPr lang="en-US" dirty="0" err="1" smtClean="0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}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042452" y="4876800"/>
            <a:ext cx="464434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rgbClr val="7F0055"/>
                </a:solidFill>
                <a:latin typeface="Consolas" panose="020B0609020204030204" pitchFamily="49" charset="0"/>
                <a:cs typeface="Courier New" pitchFamily="49" charset="0"/>
              </a:rPr>
              <a:t>this</a:t>
            </a:r>
            <a:r>
              <a:rPr lang="en-US" b="1" dirty="0" err="1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.</a:t>
            </a:r>
            <a:r>
              <a:rPr lang="en-US" b="1" dirty="0" err="1">
                <a:solidFill>
                  <a:srgbClr val="0000C0"/>
                </a:solidFill>
                <a:latin typeface="Consolas" panose="020B0609020204030204" pitchFamily="49" charset="0"/>
                <a:cs typeface="Courier New" pitchFamily="49" charset="0"/>
              </a:rPr>
              <a:t>x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 : the field named </a:t>
            </a:r>
            <a:r>
              <a:rPr lang="en-US" b="1" dirty="0">
                <a:solidFill>
                  <a:srgbClr val="0000C0"/>
                </a:solidFill>
                <a:latin typeface="Consolas" panose="020B0609020204030204" pitchFamily="49" charset="0"/>
                <a:cs typeface="Courier New" pitchFamily="49" charset="0"/>
              </a:rPr>
              <a:t>x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 of </a:t>
            </a:r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  <a:cs typeface="Courier New" pitchFamily="49" charset="0"/>
              </a:rPr>
              <a:t>this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 point</a:t>
            </a:r>
          </a:p>
          <a:p>
            <a:r>
              <a:rPr lang="en-US" b="1" dirty="0" err="1">
                <a:solidFill>
                  <a:srgbClr val="7F0055"/>
                </a:solidFill>
                <a:latin typeface="Consolas" panose="020B0609020204030204" pitchFamily="49" charset="0"/>
                <a:cs typeface="Courier New" pitchFamily="49" charset="0"/>
              </a:rPr>
              <a:t>this</a:t>
            </a:r>
            <a:r>
              <a:rPr lang="en-US" b="1" dirty="0" err="1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.</a:t>
            </a:r>
            <a:r>
              <a:rPr lang="en-US" b="1" dirty="0" err="1">
                <a:solidFill>
                  <a:srgbClr val="0000C0"/>
                </a:solidFill>
                <a:latin typeface="Consolas" panose="020B0609020204030204" pitchFamily="49" charset="0"/>
                <a:cs typeface="Courier New" pitchFamily="49" charset="0"/>
              </a:rPr>
              <a:t>y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  <a:latin typeface="Constantia"/>
              </a:rPr>
              <a:t>: the field named </a:t>
            </a:r>
            <a:r>
              <a:rPr lang="en-US" b="1" dirty="0">
                <a:solidFill>
                  <a:srgbClr val="0000C0"/>
                </a:solidFill>
                <a:latin typeface="Consolas" panose="020B0609020204030204" pitchFamily="49" charset="0"/>
                <a:cs typeface="Courier New" pitchFamily="49" charset="0"/>
              </a:rPr>
              <a:t>y</a:t>
            </a:r>
            <a:r>
              <a:rPr lang="en-US" dirty="0" smtClean="0">
                <a:solidFill>
                  <a:srgbClr val="FF0000"/>
                </a:solidFill>
                <a:latin typeface="Constantia"/>
              </a:rPr>
              <a:t> </a:t>
            </a:r>
            <a:r>
              <a:rPr lang="en-US" dirty="0">
                <a:solidFill>
                  <a:srgbClr val="FF0000"/>
                </a:solidFill>
                <a:latin typeface="Constantia"/>
              </a:rPr>
              <a:t>of </a:t>
            </a:r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  <a:cs typeface="Courier New" pitchFamily="49" charset="0"/>
              </a:rPr>
              <a:t>this</a:t>
            </a:r>
            <a:r>
              <a:rPr lang="en-US" dirty="0" smtClean="0">
                <a:solidFill>
                  <a:srgbClr val="FF0000"/>
                </a:solidFill>
                <a:latin typeface="Constantia"/>
              </a:rPr>
              <a:t> </a:t>
            </a:r>
            <a:r>
              <a:rPr lang="en-US" dirty="0">
                <a:solidFill>
                  <a:srgbClr val="FF0000"/>
                </a:solidFill>
                <a:latin typeface="Constantia"/>
              </a:rPr>
              <a:t>point</a:t>
            </a:r>
            <a:endParaRPr lang="en-US" dirty="0" smtClean="0">
              <a:solidFill>
                <a:srgbClr val="FF0000"/>
              </a:solidFill>
              <a:latin typeface="+mn-lt"/>
            </a:endParaRPr>
          </a:p>
          <a:p>
            <a:pPr lvl="0"/>
            <a:r>
              <a:rPr lang="en-US" b="1" dirty="0">
                <a:solidFill>
                  <a:srgbClr val="6A3E3E"/>
                </a:solidFill>
                <a:latin typeface="Consolas" panose="020B0609020204030204" pitchFamily="49" charset="0"/>
                <a:cs typeface="Courier New" pitchFamily="49" charset="0"/>
              </a:rPr>
              <a:t>x</a:t>
            </a:r>
            <a:r>
              <a:rPr lang="en-US" dirty="0" smtClean="0">
                <a:solidFill>
                  <a:srgbClr val="FF0000"/>
                </a:solidFill>
                <a:latin typeface="Constantia"/>
              </a:rPr>
              <a:t> </a:t>
            </a:r>
            <a:r>
              <a:rPr lang="en-US" dirty="0">
                <a:solidFill>
                  <a:srgbClr val="FF0000"/>
                </a:solidFill>
                <a:latin typeface="Constantia"/>
              </a:rPr>
              <a:t>: the </a:t>
            </a:r>
            <a:r>
              <a:rPr lang="en-US" dirty="0" smtClean="0">
                <a:solidFill>
                  <a:srgbClr val="FF0000"/>
                </a:solidFill>
                <a:latin typeface="Constantia"/>
              </a:rPr>
              <a:t>parameter </a:t>
            </a:r>
            <a:r>
              <a:rPr lang="en-US" dirty="0">
                <a:solidFill>
                  <a:srgbClr val="FF0000"/>
                </a:solidFill>
                <a:latin typeface="Constantia"/>
              </a:rPr>
              <a:t>named </a:t>
            </a:r>
            <a:r>
              <a:rPr lang="en-US" b="1" dirty="0">
                <a:solidFill>
                  <a:srgbClr val="6A3E3E"/>
                </a:solidFill>
                <a:latin typeface="Consolas" panose="020B0609020204030204" pitchFamily="49" charset="0"/>
                <a:cs typeface="Courier New" pitchFamily="49" charset="0"/>
              </a:rPr>
              <a:t>x</a:t>
            </a:r>
            <a:r>
              <a:rPr lang="en-US" dirty="0" smtClean="0">
                <a:solidFill>
                  <a:srgbClr val="FF0000"/>
                </a:solidFill>
                <a:latin typeface="Constantia"/>
              </a:rPr>
              <a:t> of the constructor</a:t>
            </a:r>
            <a:endParaRPr lang="en-US" dirty="0">
              <a:solidFill>
                <a:srgbClr val="FF0000"/>
              </a:solidFill>
              <a:latin typeface="Constantia"/>
            </a:endParaRPr>
          </a:p>
          <a:p>
            <a:pPr lvl="0"/>
            <a:r>
              <a:rPr lang="en-US" b="1" dirty="0">
                <a:solidFill>
                  <a:srgbClr val="6A3E3E"/>
                </a:solidFill>
                <a:latin typeface="Consolas" panose="020B0609020204030204" pitchFamily="49" charset="0"/>
                <a:cs typeface="Courier New" pitchFamily="49" charset="0"/>
              </a:rPr>
              <a:t>y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  <a:latin typeface="Constantia"/>
              </a:rPr>
              <a:t>: the parameter named </a:t>
            </a:r>
            <a:r>
              <a:rPr lang="en-US" b="1" dirty="0">
                <a:solidFill>
                  <a:srgbClr val="6A3E3E"/>
                </a:solidFill>
                <a:latin typeface="Consolas" panose="020B0609020204030204" pitchFamily="49" charset="0"/>
                <a:cs typeface="Courier New" pitchFamily="49" charset="0"/>
              </a:rPr>
              <a:t>y</a:t>
            </a:r>
            <a:r>
              <a:rPr lang="en-US" dirty="0" smtClean="0">
                <a:solidFill>
                  <a:srgbClr val="FF0000"/>
                </a:solidFill>
                <a:latin typeface="Constantia"/>
              </a:rPr>
              <a:t> </a:t>
            </a:r>
            <a:r>
              <a:rPr lang="en-US" dirty="0">
                <a:solidFill>
                  <a:srgbClr val="FF0000"/>
                </a:solidFill>
                <a:latin typeface="Constantia"/>
              </a:rPr>
              <a:t>of the </a:t>
            </a:r>
            <a:r>
              <a:rPr lang="en-US" dirty="0" smtClean="0">
                <a:solidFill>
                  <a:srgbClr val="FF0000"/>
                </a:solidFill>
                <a:latin typeface="Constantia"/>
              </a:rPr>
              <a:t>constructor</a:t>
            </a:r>
            <a:endParaRPr lang="en-US" dirty="0">
              <a:solidFill>
                <a:srgbClr val="FF0000"/>
              </a:solidFill>
              <a:latin typeface="Constantia"/>
            </a:endParaRPr>
          </a:p>
        </p:txBody>
      </p:sp>
    </p:spTree>
    <p:extLst>
      <p:ext uri="{BB962C8B-B14F-4D97-AF65-F5344CB8AC3E}">
        <p14:creationId xmlns:p14="http://schemas.microsoft.com/office/powerpoint/2010/main" val="1081860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5FDF08-6423-41AC-9229-D5E1EEB9D7FB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17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SimplePoint2 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p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=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SimplePoint2(-1.0f, 1.5f);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4442779"/>
              </p:ext>
            </p:extLst>
          </p:nvPr>
        </p:nvGraphicFramePr>
        <p:xfrm>
          <a:off x="5105400" y="762000"/>
          <a:ext cx="3345180" cy="147320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66800"/>
                <a:gridCol w="640080"/>
                <a:gridCol w="1638300"/>
              </a:tblGrid>
              <a:tr h="27432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64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client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23613"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p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47986"/>
              </p:ext>
            </p:extLst>
          </p:nvPr>
        </p:nvGraphicFramePr>
        <p:xfrm>
          <a:off x="5113020" y="2362200"/>
          <a:ext cx="3345180" cy="175260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66800"/>
                <a:gridCol w="640080"/>
                <a:gridCol w="1638300"/>
              </a:tblGrid>
              <a:tr h="15240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600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1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SimplePoint2</a:t>
                      </a:r>
                      <a:r>
                        <a:rPr lang="en-CA" sz="1100" b="1" dirty="0" smtClean="0"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CA" sz="1100" b="0" dirty="0" smtClean="0">
                          <a:latin typeface="+mn-lt"/>
                          <a:cs typeface="Courier New" pitchFamily="49" charset="0"/>
                        </a:rPr>
                        <a:t>object</a:t>
                      </a:r>
                      <a:endParaRPr lang="en-US" sz="11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smtClean="0">
                          <a:solidFill>
                            <a:srgbClr val="0000C0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x</a:t>
                      </a:r>
                      <a:endParaRPr lang="en-US" b="1" dirty="0">
                        <a:solidFill>
                          <a:srgbClr val="0000C0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smtClean="0">
                          <a:solidFill>
                            <a:srgbClr val="0000C0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y</a:t>
                      </a:r>
                      <a:endParaRPr lang="en-US" b="1" dirty="0">
                        <a:solidFill>
                          <a:srgbClr val="0000C0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9661836"/>
              </p:ext>
            </p:extLst>
          </p:nvPr>
        </p:nvGraphicFramePr>
        <p:xfrm>
          <a:off x="5105400" y="4191000"/>
          <a:ext cx="3345180" cy="226568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66800"/>
                <a:gridCol w="640080"/>
                <a:gridCol w="1638300"/>
              </a:tblGrid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700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SimplePoint2</a:t>
                      </a:r>
                      <a:r>
                        <a:rPr lang="en-CA" sz="1400" b="1" dirty="0" smtClean="0"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CA" sz="1400" b="0" dirty="0" smtClean="0">
                          <a:latin typeface="+mn-lt"/>
                          <a:cs typeface="Courier New" pitchFamily="49" charset="0"/>
                        </a:rPr>
                        <a:t>constructor</a:t>
                      </a:r>
                      <a:endParaRPr lang="en-US" sz="1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this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600a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85420">
                <a:tc>
                  <a:txBody>
                    <a:bodyPr/>
                    <a:lstStyle/>
                    <a:p>
                      <a:pPr algn="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x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0000"/>
                          </a:solidFill>
                          <a:latin typeface="Consolas"/>
                          <a:cs typeface="Courier New" pitchFamily="49" charset="0"/>
                        </a:rPr>
                        <a:t>-1.0f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85420"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y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0000"/>
                          </a:solidFill>
                          <a:latin typeface="Consolas"/>
                          <a:cs typeface="Courier New" pitchFamily="49" charset="0"/>
                        </a:rPr>
                        <a:t>1.5f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33400" y="1066800"/>
            <a:ext cx="38862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 smtClean="0">
                <a:solidFill>
                  <a:prstClr val="black"/>
                </a:solidFill>
                <a:latin typeface="Constantia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solidFill>
                  <a:prstClr val="black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new</a:t>
            </a:r>
            <a:r>
              <a:rPr lang="en-US" dirty="0" smtClean="0">
                <a:solidFill>
                  <a:prstClr val="black"/>
                </a:solidFill>
                <a:latin typeface="Constantia"/>
                <a:cs typeface="+mn-cs"/>
              </a:rPr>
              <a:t> allocates memory for a </a:t>
            </a:r>
            <a:r>
              <a:rPr lang="en-US" b="1" dirty="0" smtClean="0">
                <a:solidFill>
                  <a:prstClr val="black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SimplePoint2</a:t>
            </a:r>
            <a:r>
              <a:rPr lang="en-US" dirty="0" smtClean="0">
                <a:solidFill>
                  <a:prstClr val="black"/>
                </a:solidFill>
                <a:latin typeface="Constantia"/>
                <a:cs typeface="+mn-cs"/>
              </a:rPr>
              <a:t> object</a:t>
            </a:r>
            <a:br>
              <a:rPr lang="en-US" dirty="0" smtClean="0">
                <a:solidFill>
                  <a:prstClr val="black"/>
                </a:solidFill>
                <a:latin typeface="Constantia"/>
                <a:cs typeface="+mn-cs"/>
              </a:rPr>
            </a:br>
            <a:endParaRPr lang="en-US" dirty="0" smtClean="0">
              <a:solidFill>
                <a:prstClr val="black"/>
              </a:solidFill>
              <a:latin typeface="Constantia"/>
              <a:cs typeface="+mn-c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 smtClean="0">
                <a:solidFill>
                  <a:prstClr val="black"/>
                </a:solidFill>
                <a:latin typeface="Constantia"/>
                <a:cs typeface="+mn-cs"/>
              </a:rPr>
              <a:t>the </a:t>
            </a:r>
            <a:r>
              <a:rPr lang="en-US" b="1" dirty="0">
                <a:solidFill>
                  <a:prstClr val="black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SimplePoint2</a:t>
            </a:r>
            <a:r>
              <a:rPr lang="en-US" dirty="0" smtClean="0">
                <a:solidFill>
                  <a:prstClr val="black"/>
                </a:solidFill>
                <a:latin typeface="Constantia"/>
                <a:cs typeface="+mn-cs"/>
              </a:rPr>
              <a:t> constructor is invoked by passing the memory address of the object and the arguments </a:t>
            </a:r>
            <a:r>
              <a:rPr lang="en-US" b="1" dirty="0">
                <a:solidFill>
                  <a:srgbClr val="000000"/>
                </a:solidFill>
                <a:latin typeface="Consolas"/>
                <a:cs typeface="Courier New" pitchFamily="49" charset="0"/>
              </a:rPr>
              <a:t>-1.0f</a:t>
            </a:r>
            <a:r>
              <a:rPr lang="en-US" dirty="0" smtClean="0">
                <a:solidFill>
                  <a:prstClr val="black"/>
                </a:solidFill>
                <a:latin typeface="Constantia"/>
                <a:cs typeface="+mn-cs"/>
              </a:rPr>
              <a:t> and </a:t>
            </a:r>
            <a:r>
              <a:rPr lang="en-US" b="1" dirty="0">
                <a:solidFill>
                  <a:srgbClr val="000000"/>
                </a:solidFill>
                <a:latin typeface="Consolas"/>
                <a:cs typeface="Courier New" pitchFamily="49" charset="0"/>
              </a:rPr>
              <a:t>1.5f</a:t>
            </a:r>
            <a:r>
              <a:rPr lang="en-US" dirty="0" smtClean="0">
                <a:solidFill>
                  <a:prstClr val="black"/>
                </a:solidFill>
                <a:latin typeface="Constantia"/>
                <a:cs typeface="+mn-cs"/>
              </a:rPr>
              <a:t> to the constructor</a:t>
            </a:r>
            <a:br>
              <a:rPr lang="en-US" dirty="0" smtClean="0">
                <a:solidFill>
                  <a:prstClr val="black"/>
                </a:solidFill>
                <a:latin typeface="Constantia"/>
                <a:cs typeface="+mn-cs"/>
              </a:rPr>
            </a:br>
            <a:endParaRPr lang="en-US" dirty="0" smtClean="0">
              <a:solidFill>
                <a:prstClr val="black"/>
              </a:solidFill>
              <a:latin typeface="Constantia"/>
              <a:cs typeface="+mn-c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 smtClean="0">
                <a:solidFill>
                  <a:prstClr val="black"/>
                </a:solidFill>
                <a:latin typeface="Constantia"/>
                <a:cs typeface="+mn-cs"/>
              </a:rPr>
              <a:t>the constructor runs, setting the values of the fields </a:t>
            </a:r>
            <a:r>
              <a:rPr lang="en-US" b="1" dirty="0" err="1" smtClean="0">
                <a:solidFill>
                  <a:prstClr val="black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this.x</a:t>
            </a:r>
            <a:r>
              <a:rPr lang="en-US" dirty="0" smtClean="0">
                <a:solidFill>
                  <a:prstClr val="black"/>
                </a:solidFill>
                <a:latin typeface="Constantia"/>
                <a:cs typeface="+mn-cs"/>
              </a:rPr>
              <a:t> and </a:t>
            </a:r>
            <a:r>
              <a:rPr lang="en-US" b="1" dirty="0" err="1" smtClean="0">
                <a:solidFill>
                  <a:prstClr val="black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this.y</a:t>
            </a:r>
            <a:r>
              <a:rPr lang="en-US" dirty="0" smtClean="0">
                <a:solidFill>
                  <a:prstClr val="black"/>
                </a:solidFill>
                <a:latin typeface="Constantia"/>
                <a:cs typeface="+mn-cs"/>
              </a:rPr>
              <a:t> </a:t>
            </a:r>
            <a:br>
              <a:rPr lang="en-US" dirty="0" smtClean="0">
                <a:solidFill>
                  <a:prstClr val="black"/>
                </a:solidFill>
                <a:latin typeface="Constantia"/>
                <a:cs typeface="+mn-cs"/>
              </a:rPr>
            </a:br>
            <a:endParaRPr lang="en-US" dirty="0" smtClean="0">
              <a:solidFill>
                <a:prstClr val="black"/>
              </a:solidFill>
              <a:latin typeface="Constantia"/>
              <a:cs typeface="+mn-c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 smtClean="0">
                <a:solidFill>
                  <a:prstClr val="black"/>
                </a:solidFill>
                <a:latin typeface="Constantia"/>
                <a:cs typeface="+mn-cs"/>
              </a:rPr>
              <a:t>the value of </a:t>
            </a:r>
            <a:r>
              <a:rPr lang="en-US" b="1" dirty="0" smtClean="0">
                <a:solidFill>
                  <a:prstClr val="black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p</a:t>
            </a:r>
            <a:r>
              <a:rPr lang="en-US" dirty="0" smtClean="0">
                <a:solidFill>
                  <a:prstClr val="black"/>
                </a:solidFill>
                <a:latin typeface="Constantia"/>
                <a:cs typeface="+mn-cs"/>
              </a:rPr>
              <a:t> is set to the memory address of the constructed object</a:t>
            </a:r>
            <a:endParaRPr lang="en-US" dirty="0">
              <a:solidFill>
                <a:prstClr val="black"/>
              </a:solidFill>
              <a:latin typeface="Constantia"/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264901" y="3124200"/>
            <a:ext cx="8178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rgbClr val="000000"/>
                </a:solidFill>
                <a:latin typeface="Consolas"/>
                <a:cs typeface="Courier New" pitchFamily="49" charset="0"/>
              </a:rPr>
              <a:t>-1.0f</a:t>
            </a:r>
            <a:endParaRPr lang="en-US" b="1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385985" y="3505200"/>
            <a:ext cx="691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rgbClr val="000000"/>
                </a:solidFill>
                <a:latin typeface="Consolas"/>
                <a:cs typeface="Courier New" pitchFamily="49" charset="0"/>
              </a:rPr>
              <a:t>1.5f</a:t>
            </a:r>
            <a:endParaRPr lang="en-US" b="1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326559" y="1524000"/>
            <a:ext cx="691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 smtClean="0">
                <a:solidFill>
                  <a:prstClr val="black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600a</a:t>
            </a:r>
            <a:endParaRPr lang="en-US" b="1" dirty="0">
              <a:solidFill>
                <a:prstClr val="black"/>
              </a:solidFill>
              <a:latin typeface="Consolas" panose="020B0609020204030204" pitchFamily="49" charset="0"/>
              <a:cs typeface="Courier New" panose="02070309020205020404" pitchFamily="49" charset="0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4458325" y="3124200"/>
            <a:ext cx="1028075" cy="657285"/>
            <a:chOff x="2476500" y="5799623"/>
            <a:chExt cx="1028075" cy="657285"/>
          </a:xfrm>
        </p:grpSpPr>
        <p:sp>
          <p:nvSpPr>
            <p:cNvPr id="14" name="TextBox 13"/>
            <p:cNvSpPr txBox="1"/>
            <p:nvPr/>
          </p:nvSpPr>
          <p:spPr>
            <a:xfrm>
              <a:off x="2476500" y="5943600"/>
              <a:ext cx="72327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dirty="0" smtClean="0">
                  <a:solidFill>
                    <a:srgbClr val="0000C0"/>
                  </a:solidFill>
                  <a:latin typeface="Constantia"/>
                  <a:cs typeface="+mn-cs"/>
                </a:rPr>
                <a:t>fields</a:t>
              </a:r>
              <a:endParaRPr lang="en-US" dirty="0">
                <a:solidFill>
                  <a:srgbClr val="0000C0"/>
                </a:solidFill>
                <a:latin typeface="Constantia"/>
                <a:cs typeface="+mn-cs"/>
              </a:endParaRPr>
            </a:p>
          </p:txBody>
        </p:sp>
        <p:sp>
          <p:nvSpPr>
            <p:cNvPr id="15" name="Left Brace 14"/>
            <p:cNvSpPr/>
            <p:nvPr/>
          </p:nvSpPr>
          <p:spPr>
            <a:xfrm>
              <a:off x="3199775" y="5799623"/>
              <a:ext cx="304800" cy="657285"/>
            </a:xfrm>
            <a:prstGeom prst="leftBrace">
              <a:avLst/>
            </a:prstGeom>
            <a:ln w="28575">
              <a:solidFill>
                <a:srgbClr val="000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3956803" y="5486400"/>
            <a:ext cx="1529597" cy="657285"/>
            <a:chOff x="1974978" y="5799623"/>
            <a:chExt cx="1529597" cy="657285"/>
          </a:xfrm>
        </p:grpSpPr>
        <p:sp>
          <p:nvSpPr>
            <p:cNvPr id="18" name="TextBox 17"/>
            <p:cNvSpPr txBox="1"/>
            <p:nvPr/>
          </p:nvSpPr>
          <p:spPr>
            <a:xfrm>
              <a:off x="1974978" y="5943600"/>
              <a:ext cx="13009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dirty="0" smtClean="0">
                  <a:solidFill>
                    <a:prstClr val="black"/>
                  </a:solidFill>
                  <a:latin typeface="Constantia"/>
                  <a:cs typeface="+mn-cs"/>
                </a:rPr>
                <a:t>parameters</a:t>
              </a:r>
              <a:endParaRPr lang="en-US" dirty="0">
                <a:solidFill>
                  <a:prstClr val="black"/>
                </a:solidFill>
                <a:latin typeface="Constantia"/>
                <a:cs typeface="+mn-cs"/>
              </a:endParaRPr>
            </a:p>
          </p:txBody>
        </p:sp>
        <p:sp>
          <p:nvSpPr>
            <p:cNvPr id="19" name="Left Brace 18"/>
            <p:cNvSpPr/>
            <p:nvPr/>
          </p:nvSpPr>
          <p:spPr>
            <a:xfrm>
              <a:off x="3199775" y="5799623"/>
              <a:ext cx="304800" cy="657285"/>
            </a:xfrm>
            <a:prstGeom prst="leftBrac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86798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this</a:t>
            </a:r>
            <a:endParaRPr lang="en-US" b="1" dirty="0">
              <a:latin typeface="Consolas" panose="020B06090202040302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 our constructor</a:t>
            </a:r>
          </a:p>
          <a:p>
            <a:endParaRPr lang="en-US" dirty="0"/>
          </a:p>
          <a:p>
            <a:pPr lvl="0">
              <a:buClr>
                <a:srgbClr val="DDDDDD"/>
              </a:buClr>
              <a:buNone/>
            </a:pPr>
            <a:r>
              <a:rPr lang="fr-FR" sz="2000" b="1" dirty="0">
                <a:solidFill>
                  <a:srgbClr val="000000"/>
                </a:solidFill>
                <a:latin typeface="Consolas"/>
                <a:cs typeface="Courier New" pitchFamily="49" charset="0"/>
              </a:rPr>
              <a:t> </a:t>
            </a:r>
            <a:r>
              <a:rPr lang="fr-FR" sz="2000" b="1" dirty="0">
                <a:solidFill>
                  <a:srgbClr val="7F0055"/>
                </a:solidFill>
                <a:latin typeface="Consolas"/>
                <a:cs typeface="Courier New" pitchFamily="49" charset="0"/>
              </a:rPr>
              <a:t>public</a:t>
            </a:r>
            <a:r>
              <a:rPr lang="fr-FR" sz="2000" b="1" dirty="0">
                <a:solidFill>
                  <a:srgbClr val="000000"/>
                </a:solidFill>
                <a:latin typeface="Consolas"/>
                <a:cs typeface="Courier New" pitchFamily="49" charset="0"/>
              </a:rPr>
              <a:t> </a:t>
            </a:r>
            <a:r>
              <a:rPr lang="fr-FR" sz="2000" b="1" dirty="0" smtClean="0">
                <a:solidFill>
                  <a:srgbClr val="000000"/>
                </a:solidFill>
                <a:latin typeface="Consolas"/>
                <a:cs typeface="Courier New" pitchFamily="49" charset="0"/>
              </a:rPr>
              <a:t>SimplePoint2(</a:t>
            </a:r>
            <a:r>
              <a:rPr lang="fr-FR" sz="2000" b="1" dirty="0" err="1" smtClean="0">
                <a:solidFill>
                  <a:srgbClr val="7F0055"/>
                </a:solidFill>
                <a:latin typeface="Consolas"/>
                <a:cs typeface="Courier New" pitchFamily="49" charset="0"/>
              </a:rPr>
              <a:t>float</a:t>
            </a:r>
            <a:r>
              <a:rPr lang="fr-FR" sz="2000" b="1" dirty="0" smtClean="0">
                <a:solidFill>
                  <a:srgbClr val="000000"/>
                </a:solidFill>
                <a:latin typeface="Consolas"/>
                <a:cs typeface="Courier New" pitchFamily="49" charset="0"/>
              </a:rPr>
              <a:t> x, </a:t>
            </a:r>
            <a:r>
              <a:rPr lang="fr-FR" sz="2000" b="1" dirty="0" err="1" smtClean="0">
                <a:solidFill>
                  <a:srgbClr val="7F0055"/>
                </a:solidFill>
                <a:latin typeface="Consolas"/>
                <a:cs typeface="Courier New" pitchFamily="49" charset="0"/>
              </a:rPr>
              <a:t>float</a:t>
            </a:r>
            <a:r>
              <a:rPr lang="fr-FR" sz="2000" b="1" dirty="0" smtClean="0">
                <a:solidFill>
                  <a:srgbClr val="000000"/>
                </a:solidFill>
                <a:latin typeface="Consolas"/>
                <a:cs typeface="Courier New" pitchFamily="49" charset="0"/>
              </a:rPr>
              <a:t> y) {</a:t>
            </a:r>
          </a:p>
          <a:p>
            <a:pPr lvl="0">
              <a:buClr>
                <a:srgbClr val="DDDDDD"/>
              </a:buClr>
              <a:buNone/>
            </a:pPr>
            <a:r>
              <a:rPr lang="en-US" sz="2000" b="1" dirty="0" smtClean="0">
                <a:solidFill>
                  <a:srgbClr val="000000"/>
                </a:solidFill>
                <a:latin typeface="Consolas"/>
                <a:cs typeface="Courier New" pitchFamily="49" charset="0"/>
              </a:rPr>
              <a:t>    </a:t>
            </a:r>
            <a:r>
              <a:rPr lang="en-US" sz="2000" b="1" dirty="0" err="1" smtClean="0">
                <a:solidFill>
                  <a:srgbClr val="7F0055"/>
                </a:solidFill>
                <a:latin typeface="Consolas"/>
                <a:cs typeface="Courier New" pitchFamily="49" charset="0"/>
              </a:rPr>
              <a:t>this</a:t>
            </a:r>
            <a:r>
              <a:rPr lang="en-US" sz="2000" b="1" dirty="0" err="1" smtClean="0">
                <a:solidFill>
                  <a:srgbClr val="000000"/>
                </a:solidFill>
                <a:latin typeface="Consolas"/>
                <a:cs typeface="Courier New" pitchFamily="49" charset="0"/>
              </a:rPr>
              <a:t>.</a:t>
            </a:r>
            <a:r>
              <a:rPr lang="en-US" sz="2000" b="1" dirty="0" err="1" smtClean="0">
                <a:solidFill>
                  <a:srgbClr val="0000C0"/>
                </a:solidFill>
                <a:latin typeface="Consolas"/>
                <a:cs typeface="Courier New" pitchFamily="49" charset="0"/>
              </a:rPr>
              <a:t>x</a:t>
            </a:r>
            <a:r>
              <a:rPr lang="en-US" sz="2000" b="1" dirty="0" smtClean="0">
                <a:solidFill>
                  <a:srgbClr val="000000"/>
                </a:solidFill>
                <a:latin typeface="Consolas"/>
                <a:cs typeface="Courier New" pitchFamily="49" charset="0"/>
              </a:rPr>
              <a:t> = x;</a:t>
            </a:r>
          </a:p>
          <a:p>
            <a:pPr lvl="0">
              <a:buClr>
                <a:srgbClr val="DDDDDD"/>
              </a:buClr>
              <a:buNone/>
            </a:pPr>
            <a:r>
              <a:rPr lang="en-US" sz="2000" b="1" dirty="0" smtClean="0">
                <a:solidFill>
                  <a:srgbClr val="000000"/>
                </a:solidFill>
                <a:latin typeface="Consolas"/>
                <a:cs typeface="Courier New" pitchFamily="49" charset="0"/>
              </a:rPr>
              <a:t>    </a:t>
            </a:r>
            <a:r>
              <a:rPr lang="en-US" sz="2000" b="1" dirty="0" err="1" smtClean="0">
                <a:solidFill>
                  <a:srgbClr val="7F0055"/>
                </a:solidFill>
                <a:latin typeface="Consolas"/>
                <a:cs typeface="Courier New" pitchFamily="49" charset="0"/>
              </a:rPr>
              <a:t>this</a:t>
            </a:r>
            <a:r>
              <a:rPr lang="en-US" sz="2000" b="1" dirty="0" err="1" smtClean="0">
                <a:solidFill>
                  <a:srgbClr val="000000"/>
                </a:solidFill>
                <a:latin typeface="Consolas"/>
                <a:cs typeface="Courier New" pitchFamily="49" charset="0"/>
              </a:rPr>
              <a:t>.</a:t>
            </a:r>
            <a:r>
              <a:rPr lang="en-US" sz="2000" b="1" dirty="0" err="1" smtClean="0">
                <a:solidFill>
                  <a:srgbClr val="0000C0"/>
                </a:solidFill>
                <a:latin typeface="Consolas"/>
                <a:cs typeface="Courier New" pitchFamily="49" charset="0"/>
              </a:rPr>
              <a:t>y</a:t>
            </a:r>
            <a:r>
              <a:rPr lang="en-US" sz="2000" b="1" dirty="0" smtClean="0">
                <a:solidFill>
                  <a:srgbClr val="000000"/>
                </a:solidFill>
                <a:latin typeface="Consolas"/>
                <a:cs typeface="Courier New" pitchFamily="49" charset="0"/>
              </a:rPr>
              <a:t> = y;</a:t>
            </a:r>
          </a:p>
          <a:p>
            <a:pPr lvl="0">
              <a:buClr>
                <a:srgbClr val="DDDDDD"/>
              </a:buClr>
              <a:buNone/>
            </a:pPr>
            <a:r>
              <a:rPr lang="en-US" sz="2000" b="1" dirty="0" smtClean="0">
                <a:solidFill>
                  <a:srgbClr val="000000"/>
                </a:solidFill>
                <a:latin typeface="Consolas"/>
                <a:cs typeface="Courier New" pitchFamily="49" charset="0"/>
              </a:rPr>
              <a:t>  }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  there are parameters with the same names as fields</a:t>
            </a:r>
          </a:p>
          <a:p>
            <a:pPr lvl="1"/>
            <a:r>
              <a:rPr lang="en-US" dirty="0" smtClean="0"/>
              <a:t>when this occurs, the parameter has precedence over the field</a:t>
            </a:r>
          </a:p>
          <a:p>
            <a:pPr lvl="2"/>
            <a:r>
              <a:rPr lang="en-US" dirty="0" smtClean="0"/>
              <a:t>we say that the parameter </a:t>
            </a:r>
            <a:r>
              <a:rPr lang="en-US" i="1" dirty="0" smtClean="0"/>
              <a:t>shadows</a:t>
            </a:r>
            <a:r>
              <a:rPr lang="en-US" dirty="0" smtClean="0"/>
              <a:t> the field </a:t>
            </a:r>
          </a:p>
          <a:p>
            <a:pPr lvl="2"/>
            <a:r>
              <a:rPr lang="en-US" dirty="0" smtClean="0"/>
              <a:t>when shadowing occurs you must use </a:t>
            </a:r>
            <a:r>
              <a:rPr lang="en-US" b="1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this</a:t>
            </a:r>
            <a:r>
              <a:rPr lang="en-US" dirty="0" smtClean="0"/>
              <a:t> to refer to the field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101CAA-ED41-466F-809E-74530A0C1496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188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Custom constructors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adding the constructor 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SimplePoint2(</a:t>
            </a:r>
            <a:r>
              <a:rPr lang="en-US" sz="2400" b="1" dirty="0">
                <a:solidFill>
                  <a:srgbClr val="7F0055"/>
                </a:solidFill>
                <a:latin typeface="Consolas" panose="020B0609020204030204" pitchFamily="49" charset="0"/>
                <a:cs typeface="Courier New" pitchFamily="49" charset="0"/>
              </a:rPr>
              <a:t>float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6A3E3E"/>
                </a:solidFill>
                <a:latin typeface="Consolas" panose="020B0609020204030204" pitchFamily="49" charset="0"/>
                <a:cs typeface="Courier New" pitchFamily="49" charset="0"/>
              </a:rPr>
              <a:t>x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, </a:t>
            </a:r>
            <a:r>
              <a:rPr lang="en-US" sz="2400" b="1" dirty="0">
                <a:solidFill>
                  <a:srgbClr val="7F0055"/>
                </a:solidFill>
                <a:latin typeface="Consolas" panose="020B0609020204030204" pitchFamily="49" charset="0"/>
                <a:cs typeface="Courier New" pitchFamily="49" charset="0"/>
              </a:rPr>
              <a:t>float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6A3E3E"/>
                </a:solidFill>
                <a:latin typeface="Consolas" panose="020B0609020204030204" pitchFamily="49" charset="0"/>
                <a:cs typeface="Courier New" pitchFamily="49" charset="0"/>
              </a:rPr>
              <a:t>y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)</a:t>
            </a:r>
            <a:r>
              <a:rPr lang="en-US" dirty="0" smtClean="0"/>
              <a:t> allows the client to simplify their code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414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Non-static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utility class has features (fields and methods) that are all static </a:t>
            </a:r>
          </a:p>
          <a:p>
            <a:pPr lvl="1"/>
            <a:r>
              <a:rPr lang="en-US" dirty="0" smtClean="0"/>
              <a:t>all features belong to the class</a:t>
            </a:r>
          </a:p>
          <a:p>
            <a:pPr lvl="2"/>
            <a:r>
              <a:rPr lang="en-US" dirty="0" smtClean="0"/>
              <a:t>therefore, you do not need objects to use those features</a:t>
            </a:r>
          </a:p>
          <a:p>
            <a:pPr lvl="3"/>
            <a:r>
              <a:rPr lang="en-US" dirty="0" smtClean="0"/>
              <a:t>a well implemented utility class should have a single, empty private constructor to prevent the creation of objects</a:t>
            </a:r>
          </a:p>
          <a:p>
            <a:r>
              <a:rPr lang="en-US" dirty="0" smtClean="0"/>
              <a:t>most Java classes are </a:t>
            </a:r>
            <a:r>
              <a:rPr lang="en-US" i="1" dirty="0" smtClean="0"/>
              <a:t>not</a:t>
            </a:r>
            <a:r>
              <a:rPr lang="en-US" dirty="0" smtClean="0"/>
              <a:t> utility classes</a:t>
            </a:r>
          </a:p>
          <a:p>
            <a:pPr lvl="1"/>
            <a:r>
              <a:rPr lang="en-US" dirty="0" smtClean="0"/>
              <a:t>they are intended to be used to create to objects</a:t>
            </a:r>
          </a:p>
          <a:p>
            <a:pPr lvl="1"/>
            <a:r>
              <a:rPr lang="en-US" dirty="0" smtClean="0"/>
              <a:t>each object has its own copy of all non-static fields</a:t>
            </a:r>
          </a:p>
          <a:p>
            <a:pPr lvl="2"/>
            <a:r>
              <a:rPr lang="en-US" dirty="0" smtClean="0"/>
              <a:t>it is also useful to imagine that each object has its own copy of all non-static methods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5FDF08-6423-41AC-9229-D5E1EEB9D7F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286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main(String[]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args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 smtClean="0">
                <a:solidFill>
                  <a:srgbClr val="3F7F5F"/>
                </a:solidFill>
                <a:latin typeface="Consolas" panose="020B0609020204030204" pitchFamily="49" charset="0"/>
              </a:rPr>
              <a:t>  // 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create a point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SimplePoint2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SimplePoint2();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3F7F5F"/>
                </a:solidFill>
                <a:latin typeface="Consolas" panose="020B0609020204030204" pitchFamily="49" charset="0"/>
              </a:rPr>
              <a:t>  // 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set its coordinates</a:t>
            </a:r>
          </a:p>
          <a:p>
            <a:r>
              <a:rPr lang="en-US" dirty="0" smtClean="0">
                <a:solidFill>
                  <a:srgbClr val="6A3E3E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 -1.0f;</a:t>
            </a:r>
          </a:p>
          <a:p>
            <a:r>
              <a:rPr lang="en-US" dirty="0" smtClean="0">
                <a:solidFill>
                  <a:srgbClr val="6A3E3E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 1.5f;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3F7F5F"/>
                </a:solidFill>
                <a:latin typeface="Consolas" panose="020B0609020204030204" pitchFamily="49" charset="0"/>
              </a:rPr>
              <a:t>  // 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get its coordinates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i="1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i="1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i="1" dirty="0">
                <a:solidFill>
                  <a:srgbClr val="2A00FF"/>
                </a:solidFill>
                <a:latin typeface="Consolas" panose="020B0609020204030204" pitchFamily="49" charset="0"/>
              </a:rPr>
              <a:t>"p = ("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i="1" dirty="0">
                <a:solidFill>
                  <a:srgbClr val="2A00FF"/>
                </a:solidFill>
                <a:latin typeface="Consolas" panose="020B0609020204030204" pitchFamily="49" charset="0"/>
              </a:rPr>
              <a:t>", "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i="1" dirty="0" smtClean="0">
                <a:solidFill>
                  <a:srgbClr val="2A00FF"/>
                </a:solidFill>
                <a:latin typeface="Consolas" panose="020B0609020204030204" pitchFamily="49" charset="0"/>
              </a:rPr>
              <a:t>")"</a:t>
            </a:r>
            <a:r>
              <a:rPr lang="en-US" i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endParaRPr lang="en-US" i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SimplePoint2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q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SimplePoint2();</a:t>
            </a:r>
          </a:p>
          <a:p>
            <a:r>
              <a:rPr lang="en-US" dirty="0" smtClean="0">
                <a:solidFill>
                  <a:srgbClr val="6A3E3E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solidFill>
                  <a:srgbClr val="6A3E3E"/>
                </a:solidFill>
                <a:latin typeface="Consolas" panose="020B0609020204030204" pitchFamily="49" charset="0"/>
              </a:rPr>
              <a:t>q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 smtClean="0">
                <a:solidFill>
                  <a:srgbClr val="6A3E3E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solidFill>
                  <a:srgbClr val="6A3E3E"/>
                </a:solidFill>
                <a:latin typeface="Consolas" panose="020B0609020204030204" pitchFamily="49" charset="0"/>
              </a:rPr>
              <a:t>q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3F7F5F"/>
                </a:solidFill>
                <a:latin typeface="Consolas" panose="020B0609020204030204" pitchFamily="49" charset="0"/>
              </a:rPr>
              <a:t>  // 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equals?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i="1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i="1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i="1" dirty="0">
                <a:solidFill>
                  <a:srgbClr val="2A00FF"/>
                </a:solidFill>
                <a:latin typeface="Consolas" panose="020B0609020204030204" pitchFamily="49" charset="0"/>
              </a:rPr>
              <a:t>"</a:t>
            </a:r>
            <a:r>
              <a:rPr lang="en-US" i="1" dirty="0" err="1">
                <a:solidFill>
                  <a:srgbClr val="2A00FF"/>
                </a:solidFill>
                <a:latin typeface="Consolas" panose="020B0609020204030204" pitchFamily="49" charset="0"/>
              </a:rPr>
              <a:t>p.equals</a:t>
            </a:r>
            <a:r>
              <a:rPr lang="en-US" i="1" dirty="0">
                <a:solidFill>
                  <a:srgbClr val="2A00FF"/>
                </a:solidFill>
                <a:latin typeface="Consolas" panose="020B0609020204030204" pitchFamily="49" charset="0"/>
              </a:rPr>
              <a:t>(q) is: "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.equals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q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));</a:t>
            </a:r>
            <a:endParaRPr lang="en-US" i="1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dirty="0"/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685800" y="914400"/>
            <a:ext cx="4572000" cy="15240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V="1">
            <a:off x="685800" y="3810000"/>
            <a:ext cx="4572000" cy="8382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0754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main(String[]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args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 smtClean="0">
                <a:solidFill>
                  <a:srgbClr val="3F7F5F"/>
                </a:solidFill>
                <a:latin typeface="Consolas" panose="020B0609020204030204" pitchFamily="49" charset="0"/>
              </a:rPr>
              <a:t>  // 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create a point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SimplePoint2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SimplePoint2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-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1.0f,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1.5f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Consolas" panose="020B0609020204030204" pitchFamily="49" charset="0"/>
              </a:rPr>
              <a:t>  // 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set its coordinates</a:t>
            </a:r>
          </a:p>
          <a:p>
            <a:r>
              <a:rPr lang="en-US" dirty="0" smtClean="0">
                <a:solidFill>
                  <a:schemeClr val="bg1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p.x</a:t>
            </a:r>
            <a:r>
              <a:rPr lang="en-US" dirty="0" smtClean="0"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= -1.0f;</a:t>
            </a:r>
          </a:p>
          <a:p>
            <a:r>
              <a:rPr lang="en-US" dirty="0" smtClean="0">
                <a:solidFill>
                  <a:schemeClr val="bg1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p.y</a:t>
            </a:r>
            <a:r>
              <a:rPr lang="en-US" dirty="0" smtClean="0"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= 1.5f;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3F7F5F"/>
                </a:solidFill>
                <a:latin typeface="Consolas" panose="020B0609020204030204" pitchFamily="49" charset="0"/>
              </a:rPr>
              <a:t>  // 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get its coordinates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i="1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i="1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i="1" dirty="0">
                <a:solidFill>
                  <a:srgbClr val="2A00FF"/>
                </a:solidFill>
                <a:latin typeface="Consolas" panose="020B0609020204030204" pitchFamily="49" charset="0"/>
              </a:rPr>
              <a:t>"p = ("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i="1" dirty="0">
                <a:solidFill>
                  <a:srgbClr val="2A00FF"/>
                </a:solidFill>
                <a:latin typeface="Consolas" panose="020B0609020204030204" pitchFamily="49" charset="0"/>
              </a:rPr>
              <a:t>", "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i="1" dirty="0" smtClean="0">
                <a:solidFill>
                  <a:srgbClr val="2A00FF"/>
                </a:solidFill>
                <a:latin typeface="Consolas" panose="020B0609020204030204" pitchFamily="49" charset="0"/>
              </a:rPr>
              <a:t>")"</a:t>
            </a:r>
            <a:r>
              <a:rPr lang="en-US" i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endParaRPr lang="en-US" i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SimplePoint2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q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SimplePoint2(</a:t>
            </a:r>
            <a:r>
              <a:rPr lang="en-US" dirty="0" err="1" smtClean="0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q.x</a:t>
            </a:r>
            <a:r>
              <a:rPr lang="en-US" dirty="0" smtClean="0"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= </a:t>
            </a:r>
            <a:r>
              <a:rPr lang="en-US" dirty="0" err="1">
                <a:solidFill>
                  <a:schemeClr val="bg1"/>
                </a:solidFill>
                <a:latin typeface="Consolas" panose="020B0609020204030204" pitchFamily="49" charset="0"/>
              </a:rPr>
              <a:t>p.x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 smtClean="0">
                <a:solidFill>
                  <a:schemeClr val="bg1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q.y</a:t>
            </a:r>
            <a:r>
              <a:rPr lang="en-US" dirty="0" smtClean="0"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= </a:t>
            </a:r>
            <a:r>
              <a:rPr lang="en-US" dirty="0" err="1">
                <a:solidFill>
                  <a:schemeClr val="bg1"/>
                </a:solidFill>
                <a:latin typeface="Consolas" panose="020B0609020204030204" pitchFamily="49" charset="0"/>
              </a:rPr>
              <a:t>p.y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;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3F7F5F"/>
                </a:solidFill>
                <a:latin typeface="Consolas" panose="020B0609020204030204" pitchFamily="49" charset="0"/>
              </a:rPr>
              <a:t>  // 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equals?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i="1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i="1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i="1" dirty="0">
                <a:solidFill>
                  <a:srgbClr val="2A00FF"/>
                </a:solidFill>
                <a:latin typeface="Consolas" panose="020B0609020204030204" pitchFamily="49" charset="0"/>
              </a:rPr>
              <a:t>"</a:t>
            </a:r>
            <a:r>
              <a:rPr lang="en-US" i="1" dirty="0" err="1">
                <a:solidFill>
                  <a:srgbClr val="2A00FF"/>
                </a:solidFill>
                <a:latin typeface="Consolas" panose="020B0609020204030204" pitchFamily="49" charset="0"/>
              </a:rPr>
              <a:t>p.equals</a:t>
            </a:r>
            <a:r>
              <a:rPr lang="en-US" i="1" dirty="0">
                <a:solidFill>
                  <a:srgbClr val="2A00FF"/>
                </a:solidFill>
                <a:latin typeface="Consolas" panose="020B0609020204030204" pitchFamily="49" charset="0"/>
              </a:rPr>
              <a:t>(q) is: "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.equals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q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));</a:t>
            </a:r>
            <a:endParaRPr lang="en-US" i="1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5029200" y="1219200"/>
            <a:ext cx="14478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029200" y="4114800"/>
            <a:ext cx="10668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0842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Copy constructor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copy constructor initializes the state of an object by copying the state of another object (having the same type)</a:t>
            </a:r>
          </a:p>
          <a:p>
            <a:pPr lvl="1"/>
            <a:r>
              <a:rPr lang="en-US" dirty="0"/>
              <a:t>it has a single parameter that is the same type as the class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193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SimplePoint2 {</a:t>
            </a:r>
          </a:p>
          <a:p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public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float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public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float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 /**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 *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Sets the x and y coordinate of this point by copying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 *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the x and y coordinate of another point.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 * 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 * </a:t>
            </a:r>
            <a:r>
              <a:rPr lang="en-US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other a point to copy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 */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public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SimplePoint2(SimplePoint2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other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  </a:t>
            </a:r>
            <a:r>
              <a:rPr lang="en-US" dirty="0" err="1" smtClean="0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other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  </a:t>
            </a:r>
            <a:r>
              <a:rPr lang="en-US" dirty="0" err="1" smtClean="0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other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1581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Copy constructor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adding a copy constructor allows the client to simplify their code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602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main(String[]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args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 smtClean="0">
                <a:solidFill>
                  <a:srgbClr val="3F7F5F"/>
                </a:solidFill>
                <a:latin typeface="Consolas" panose="020B0609020204030204" pitchFamily="49" charset="0"/>
              </a:rPr>
              <a:t>  // 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create a point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SimplePoint2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SimplePoint2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-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1.0f,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1.5f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Consolas" panose="020B0609020204030204" pitchFamily="49" charset="0"/>
              </a:rPr>
              <a:t>  // 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set its coordinates</a:t>
            </a:r>
          </a:p>
          <a:p>
            <a:r>
              <a:rPr lang="en-US" dirty="0" smtClean="0">
                <a:solidFill>
                  <a:schemeClr val="bg1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p.x</a:t>
            </a:r>
            <a:r>
              <a:rPr lang="en-US" dirty="0" smtClean="0"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= -1.0f;</a:t>
            </a:r>
          </a:p>
          <a:p>
            <a:r>
              <a:rPr lang="en-US" dirty="0" smtClean="0">
                <a:solidFill>
                  <a:schemeClr val="bg1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p.y</a:t>
            </a:r>
            <a:r>
              <a:rPr lang="en-US" dirty="0" smtClean="0"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= 1.5f;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3F7F5F"/>
                </a:solidFill>
                <a:latin typeface="Consolas" panose="020B0609020204030204" pitchFamily="49" charset="0"/>
              </a:rPr>
              <a:t>  // 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get its coordinates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i="1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i="1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i="1" dirty="0">
                <a:solidFill>
                  <a:srgbClr val="2A00FF"/>
                </a:solidFill>
                <a:latin typeface="Consolas" panose="020B0609020204030204" pitchFamily="49" charset="0"/>
              </a:rPr>
              <a:t>"p = ("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i="1" dirty="0">
                <a:solidFill>
                  <a:srgbClr val="2A00FF"/>
                </a:solidFill>
                <a:latin typeface="Consolas" panose="020B0609020204030204" pitchFamily="49" charset="0"/>
              </a:rPr>
              <a:t>", "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i="1" dirty="0" smtClean="0">
                <a:solidFill>
                  <a:srgbClr val="2A00FF"/>
                </a:solidFill>
                <a:latin typeface="Consolas" panose="020B0609020204030204" pitchFamily="49" charset="0"/>
              </a:rPr>
              <a:t>")"</a:t>
            </a:r>
            <a:r>
              <a:rPr lang="en-US" i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endParaRPr lang="en-US" i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SimplePoint2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q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SimplePoint2(</a:t>
            </a:r>
            <a:r>
              <a:rPr lang="en-US" dirty="0" err="1" smtClean="0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q.x</a:t>
            </a:r>
            <a:r>
              <a:rPr lang="en-US" dirty="0" smtClean="0"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= </a:t>
            </a:r>
            <a:r>
              <a:rPr lang="en-US" dirty="0" err="1">
                <a:solidFill>
                  <a:schemeClr val="bg1"/>
                </a:solidFill>
                <a:latin typeface="Consolas" panose="020B0609020204030204" pitchFamily="49" charset="0"/>
              </a:rPr>
              <a:t>p.x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 smtClean="0">
                <a:solidFill>
                  <a:schemeClr val="bg1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q.y</a:t>
            </a:r>
            <a:r>
              <a:rPr lang="en-US" dirty="0" smtClean="0"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= </a:t>
            </a:r>
            <a:r>
              <a:rPr lang="en-US" dirty="0" err="1">
                <a:solidFill>
                  <a:schemeClr val="bg1"/>
                </a:solidFill>
                <a:latin typeface="Consolas" panose="020B0609020204030204" pitchFamily="49" charset="0"/>
              </a:rPr>
              <a:t>p.y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;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3F7F5F"/>
                </a:solidFill>
                <a:latin typeface="Consolas" panose="020B0609020204030204" pitchFamily="49" charset="0"/>
              </a:rPr>
              <a:t>  // 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equals?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i="1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i="1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i="1" dirty="0">
                <a:solidFill>
                  <a:srgbClr val="2A00FF"/>
                </a:solidFill>
                <a:latin typeface="Consolas" panose="020B0609020204030204" pitchFamily="49" charset="0"/>
              </a:rPr>
              <a:t>"</a:t>
            </a:r>
            <a:r>
              <a:rPr lang="en-US" i="1" dirty="0" err="1">
                <a:solidFill>
                  <a:srgbClr val="2A00FF"/>
                </a:solidFill>
                <a:latin typeface="Consolas" panose="020B0609020204030204" pitchFamily="49" charset="0"/>
              </a:rPr>
              <a:t>p.equals</a:t>
            </a:r>
            <a:r>
              <a:rPr lang="en-US" i="1" dirty="0">
                <a:solidFill>
                  <a:srgbClr val="2A00FF"/>
                </a:solidFill>
                <a:latin typeface="Consolas" panose="020B0609020204030204" pitchFamily="49" charset="0"/>
              </a:rPr>
              <a:t>(q) is: "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.equals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q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));</a:t>
            </a:r>
            <a:endParaRPr lang="en-US" i="1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876800" y="3810000"/>
            <a:ext cx="1447800" cy="3048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5992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main(String[]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args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 smtClean="0">
                <a:solidFill>
                  <a:srgbClr val="3F7F5F"/>
                </a:solidFill>
                <a:latin typeface="Consolas" panose="020B0609020204030204" pitchFamily="49" charset="0"/>
              </a:rPr>
              <a:t>  // 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create a point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SimplePoint2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SimplePoint2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-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1.0f,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1.5f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Consolas" panose="020B0609020204030204" pitchFamily="49" charset="0"/>
              </a:rPr>
              <a:t>  // 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set its coordinates</a:t>
            </a:r>
          </a:p>
          <a:p>
            <a:r>
              <a:rPr lang="en-US" dirty="0" smtClean="0">
                <a:solidFill>
                  <a:schemeClr val="bg1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p.x</a:t>
            </a:r>
            <a:r>
              <a:rPr lang="en-US" dirty="0" smtClean="0"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= -1.0f;</a:t>
            </a:r>
          </a:p>
          <a:p>
            <a:r>
              <a:rPr lang="en-US" dirty="0" smtClean="0">
                <a:solidFill>
                  <a:schemeClr val="bg1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p.y</a:t>
            </a:r>
            <a:r>
              <a:rPr lang="en-US" dirty="0" smtClean="0"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= 1.5f;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3F7F5F"/>
                </a:solidFill>
                <a:latin typeface="Consolas" panose="020B0609020204030204" pitchFamily="49" charset="0"/>
              </a:rPr>
              <a:t>  // 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get its coordinates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i="1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i="1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i="1" dirty="0">
                <a:solidFill>
                  <a:srgbClr val="2A00FF"/>
                </a:solidFill>
                <a:latin typeface="Consolas" panose="020B0609020204030204" pitchFamily="49" charset="0"/>
              </a:rPr>
              <a:t>"p = ("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i="1" dirty="0">
                <a:solidFill>
                  <a:srgbClr val="2A00FF"/>
                </a:solidFill>
                <a:latin typeface="Consolas" panose="020B0609020204030204" pitchFamily="49" charset="0"/>
              </a:rPr>
              <a:t>", "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i="1" dirty="0" smtClean="0">
                <a:solidFill>
                  <a:srgbClr val="2A00FF"/>
                </a:solidFill>
                <a:latin typeface="Consolas" panose="020B0609020204030204" pitchFamily="49" charset="0"/>
              </a:rPr>
              <a:t>")"</a:t>
            </a:r>
            <a:r>
              <a:rPr lang="en-US" i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endParaRPr lang="en-US" i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SimplePoint2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q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SimplePoint2(</a:t>
            </a:r>
            <a:r>
              <a:rPr lang="en-US" dirty="0" smtClean="0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q.x</a:t>
            </a:r>
            <a:r>
              <a:rPr lang="en-US" dirty="0" smtClean="0"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= </a:t>
            </a:r>
            <a:r>
              <a:rPr lang="en-US" dirty="0" err="1">
                <a:solidFill>
                  <a:schemeClr val="bg1"/>
                </a:solidFill>
                <a:latin typeface="Consolas" panose="020B0609020204030204" pitchFamily="49" charset="0"/>
              </a:rPr>
              <a:t>p.x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 smtClean="0">
                <a:solidFill>
                  <a:schemeClr val="bg1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q.y</a:t>
            </a:r>
            <a:r>
              <a:rPr lang="en-US" dirty="0" smtClean="0"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= </a:t>
            </a:r>
            <a:r>
              <a:rPr lang="en-US" dirty="0" err="1">
                <a:solidFill>
                  <a:schemeClr val="bg1"/>
                </a:solidFill>
                <a:latin typeface="Consolas" panose="020B0609020204030204" pitchFamily="49" charset="0"/>
              </a:rPr>
              <a:t>p.y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;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3F7F5F"/>
                </a:solidFill>
                <a:latin typeface="Consolas" panose="020B0609020204030204" pitchFamily="49" charset="0"/>
              </a:rPr>
              <a:t>  // 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equals?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i="1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i="1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i="1" dirty="0">
                <a:solidFill>
                  <a:srgbClr val="2A00FF"/>
                </a:solidFill>
                <a:latin typeface="Consolas" panose="020B0609020204030204" pitchFamily="49" charset="0"/>
              </a:rPr>
              <a:t>"</a:t>
            </a:r>
            <a:r>
              <a:rPr lang="en-US" i="1" dirty="0" err="1">
                <a:solidFill>
                  <a:srgbClr val="2A00FF"/>
                </a:solidFill>
                <a:latin typeface="Consolas" panose="020B0609020204030204" pitchFamily="49" charset="0"/>
              </a:rPr>
              <a:t>p.equals</a:t>
            </a:r>
            <a:r>
              <a:rPr lang="en-US" i="1" dirty="0">
                <a:solidFill>
                  <a:srgbClr val="2A00FF"/>
                </a:solidFill>
                <a:latin typeface="Consolas" panose="020B0609020204030204" pitchFamily="49" charset="0"/>
              </a:rPr>
              <a:t>(q) is: "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.equals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q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));</a:t>
            </a:r>
            <a:endParaRPr lang="en-US" i="1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5029200" y="4114800"/>
            <a:ext cx="1524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9508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Avoiding Code Duplication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notice that the constructor bodies are almost identical to each other</a:t>
            </a:r>
          </a:p>
          <a:p>
            <a:pPr lvl="1"/>
            <a:r>
              <a:rPr lang="en-US" dirty="0" smtClean="0"/>
              <a:t>all three constructors have 2 lines of code</a:t>
            </a:r>
          </a:p>
          <a:p>
            <a:pPr lvl="1"/>
            <a:r>
              <a:rPr lang="en-US" dirty="0" smtClean="0"/>
              <a:t>all three constructors set the x and y coordinate of the point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whenever you see duplicated code you should consider moving the duplicated code into a method</a:t>
            </a:r>
          </a:p>
          <a:p>
            <a:r>
              <a:rPr lang="en-US" dirty="0" smtClean="0"/>
              <a:t>in this case, one of the constructors already does everything we need to implement the other constructors…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32F55C-0DB1-4E8A-86BC-56EBA33B2CEA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153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Constructor chaining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constructor is allowed to invoke another constructor</a:t>
            </a:r>
          </a:p>
          <a:p>
            <a:r>
              <a:rPr lang="en-US" dirty="0"/>
              <a:t>when a constructor invokes another constructor it is called </a:t>
            </a:r>
            <a:r>
              <a:rPr lang="en-US" i="1" dirty="0"/>
              <a:t>constructor chaining</a:t>
            </a:r>
            <a:r>
              <a:rPr lang="en-US" dirty="0"/>
              <a:t> </a:t>
            </a:r>
          </a:p>
          <a:p>
            <a:r>
              <a:rPr lang="en-US" dirty="0"/>
              <a:t>to invoke a constructor in the same class you use the </a:t>
            </a:r>
            <a:r>
              <a:rPr lang="en-US" b="1" dirty="0">
                <a:latin typeface="Consolas" panose="020B0609020204030204" pitchFamily="49" charset="0"/>
                <a:cs typeface="Courier New" pitchFamily="49" charset="0"/>
              </a:rPr>
              <a:t>this</a:t>
            </a:r>
            <a:r>
              <a:rPr lang="en-US" dirty="0"/>
              <a:t> keyword</a:t>
            </a:r>
          </a:p>
          <a:p>
            <a:pPr lvl="1"/>
            <a:r>
              <a:rPr lang="en-US" dirty="0"/>
              <a:t>if you do this then it </a:t>
            </a:r>
            <a:r>
              <a:rPr lang="en-US" i="1" dirty="0"/>
              <a:t>must occur</a:t>
            </a:r>
            <a:r>
              <a:rPr lang="en-US" dirty="0"/>
              <a:t> on the first line of the constructor </a:t>
            </a:r>
            <a:r>
              <a:rPr lang="en-US" dirty="0" smtClean="0"/>
              <a:t>body</a:t>
            </a:r>
          </a:p>
          <a:p>
            <a:pPr lvl="2"/>
            <a:r>
              <a:rPr lang="en-US" dirty="0" smtClean="0"/>
              <a:t>but you </a:t>
            </a:r>
            <a:r>
              <a:rPr lang="en-US" i="1" dirty="0" smtClean="0"/>
              <a:t>cannot</a:t>
            </a:r>
            <a:r>
              <a:rPr lang="en-US" dirty="0" smtClean="0"/>
              <a:t> use </a:t>
            </a:r>
            <a:r>
              <a:rPr lang="en-US" b="1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this</a:t>
            </a:r>
            <a:r>
              <a:rPr lang="en-US" dirty="0" smtClean="0"/>
              <a:t> in a method to invoke a constructor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we can re-write two of our constructors to use constructor chaining...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5FDF08-6423-41AC-9229-D5E1EEB9D7FB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28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7923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539510" y="1960466"/>
            <a:ext cx="8077200" cy="403249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33400" y="5083151"/>
            <a:ext cx="8077200" cy="403249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Curved Left Arrow 7"/>
          <p:cNvSpPr/>
          <p:nvPr/>
        </p:nvSpPr>
        <p:spPr>
          <a:xfrm>
            <a:off x="6781800" y="2194862"/>
            <a:ext cx="381000" cy="1157937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867400" y="1977931"/>
            <a:ext cx="881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US" dirty="0" smtClean="0">
                <a:latin typeface="+mj-lt"/>
              </a:rPr>
              <a:t>invokes</a:t>
            </a:r>
            <a:endParaRPr lang="en-US" dirty="0">
              <a:latin typeface="+mj-lt"/>
            </a:endParaRPr>
          </a:p>
        </p:txBody>
      </p:sp>
      <p:sp>
        <p:nvSpPr>
          <p:cNvPr id="10" name="Curved Left Arrow 9"/>
          <p:cNvSpPr/>
          <p:nvPr/>
        </p:nvSpPr>
        <p:spPr>
          <a:xfrm flipV="1">
            <a:off x="7086600" y="3200399"/>
            <a:ext cx="381000" cy="2145268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172200" y="5117068"/>
            <a:ext cx="881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US" dirty="0" smtClean="0">
                <a:latin typeface="+mj-lt"/>
              </a:rPr>
              <a:t>invokes</a:t>
            </a:r>
            <a:endParaRPr lang="en-US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SimplePoint2 {</a:t>
            </a:r>
          </a:p>
          <a:p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public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float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public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float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public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SimplePoint2() {</a:t>
            </a:r>
          </a:p>
          <a:p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(0.0f, 0.0f);</a:t>
            </a:r>
            <a:endParaRPr lang="en-US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}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public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SimplePoint2(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float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float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  </a:t>
            </a:r>
            <a:r>
              <a:rPr lang="en-US" dirty="0" err="1" smtClean="0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  </a:t>
            </a:r>
            <a:r>
              <a:rPr lang="en-US" dirty="0" err="1" smtClean="0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}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public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SimplePoint2(SimplePoint2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other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other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other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endParaRPr lang="en-US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5254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objects?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each object has its own copy of all non-static fields</a:t>
            </a:r>
          </a:p>
          <a:p>
            <a:pPr lvl="1"/>
            <a:r>
              <a:rPr lang="en-US" dirty="0" smtClean="0"/>
              <a:t>this allows objects to have their own </a:t>
            </a:r>
            <a:r>
              <a:rPr lang="en-US" i="1" dirty="0" smtClean="0"/>
              <a:t>state</a:t>
            </a:r>
            <a:r>
              <a:rPr lang="en-US" dirty="0" smtClean="0"/>
              <a:t>  </a:t>
            </a:r>
          </a:p>
          <a:p>
            <a:pPr lvl="2"/>
            <a:r>
              <a:rPr lang="en-US" dirty="0" smtClean="0"/>
              <a:t>in Java the state of an object is the set of current values of all of its non-static fields</a:t>
            </a:r>
          </a:p>
          <a:p>
            <a:pPr lvl="2"/>
            <a:r>
              <a:rPr lang="en-US" dirty="0" smtClean="0"/>
              <a:t>e.g., we can create multiple </a:t>
            </a:r>
            <a:r>
              <a:rPr lang="en-US" b="1" dirty="0" smtClean="0">
                <a:latin typeface="Consolas" panose="020B0609020204030204" pitchFamily="49" charset="0"/>
                <a:cs typeface="Courier New" pitchFamily="49" charset="0"/>
              </a:rPr>
              <a:t>SimplePoint2</a:t>
            </a:r>
            <a:r>
              <a:rPr lang="en-US" dirty="0" smtClean="0"/>
              <a:t> objects that all represent different two-dimensional points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5FDF08-6423-41AC-9229-D5E1EEB9D7F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245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method performs some kind of computation</a:t>
            </a:r>
          </a:p>
          <a:p>
            <a:r>
              <a:rPr lang="en-US" dirty="0" smtClean="0"/>
              <a:t>a </a:t>
            </a:r>
            <a:r>
              <a:rPr lang="en-US" i="1" dirty="0" smtClean="0"/>
              <a:t>non-static</a:t>
            </a:r>
            <a:r>
              <a:rPr lang="en-US" dirty="0" smtClean="0"/>
              <a:t> method can use any field belonging to an object in the computation</a:t>
            </a:r>
          </a:p>
          <a:p>
            <a:r>
              <a:rPr lang="en-US" dirty="0" smtClean="0"/>
              <a:t>for example, we can provide a non-static method that allows the client to set both the x and y coordinates of the point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608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 /**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 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* Sets the x and y coordinate of this point to the argument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 *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values.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 * 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 * </a:t>
            </a:r>
            <a:r>
              <a:rPr lang="en-US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x the new x coordinate of the point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 * </a:t>
            </a:r>
            <a:r>
              <a:rPr lang="en-US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y the new y coordinate of the point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 */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public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set(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float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float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  </a:t>
            </a:r>
            <a:r>
              <a:rPr lang="en-US" dirty="0" err="1" smtClean="0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  </a:t>
            </a:r>
            <a:r>
              <a:rPr lang="en-US" dirty="0" err="1" smtClean="0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5512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Obligatory methods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 Java every class is actually a child class of the class </a:t>
            </a:r>
            <a:r>
              <a:rPr lang="en-US" b="1" dirty="0" err="1" smtClean="0">
                <a:latin typeface="Consolas" panose="020B0609020204030204" pitchFamily="49" charset="0"/>
              </a:rPr>
              <a:t>java.lang.Object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this means that every class has methods that it inherits from </a:t>
            </a:r>
            <a:r>
              <a:rPr lang="en-US" b="1" dirty="0" err="1" smtClean="0">
                <a:latin typeface="Consolas" panose="020B0609020204030204" pitchFamily="49" charset="0"/>
              </a:rPr>
              <a:t>java.lang.Object</a:t>
            </a:r>
            <a:r>
              <a:rPr lang="en-US" dirty="0" smtClean="0"/>
              <a:t>  </a:t>
            </a:r>
          </a:p>
          <a:p>
            <a:pPr lvl="2"/>
            <a:r>
              <a:rPr lang="en-US" dirty="0" smtClean="0"/>
              <a:t>there are 11 such methods, but 3 are especially important to us:</a:t>
            </a:r>
          </a:p>
          <a:p>
            <a:pPr lvl="3"/>
            <a:r>
              <a:rPr lang="en-US" b="1" dirty="0" err="1" smtClean="0">
                <a:latin typeface="Consolas" panose="020B0609020204030204" pitchFamily="49" charset="0"/>
              </a:rPr>
              <a:t>toString</a:t>
            </a:r>
            <a:endParaRPr lang="en-US" b="1" dirty="0" smtClean="0">
              <a:latin typeface="Consolas" panose="020B0609020204030204" pitchFamily="49" charset="0"/>
            </a:endParaRPr>
          </a:p>
          <a:p>
            <a:pPr lvl="3"/>
            <a:r>
              <a:rPr lang="en-US" b="1" dirty="0" smtClean="0">
                <a:latin typeface="Consolas" panose="020B0609020204030204" pitchFamily="49" charset="0"/>
              </a:rPr>
              <a:t>equals</a:t>
            </a:r>
          </a:p>
          <a:p>
            <a:pPr lvl="3"/>
            <a:r>
              <a:rPr lang="en-US" b="1" dirty="0" err="1" smtClean="0">
                <a:latin typeface="Consolas" panose="020B0609020204030204" pitchFamily="49" charset="0"/>
              </a:rPr>
              <a:t>hashCode</a:t>
            </a:r>
            <a:endParaRPr lang="en-US" b="1" dirty="0">
              <a:latin typeface="Consolas" panose="020B0609020204030204" pitchFamily="49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32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9726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latin typeface="Consolas" panose="020B0609020204030204" pitchFamily="49" charset="0"/>
              </a:rPr>
              <a:t>toString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b="1" dirty="0" err="1" smtClean="0">
                <a:latin typeface="Consolas" panose="020B0609020204030204" pitchFamily="49" charset="0"/>
              </a:rPr>
              <a:t>toString</a:t>
            </a:r>
            <a:r>
              <a:rPr lang="en-US" dirty="0" smtClean="0"/>
              <a:t> method should return a textual representation of the object</a:t>
            </a:r>
          </a:p>
          <a:p>
            <a:r>
              <a:rPr lang="en-US" dirty="0" smtClean="0"/>
              <a:t>a textual representation of the point </a:t>
            </a:r>
            <a:r>
              <a:rPr lang="en-US" b="1" dirty="0" smtClean="0">
                <a:latin typeface="Consolas" panose="020B0609020204030204" pitchFamily="49" charset="0"/>
              </a:rPr>
              <a:t>p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SimplePoint2 </a:t>
            </a:r>
            <a:r>
              <a:rPr lang="en-US" sz="2000" b="1" dirty="0">
                <a:solidFill>
                  <a:srgbClr val="6A3E3E"/>
                </a:solidFill>
                <a:latin typeface="Consolas" panose="020B0609020204030204" pitchFamily="49" charset="0"/>
                <a:cs typeface="Courier New" pitchFamily="49" charset="0"/>
              </a:rPr>
              <a:t>p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 = </a:t>
            </a:r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  <a:cs typeface="Courier New" pitchFamily="49" charset="0"/>
              </a:rPr>
              <a:t>new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 SimplePoint2(-1.0f, 1.5f);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might be something like </a:t>
            </a:r>
            <a:r>
              <a:rPr lang="en-US" b="1" dirty="0" smtClean="0">
                <a:latin typeface="Consolas" panose="020B0609020204030204" pitchFamily="49" charset="0"/>
              </a:rPr>
              <a:t>(-1.0, 1.5)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33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366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/**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Returns a string representation of this point. The string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representation of this point is the x and y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-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coordinates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of this point, separated by a comma and space, inside a pair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of parentheses. 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  <a:r>
              <a:rPr lang="en-US" dirty="0">
                <a:solidFill>
                  <a:srgbClr val="7F9FBF"/>
                </a:solidFill>
                <a:latin typeface="Consolas" panose="020B0609020204030204" pitchFamily="49" charset="0"/>
              </a:rPr>
              <a:t>@return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a string representation of this point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*/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646464"/>
                </a:solidFill>
                <a:latin typeface="Consolas" panose="020B0609020204030204" pitchFamily="49" charset="0"/>
              </a:rPr>
              <a:t>@Override</a:t>
            </a:r>
          </a:p>
          <a:p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String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toString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 {</a:t>
            </a:r>
          </a:p>
          <a:p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return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2A00FF"/>
                </a:solidFill>
                <a:latin typeface="Consolas" panose="020B0609020204030204" pitchFamily="49" charset="0"/>
              </a:rPr>
              <a:t>"("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dirty="0">
                <a:solidFill>
                  <a:srgbClr val="2A00FF"/>
                </a:solidFill>
                <a:latin typeface="Consolas" panose="020B0609020204030204" pitchFamily="49" charset="0"/>
              </a:rPr>
              <a:t>", 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dirty="0">
                <a:solidFill>
                  <a:srgbClr val="2A00FF"/>
                </a:solidFill>
                <a:latin typeface="Consolas" panose="020B0609020204030204" pitchFamily="49" charset="0"/>
              </a:rPr>
              <a:t>")"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811187" y="4419600"/>
            <a:ext cx="387561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@Override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 is an optional annotation</a:t>
            </a:r>
          </a:p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that we can use to tell the compiler</a:t>
            </a:r>
          </a:p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that we are redefining the behavior</a:t>
            </a:r>
          </a:p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of the </a:t>
            </a:r>
            <a:r>
              <a:rPr lang="en-US" b="1" dirty="0" err="1" smtClean="0">
                <a:solidFill>
                  <a:srgbClr val="FF0000"/>
                </a:solidFill>
                <a:latin typeface="Consolas" panose="020B0609020204030204" pitchFamily="49" charset="0"/>
              </a:rPr>
              <a:t>toString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 method that was</a:t>
            </a:r>
          </a:p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inherited from </a:t>
            </a:r>
            <a:r>
              <a:rPr lang="en-US" b="1" dirty="0" err="1" smtClean="0">
                <a:solidFill>
                  <a:srgbClr val="FF0000"/>
                </a:solidFill>
                <a:latin typeface="Consolas" panose="020B0609020204030204" pitchFamily="49" charset="0"/>
              </a:rPr>
              <a:t>java.lang.Object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 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12862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latin typeface="Consolas" panose="020B0609020204030204" pitchFamily="49" charset="0"/>
              </a:rPr>
              <a:t>toString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by providing </a:t>
            </a:r>
            <a:r>
              <a:rPr lang="en-US" b="1" dirty="0" err="1" smtClean="0">
                <a:latin typeface="Consolas" panose="020B0609020204030204" pitchFamily="49" charset="0"/>
              </a:rPr>
              <a:t>toString</a:t>
            </a:r>
            <a:r>
              <a:rPr lang="en-US" dirty="0" smtClean="0"/>
              <a:t> clients can now easily get a string representation of a </a:t>
            </a:r>
            <a:r>
              <a:rPr lang="en-US" b="1" dirty="0" smtClean="0">
                <a:latin typeface="Consolas" panose="020B0609020204030204" pitchFamily="49" charset="0"/>
              </a:rPr>
              <a:t>SimplePoint2</a:t>
            </a:r>
            <a:r>
              <a:rPr lang="en-US" dirty="0" smtClean="0"/>
              <a:t> object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35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576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main(String[]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args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 smtClean="0">
                <a:solidFill>
                  <a:srgbClr val="3F7F5F"/>
                </a:solidFill>
                <a:latin typeface="Consolas" panose="020B0609020204030204" pitchFamily="49" charset="0"/>
              </a:rPr>
              <a:t>  // 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create a point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SimplePoint2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SimplePoint2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-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1.0f,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1.5f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Consolas" panose="020B0609020204030204" pitchFamily="49" charset="0"/>
              </a:rPr>
              <a:t>  // 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set its coordinates</a:t>
            </a:r>
          </a:p>
          <a:p>
            <a:r>
              <a:rPr lang="en-US" dirty="0" smtClean="0">
                <a:solidFill>
                  <a:schemeClr val="bg1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p.x</a:t>
            </a:r>
            <a:r>
              <a:rPr lang="en-US" dirty="0" smtClean="0"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= -1.0f;</a:t>
            </a:r>
          </a:p>
          <a:p>
            <a:r>
              <a:rPr lang="en-US" dirty="0" smtClean="0">
                <a:solidFill>
                  <a:schemeClr val="bg1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p.y</a:t>
            </a:r>
            <a:r>
              <a:rPr lang="en-US" dirty="0" smtClean="0"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= 1.5f;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3F7F5F"/>
                </a:solidFill>
                <a:latin typeface="Consolas" panose="020B0609020204030204" pitchFamily="49" charset="0"/>
              </a:rPr>
              <a:t>  // 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get its coordinates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i="1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i="1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i="1" dirty="0">
                <a:solidFill>
                  <a:srgbClr val="2A00FF"/>
                </a:solidFill>
                <a:latin typeface="Consolas" panose="020B0609020204030204" pitchFamily="49" charset="0"/>
              </a:rPr>
              <a:t>"p = ("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i="1" dirty="0">
                <a:solidFill>
                  <a:srgbClr val="2A00FF"/>
                </a:solidFill>
                <a:latin typeface="Consolas" panose="020B0609020204030204" pitchFamily="49" charset="0"/>
              </a:rPr>
              <a:t>", "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i="1" dirty="0" smtClean="0">
                <a:solidFill>
                  <a:srgbClr val="2A00FF"/>
                </a:solidFill>
                <a:latin typeface="Consolas" panose="020B0609020204030204" pitchFamily="49" charset="0"/>
              </a:rPr>
              <a:t>")"</a:t>
            </a:r>
            <a:r>
              <a:rPr lang="en-US" i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endParaRPr lang="en-US" i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SimplePoint2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q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SimplePoint2(</a:t>
            </a:r>
            <a:r>
              <a:rPr lang="en-US" dirty="0" smtClean="0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q.x</a:t>
            </a:r>
            <a:r>
              <a:rPr lang="en-US" dirty="0" smtClean="0"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= </a:t>
            </a:r>
            <a:r>
              <a:rPr lang="en-US" dirty="0" err="1">
                <a:solidFill>
                  <a:schemeClr val="bg1"/>
                </a:solidFill>
                <a:latin typeface="Consolas" panose="020B0609020204030204" pitchFamily="49" charset="0"/>
              </a:rPr>
              <a:t>p.x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 smtClean="0">
                <a:solidFill>
                  <a:schemeClr val="bg1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q.y</a:t>
            </a:r>
            <a:r>
              <a:rPr lang="en-US" dirty="0" smtClean="0"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= </a:t>
            </a:r>
            <a:r>
              <a:rPr lang="en-US" dirty="0" err="1">
                <a:solidFill>
                  <a:schemeClr val="bg1"/>
                </a:solidFill>
                <a:latin typeface="Consolas" panose="020B0609020204030204" pitchFamily="49" charset="0"/>
              </a:rPr>
              <a:t>p.y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;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3F7F5F"/>
                </a:solidFill>
                <a:latin typeface="Consolas" panose="020B0609020204030204" pitchFamily="49" charset="0"/>
              </a:rPr>
              <a:t>  // 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equals?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i="1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i="1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i="1" dirty="0">
                <a:solidFill>
                  <a:srgbClr val="2A00FF"/>
                </a:solidFill>
                <a:latin typeface="Consolas" panose="020B0609020204030204" pitchFamily="49" charset="0"/>
              </a:rPr>
              <a:t>"</a:t>
            </a:r>
            <a:r>
              <a:rPr lang="en-US" i="1" dirty="0" err="1">
                <a:solidFill>
                  <a:srgbClr val="2A00FF"/>
                </a:solidFill>
                <a:latin typeface="Consolas" panose="020B0609020204030204" pitchFamily="49" charset="0"/>
              </a:rPr>
              <a:t>p.equals</a:t>
            </a:r>
            <a:r>
              <a:rPr lang="en-US" i="1" dirty="0">
                <a:solidFill>
                  <a:srgbClr val="2A00FF"/>
                </a:solidFill>
                <a:latin typeface="Consolas" panose="020B0609020204030204" pitchFamily="49" charset="0"/>
              </a:rPr>
              <a:t>(q) is: "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.equals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q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));</a:t>
            </a:r>
            <a:endParaRPr lang="en-US" i="1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3810000" y="3124200"/>
            <a:ext cx="3276600" cy="3810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1090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main(String[]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args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 smtClean="0">
                <a:solidFill>
                  <a:srgbClr val="3F7F5F"/>
                </a:solidFill>
                <a:latin typeface="Consolas" panose="020B0609020204030204" pitchFamily="49" charset="0"/>
              </a:rPr>
              <a:t>  // 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create a point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SimplePoint2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SimplePoint2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-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1.0f,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1.5f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Consolas" panose="020B0609020204030204" pitchFamily="49" charset="0"/>
              </a:rPr>
              <a:t>  // 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set its coordinates</a:t>
            </a:r>
          </a:p>
          <a:p>
            <a:r>
              <a:rPr lang="en-US" dirty="0" smtClean="0">
                <a:solidFill>
                  <a:schemeClr val="bg1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p.x</a:t>
            </a:r>
            <a:r>
              <a:rPr lang="en-US" dirty="0" smtClean="0"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= -1.0f;</a:t>
            </a:r>
          </a:p>
          <a:p>
            <a:r>
              <a:rPr lang="en-US" dirty="0" smtClean="0">
                <a:solidFill>
                  <a:schemeClr val="bg1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p.y</a:t>
            </a:r>
            <a:r>
              <a:rPr lang="en-US" dirty="0" smtClean="0"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= 1.5f;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3F7F5F"/>
                </a:solidFill>
                <a:latin typeface="Consolas" panose="020B0609020204030204" pitchFamily="49" charset="0"/>
              </a:rPr>
              <a:t>  // 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get its coordinates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i="1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i="1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i="1" dirty="0">
                <a:solidFill>
                  <a:srgbClr val="2A00FF"/>
                </a:solidFill>
                <a:latin typeface="Consolas" panose="020B0609020204030204" pitchFamily="49" charset="0"/>
              </a:rPr>
              <a:t>"p = </a:t>
            </a:r>
            <a:r>
              <a:rPr lang="en-US" i="1" dirty="0" smtClean="0">
                <a:solidFill>
                  <a:srgbClr val="2A00FF"/>
                </a:solidFill>
                <a:latin typeface="Consolas" panose="020B0609020204030204" pitchFamily="49" charset="0"/>
              </a:rPr>
              <a:t>"</a:t>
            </a:r>
            <a:r>
              <a:rPr lang="en-US" i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+ </a:t>
            </a:r>
            <a:r>
              <a:rPr lang="en-US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.toString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  <a:r>
              <a:rPr lang="en-US" i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endParaRPr lang="en-US" i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SimplePoint2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q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SimplePoint2(</a:t>
            </a:r>
            <a:r>
              <a:rPr lang="en-US" dirty="0" smtClean="0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q.x</a:t>
            </a:r>
            <a:r>
              <a:rPr lang="en-US" dirty="0" smtClean="0"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= </a:t>
            </a:r>
            <a:r>
              <a:rPr lang="en-US" dirty="0" err="1">
                <a:solidFill>
                  <a:schemeClr val="bg1"/>
                </a:solidFill>
                <a:latin typeface="Consolas" panose="020B0609020204030204" pitchFamily="49" charset="0"/>
              </a:rPr>
              <a:t>p.x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 smtClean="0">
                <a:solidFill>
                  <a:schemeClr val="bg1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q.y</a:t>
            </a:r>
            <a:r>
              <a:rPr lang="en-US" dirty="0" smtClean="0"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= </a:t>
            </a:r>
            <a:r>
              <a:rPr lang="en-US" dirty="0" err="1">
                <a:solidFill>
                  <a:schemeClr val="bg1"/>
                </a:solidFill>
                <a:latin typeface="Consolas" panose="020B0609020204030204" pitchFamily="49" charset="0"/>
              </a:rPr>
              <a:t>p.y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;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3F7F5F"/>
                </a:solidFill>
                <a:latin typeface="Consolas" panose="020B0609020204030204" pitchFamily="49" charset="0"/>
              </a:rPr>
              <a:t>  // 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equals?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i="1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i="1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i="1" dirty="0">
                <a:solidFill>
                  <a:srgbClr val="2A00FF"/>
                </a:solidFill>
                <a:latin typeface="Consolas" panose="020B0609020204030204" pitchFamily="49" charset="0"/>
              </a:rPr>
              <a:t>"</a:t>
            </a:r>
            <a:r>
              <a:rPr lang="en-US" i="1" dirty="0" err="1">
                <a:solidFill>
                  <a:srgbClr val="2A00FF"/>
                </a:solidFill>
                <a:latin typeface="Consolas" panose="020B0609020204030204" pitchFamily="49" charset="0"/>
              </a:rPr>
              <a:t>p.equals</a:t>
            </a:r>
            <a:r>
              <a:rPr lang="en-US" i="1" dirty="0">
                <a:solidFill>
                  <a:srgbClr val="2A00FF"/>
                </a:solidFill>
                <a:latin typeface="Consolas" panose="020B0609020204030204" pitchFamily="49" charset="0"/>
              </a:rPr>
              <a:t>(q) is: "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.equals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q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));</a:t>
            </a:r>
            <a:endParaRPr lang="en-US" i="1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267200" y="3505200"/>
            <a:ext cx="152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5579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equals</a:t>
            </a:r>
            <a:endParaRPr lang="en-US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16387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62CECC7-3144-4949-9E17-6FE1CBBF03BD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38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suppose you write a value class that extends </a:t>
            </a:r>
            <a:r>
              <a:rPr lang="en-CA" sz="2400" b="1" dirty="0" smtClean="0">
                <a:latin typeface="Consolas" panose="020B0609020204030204" pitchFamily="49" charset="0"/>
                <a:cs typeface="Courier New" pitchFamily="49" charset="0"/>
              </a:rPr>
              <a:t>Object</a:t>
            </a:r>
            <a:r>
              <a:rPr lang="en-CA" dirty="0" smtClean="0">
                <a:cs typeface="Courier New" pitchFamily="49" charset="0"/>
              </a:rPr>
              <a:t> but you do not override </a:t>
            </a:r>
            <a:r>
              <a:rPr lang="en-CA" sz="2400" b="1" dirty="0" smtClean="0">
                <a:latin typeface="Consolas" panose="020B0609020204030204" pitchFamily="49" charset="0"/>
                <a:cs typeface="Courier New" pitchFamily="49" charset="0"/>
              </a:rPr>
              <a:t>equals()</a:t>
            </a:r>
            <a:r>
              <a:rPr lang="en-CA" dirty="0" smtClean="0">
                <a:cs typeface="Courier New" pitchFamily="49" charset="0"/>
              </a:rPr>
              <a:t> </a:t>
            </a:r>
            <a:r>
              <a:rPr lang="en-CA" dirty="0" smtClean="0"/>
              <a:t> 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what happens when a client tries to use 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equals()</a:t>
            </a:r>
            <a:r>
              <a:rPr lang="en-CA" dirty="0" smtClean="0"/>
              <a:t>?</a:t>
            </a:r>
          </a:p>
          <a:p>
            <a:pPr marL="822960" lvl="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b="1" dirty="0" err="1" smtClean="0">
                <a:latin typeface="Consolas" panose="020B0609020204030204" pitchFamily="49" charset="0"/>
                <a:cs typeface="Courier New" pitchFamily="49" charset="0"/>
              </a:rPr>
              <a:t>Object.equals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()</a:t>
            </a:r>
            <a:r>
              <a:rPr lang="en-CA" dirty="0" smtClean="0"/>
              <a:t> is called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720725" y="3048000"/>
            <a:ext cx="7702550" cy="3124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//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SimplePoint2 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client</a:t>
            </a:r>
          </a:p>
          <a:p>
            <a:endParaRPr lang="en-CA" b="1" dirty="0">
              <a:latin typeface="Consolas" panose="020B0609020204030204" pitchFamily="49" charset="0"/>
              <a:cs typeface="Courier New" pitchFamily="49" charset="0"/>
            </a:endParaRPr>
          </a:p>
          <a:p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SimplePoint2 p = new SimplePoint2(1f, 2f);</a:t>
            </a:r>
            <a:endParaRPr lang="en-CA" b="1" dirty="0">
              <a:latin typeface="Consolas" panose="020B0609020204030204" pitchFamily="49" charset="0"/>
              <a:cs typeface="Courier New" pitchFamily="49" charset="0"/>
            </a:endParaRPr>
          </a:p>
          <a:p>
            <a:r>
              <a:rPr lang="en-CA" b="1" dirty="0" err="1">
                <a:latin typeface="Consolas" panose="020B0609020204030204" pitchFamily="49" charset="0"/>
                <a:cs typeface="Courier New" pitchFamily="49" charset="0"/>
              </a:rPr>
              <a:t>System.out.println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( </a:t>
            </a:r>
            <a:r>
              <a:rPr lang="en-CA" b="1" dirty="0" err="1" smtClean="0">
                <a:latin typeface="Consolas" panose="020B0609020204030204" pitchFamily="49" charset="0"/>
                <a:cs typeface="Courier New" pitchFamily="49" charset="0"/>
              </a:rPr>
              <a:t>p.equals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(p) 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);       // true</a:t>
            </a:r>
          </a:p>
          <a:p>
            <a:endParaRPr lang="en-CA" b="1" dirty="0">
              <a:latin typeface="Consolas" panose="020B0609020204030204" pitchFamily="49" charset="0"/>
              <a:cs typeface="Courier New" pitchFamily="49" charset="0"/>
            </a:endParaRPr>
          </a:p>
          <a:p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SimplePoint2 p2 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=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p;</a:t>
            </a:r>
            <a:endParaRPr lang="en-CA" b="1" dirty="0">
              <a:latin typeface="Consolas" panose="020B0609020204030204" pitchFamily="49" charset="0"/>
              <a:cs typeface="Courier New" pitchFamily="49" charset="0"/>
            </a:endParaRPr>
          </a:p>
          <a:p>
            <a:r>
              <a:rPr lang="en-CA" b="1" dirty="0" err="1">
                <a:latin typeface="Consolas" panose="020B0609020204030204" pitchFamily="49" charset="0"/>
                <a:cs typeface="Courier New" pitchFamily="49" charset="0"/>
              </a:rPr>
              <a:t>System.out.println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(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p2.equals(p) 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);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     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// true</a:t>
            </a:r>
          </a:p>
          <a:p>
            <a:endParaRPr lang="en-CA" b="1" dirty="0">
              <a:latin typeface="Consolas" panose="020B0609020204030204" pitchFamily="49" charset="0"/>
              <a:cs typeface="Courier New" pitchFamily="49" charset="0"/>
            </a:endParaRPr>
          </a:p>
          <a:p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SimplePoint2 p3 = new SimplePoint2(1f, 2f);</a:t>
            </a:r>
            <a:endParaRPr lang="en-CA" b="1" dirty="0">
              <a:latin typeface="Consolas" panose="020B0609020204030204" pitchFamily="49" charset="0"/>
              <a:cs typeface="Courier New" pitchFamily="49" charset="0"/>
            </a:endParaRPr>
          </a:p>
          <a:p>
            <a:r>
              <a:rPr lang="en-CA" b="1" dirty="0" err="1">
                <a:latin typeface="Consolas" panose="020B0609020204030204" pitchFamily="49" charset="0"/>
                <a:cs typeface="Courier New" pitchFamily="49" charset="0"/>
              </a:rPr>
              <a:t>System.out.println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( p3.equals(p));       // 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false!</a:t>
            </a:r>
          </a:p>
          <a:p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414" name="TextBox 5"/>
          <p:cNvSpPr txBox="1">
            <a:spLocks noChangeArrowheads="1"/>
          </p:cNvSpPr>
          <p:nvPr/>
        </p:nvSpPr>
        <p:spPr bwMode="auto">
          <a:xfrm>
            <a:off x="7434520" y="6324600"/>
            <a:ext cx="139826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dirty="0">
                <a:latin typeface="Constantia" pitchFamily="18" charset="0"/>
              </a:rPr>
              <a:t>[notes 3</a:t>
            </a:r>
            <a:r>
              <a:rPr lang="en-CA" dirty="0" smtClean="0">
                <a:latin typeface="Constantia" pitchFamily="18" charset="0"/>
              </a:rPr>
              <a:t>.2.4]</a:t>
            </a:r>
            <a:endParaRPr lang="en-US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2734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57C289A-EA14-4B51-B846-F1748DF28186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39</a:t>
            </a:fld>
            <a:endParaRPr lang="en-US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4280421"/>
              </p:ext>
            </p:extLst>
          </p:nvPr>
        </p:nvGraphicFramePr>
        <p:xfrm>
          <a:off x="3733800" y="381000"/>
          <a:ext cx="3657600" cy="116840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166433"/>
                <a:gridCol w="662367"/>
                <a:gridCol w="1828800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64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client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p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5378328"/>
              </p:ext>
            </p:extLst>
          </p:nvPr>
        </p:nvGraphicFramePr>
        <p:xfrm>
          <a:off x="3733800" y="1320800"/>
          <a:ext cx="3657600" cy="58420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166433"/>
                <a:gridCol w="662367"/>
                <a:gridCol w="1828800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p2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28388"/>
              </p:ext>
            </p:extLst>
          </p:nvPr>
        </p:nvGraphicFramePr>
        <p:xfrm>
          <a:off x="3733800" y="1676400"/>
          <a:ext cx="3657600" cy="58420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166433"/>
                <a:gridCol w="662367"/>
                <a:gridCol w="1828800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p3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6611199"/>
              </p:ext>
            </p:extLst>
          </p:nvPr>
        </p:nvGraphicFramePr>
        <p:xfrm>
          <a:off x="3276600" y="2438400"/>
          <a:ext cx="4114800" cy="180848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676400"/>
                <a:gridCol w="609600"/>
                <a:gridCol w="1828800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600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SimplePoint2</a:t>
                      </a:r>
                    </a:p>
                    <a:p>
                      <a:pPr algn="ctr"/>
                      <a:r>
                        <a:rPr lang="en-CA" b="0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object</a:t>
                      </a:r>
                      <a:endParaRPr lang="en-US" b="0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x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solidFill>
                            <a:srgbClr val="0070C0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1</a:t>
                      </a:r>
                      <a:endParaRPr lang="en-US" b="1" dirty="0">
                        <a:solidFill>
                          <a:srgbClr val="0070C0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y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solidFill>
                            <a:srgbClr val="0070C0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2</a:t>
                      </a:r>
                      <a:endParaRPr lang="en-US" b="1" dirty="0">
                        <a:solidFill>
                          <a:srgbClr val="0070C0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4258504"/>
              </p:ext>
            </p:extLst>
          </p:nvPr>
        </p:nvGraphicFramePr>
        <p:xfrm>
          <a:off x="3276600" y="4363720"/>
          <a:ext cx="4114800" cy="180848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676400"/>
                <a:gridCol w="609600"/>
                <a:gridCol w="1828800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700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SimplePoint2</a:t>
                      </a:r>
                    </a:p>
                    <a:p>
                      <a:pPr algn="ctr"/>
                      <a:r>
                        <a:rPr lang="en-CA" b="0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object</a:t>
                      </a:r>
                      <a:endParaRPr lang="en-US" b="0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x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solidFill>
                            <a:srgbClr val="0070C0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1</a:t>
                      </a:r>
                      <a:endParaRPr lang="en-US" b="1" dirty="0">
                        <a:solidFill>
                          <a:srgbClr val="0070C0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y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solidFill>
                            <a:srgbClr val="0070C0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2</a:t>
                      </a:r>
                      <a:endParaRPr lang="en-US" b="1" dirty="0">
                        <a:solidFill>
                          <a:srgbClr val="0070C0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6183313" y="965200"/>
            <a:ext cx="69121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600a</a:t>
            </a:r>
            <a:endParaRPr lang="en-US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6183313" y="1346200"/>
            <a:ext cx="69121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600a</a:t>
            </a:r>
            <a:endParaRPr lang="en-US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6172200" y="1738313"/>
            <a:ext cx="69121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700a</a:t>
            </a:r>
            <a:endParaRPr lang="en-US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85800" y="3135868"/>
            <a:ext cx="31273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dirty="0" smtClean="0">
                <a:latin typeface="+mn-lt"/>
              </a:rPr>
              <a:t> and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p2</a:t>
            </a:r>
            <a:r>
              <a:rPr lang="en-US" dirty="0" smtClean="0">
                <a:latin typeface="+mn-lt"/>
              </a:rPr>
              <a:t> refer to the object at</a:t>
            </a:r>
            <a:br>
              <a:rPr lang="en-US" dirty="0" smtClean="0">
                <a:latin typeface="+mn-lt"/>
              </a:rPr>
            </a:br>
            <a:r>
              <a:rPr lang="en-US" dirty="0" smtClean="0">
                <a:latin typeface="+mn-lt"/>
              </a:rPr>
              <a:t>address 600</a:t>
            </a:r>
            <a:endParaRPr lang="en-US" dirty="0">
              <a:latin typeface="+mn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85800" y="5209888"/>
            <a:ext cx="25994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p3</a:t>
            </a:r>
            <a:r>
              <a:rPr lang="en-US" dirty="0" smtClean="0">
                <a:latin typeface="+mn-lt"/>
              </a:rPr>
              <a:t> refers to the object at</a:t>
            </a:r>
            <a:br>
              <a:rPr lang="en-US" dirty="0" smtClean="0">
                <a:latin typeface="+mn-lt"/>
              </a:rPr>
            </a:br>
            <a:r>
              <a:rPr lang="en-US" dirty="0" smtClean="0">
                <a:latin typeface="+mn-lt"/>
              </a:rPr>
              <a:t>address 700</a:t>
            </a:r>
            <a:endParaRPr lang="en-US" dirty="0">
              <a:latin typeface="+mn-lt"/>
            </a:endParaRPr>
          </a:p>
        </p:txBody>
      </p:sp>
      <p:sp>
        <p:nvSpPr>
          <p:cNvPr id="9" name="Left Arrow 8"/>
          <p:cNvSpPr/>
          <p:nvPr/>
        </p:nvSpPr>
        <p:spPr>
          <a:xfrm>
            <a:off x="7620000" y="3581400"/>
            <a:ext cx="304800" cy="228600"/>
          </a:xfrm>
          <a:prstGeom prst="lef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Left Arrow 16"/>
          <p:cNvSpPr/>
          <p:nvPr/>
        </p:nvSpPr>
        <p:spPr>
          <a:xfrm>
            <a:off x="7620000" y="5506138"/>
            <a:ext cx="304800" cy="228600"/>
          </a:xfrm>
          <a:prstGeom prst="lef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7848600" y="3695700"/>
            <a:ext cx="76200" cy="192473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7941504" y="3856672"/>
            <a:ext cx="105009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latin typeface="+mn-lt"/>
              </a:rPr>
              <a:t>equal</a:t>
            </a:r>
            <a:br>
              <a:rPr lang="en-US" dirty="0" smtClean="0">
                <a:latin typeface="+mn-lt"/>
              </a:rPr>
            </a:br>
            <a:r>
              <a:rPr lang="en-US" dirty="0" smtClean="0">
                <a:latin typeface="+mn-lt"/>
              </a:rPr>
              <a:t>states</a:t>
            </a:r>
            <a:br>
              <a:rPr lang="en-US" dirty="0" smtClean="0">
                <a:latin typeface="+mn-lt"/>
              </a:rPr>
            </a:br>
            <a:r>
              <a:rPr lang="en-US" dirty="0" smtClean="0">
                <a:latin typeface="+mn-lt"/>
              </a:rPr>
              <a:t>but</a:t>
            </a:r>
            <a:br>
              <a:rPr lang="en-US" dirty="0" smtClean="0">
                <a:latin typeface="+mn-lt"/>
              </a:rPr>
            </a:br>
            <a:r>
              <a:rPr lang="en-US" dirty="0" smtClean="0">
                <a:latin typeface="+mn-lt"/>
              </a:rPr>
              <a:t>different</a:t>
            </a:r>
            <a:br>
              <a:rPr lang="en-US" dirty="0" smtClean="0">
                <a:latin typeface="+mn-lt"/>
              </a:rPr>
            </a:br>
            <a:r>
              <a:rPr lang="en-US" dirty="0" smtClean="0">
                <a:latin typeface="+mn-lt"/>
              </a:rPr>
              <a:t>objects</a:t>
            </a:r>
            <a:endParaRPr lang="en-US" dirty="0">
              <a:latin typeface="+mn-l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6200" y="76200"/>
            <a:ext cx="500970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SimplePoint2 p = new SimplePoint2(1f, 2f);</a:t>
            </a:r>
            <a:br>
              <a:rPr lang="en-US" sz="1600" b="1" dirty="0" smtClean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</a:br>
            <a:r>
              <a:rPr lang="en-US" sz="1600" b="1" dirty="0" smtClean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SimplePoint2 p2 = p;</a:t>
            </a:r>
            <a:br>
              <a:rPr lang="en-US" sz="1600" b="1" dirty="0" smtClean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</a:br>
            <a:r>
              <a:rPr lang="en-US" sz="1600" b="1" dirty="0" smtClean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SimplePoint2 p3 = new SimplePoint2(1f, 2f);</a:t>
            </a:r>
            <a:endParaRPr lang="en-US" sz="1600" b="1" dirty="0">
              <a:solidFill>
                <a:srgbClr val="0070C0"/>
              </a:solidFill>
              <a:latin typeface="Consolas" panose="020B06090202040302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0618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5FDF08-6423-41AC-9229-D5E1EEB9D7F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SimplePoint2 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x =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SimplePoint2(1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, 2);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SimplePoint2 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y =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SimplePoint2(-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3, 8);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SimplePoint2 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z =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SimplePoint2(5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, 13);</a:t>
            </a:r>
          </a:p>
          <a:p>
            <a:endParaRPr lang="en-US" dirty="0">
              <a:solidFill>
                <a:srgbClr val="000000"/>
              </a:solidFill>
              <a:latin typeface="Consolas"/>
            </a:endParaRPr>
          </a:p>
          <a:p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457200" y="1976120"/>
          <a:ext cx="3345180" cy="220472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66800"/>
                <a:gridCol w="640080"/>
                <a:gridCol w="1638300"/>
              </a:tblGrid>
              <a:tr h="27432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64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client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23613">
                <a:tc>
                  <a:txBody>
                    <a:bodyPr/>
                    <a:lstStyle/>
                    <a:p>
                      <a:pPr algn="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600a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42147"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y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700a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23613"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z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800a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9431166"/>
              </p:ext>
            </p:extLst>
          </p:nvPr>
        </p:nvGraphicFramePr>
        <p:xfrm>
          <a:off x="457200" y="4262120"/>
          <a:ext cx="3345180" cy="190500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66800"/>
                <a:gridCol w="640080"/>
                <a:gridCol w="1638300"/>
              </a:tblGrid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100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b="1" dirty="0" smtClean="0">
                          <a:latin typeface="Courier New" pitchFamily="49" charset="0"/>
                          <a:cs typeface="Courier New" pitchFamily="49" charset="0"/>
                        </a:rPr>
                        <a:t>SimplePoint2 </a:t>
                      </a:r>
                      <a:r>
                        <a:rPr lang="en-CA" sz="1400" b="0" dirty="0" smtClean="0">
                          <a:latin typeface="+mn-lt"/>
                          <a:cs typeface="Courier New" pitchFamily="49" charset="0"/>
                        </a:rPr>
                        <a:t>class</a:t>
                      </a:r>
                      <a:endParaRPr lang="en-US" sz="1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y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9537431"/>
              </p:ext>
            </p:extLst>
          </p:nvPr>
        </p:nvGraphicFramePr>
        <p:xfrm>
          <a:off x="5181600" y="838200"/>
          <a:ext cx="3345180" cy="190500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66800"/>
                <a:gridCol w="640080"/>
                <a:gridCol w="1638300"/>
              </a:tblGrid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600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b="1" dirty="0" smtClean="0">
                          <a:latin typeface="Courier New" pitchFamily="49" charset="0"/>
                          <a:cs typeface="Courier New" pitchFamily="49" charset="0"/>
                        </a:rPr>
                        <a:t>SimplePoint2 </a:t>
                      </a:r>
                      <a:r>
                        <a:rPr lang="en-CA" sz="1400" b="0" dirty="0" smtClean="0">
                          <a:latin typeface="+mn-lt"/>
                          <a:cs typeface="Courier New" pitchFamily="49" charset="0"/>
                        </a:rPr>
                        <a:t>object</a:t>
                      </a:r>
                      <a:endParaRPr lang="en-US" sz="1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y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7238443"/>
              </p:ext>
            </p:extLst>
          </p:nvPr>
        </p:nvGraphicFramePr>
        <p:xfrm>
          <a:off x="5181600" y="2667000"/>
          <a:ext cx="3345180" cy="190500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66800"/>
                <a:gridCol w="640080"/>
                <a:gridCol w="1638300"/>
              </a:tblGrid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700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b="1" dirty="0" smtClean="0">
                          <a:latin typeface="Courier New" pitchFamily="49" charset="0"/>
                          <a:cs typeface="Courier New" pitchFamily="49" charset="0"/>
                        </a:rPr>
                        <a:t>SimplePoint2 </a:t>
                      </a:r>
                      <a:r>
                        <a:rPr lang="en-CA" sz="1400" b="0" dirty="0" smtClean="0">
                          <a:latin typeface="+mn-lt"/>
                          <a:cs typeface="Courier New" pitchFamily="49" charset="0"/>
                        </a:rPr>
                        <a:t>object</a:t>
                      </a:r>
                      <a:endParaRPr lang="en-US" sz="1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-3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y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8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1388812"/>
              </p:ext>
            </p:extLst>
          </p:nvPr>
        </p:nvGraphicFramePr>
        <p:xfrm>
          <a:off x="5181600" y="4490720"/>
          <a:ext cx="3345180" cy="190500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66800"/>
                <a:gridCol w="640080"/>
                <a:gridCol w="1638300"/>
              </a:tblGrid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800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b="1" dirty="0" smtClean="0">
                          <a:latin typeface="Courier New" pitchFamily="49" charset="0"/>
                          <a:cs typeface="Courier New" pitchFamily="49" charset="0"/>
                        </a:rPr>
                        <a:t>SimplePoint2 </a:t>
                      </a:r>
                      <a:r>
                        <a:rPr lang="en-CA" sz="1400" b="0" dirty="0" smtClean="0">
                          <a:latin typeface="+mn-lt"/>
                          <a:cs typeface="Courier New" pitchFamily="49" charset="0"/>
                        </a:rPr>
                        <a:t>object</a:t>
                      </a:r>
                      <a:endParaRPr lang="en-US" sz="1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5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y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13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4495800" y="1644134"/>
            <a:ext cx="1287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point (1, 2)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417939" y="3469786"/>
            <a:ext cx="13732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point (-3, </a:t>
            </a:r>
            <a:r>
              <a:rPr lang="en-US" dirty="0">
                <a:solidFill>
                  <a:srgbClr val="FF0000"/>
                </a:solidFill>
                <a:latin typeface="+mn-lt"/>
              </a:rPr>
              <a:t>8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)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466882" y="5309593"/>
            <a:ext cx="13453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point (5, 13)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Left Brace 2"/>
          <p:cNvSpPr/>
          <p:nvPr/>
        </p:nvSpPr>
        <p:spPr>
          <a:xfrm>
            <a:off x="5791200" y="1219200"/>
            <a:ext cx="142815" cy="1219200"/>
          </a:xfrm>
          <a:prstGeom prst="leftBrac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Left Brace 12"/>
          <p:cNvSpPr/>
          <p:nvPr/>
        </p:nvSpPr>
        <p:spPr>
          <a:xfrm>
            <a:off x="5791200" y="3048000"/>
            <a:ext cx="142815" cy="1219200"/>
          </a:xfrm>
          <a:prstGeom prst="leftBrac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Left Brace 13"/>
          <p:cNvSpPr/>
          <p:nvPr/>
        </p:nvSpPr>
        <p:spPr>
          <a:xfrm>
            <a:off x="5791200" y="4884659"/>
            <a:ext cx="142815" cy="1219200"/>
          </a:xfrm>
          <a:prstGeom prst="leftBrac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200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b="1" dirty="0" err="1" smtClean="0">
                <a:latin typeface="Consolas" panose="020B0609020204030204" pitchFamily="49" charset="0"/>
                <a:cs typeface="Courier New" pitchFamily="49" charset="0"/>
              </a:rPr>
              <a:t>Object.equals</a:t>
            </a:r>
            <a:endParaRPr lang="en-US" dirty="0" smtClean="0">
              <a:latin typeface="Consolas" panose="020B0609020204030204" pitchFamily="49" charset="0"/>
            </a:endParaRPr>
          </a:p>
        </p:txBody>
      </p:sp>
      <p:sp>
        <p:nvSpPr>
          <p:cNvPr id="18435" name="Slide Number Placeholder 1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660F30C-6803-454F-B172-5507521148E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40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b="1" dirty="0" err="1" smtClean="0">
                <a:latin typeface="Consolas" panose="020B0609020204030204" pitchFamily="49" charset="0"/>
                <a:cs typeface="Courier New" pitchFamily="49" charset="0"/>
              </a:rPr>
              <a:t>Object.equals</a:t>
            </a:r>
            <a:r>
              <a:rPr lang="en-CA" dirty="0" smtClean="0"/>
              <a:t> checks if two references refer to the same object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sz="2000" b="1" dirty="0" err="1" smtClean="0">
                <a:latin typeface="Consolas" panose="020B0609020204030204" pitchFamily="49" charset="0"/>
                <a:cs typeface="Courier New" pitchFamily="49" charset="0"/>
              </a:rPr>
              <a:t>x.equals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(y)</a:t>
            </a:r>
            <a:r>
              <a:rPr lang="en-CA" dirty="0" smtClean="0"/>
              <a:t> is true if and only if 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x</a:t>
            </a:r>
            <a:r>
              <a:rPr lang="en-CA" dirty="0" smtClean="0"/>
              <a:t> and 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y</a:t>
            </a:r>
            <a:r>
              <a:rPr lang="en-CA" dirty="0" smtClean="0"/>
              <a:t> are references to the same object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002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1113912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SimplePoint2.equals</a:t>
            </a:r>
            <a:endParaRPr lang="en-US" dirty="0" smtClean="0">
              <a:latin typeface="Consolas" panose="020B0609020204030204" pitchFamily="49" charset="0"/>
            </a:endParaRPr>
          </a:p>
        </p:txBody>
      </p:sp>
      <p:sp>
        <p:nvSpPr>
          <p:cNvPr id="18435" name="Slide Number Placeholder 1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660F30C-6803-454F-B172-5507521148E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41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most value classes should support logical equality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an instance is equal to another instance if their states are equal</a:t>
            </a:r>
          </a:p>
          <a:p>
            <a:pPr marL="822960" lvl="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e.g. two points are equal if their x and y coordinates both have the same values</a:t>
            </a:r>
          </a:p>
        </p:txBody>
      </p:sp>
    </p:spTree>
    <p:extLst>
      <p:ext uri="{BB962C8B-B14F-4D97-AF65-F5344CB8AC3E}">
        <p14:creationId xmlns:p14="http://schemas.microsoft.com/office/powerpoint/2010/main" val="2925708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A72A6D6-CF4F-4D84-9C80-43437DC448C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42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294967295"/>
          </p:nvPr>
        </p:nvSpPr>
        <p:spPr>
          <a:xfrm>
            <a:off x="457200" y="685800"/>
            <a:ext cx="8229600" cy="5486400"/>
          </a:xfrm>
        </p:spPr>
        <p:txBody>
          <a:bodyPr/>
          <a:lstStyle/>
          <a:p>
            <a:pPr eaLnBrk="1" hangingPunct="1"/>
            <a:endParaRPr lang="en-CA" dirty="0" smtClean="0"/>
          </a:p>
          <a:p>
            <a:pPr eaLnBrk="1" hangingPunct="1"/>
            <a:r>
              <a:rPr lang="en-CA" dirty="0" smtClean="0"/>
              <a:t>implementing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equals()</a:t>
            </a:r>
            <a:r>
              <a:rPr lang="en-CA" dirty="0" smtClean="0"/>
              <a:t> is surprisingly hard</a:t>
            </a:r>
          </a:p>
          <a:p>
            <a:pPr lvl="1" eaLnBrk="1" hangingPunct="1"/>
            <a:r>
              <a:rPr lang="en-CA" sz="2200" dirty="0" smtClean="0"/>
              <a:t>"One would expect that overriding </a:t>
            </a:r>
            <a:r>
              <a:rPr lang="en-CA" sz="2200" b="1" dirty="0" smtClean="0">
                <a:latin typeface="Courier New" pitchFamily="49" charset="0"/>
                <a:cs typeface="Courier New" pitchFamily="49" charset="0"/>
              </a:rPr>
              <a:t>equals()</a:t>
            </a:r>
            <a:r>
              <a:rPr lang="en-CA" sz="2200" dirty="0" smtClean="0"/>
              <a:t>, since it is a fairly common task, should be a piece of cake. The reality is far from that. There is an amazing amount of disagreement in the Java community regarding correct implementation of </a:t>
            </a:r>
            <a:r>
              <a:rPr lang="en-CA" sz="2200" b="1" dirty="0" smtClean="0">
                <a:latin typeface="Courier New" pitchFamily="49" charset="0"/>
                <a:cs typeface="Courier New" pitchFamily="49" charset="0"/>
              </a:rPr>
              <a:t>equals()</a:t>
            </a:r>
            <a:r>
              <a:rPr lang="en-CA" sz="2200" dirty="0" smtClean="0"/>
              <a:t>. Look into the best Java source code or open an arbitrary Java textbook and take a look at what you find. Chances are good that you will find several different approaches and a variety of recommendations."</a:t>
            </a:r>
          </a:p>
          <a:p>
            <a:pPr lvl="3" algn="r" eaLnBrk="1" hangingPunct="1"/>
            <a:r>
              <a:rPr lang="en-CA" dirty="0" smtClean="0"/>
              <a:t>Angelika Langer, Secrets of equals() – Part 1</a:t>
            </a:r>
          </a:p>
          <a:p>
            <a:pPr lvl="1" algn="r" eaLnBrk="1" hangingPunct="1"/>
            <a:r>
              <a:rPr lang="en-CA" sz="1200" dirty="0" smtClean="0">
                <a:latin typeface="Courier New" pitchFamily="49" charset="0"/>
                <a:cs typeface="Courier New" pitchFamily="49" charset="0"/>
              </a:rPr>
              <a:t>http://www.angelikalanger.com/Articles/JavaSolutions/SecretsOfEquals/Equals.html</a:t>
            </a:r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66617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A72A6D6-CF4F-4D84-9C80-43437DC448C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43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294967295"/>
          </p:nvPr>
        </p:nvSpPr>
        <p:spPr>
          <a:xfrm>
            <a:off x="457200" y="685800"/>
            <a:ext cx="8229600" cy="5486400"/>
          </a:xfrm>
        </p:spPr>
        <p:txBody>
          <a:bodyPr/>
          <a:lstStyle/>
          <a:p>
            <a:pPr eaLnBrk="1" hangingPunct="1"/>
            <a:endParaRPr lang="en-CA" dirty="0" smtClean="0"/>
          </a:p>
          <a:p>
            <a:pPr eaLnBrk="1" hangingPunct="1"/>
            <a:endParaRPr lang="en-CA" dirty="0" smtClean="0"/>
          </a:p>
          <a:p>
            <a:pPr eaLnBrk="1" hangingPunct="1"/>
            <a:endParaRPr lang="en-CA" dirty="0" smtClean="0"/>
          </a:p>
          <a:p>
            <a:pPr eaLnBrk="1" hangingPunct="1"/>
            <a:r>
              <a:rPr lang="en-CA" dirty="0" smtClean="0"/>
              <a:t>what we are about to do does not always produce the result you might be looking for</a:t>
            </a:r>
          </a:p>
          <a:p>
            <a:pPr lvl="2" eaLnBrk="1" hangingPunct="1"/>
            <a:r>
              <a:rPr lang="en-CA" dirty="0" smtClean="0"/>
              <a:t>but it is always satisfies the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equals()</a:t>
            </a:r>
            <a:r>
              <a:rPr lang="en-CA" dirty="0" smtClean="0"/>
              <a:t> contract</a:t>
            </a:r>
          </a:p>
          <a:p>
            <a:pPr lvl="2" eaLnBrk="1" hangingPunct="1"/>
            <a:r>
              <a:rPr lang="en-CA" dirty="0" smtClean="0"/>
              <a:t>and it's what the notes and textbook do</a:t>
            </a:r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79501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EECS2030 Requirements for </a:t>
            </a:r>
            <a:r>
              <a:rPr lang="en-US" b="1" dirty="0" smtClean="0">
                <a:latin typeface="Consolas" panose="020B0609020204030204" pitchFamily="49" charset="0"/>
                <a:cs typeface="Courier New" pitchFamily="49" charset="0"/>
              </a:rPr>
              <a:t>equals</a:t>
            </a:r>
            <a:endParaRPr lang="en-US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an instance is equal to itself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an instance is never equal to </a:t>
            </a:r>
            <a:r>
              <a:rPr lang="en-US" b="1" dirty="0" smtClean="0">
                <a:latin typeface="Consolas" panose="020B0609020204030204" pitchFamily="49" charset="0"/>
                <a:cs typeface="Courier New" pitchFamily="49" charset="0"/>
              </a:rPr>
              <a:t>null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only instances of the exact same type can be equal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instances with the same state are equal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5EBF01-2D0A-44BF-B7A6-9934C0AF01E3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72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dirty="0" smtClean="0"/>
              <a:t>1. An Instance is Equal to Itself</a:t>
            </a:r>
            <a:endParaRPr lang="en-US" dirty="0" smtClean="0"/>
          </a:p>
        </p:txBody>
      </p:sp>
      <p:sp>
        <p:nvSpPr>
          <p:cNvPr id="20483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5F000AF-EF6E-467A-9DF5-F2D5B11DFFE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45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sz="2400" b="1" dirty="0" err="1" smtClean="0">
                <a:latin typeface="Consolas" panose="020B0609020204030204" pitchFamily="49" charset="0"/>
                <a:cs typeface="Courier New" pitchFamily="49" charset="0"/>
              </a:rPr>
              <a:t>x.equals</a:t>
            </a:r>
            <a:r>
              <a:rPr lang="en-CA" sz="2400" b="1" dirty="0" smtClean="0">
                <a:latin typeface="Consolas" panose="020B0609020204030204" pitchFamily="49" charset="0"/>
                <a:cs typeface="Courier New" pitchFamily="49" charset="0"/>
              </a:rPr>
              <a:t>(x)</a:t>
            </a:r>
            <a:r>
              <a:rPr lang="en-CA" dirty="0" smtClean="0"/>
              <a:t> should always be </a:t>
            </a:r>
            <a:r>
              <a:rPr lang="en-CA" sz="2400" b="1" dirty="0" smtClean="0">
                <a:latin typeface="Consolas" panose="020B0609020204030204" pitchFamily="49" charset="0"/>
                <a:cs typeface="Courier New" pitchFamily="49" charset="0"/>
              </a:rPr>
              <a:t>true</a:t>
            </a:r>
            <a:r>
              <a:rPr lang="en-US" dirty="0" smtClean="0"/>
              <a:t> 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also, </a:t>
            </a:r>
            <a:r>
              <a:rPr lang="en-CA" sz="2400" b="1" dirty="0" err="1" smtClean="0">
                <a:latin typeface="Consolas" panose="020B0609020204030204" pitchFamily="49" charset="0"/>
                <a:cs typeface="Courier New" pitchFamily="49" charset="0"/>
              </a:rPr>
              <a:t>x.equals</a:t>
            </a:r>
            <a:r>
              <a:rPr lang="en-CA" sz="2400" b="1" dirty="0" smtClean="0">
                <a:latin typeface="Consolas" panose="020B0609020204030204" pitchFamily="49" charset="0"/>
                <a:cs typeface="Courier New" pitchFamily="49" charset="0"/>
              </a:rPr>
              <a:t>(y)</a:t>
            </a:r>
            <a:r>
              <a:rPr lang="en-CA" dirty="0" smtClean="0"/>
              <a:t> should always be true if </a:t>
            </a:r>
            <a:r>
              <a:rPr lang="en-CA" sz="2400" b="1" dirty="0" smtClean="0">
                <a:latin typeface="Consolas" panose="020B0609020204030204" pitchFamily="49" charset="0"/>
                <a:cs typeface="Courier New" pitchFamily="49" charset="0"/>
              </a:rPr>
              <a:t>x</a:t>
            </a:r>
            <a:r>
              <a:rPr lang="en-CA" dirty="0" smtClean="0"/>
              <a:t> and </a:t>
            </a:r>
            <a:r>
              <a:rPr lang="en-CA" sz="2400" b="1" dirty="0" smtClean="0">
                <a:latin typeface="Consolas" panose="020B0609020204030204" pitchFamily="49" charset="0"/>
                <a:cs typeface="Courier New" pitchFamily="49" charset="0"/>
              </a:rPr>
              <a:t>y</a:t>
            </a:r>
            <a:r>
              <a:rPr lang="en-CA" dirty="0" smtClean="0"/>
              <a:t> are references to the same object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you can check if two references are equal using </a:t>
            </a:r>
            <a:r>
              <a:rPr lang="en-CA" sz="2400" b="1" dirty="0" smtClean="0">
                <a:latin typeface="Consolas" panose="020B0609020204030204" pitchFamily="49" charset="0"/>
                <a:cs typeface="Courier New" pitchFamily="49" charset="0"/>
              </a:rPr>
              <a:t>==</a:t>
            </a:r>
            <a:r>
              <a:rPr lang="en-CA" dirty="0" smtClean="0"/>
              <a:t>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38850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33400" y="228600"/>
            <a:ext cx="8077200" cy="22098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55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CD4185E-80E0-4FDB-AD54-F0369EC1C82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46</a:t>
            </a:fld>
            <a:endParaRPr 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sz="1400" dirty="0" smtClean="0">
                <a:solidFill>
                  <a:srgbClr val="646464"/>
                </a:solidFill>
                <a:latin typeface="Consolas"/>
              </a:rPr>
              <a:t>@Override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dirty="0" err="1" smtClean="0">
                <a:solidFill>
                  <a:srgbClr val="7F0055"/>
                </a:solidFill>
                <a:latin typeface="Consolas"/>
              </a:rPr>
              <a:t>boolean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equals(Object 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</a:rPr>
              <a:t>obj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) {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if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(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this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== 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</a:rPr>
              <a:t>obj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) {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true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}</a:t>
            </a:r>
          </a:p>
          <a:p>
            <a:endParaRPr lang="en-US" sz="1400" dirty="0" smtClean="0">
              <a:solidFill>
                <a:srgbClr val="000000"/>
              </a:solidFill>
              <a:latin typeface="Consolas"/>
            </a:endParaRP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}</a:t>
            </a:r>
            <a:endParaRPr lang="en-CA" sz="1400" dirty="0" smtClean="0"/>
          </a:p>
        </p:txBody>
      </p:sp>
    </p:spTree>
    <p:extLst>
      <p:ext uri="{BB962C8B-B14F-4D97-AF65-F5344CB8AC3E}">
        <p14:creationId xmlns:p14="http://schemas.microsoft.com/office/powerpoint/2010/main" val="2653782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dirty="0" smtClean="0"/>
              <a:t>2. An Instance is Never Equal to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null</a:t>
            </a:r>
            <a:r>
              <a:rPr lang="en-CA" dirty="0" smtClean="0"/>
              <a:t> </a:t>
            </a:r>
            <a:endParaRPr lang="en-US" dirty="0" smtClean="0"/>
          </a:p>
        </p:txBody>
      </p:sp>
      <p:sp>
        <p:nvSpPr>
          <p:cNvPr id="22531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B6EDAA3-B1FD-4268-BCA0-9B6431E5881D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47</a:t>
            </a:fld>
            <a:endParaRPr 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Java requires that </a:t>
            </a:r>
            <a:r>
              <a:rPr lang="en-CA" b="1" dirty="0" err="1" smtClean="0">
                <a:latin typeface="Consolas" panose="020B0609020204030204" pitchFamily="49" charset="0"/>
                <a:cs typeface="Courier New" pitchFamily="49" charset="0"/>
              </a:rPr>
              <a:t>x.equals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(null)</a:t>
            </a:r>
            <a:r>
              <a:rPr lang="en-CA" dirty="0" smtClean="0">
                <a:cs typeface="Courier New" pitchFamily="49" charset="0"/>
              </a:rPr>
              <a:t> returns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false</a:t>
            </a:r>
            <a:r>
              <a:rPr lang="en-CA" dirty="0" smtClean="0">
                <a:cs typeface="Courier New" pitchFamily="49" charset="0"/>
              </a:rPr>
              <a:t>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>
                <a:cs typeface="Courier New" pitchFamily="49" charset="0"/>
              </a:rPr>
              <a:t>and you must not throw an exception if the argument is </a:t>
            </a:r>
            <a:r>
              <a:rPr lang="en-CA" sz="2400" b="1" dirty="0" smtClean="0">
                <a:latin typeface="Consolas" panose="020B0609020204030204" pitchFamily="49" charset="0"/>
                <a:cs typeface="Courier New" pitchFamily="49" charset="0"/>
              </a:rPr>
              <a:t>null</a:t>
            </a:r>
            <a:r>
              <a:rPr lang="en-CA" dirty="0" smtClean="0">
                <a:cs typeface="Courier New" pitchFamily="49" charset="0"/>
              </a:rPr>
              <a:t> 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>
                <a:cs typeface="Courier New" pitchFamily="49" charset="0"/>
              </a:rPr>
              <a:t>so it looks like we have to check for a 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null</a:t>
            </a:r>
            <a:r>
              <a:rPr lang="en-CA" dirty="0" smtClean="0">
                <a:cs typeface="Courier New" pitchFamily="49" charset="0"/>
              </a:rPr>
              <a:t> argument...</a:t>
            </a:r>
          </a:p>
        </p:txBody>
      </p:sp>
    </p:spTree>
    <p:extLst>
      <p:ext uri="{BB962C8B-B14F-4D97-AF65-F5344CB8AC3E}">
        <p14:creationId xmlns:p14="http://schemas.microsoft.com/office/powerpoint/2010/main" val="522868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CD4185E-80E0-4FDB-AD54-F0369EC1C82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48</a:t>
            </a:fld>
            <a:endParaRPr lang="en-US" smtClean="0"/>
          </a:p>
        </p:txBody>
      </p:sp>
      <p:sp>
        <p:nvSpPr>
          <p:cNvPr id="4" name="Rectangle 3"/>
          <p:cNvSpPr/>
          <p:nvPr/>
        </p:nvSpPr>
        <p:spPr>
          <a:xfrm>
            <a:off x="533400" y="1676400"/>
            <a:ext cx="8077200" cy="9144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sz="1400" dirty="0" smtClean="0">
                <a:solidFill>
                  <a:srgbClr val="646464"/>
                </a:solidFill>
                <a:latin typeface="Consolas"/>
              </a:rPr>
              <a:t>@Override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dirty="0" err="1" smtClean="0">
                <a:solidFill>
                  <a:srgbClr val="7F0055"/>
                </a:solidFill>
                <a:latin typeface="Consolas"/>
              </a:rPr>
              <a:t>boolean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equals(Object 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</a:rPr>
              <a:t>obj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) {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if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(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this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== 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</a:rPr>
              <a:t>obj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) {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true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}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if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(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</a:rPr>
              <a:t>obj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==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null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) {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false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}</a:t>
            </a:r>
          </a:p>
          <a:p>
            <a:endParaRPr lang="en-US" sz="1400" dirty="0" smtClean="0">
              <a:solidFill>
                <a:srgbClr val="000000"/>
              </a:solidFill>
              <a:latin typeface="Consolas"/>
            </a:endParaRPr>
          </a:p>
          <a:p>
            <a:endParaRPr lang="en-US" sz="1400" dirty="0" smtClean="0">
              <a:solidFill>
                <a:srgbClr val="000000"/>
              </a:solidFill>
              <a:latin typeface="Consolas"/>
            </a:endParaRP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}</a:t>
            </a:r>
            <a:endParaRPr lang="en-CA" sz="1400" dirty="0" smtClean="0"/>
          </a:p>
        </p:txBody>
      </p:sp>
    </p:spTree>
    <p:extLst>
      <p:ext uri="{BB962C8B-B14F-4D97-AF65-F5344CB8AC3E}">
        <p14:creationId xmlns:p14="http://schemas.microsoft.com/office/powerpoint/2010/main" val="720830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spc="-150" dirty="0" smtClean="0"/>
              <a:t>3. Instances of the same type can be equal</a:t>
            </a:r>
            <a:endParaRPr lang="en-US" spc="-150" dirty="0"/>
          </a:p>
        </p:txBody>
      </p:sp>
      <p:sp>
        <p:nvSpPr>
          <p:cNvPr id="24579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C2B1702-CF82-48E8-9233-B0B49DDF66F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49</a:t>
            </a:fld>
            <a:endParaRPr 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the implementation of </a:t>
            </a:r>
            <a:r>
              <a:rPr lang="en-CA" sz="2400" b="1" dirty="0" smtClean="0">
                <a:latin typeface="Consolas" panose="020B0609020204030204" pitchFamily="49" charset="0"/>
                <a:cs typeface="Courier New" pitchFamily="49" charset="0"/>
              </a:rPr>
              <a:t>equals()</a:t>
            </a:r>
            <a:r>
              <a:rPr lang="en-CA" dirty="0" smtClean="0"/>
              <a:t> used in the notes and the textbook is based on the rule that an instance can only be equal to another instance of the same type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you can find the class of an object using </a:t>
            </a:r>
            <a:r>
              <a:rPr lang="en-CA" sz="2400" b="1" dirty="0" err="1" smtClean="0">
                <a:latin typeface="Consolas" panose="020B0609020204030204" pitchFamily="49" charset="0"/>
                <a:cs typeface="Courier New" pitchFamily="49" charset="0"/>
              </a:rPr>
              <a:t>Object.getClass</a:t>
            </a:r>
            <a:r>
              <a:rPr lang="en-CA" sz="2400" b="1" dirty="0" smtClean="0">
                <a:latin typeface="Consolas" panose="020B0609020204030204" pitchFamily="49" charset="0"/>
                <a:cs typeface="Courier New" pitchFamily="49" charset="0"/>
              </a:rPr>
              <a:t>()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sz="2400" b="1" dirty="0" smtClean="0">
              <a:latin typeface="Courier New" pitchFamily="49" charset="0"/>
              <a:cs typeface="Courier New" pitchFamily="49" charset="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public final Class&lt;? extends Object&gt; </a:t>
            </a:r>
            <a:r>
              <a:rPr lang="en-CA" sz="2000" b="1" dirty="0" err="1" smtClean="0">
                <a:latin typeface="Consolas" panose="020B0609020204030204" pitchFamily="49" charset="0"/>
                <a:cs typeface="Courier New" pitchFamily="49" charset="0"/>
              </a:rPr>
              <a:t>getClass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()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CA" sz="2000" dirty="0" smtClean="0"/>
              <a:t>Returns the runtime class of an object.</a:t>
            </a:r>
            <a:endParaRPr lang="en-CA" sz="2000" b="1" dirty="0" smtClean="0"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7384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Implementing classes</a:t>
            </a:r>
            <a:endParaRPr lang="en-US" dirty="0" smtClean="0"/>
          </a:p>
        </p:txBody>
      </p:sp>
      <p:sp>
        <p:nvSpPr>
          <p:cNvPr id="15363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189F448-0A88-4478-80F3-81E20C26F24B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many classes represent kinds of values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examples of values: name, date, colour, mathematical point or vector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Java examples: 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String</a:t>
            </a:r>
            <a:r>
              <a:rPr lang="en-CA" dirty="0" smtClean="0">
                <a:latin typeface="Consolas" panose="020B0609020204030204" pitchFamily="49" charset="0"/>
              </a:rPr>
              <a:t>, 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Date</a:t>
            </a:r>
            <a:r>
              <a:rPr lang="en-CA" dirty="0" smtClean="0">
                <a:latin typeface="Consolas" panose="020B0609020204030204" pitchFamily="49" charset="0"/>
              </a:rPr>
              <a:t>, 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Integer</a:t>
            </a:r>
            <a:r>
              <a:rPr lang="en-CA" dirty="0" smtClean="0"/>
              <a:t> </a:t>
            </a:r>
          </a:p>
          <a:p>
            <a:pPr marL="274002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when implementing a class you need to choose appropriate fields to represent the state of each object</a:t>
            </a:r>
          </a:p>
          <a:p>
            <a:pPr marL="274002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consider implementing a class that represents 2-dimensional points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possible implementation would have:</a:t>
            </a:r>
          </a:p>
          <a:p>
            <a:pPr marL="823277" lvl="2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field to represent the x-coordinate of the point</a:t>
            </a:r>
          </a:p>
          <a:p>
            <a:pPr marL="823277" lvl="2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/>
              <a:t>a field to represent the </a:t>
            </a:r>
            <a:r>
              <a:rPr lang="en-CA" dirty="0" smtClean="0"/>
              <a:t>y-coordinate </a:t>
            </a:r>
            <a:r>
              <a:rPr lang="en-CA" dirty="0"/>
              <a:t>of the point</a:t>
            </a:r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2435829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2514600"/>
            <a:ext cx="8077200" cy="9906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55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CD4185E-80E0-4FDB-AD54-F0369EC1C82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50</a:t>
            </a:fld>
            <a:endParaRPr 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sz="1400" dirty="0" smtClean="0">
                <a:solidFill>
                  <a:srgbClr val="646464"/>
                </a:solidFill>
                <a:latin typeface="Consolas"/>
              </a:rPr>
              <a:t>@Override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dirty="0" err="1" smtClean="0">
                <a:solidFill>
                  <a:srgbClr val="7F0055"/>
                </a:solidFill>
                <a:latin typeface="Consolas"/>
              </a:rPr>
              <a:t>boolean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equals(Object 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</a:rPr>
              <a:t>obj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) {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if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(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this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== 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</a:rPr>
              <a:t>obj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) {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true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}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if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(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</a:rPr>
              <a:t>obj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==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null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) {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false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}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if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(</a:t>
            </a:r>
            <a:r>
              <a:rPr lang="en-US" sz="1400" dirty="0" err="1" smtClean="0">
                <a:solidFill>
                  <a:srgbClr val="7F0055"/>
                </a:solidFill>
                <a:latin typeface="Consolas"/>
              </a:rPr>
              <a:t>this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</a:rPr>
              <a:t>.getClass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() != 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</a:rPr>
              <a:t>obj.getClass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()) {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false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}</a:t>
            </a:r>
          </a:p>
          <a:p>
            <a:endParaRPr lang="en-US" sz="1400" dirty="0" smtClean="0">
              <a:solidFill>
                <a:srgbClr val="000000"/>
              </a:solidFill>
              <a:latin typeface="Consolas"/>
            </a:endParaRPr>
          </a:p>
          <a:p>
            <a:endParaRPr lang="en-US" sz="1400" dirty="0" smtClean="0">
              <a:solidFill>
                <a:srgbClr val="000000"/>
              </a:solidFill>
              <a:latin typeface="Consolas"/>
            </a:endParaRP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}</a:t>
            </a:r>
            <a:endParaRPr lang="en-CA" sz="1400" dirty="0" smtClean="0"/>
          </a:p>
        </p:txBody>
      </p:sp>
    </p:spTree>
    <p:extLst>
      <p:ext uri="{BB962C8B-B14F-4D97-AF65-F5344CB8AC3E}">
        <p14:creationId xmlns:p14="http://schemas.microsoft.com/office/powerpoint/2010/main" val="2158916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smtClean="0"/>
              <a:t>Instances with Same State are Equal</a:t>
            </a:r>
            <a:endParaRPr lang="en-US" smtClean="0"/>
          </a:p>
        </p:txBody>
      </p:sp>
      <p:sp>
        <p:nvSpPr>
          <p:cNvPr id="26627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EA5A092-F925-451D-81D1-B982833599F6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51</a:t>
            </a:fld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recall that the value of the fields of an object define the state of the object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two instances are equal if all of their fields are equal</a:t>
            </a:r>
          </a:p>
          <a:p>
            <a:pPr marL="274002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002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unfortunately, we cannot yet retrieve the attributes of the parameter </a:t>
            </a:r>
            <a:r>
              <a:rPr lang="en-CA" b="1" dirty="0" err="1" smtClean="0">
                <a:latin typeface="Consolas" panose="020B0609020204030204" pitchFamily="49" charset="0"/>
                <a:cs typeface="Courier New" pitchFamily="49" charset="0"/>
              </a:rPr>
              <a:t>obj</a:t>
            </a:r>
            <a:r>
              <a:rPr lang="en-CA" dirty="0" smtClean="0"/>
              <a:t> because it is declared to be an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Object</a:t>
            </a:r>
            <a:r>
              <a:rPr lang="en-CA" dirty="0" smtClean="0"/>
              <a:t> in the method signature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we need a cast</a:t>
            </a:r>
          </a:p>
        </p:txBody>
      </p:sp>
    </p:spTree>
    <p:extLst>
      <p:ext uri="{BB962C8B-B14F-4D97-AF65-F5344CB8AC3E}">
        <p14:creationId xmlns:p14="http://schemas.microsoft.com/office/powerpoint/2010/main" val="3869370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3429000"/>
            <a:ext cx="8077200" cy="3048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55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CD4185E-80E0-4FDB-AD54-F0369EC1C82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52</a:t>
            </a:fld>
            <a:endParaRPr 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sz="1400" dirty="0" smtClean="0">
                <a:solidFill>
                  <a:srgbClr val="646464"/>
                </a:solidFill>
                <a:latin typeface="Consolas"/>
              </a:rPr>
              <a:t>@Override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dirty="0" err="1" smtClean="0">
                <a:solidFill>
                  <a:srgbClr val="7F0055"/>
                </a:solidFill>
                <a:latin typeface="Consolas"/>
              </a:rPr>
              <a:t>boolean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equals(Object 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</a:rPr>
              <a:t>obj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) {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if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(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this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== 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</a:rPr>
              <a:t>obj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) {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true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}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if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(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</a:rPr>
              <a:t>obj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==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null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) {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false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}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if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(</a:t>
            </a:r>
            <a:r>
              <a:rPr lang="en-US" sz="1400" dirty="0" err="1" smtClean="0">
                <a:solidFill>
                  <a:srgbClr val="7F0055"/>
                </a:solidFill>
                <a:latin typeface="Consolas"/>
              </a:rPr>
              <a:t>this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</a:rPr>
              <a:t>.getClass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() != 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</a:rPr>
              <a:t>obj.getClass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()) {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false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}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SimplePoint2 other = (SimplePoint2) 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</a:rPr>
              <a:t>obj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endParaRPr lang="en-US" sz="1400" dirty="0" smtClean="0">
              <a:solidFill>
                <a:srgbClr val="000000"/>
              </a:solidFill>
              <a:latin typeface="Consolas"/>
            </a:endParaRPr>
          </a:p>
          <a:p>
            <a:endParaRPr lang="en-US" sz="1400" dirty="0" smtClean="0">
              <a:solidFill>
                <a:srgbClr val="000000"/>
              </a:solidFill>
              <a:latin typeface="Consolas"/>
            </a:endParaRP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}</a:t>
            </a:r>
            <a:endParaRPr lang="en-CA" sz="1400" dirty="0" smtClean="0"/>
          </a:p>
        </p:txBody>
      </p:sp>
    </p:spTree>
    <p:extLst>
      <p:ext uri="{BB962C8B-B14F-4D97-AF65-F5344CB8AC3E}">
        <p14:creationId xmlns:p14="http://schemas.microsoft.com/office/powerpoint/2010/main" val="1332236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smtClean="0"/>
              <a:t>Instances with Same State are Equal</a:t>
            </a:r>
            <a:endParaRPr lang="en-US" smtClean="0"/>
          </a:p>
        </p:txBody>
      </p:sp>
      <p:sp>
        <p:nvSpPr>
          <p:cNvPr id="26627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EA5A092-F925-451D-81D1-B982833599F6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53</a:t>
            </a:fld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there is a recipe for checking equality of fields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731520" lvl="1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CA" dirty="0" smtClean="0"/>
              <a:t>if the field is a primitive type other than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float</a:t>
            </a:r>
            <a:r>
              <a:rPr lang="en-CA" dirty="0" smtClean="0"/>
              <a:t> or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double</a:t>
            </a:r>
            <a:r>
              <a:rPr lang="en-CA" dirty="0" smtClean="0"/>
              <a:t> use 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==</a:t>
            </a:r>
            <a:r>
              <a:rPr lang="en-CA" dirty="0" smtClean="0"/>
              <a:t> </a:t>
            </a:r>
          </a:p>
          <a:p>
            <a:pPr marL="731520" lvl="1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CA" dirty="0" smtClean="0"/>
              <a:t>if the field type is 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float</a:t>
            </a:r>
            <a:r>
              <a:rPr lang="en-CA" dirty="0" smtClean="0"/>
              <a:t> use</a:t>
            </a:r>
            <a:r>
              <a:rPr lang="en-US" sz="20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br>
              <a:rPr lang="en-US" sz="2000" dirty="0" smtClean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2000" b="1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Float.</a:t>
            </a:r>
            <a:r>
              <a:rPr lang="en-US" sz="2000" b="1" i="1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floatToLongBits</a:t>
            </a:r>
            <a:r>
              <a:rPr lang="en-CA" dirty="0" smtClean="0"/>
              <a:t> </a:t>
            </a:r>
          </a:p>
          <a:p>
            <a:pPr marL="731520" lvl="1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CA" dirty="0" smtClean="0"/>
              <a:t>if the attribute type is 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double</a:t>
            </a:r>
            <a:r>
              <a:rPr lang="en-CA" dirty="0" smtClean="0"/>
              <a:t> use </a:t>
            </a:r>
            <a:r>
              <a:rPr lang="en-US" sz="2000" b="1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Double.</a:t>
            </a:r>
            <a:r>
              <a:rPr lang="en-US" sz="2000" b="1" i="1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doubleToLongBits</a:t>
            </a:r>
            <a:r>
              <a:rPr lang="en-CA" dirty="0" smtClean="0"/>
              <a:t> </a:t>
            </a:r>
          </a:p>
          <a:p>
            <a:pPr marL="731520" lvl="1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CA" dirty="0" smtClean="0"/>
              <a:t>if the field is an array consider </a:t>
            </a:r>
            <a:r>
              <a:rPr lang="en-CA" sz="2000" b="1" dirty="0" err="1" smtClean="0">
                <a:latin typeface="Consolas" panose="020B0609020204030204" pitchFamily="49" charset="0"/>
                <a:cs typeface="Courier New" pitchFamily="49" charset="0"/>
              </a:rPr>
              <a:t>Arrays.equals</a:t>
            </a:r>
            <a:endParaRPr lang="en-CA" sz="2000" b="1" dirty="0" smtClean="0">
              <a:latin typeface="Consolas" panose="020B0609020204030204" pitchFamily="49" charset="0"/>
              <a:cs typeface="Courier New" pitchFamily="49" charset="0"/>
            </a:endParaRPr>
          </a:p>
          <a:p>
            <a:pPr marL="731520" lvl="1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CA" dirty="0" smtClean="0"/>
              <a:t>if the field is a reference type use 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equals</a:t>
            </a:r>
            <a:r>
              <a:rPr lang="en-CA" dirty="0" smtClean="0"/>
              <a:t>, but beware of fields that might be null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2903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3810000"/>
            <a:ext cx="8077200" cy="19812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55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CD4185E-80E0-4FDB-AD54-F0369EC1C82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54</a:t>
            </a:fld>
            <a:endParaRPr 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304800"/>
            <a:ext cx="8229600" cy="6019800"/>
          </a:xfrm>
        </p:spPr>
        <p:txBody>
          <a:bodyPr>
            <a:normAutofit/>
          </a:bodyPr>
          <a:lstStyle/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sz="1400" dirty="0" smtClean="0">
                <a:solidFill>
                  <a:srgbClr val="646464"/>
                </a:solidFill>
                <a:latin typeface="Consolas"/>
              </a:rPr>
              <a:t>@Override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dirty="0" err="1" smtClean="0">
                <a:solidFill>
                  <a:srgbClr val="7F0055"/>
                </a:solidFill>
                <a:latin typeface="Consolas"/>
              </a:rPr>
              <a:t>boolean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equals(Object 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</a:rPr>
              <a:t>obj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) {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if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(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this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== 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</a:rPr>
              <a:t>obj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) {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true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}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if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(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</a:rPr>
              <a:t>obj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==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null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) {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false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}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if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(</a:t>
            </a:r>
            <a:r>
              <a:rPr lang="en-US" sz="1400" dirty="0" err="1" smtClean="0">
                <a:solidFill>
                  <a:srgbClr val="7F0055"/>
                </a:solidFill>
                <a:latin typeface="Consolas"/>
              </a:rPr>
              <a:t>this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</a:rPr>
              <a:t>.getClass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() != 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</a:rPr>
              <a:t>obj.getClass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()) {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false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}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SimplePoint2 </a:t>
            </a:r>
            <a:r>
              <a:rPr lang="en-US" sz="1400" dirty="0">
                <a:solidFill>
                  <a:srgbClr val="000000"/>
                </a:solidFill>
                <a:latin typeface="Consolas"/>
              </a:rPr>
              <a:t>other = 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(SimplePoint2) </a:t>
            </a:r>
            <a:r>
              <a:rPr lang="en-US" sz="1400" dirty="0" err="1">
                <a:solidFill>
                  <a:srgbClr val="000000"/>
                </a:solidFill>
                <a:latin typeface="Consolas"/>
              </a:rPr>
              <a:t>obj</a:t>
            </a:r>
            <a:r>
              <a:rPr lang="en-US" sz="1400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1400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  if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Float.</a:t>
            </a:r>
            <a:r>
              <a:rPr lang="en-US" sz="1400" i="1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floatToIntBits</a:t>
            </a:r>
            <a:r>
              <a:rPr lang="en-US" sz="1400" i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i="1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sz="1400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400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sz="1400" i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  <a:r>
              <a:rPr lang="en-US" sz="1400" i="1" dirty="0">
                <a:solidFill>
                  <a:srgbClr val="000000"/>
                </a:solidFill>
                <a:latin typeface="Consolas" panose="020B0609020204030204" pitchFamily="49" charset="0"/>
              </a:rPr>
              <a:t>!= </a:t>
            </a:r>
            <a:r>
              <a:rPr lang="en-US" sz="1400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Float.floatToIntBits</a:t>
            </a:r>
            <a:r>
              <a:rPr lang="en-US" sz="1400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other</a:t>
            </a:r>
            <a:r>
              <a:rPr lang="en-US" sz="1400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400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sz="1400" i="1" dirty="0">
                <a:solidFill>
                  <a:srgbClr val="000000"/>
                </a:solidFill>
                <a:latin typeface="Consolas" panose="020B0609020204030204" pitchFamily="49" charset="0"/>
              </a:rPr>
              <a:t>)) {</a:t>
            </a:r>
          </a:p>
          <a:p>
            <a:r>
              <a:rPr lang="en-US" sz="1400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    return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7F0055"/>
                </a:solidFill>
                <a:latin typeface="Consolas" panose="020B0609020204030204" pitchFamily="49" charset="0"/>
              </a:rPr>
              <a:t>false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400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  if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Float.</a:t>
            </a:r>
            <a:r>
              <a:rPr lang="en-US" sz="1400" i="1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floatToIntBits</a:t>
            </a:r>
            <a:r>
              <a:rPr lang="en-US" sz="1400" i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i="1" dirty="0" err="1" smtClean="0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sz="1400" i="1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400" i="1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sz="1400" i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  <a:r>
              <a:rPr lang="en-US" sz="1400" i="1" dirty="0">
                <a:solidFill>
                  <a:srgbClr val="000000"/>
                </a:solidFill>
                <a:latin typeface="Consolas" panose="020B0609020204030204" pitchFamily="49" charset="0"/>
              </a:rPr>
              <a:t>!= </a:t>
            </a:r>
            <a:r>
              <a:rPr lang="en-US" sz="1400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Float.floatToIntBits</a:t>
            </a:r>
            <a:r>
              <a:rPr lang="en-US" sz="1400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other</a:t>
            </a:r>
            <a:r>
              <a:rPr lang="en-US" sz="1400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400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sz="1400" i="1" dirty="0">
                <a:solidFill>
                  <a:srgbClr val="000000"/>
                </a:solidFill>
                <a:latin typeface="Consolas" panose="020B0609020204030204" pitchFamily="49" charset="0"/>
              </a:rPr>
              <a:t>)) {</a:t>
            </a:r>
          </a:p>
          <a:p>
            <a:r>
              <a:rPr lang="en-US" sz="1400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    return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7F0055"/>
                </a:solidFill>
                <a:latin typeface="Consolas" panose="020B0609020204030204" pitchFamily="49" charset="0"/>
              </a:rPr>
              <a:t>false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true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}</a:t>
            </a:r>
            <a:endParaRPr lang="en-CA" sz="1400" dirty="0" smtClean="0"/>
          </a:p>
        </p:txBody>
      </p:sp>
    </p:spTree>
    <p:extLst>
      <p:ext uri="{BB962C8B-B14F-4D97-AF65-F5344CB8AC3E}">
        <p14:creationId xmlns:p14="http://schemas.microsoft.com/office/powerpoint/2010/main" val="3288628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equals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our version of </a:t>
            </a:r>
            <a:r>
              <a:rPr lang="en-US" b="1" dirty="0" smtClean="0">
                <a:latin typeface="Consolas" panose="020B0609020204030204" pitchFamily="49" charset="0"/>
              </a:rPr>
              <a:t>equals</a:t>
            </a:r>
            <a:r>
              <a:rPr lang="en-US" dirty="0" smtClean="0"/>
              <a:t> compares the state of two points to determine equality</a:t>
            </a:r>
          </a:p>
          <a:p>
            <a:pPr lvl="1"/>
            <a:r>
              <a:rPr lang="en-US" dirty="0" smtClean="0"/>
              <a:t>now two points with the same coordinates are considered equal</a:t>
            </a:r>
          </a:p>
          <a:p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55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1125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56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main(String[]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args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 smtClean="0">
                <a:solidFill>
                  <a:srgbClr val="3F7F5F"/>
                </a:solidFill>
                <a:latin typeface="Consolas" panose="020B0609020204030204" pitchFamily="49" charset="0"/>
              </a:rPr>
              <a:t>  // 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create a point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SimplePoint2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SimplePoint2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-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1.0f,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1.5f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Consolas" panose="020B0609020204030204" pitchFamily="49" charset="0"/>
              </a:rPr>
              <a:t>  // 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set its coordinates</a:t>
            </a:r>
          </a:p>
          <a:p>
            <a:r>
              <a:rPr lang="en-US" dirty="0" smtClean="0">
                <a:solidFill>
                  <a:schemeClr val="bg1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p.x</a:t>
            </a:r>
            <a:r>
              <a:rPr lang="en-US" dirty="0" smtClean="0"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= -1.0f;</a:t>
            </a:r>
          </a:p>
          <a:p>
            <a:r>
              <a:rPr lang="en-US" dirty="0" smtClean="0">
                <a:solidFill>
                  <a:schemeClr val="bg1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p.y</a:t>
            </a:r>
            <a:r>
              <a:rPr lang="en-US" dirty="0" smtClean="0"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= 1.5f;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3F7F5F"/>
                </a:solidFill>
                <a:latin typeface="Consolas" panose="020B0609020204030204" pitchFamily="49" charset="0"/>
              </a:rPr>
              <a:t>  // 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get its coordinates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i="1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i="1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i="1" dirty="0">
                <a:solidFill>
                  <a:srgbClr val="2A00FF"/>
                </a:solidFill>
                <a:latin typeface="Consolas" panose="020B0609020204030204" pitchFamily="49" charset="0"/>
              </a:rPr>
              <a:t>"p = </a:t>
            </a:r>
            <a:r>
              <a:rPr lang="en-US" i="1" dirty="0" smtClean="0">
                <a:solidFill>
                  <a:srgbClr val="2A00FF"/>
                </a:solidFill>
                <a:latin typeface="Consolas" panose="020B0609020204030204" pitchFamily="49" charset="0"/>
              </a:rPr>
              <a:t>"</a:t>
            </a:r>
            <a:r>
              <a:rPr lang="en-US" i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+ </a:t>
            </a:r>
            <a:r>
              <a:rPr lang="en-US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.toString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  <a:r>
              <a:rPr lang="en-US" i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endParaRPr lang="en-US" i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SimplePoint2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q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SimplePoint2(</a:t>
            </a:r>
            <a:r>
              <a:rPr lang="en-US" dirty="0" smtClean="0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q.x</a:t>
            </a:r>
            <a:r>
              <a:rPr lang="en-US" dirty="0" smtClean="0"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= </a:t>
            </a:r>
            <a:r>
              <a:rPr lang="en-US" dirty="0" err="1">
                <a:solidFill>
                  <a:schemeClr val="bg1"/>
                </a:solidFill>
                <a:latin typeface="Consolas" panose="020B0609020204030204" pitchFamily="49" charset="0"/>
              </a:rPr>
              <a:t>p.x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 smtClean="0">
                <a:solidFill>
                  <a:schemeClr val="bg1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q.y</a:t>
            </a:r>
            <a:r>
              <a:rPr lang="en-US" dirty="0" smtClean="0"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= </a:t>
            </a:r>
            <a:r>
              <a:rPr lang="en-US" dirty="0" err="1">
                <a:solidFill>
                  <a:schemeClr val="bg1"/>
                </a:solidFill>
                <a:latin typeface="Consolas" panose="020B0609020204030204" pitchFamily="49" charset="0"/>
              </a:rPr>
              <a:t>p.y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;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3F7F5F"/>
                </a:solidFill>
                <a:latin typeface="Consolas" panose="020B0609020204030204" pitchFamily="49" charset="0"/>
              </a:rPr>
              <a:t>  // 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equals</a:t>
            </a:r>
            <a:r>
              <a:rPr lang="en-US" dirty="0" smtClean="0">
                <a:solidFill>
                  <a:srgbClr val="3F7F5F"/>
                </a:solidFill>
                <a:latin typeface="Consolas" panose="020B0609020204030204" pitchFamily="49" charset="0"/>
              </a:rPr>
              <a:t>? yes!</a:t>
            </a:r>
            <a:endParaRPr lang="en-US" dirty="0">
              <a:solidFill>
                <a:srgbClr val="3F7F5F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i="1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i="1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i="1" dirty="0">
                <a:solidFill>
                  <a:srgbClr val="2A00FF"/>
                </a:solidFill>
                <a:latin typeface="Consolas" panose="020B0609020204030204" pitchFamily="49" charset="0"/>
              </a:rPr>
              <a:t>"</a:t>
            </a:r>
            <a:r>
              <a:rPr lang="en-US" i="1" dirty="0" err="1">
                <a:solidFill>
                  <a:srgbClr val="2A00FF"/>
                </a:solidFill>
                <a:latin typeface="Consolas" panose="020B0609020204030204" pitchFamily="49" charset="0"/>
              </a:rPr>
              <a:t>p.equals</a:t>
            </a:r>
            <a:r>
              <a:rPr lang="en-US" i="1" dirty="0">
                <a:solidFill>
                  <a:srgbClr val="2A00FF"/>
                </a:solidFill>
                <a:latin typeface="Consolas" panose="020B0609020204030204" pitchFamily="49" charset="0"/>
              </a:rPr>
              <a:t>(q) is: "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.equals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q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));</a:t>
            </a:r>
            <a:endParaRPr lang="en-US" i="1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5715000" y="5791200"/>
            <a:ext cx="152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6172200" y="5783528"/>
            <a:ext cx="596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true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80318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dirty="0" smtClean="0"/>
              <a:t>The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equals</a:t>
            </a:r>
            <a:r>
              <a:rPr lang="en-CA" dirty="0" smtClean="0"/>
              <a:t> Contract </a:t>
            </a:r>
            <a:endParaRPr lang="en-US" dirty="0" smtClean="0"/>
          </a:p>
        </p:txBody>
      </p:sp>
      <p:sp>
        <p:nvSpPr>
          <p:cNvPr id="28675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3568CDF-94B2-406F-B1DF-6E7249AFC6A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57</a:t>
            </a:fld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for reference values </a:t>
            </a:r>
            <a:r>
              <a:rPr lang="en-CA" sz="2400" b="1" dirty="0" smtClean="0">
                <a:latin typeface="Consolas" panose="020B0609020204030204" pitchFamily="49" charset="0"/>
                <a:cs typeface="Courier New" pitchFamily="49" charset="0"/>
              </a:rPr>
              <a:t>equals</a:t>
            </a:r>
            <a:r>
              <a:rPr lang="en-CA" dirty="0" smtClean="0"/>
              <a:t> is</a:t>
            </a:r>
          </a:p>
          <a:p>
            <a:pPr marL="731520" lvl="1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CA" dirty="0" smtClean="0"/>
              <a:t>reflexive </a:t>
            </a:r>
          </a:p>
          <a:p>
            <a:pPr marL="731520" lvl="1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CA" dirty="0" smtClean="0"/>
              <a:t>symmetric </a:t>
            </a:r>
          </a:p>
          <a:p>
            <a:pPr marL="731520" lvl="1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CA" dirty="0" smtClean="0"/>
              <a:t>transitive </a:t>
            </a:r>
          </a:p>
          <a:p>
            <a:pPr marL="731520" lvl="1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CA" dirty="0" smtClean="0"/>
              <a:t>consistent</a:t>
            </a:r>
          </a:p>
          <a:p>
            <a:pPr marL="731520" lvl="1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CA" dirty="0" smtClean="0"/>
              <a:t>must not throw an exception when passed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null</a:t>
            </a:r>
            <a:r>
              <a:rPr lang="en-CA" dirty="0" smtClean="0"/>
              <a:t> </a:t>
            </a:r>
          </a:p>
          <a:p>
            <a:pPr marL="731520" lvl="1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209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dirty="0" smtClean="0"/>
              <a:t>The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equals</a:t>
            </a:r>
            <a:r>
              <a:rPr lang="en-CA" dirty="0" smtClean="0"/>
              <a:t> contract: Reflexivity</a:t>
            </a:r>
            <a:endParaRPr lang="en-US" dirty="0" smtClean="0"/>
          </a:p>
        </p:txBody>
      </p:sp>
      <p:sp>
        <p:nvSpPr>
          <p:cNvPr id="28675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3568CDF-94B2-406F-B1DF-6E7249AFC6A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58</a:t>
            </a:fld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456882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en-CA" dirty="0" smtClean="0"/>
          </a:p>
          <a:p>
            <a:pPr marL="456882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en-CA" dirty="0" smtClean="0"/>
          </a:p>
          <a:p>
            <a:pPr marL="456882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en-CA" dirty="0" smtClean="0"/>
          </a:p>
          <a:p>
            <a:pPr marL="456882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CA" dirty="0" smtClean="0"/>
              <a:t>reflexive : </a:t>
            </a:r>
          </a:p>
          <a:p>
            <a:pPr marL="731203" lvl="1" indent="-45720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an object is equal to itself</a:t>
            </a:r>
          </a:p>
          <a:p>
            <a:pPr marL="731203" lvl="1" indent="-45720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b="1" dirty="0" err="1" smtClean="0">
                <a:latin typeface="Consolas" panose="020B0609020204030204" pitchFamily="49" charset="0"/>
                <a:cs typeface="Courier New" pitchFamily="49" charset="0"/>
              </a:rPr>
              <a:t>x.equals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(x)</a:t>
            </a:r>
            <a:r>
              <a:rPr lang="en-CA" dirty="0" smtClean="0"/>
              <a:t> is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true</a:t>
            </a:r>
            <a:r>
              <a:rPr lang="en-CA" dirty="0" smtClean="0"/>
              <a:t> </a:t>
            </a:r>
          </a:p>
          <a:p>
            <a:pPr marL="731203" lvl="1" indent="-45720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456565" indent="-45720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3383017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dirty="0" smtClean="0"/>
              <a:t>The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equals</a:t>
            </a:r>
            <a:r>
              <a:rPr lang="en-CA" dirty="0" smtClean="0"/>
              <a:t> contract: Symmetry</a:t>
            </a:r>
            <a:endParaRPr lang="en-US" dirty="0" smtClean="0"/>
          </a:p>
        </p:txBody>
      </p:sp>
      <p:sp>
        <p:nvSpPr>
          <p:cNvPr id="28675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3568CDF-94B2-406F-B1DF-6E7249AFC6A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59</a:t>
            </a:fld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514032" indent="-514350" eaLnBrk="1" fontAlgn="auto" hangingPunct="1">
              <a:spcAft>
                <a:spcPts val="0"/>
              </a:spcAft>
              <a:buFont typeface="+mj-lt"/>
              <a:buAutoNum type="arabicPeriod" startAt="2"/>
              <a:defRPr/>
            </a:pPr>
            <a:endParaRPr lang="en-CA" dirty="0" smtClean="0"/>
          </a:p>
          <a:p>
            <a:pPr marL="514032" indent="-514350" eaLnBrk="1" fontAlgn="auto" hangingPunct="1">
              <a:spcAft>
                <a:spcPts val="0"/>
              </a:spcAft>
              <a:buFont typeface="+mj-lt"/>
              <a:buAutoNum type="arabicPeriod" startAt="2"/>
              <a:defRPr/>
            </a:pPr>
            <a:endParaRPr lang="en-CA" dirty="0" smtClean="0"/>
          </a:p>
          <a:p>
            <a:pPr marL="514032" indent="-514350" eaLnBrk="1" fontAlgn="auto" hangingPunct="1">
              <a:spcAft>
                <a:spcPts val="0"/>
              </a:spcAft>
              <a:buFont typeface="+mj-lt"/>
              <a:buAutoNum type="arabicPeriod" startAt="2"/>
              <a:defRPr/>
            </a:pPr>
            <a:endParaRPr lang="en-CA" dirty="0" smtClean="0"/>
          </a:p>
          <a:p>
            <a:pPr marL="514032" indent="-514350" eaLnBrk="1" fontAlgn="auto" hangingPunct="1">
              <a:spcAft>
                <a:spcPts val="0"/>
              </a:spcAft>
              <a:buFont typeface="+mj-lt"/>
              <a:buAutoNum type="arabicPeriod" startAt="2"/>
              <a:defRPr/>
            </a:pPr>
            <a:r>
              <a:rPr lang="en-CA" dirty="0" smtClean="0"/>
              <a:t>symmetric :</a:t>
            </a:r>
          </a:p>
          <a:p>
            <a:pPr marL="731203" lvl="1" indent="-45720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two objects must agree on whether they are equal</a:t>
            </a:r>
          </a:p>
          <a:p>
            <a:pPr marL="731203" lvl="1" indent="-45720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b="1" dirty="0" err="1" smtClean="0">
                <a:latin typeface="Consolas" panose="020B0609020204030204" pitchFamily="49" charset="0"/>
                <a:cs typeface="Courier New" pitchFamily="49" charset="0"/>
              </a:rPr>
              <a:t>x.equals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(y)</a:t>
            </a:r>
            <a:r>
              <a:rPr lang="en-CA" dirty="0" smtClean="0"/>
              <a:t> is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true</a:t>
            </a:r>
            <a:r>
              <a:rPr lang="en-CA" dirty="0" smtClean="0"/>
              <a:t> if and only if </a:t>
            </a:r>
            <a:r>
              <a:rPr lang="en-CA" b="1" dirty="0" err="1" smtClean="0">
                <a:latin typeface="Consolas" panose="020B0609020204030204" pitchFamily="49" charset="0"/>
                <a:cs typeface="Courier New" pitchFamily="49" charset="0"/>
              </a:rPr>
              <a:t>y.equals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(x)</a:t>
            </a:r>
            <a:r>
              <a:rPr lang="en-CA" dirty="0" smtClean="0"/>
              <a:t> is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true</a:t>
            </a:r>
            <a:endParaRPr lang="en-CA" dirty="0" smtClean="0">
              <a:latin typeface="Consolas" panose="020B0609020204030204" pitchFamily="49" charset="0"/>
            </a:endParaRPr>
          </a:p>
          <a:p>
            <a:pPr marL="731520" lvl="1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0624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/**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* A simple class for representing points in 2D Cartesian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* coordinates. Every 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&lt;code&gt;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SimplePoint2D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&lt;/code&gt;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instance has a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* public x and y coordinate that can be directly accessed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* and modified.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  <a:r>
              <a:rPr lang="en-US" dirty="0">
                <a:solidFill>
                  <a:srgbClr val="7F9FBF"/>
                </a:solidFill>
                <a:latin typeface="Consolas" panose="020B0609020204030204" pitchFamily="49" charset="0"/>
              </a:rPr>
              <a:t>@author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EECS2030 Winter 2016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-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17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*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*/</a:t>
            </a:r>
          </a:p>
          <a:p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SimplePoint2 {</a:t>
            </a:r>
          </a:p>
          <a:p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  public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float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  public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float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4953000" y="3124200"/>
            <a:ext cx="3560655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public class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: any client can use</a:t>
            </a:r>
          </a:p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this class</a:t>
            </a:r>
          </a:p>
          <a:p>
            <a:endParaRPr lang="en-US" dirty="0">
              <a:solidFill>
                <a:srgbClr val="FF0000"/>
              </a:solidFill>
              <a:latin typeface="+mn-lt"/>
            </a:endParaRPr>
          </a:p>
          <a:p>
            <a:r>
              <a:rPr lang="en-US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public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 fields: any client can use</a:t>
            </a:r>
          </a:p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these fields by name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60898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dirty="0" smtClean="0"/>
              <a:t>The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equals</a:t>
            </a:r>
            <a:r>
              <a:rPr lang="en-CA" dirty="0" smtClean="0"/>
              <a:t> contract: Transitivity</a:t>
            </a:r>
            <a:endParaRPr lang="en-US" dirty="0" smtClean="0"/>
          </a:p>
        </p:txBody>
      </p:sp>
      <p:sp>
        <p:nvSpPr>
          <p:cNvPr id="28675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3568CDF-94B2-406F-B1DF-6E7249AFC6A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60</a:t>
            </a:fld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514032" indent="-514350" eaLnBrk="1" fontAlgn="auto" hangingPunct="1">
              <a:spcAft>
                <a:spcPts val="0"/>
              </a:spcAft>
              <a:buFont typeface="+mj-lt"/>
              <a:buAutoNum type="arabicPeriod" startAt="3"/>
              <a:defRPr/>
            </a:pPr>
            <a:endParaRPr lang="en-CA" dirty="0" smtClean="0"/>
          </a:p>
          <a:p>
            <a:pPr marL="514032" indent="-514350" eaLnBrk="1" fontAlgn="auto" hangingPunct="1">
              <a:spcAft>
                <a:spcPts val="0"/>
              </a:spcAft>
              <a:buFont typeface="+mj-lt"/>
              <a:buAutoNum type="arabicPeriod" startAt="3"/>
              <a:defRPr/>
            </a:pPr>
            <a:endParaRPr lang="en-CA" dirty="0" smtClean="0"/>
          </a:p>
          <a:p>
            <a:pPr marL="514032" indent="-514350" eaLnBrk="1" fontAlgn="auto" hangingPunct="1">
              <a:spcAft>
                <a:spcPts val="0"/>
              </a:spcAft>
              <a:buFont typeface="+mj-lt"/>
              <a:buAutoNum type="arabicPeriod" startAt="3"/>
              <a:defRPr/>
            </a:pPr>
            <a:r>
              <a:rPr lang="en-CA" dirty="0" smtClean="0"/>
              <a:t>transitive :</a:t>
            </a:r>
          </a:p>
          <a:p>
            <a:pPr marL="731203" lvl="1" indent="-45720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if a first object is equal to a second, and the second object is equal to a third, then the first object must be equal to the third</a:t>
            </a:r>
          </a:p>
          <a:p>
            <a:pPr marL="731203" lvl="1" indent="-45720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if </a:t>
            </a:r>
            <a:br>
              <a:rPr lang="en-CA" dirty="0" smtClean="0"/>
            </a:br>
            <a:r>
              <a:rPr lang="en-CA" b="1" dirty="0" err="1" smtClean="0">
                <a:latin typeface="Consolas" panose="020B0609020204030204" pitchFamily="49" charset="0"/>
                <a:cs typeface="Courier New" pitchFamily="49" charset="0"/>
              </a:rPr>
              <a:t>x.equals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(y)</a:t>
            </a:r>
            <a:r>
              <a:rPr lang="en-CA" dirty="0" smtClean="0"/>
              <a:t> is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true</a:t>
            </a:r>
            <a:r>
              <a:rPr lang="en-CA" dirty="0" smtClean="0"/>
              <a:t> </a:t>
            </a:r>
            <a:br>
              <a:rPr lang="en-CA" dirty="0" smtClean="0"/>
            </a:br>
            <a:r>
              <a:rPr lang="en-CA" dirty="0" smtClean="0"/>
              <a:t>and </a:t>
            </a:r>
            <a:br>
              <a:rPr lang="en-CA" dirty="0" smtClean="0"/>
            </a:br>
            <a:r>
              <a:rPr lang="en-CA" b="1" dirty="0" err="1" smtClean="0">
                <a:latin typeface="Consolas" panose="020B0609020204030204" pitchFamily="49" charset="0"/>
                <a:cs typeface="Courier New" pitchFamily="49" charset="0"/>
              </a:rPr>
              <a:t>y.equals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(z)</a:t>
            </a:r>
            <a:r>
              <a:rPr lang="en-CA" dirty="0" smtClean="0"/>
              <a:t> is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true</a:t>
            </a:r>
            <a:r>
              <a:rPr lang="en-CA" dirty="0" smtClean="0"/>
              <a:t> </a:t>
            </a:r>
            <a:br>
              <a:rPr lang="en-CA" dirty="0" smtClean="0"/>
            </a:br>
            <a:r>
              <a:rPr lang="en-CA" dirty="0" smtClean="0"/>
              <a:t>then</a:t>
            </a:r>
            <a:br>
              <a:rPr lang="en-CA" dirty="0" smtClean="0"/>
            </a:br>
            <a:r>
              <a:rPr lang="en-CA" b="1" dirty="0" err="1" smtClean="0">
                <a:latin typeface="Consolas" panose="020B0609020204030204" pitchFamily="49" charset="0"/>
                <a:cs typeface="Courier New" pitchFamily="49" charset="0"/>
              </a:rPr>
              <a:t>x.equals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(z)</a:t>
            </a:r>
            <a:r>
              <a:rPr lang="en-CA" dirty="0" smtClean="0"/>
              <a:t> must be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true</a:t>
            </a:r>
          </a:p>
          <a:p>
            <a:pPr marL="1005840" lvl="2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en-CA" dirty="0" smtClean="0"/>
          </a:p>
          <a:p>
            <a:pPr marL="731520" lvl="1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5717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dirty="0" smtClean="0"/>
              <a:t>The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equals</a:t>
            </a:r>
            <a:r>
              <a:rPr lang="en-CA" dirty="0" smtClean="0"/>
              <a:t> contract: Consistency</a:t>
            </a:r>
            <a:endParaRPr lang="en-US" dirty="0" smtClean="0"/>
          </a:p>
        </p:txBody>
      </p:sp>
      <p:sp>
        <p:nvSpPr>
          <p:cNvPr id="29699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CF4E902-D7D1-4938-8C0B-BCAB29543DB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61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456882" indent="-457200" eaLnBrk="1" fontAlgn="auto" hangingPunct="1">
              <a:spcAft>
                <a:spcPts val="0"/>
              </a:spcAft>
              <a:buFont typeface="+mj-lt"/>
              <a:buAutoNum type="arabicPeriod" startAt="4"/>
              <a:defRPr/>
            </a:pPr>
            <a:endParaRPr lang="en-CA" dirty="0" smtClean="0"/>
          </a:p>
          <a:p>
            <a:pPr marL="456882" indent="-457200" eaLnBrk="1" fontAlgn="auto" hangingPunct="1">
              <a:spcAft>
                <a:spcPts val="0"/>
              </a:spcAft>
              <a:buFont typeface="+mj-lt"/>
              <a:buAutoNum type="arabicPeriod" startAt="4"/>
              <a:defRPr/>
            </a:pPr>
            <a:endParaRPr lang="en-CA" dirty="0" smtClean="0"/>
          </a:p>
          <a:p>
            <a:pPr marL="456882" indent="-457200" eaLnBrk="1" fontAlgn="auto" hangingPunct="1">
              <a:spcAft>
                <a:spcPts val="0"/>
              </a:spcAft>
              <a:buFont typeface="+mj-lt"/>
              <a:buAutoNum type="arabicPeriod" startAt="4"/>
              <a:defRPr/>
            </a:pPr>
            <a:endParaRPr lang="en-CA" dirty="0" smtClean="0"/>
          </a:p>
          <a:p>
            <a:pPr marL="456882" indent="-457200" eaLnBrk="1" fontAlgn="auto" hangingPunct="1">
              <a:spcAft>
                <a:spcPts val="0"/>
              </a:spcAft>
              <a:buFont typeface="+mj-lt"/>
              <a:buAutoNum type="arabicPeriod" startAt="4"/>
              <a:defRPr/>
            </a:pPr>
            <a:r>
              <a:rPr lang="en-CA" dirty="0" smtClean="0"/>
              <a:t>consistent :</a:t>
            </a:r>
          </a:p>
          <a:p>
            <a:pPr marL="731203" lvl="1" indent="-45720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repeatedly comparing two objects yields the same result (assuming the state of the objects does not change)</a:t>
            </a:r>
          </a:p>
        </p:txBody>
      </p:sp>
    </p:spTree>
    <p:extLst>
      <p:ext uri="{BB962C8B-B14F-4D97-AF65-F5344CB8AC3E}">
        <p14:creationId xmlns:p14="http://schemas.microsoft.com/office/powerpoint/2010/main" val="2624509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dirty="0" smtClean="0"/>
              <a:t>The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equals</a:t>
            </a:r>
            <a:r>
              <a:rPr lang="en-CA" dirty="0" smtClean="0"/>
              <a:t> contract: Non-nullity</a:t>
            </a:r>
            <a:endParaRPr lang="en-US" dirty="0" smtClean="0"/>
          </a:p>
        </p:txBody>
      </p:sp>
      <p:sp>
        <p:nvSpPr>
          <p:cNvPr id="29699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CF4E902-D7D1-4938-8C0B-BCAB29543DB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62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514032" indent="-514350" eaLnBrk="1" fontAlgn="auto" hangingPunct="1">
              <a:spcAft>
                <a:spcPts val="0"/>
              </a:spcAft>
              <a:buFont typeface="+mj-lt"/>
              <a:buAutoNum type="arabicPeriod" startAt="5"/>
              <a:defRPr/>
            </a:pPr>
            <a:endParaRPr lang="en-CA" dirty="0" smtClean="0">
              <a:cs typeface="Courier New" pitchFamily="49" charset="0"/>
            </a:endParaRPr>
          </a:p>
          <a:p>
            <a:pPr marL="514032" indent="-514350" eaLnBrk="1" fontAlgn="auto" hangingPunct="1">
              <a:spcAft>
                <a:spcPts val="0"/>
              </a:spcAft>
              <a:buFont typeface="+mj-lt"/>
              <a:buAutoNum type="arabicPeriod" startAt="5"/>
              <a:defRPr/>
            </a:pPr>
            <a:endParaRPr lang="en-CA" dirty="0" smtClean="0">
              <a:cs typeface="Courier New" pitchFamily="49" charset="0"/>
            </a:endParaRPr>
          </a:p>
          <a:p>
            <a:pPr marL="514032" indent="-514350" eaLnBrk="1" fontAlgn="auto" hangingPunct="1">
              <a:spcAft>
                <a:spcPts val="0"/>
              </a:spcAft>
              <a:buFont typeface="+mj-lt"/>
              <a:buAutoNum type="arabicPeriod" startAt="5"/>
              <a:defRPr/>
            </a:pPr>
            <a:endParaRPr lang="en-CA" dirty="0" smtClean="0">
              <a:cs typeface="Courier New" pitchFamily="49" charset="0"/>
            </a:endParaRPr>
          </a:p>
          <a:p>
            <a:pPr marL="514032" indent="-514350" eaLnBrk="1" fontAlgn="auto" hangingPunct="1">
              <a:spcAft>
                <a:spcPts val="0"/>
              </a:spcAft>
              <a:buFont typeface="+mj-lt"/>
              <a:buAutoNum type="arabicPeriod" startAt="5"/>
              <a:defRPr/>
            </a:pPr>
            <a:r>
              <a:rPr lang="en-CA" dirty="0" smtClean="0">
                <a:cs typeface="Courier New" pitchFamily="49" charset="0"/>
              </a:rPr>
              <a:t> </a:t>
            </a:r>
            <a:r>
              <a:rPr lang="en-CA" b="1" dirty="0" err="1" smtClean="0">
                <a:latin typeface="Consolas" panose="020B0609020204030204" pitchFamily="49" charset="0"/>
                <a:cs typeface="Courier New" pitchFamily="49" charset="0"/>
              </a:rPr>
              <a:t>x.equals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(null)</a:t>
            </a:r>
            <a:r>
              <a:rPr lang="en-CA" dirty="0" smtClean="0"/>
              <a:t> is always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false</a:t>
            </a:r>
            <a:r>
              <a:rPr lang="en-CA" dirty="0" smtClean="0"/>
              <a:t> and never throws an exception</a:t>
            </a:r>
          </a:p>
        </p:txBody>
      </p:sp>
    </p:spTree>
    <p:extLst>
      <p:ext uri="{BB962C8B-B14F-4D97-AF65-F5344CB8AC3E}">
        <p14:creationId xmlns:p14="http://schemas.microsoft.com/office/powerpoint/2010/main" val="1526862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err="1" smtClean="0">
                <a:latin typeface="Consolas" panose="020B0609020204030204" pitchFamily="49" charset="0"/>
                <a:cs typeface="Courier New" pitchFamily="49" charset="0"/>
              </a:rPr>
              <a:t>hashCode</a:t>
            </a:r>
            <a:endParaRPr lang="en-US" b="1" dirty="0" smtClean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9219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8E65A6F-5B68-4F5C-8EF5-71B24AAC3B24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63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if you override </a:t>
            </a:r>
            <a:r>
              <a:rPr lang="en-CA" sz="2400" b="1" dirty="0" smtClean="0">
                <a:latin typeface="Consolas" panose="020B0609020204030204" pitchFamily="49" charset="0"/>
                <a:cs typeface="Courier New" pitchFamily="49" charset="0"/>
              </a:rPr>
              <a:t>equals</a:t>
            </a:r>
            <a:r>
              <a:rPr lang="en-CA" dirty="0" smtClean="0"/>
              <a:t> you </a:t>
            </a:r>
            <a:r>
              <a:rPr lang="en-CA" i="1" dirty="0" smtClean="0"/>
              <a:t>must</a:t>
            </a:r>
            <a:r>
              <a:rPr lang="en-CA" dirty="0" smtClean="0"/>
              <a:t> override </a:t>
            </a:r>
            <a:r>
              <a:rPr lang="en-CA" sz="2400" b="1" dirty="0" err="1" smtClean="0">
                <a:latin typeface="Consolas" panose="020B0609020204030204" pitchFamily="49" charset="0"/>
                <a:cs typeface="Courier New" pitchFamily="49" charset="0"/>
              </a:rPr>
              <a:t>hashCode</a:t>
            </a:r>
            <a:r>
              <a:rPr lang="en-CA" dirty="0" smtClean="0"/>
              <a:t> 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otherwise, the hashed containers won't work properly</a:t>
            </a:r>
          </a:p>
          <a:p>
            <a:pPr marL="822960" lvl="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recall that we did not override </a:t>
            </a:r>
            <a:r>
              <a:rPr lang="en-CA" b="1" dirty="0" err="1" smtClean="0">
                <a:latin typeface="Consolas" panose="020B0609020204030204" pitchFamily="49" charset="0"/>
                <a:cs typeface="Courier New" pitchFamily="49" charset="0"/>
              </a:rPr>
              <a:t>hashCode</a:t>
            </a:r>
            <a:r>
              <a:rPr lang="en-CA" dirty="0" smtClean="0"/>
              <a:t> for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SimplePoint2</a:t>
            </a:r>
            <a:r>
              <a:rPr lang="en-CA" dirty="0" smtClean="0"/>
              <a:t> </a:t>
            </a:r>
            <a:endParaRPr lang="en-US" dirty="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720725" y="2819400"/>
            <a:ext cx="7702550" cy="33528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CA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// 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client code somewhere</a:t>
            </a:r>
          </a:p>
          <a:p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SimplePoint2 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p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= new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SimplePoint2(1f, -2f);</a:t>
            </a:r>
            <a:endParaRPr lang="en-CA" b="1" dirty="0">
              <a:latin typeface="Consolas" panose="020B0609020204030204" pitchFamily="49" charset="0"/>
              <a:cs typeface="Courier New" pitchFamily="49" charset="0"/>
            </a:endParaRPr>
          </a:p>
          <a:p>
            <a:endParaRPr lang="en-CA" b="1" dirty="0">
              <a:latin typeface="Consolas" panose="020B0609020204030204" pitchFamily="49" charset="0"/>
              <a:cs typeface="Courier New" pitchFamily="49" charset="0"/>
            </a:endParaRPr>
          </a:p>
          <a:p>
            <a:r>
              <a:rPr lang="en-CA" b="1" dirty="0" err="1" smtClean="0">
                <a:latin typeface="Consolas" panose="020B0609020204030204" pitchFamily="49" charset="0"/>
                <a:cs typeface="Courier New" pitchFamily="49" charset="0"/>
              </a:rPr>
              <a:t>HashSet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&lt;SimplePoint2&gt; 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h = new </a:t>
            </a:r>
            <a:r>
              <a:rPr lang="en-CA" b="1" dirty="0" err="1" smtClean="0">
                <a:latin typeface="Consolas" panose="020B0609020204030204" pitchFamily="49" charset="0"/>
                <a:cs typeface="Courier New" pitchFamily="49" charset="0"/>
              </a:rPr>
              <a:t>HashSet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&lt;&gt;();</a:t>
            </a:r>
            <a:endParaRPr lang="en-CA" b="1" dirty="0">
              <a:latin typeface="Consolas" panose="020B0609020204030204" pitchFamily="49" charset="0"/>
              <a:cs typeface="Courier New" pitchFamily="49" charset="0"/>
            </a:endParaRPr>
          </a:p>
          <a:p>
            <a:r>
              <a:rPr lang="en-CA" b="1" dirty="0" err="1" smtClean="0">
                <a:latin typeface="Consolas" panose="020B0609020204030204" pitchFamily="49" charset="0"/>
                <a:cs typeface="Courier New" pitchFamily="49" charset="0"/>
              </a:rPr>
              <a:t>h.add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(p);</a:t>
            </a:r>
            <a:endParaRPr lang="en-CA" b="1" dirty="0">
              <a:latin typeface="Consolas" panose="020B0609020204030204" pitchFamily="49" charset="0"/>
              <a:cs typeface="Courier New" pitchFamily="49" charset="0"/>
            </a:endParaRPr>
          </a:p>
          <a:p>
            <a:r>
              <a:rPr lang="en-CA" b="1" dirty="0" err="1">
                <a:latin typeface="Consolas" panose="020B0609020204030204" pitchFamily="49" charset="0"/>
                <a:cs typeface="Courier New" pitchFamily="49" charset="0"/>
              </a:rPr>
              <a:t>System.out.println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( </a:t>
            </a:r>
            <a:r>
              <a:rPr lang="en-CA" b="1" dirty="0" err="1" smtClean="0">
                <a:latin typeface="Consolas" panose="020B0609020204030204" pitchFamily="49" charset="0"/>
                <a:cs typeface="Courier New" pitchFamily="49" charset="0"/>
              </a:rPr>
              <a:t>h.contains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(p) 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);       // true</a:t>
            </a:r>
          </a:p>
          <a:p>
            <a:endParaRPr lang="en-CA" b="1" dirty="0">
              <a:latin typeface="Consolas" panose="020B0609020204030204" pitchFamily="49" charset="0"/>
              <a:cs typeface="Courier New" pitchFamily="49" charset="0"/>
            </a:endParaRPr>
          </a:p>
          <a:p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SimplePoint2 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q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 = new SimplePoint2(1f, -2f);</a:t>
            </a:r>
            <a:endParaRPr lang="en-CA" b="1" dirty="0">
              <a:latin typeface="Consolas" panose="020B0609020204030204" pitchFamily="49" charset="0"/>
              <a:cs typeface="Courier New" pitchFamily="49" charset="0"/>
            </a:endParaRPr>
          </a:p>
          <a:p>
            <a:r>
              <a:rPr lang="en-CA" b="1" dirty="0" err="1">
                <a:latin typeface="Consolas" panose="020B0609020204030204" pitchFamily="49" charset="0"/>
                <a:cs typeface="Courier New" pitchFamily="49" charset="0"/>
              </a:rPr>
              <a:t>System.out.println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( </a:t>
            </a:r>
            <a:r>
              <a:rPr lang="en-CA" b="1" dirty="0" err="1" smtClean="0">
                <a:latin typeface="Consolas" panose="020B0609020204030204" pitchFamily="49" charset="0"/>
                <a:cs typeface="Courier New" pitchFamily="49" charset="0"/>
              </a:rPr>
              <a:t>h.contains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(q) );       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//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false!</a:t>
            </a:r>
            <a:endParaRPr lang="en-CA" b="1" dirty="0">
              <a:latin typeface="Consolas" panose="020B0609020204030204" pitchFamily="49" charset="0"/>
              <a:cs typeface="Courier New" pitchFamily="49" charset="0"/>
            </a:endParaRPr>
          </a:p>
          <a:p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222" name="TextBox 5"/>
          <p:cNvSpPr txBox="1">
            <a:spLocks noChangeArrowheads="1"/>
          </p:cNvSpPr>
          <p:nvPr/>
        </p:nvSpPr>
        <p:spPr bwMode="auto">
          <a:xfrm>
            <a:off x="7086600" y="6343650"/>
            <a:ext cx="13858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dirty="0">
                <a:latin typeface="Constantia" pitchFamily="18" charset="0"/>
              </a:rPr>
              <a:t>[notes </a:t>
            </a:r>
            <a:r>
              <a:rPr lang="en-CA" dirty="0" smtClean="0">
                <a:latin typeface="Constantia" pitchFamily="18" charset="0"/>
              </a:rPr>
              <a:t>3.3.5</a:t>
            </a:r>
            <a:r>
              <a:rPr lang="en-CA" dirty="0">
                <a:latin typeface="Constantia" pitchFamily="18" charset="0"/>
              </a:rPr>
              <a:t>]</a:t>
            </a:r>
            <a:endParaRPr lang="en-US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3298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Arrays as Containers</a:t>
            </a:r>
            <a:endParaRPr lang="en-US" smtClean="0"/>
          </a:p>
        </p:txBody>
      </p:sp>
      <p:sp>
        <p:nvSpPr>
          <p:cNvPr id="10243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6D9BC7B-479C-4E36-83C1-74CED1DC46A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64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377718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suppose you have a list of unique </a:t>
            </a:r>
            <a:r>
              <a:rPr lang="en-CA" sz="2400" b="1" dirty="0" smtClean="0">
                <a:latin typeface="Consolas" panose="020B0609020204030204" pitchFamily="49" charset="0"/>
                <a:cs typeface="Courier New" pitchFamily="49" charset="0"/>
              </a:rPr>
              <a:t>SimplePoint2</a:t>
            </a:r>
            <a:r>
              <a:rPr lang="en-CA" dirty="0" smtClean="0"/>
              <a:t> points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how do you compute whether or not the list contains a particular point?</a:t>
            </a:r>
          </a:p>
          <a:p>
            <a:pPr marL="823277" lvl="2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write a loop to examine every element of the list</a:t>
            </a:r>
            <a:endParaRPr lang="en-US" dirty="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720725" y="3083358"/>
            <a:ext cx="7702550" cy="3088842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CA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CA" sz="1600" b="1" dirty="0" smtClean="0">
                <a:latin typeface="Consolas" panose="020B0609020204030204" pitchFamily="49" charset="0"/>
                <a:cs typeface="Courier New" pitchFamily="49" charset="0"/>
              </a:rPr>
              <a:t>public </a:t>
            </a:r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static </a:t>
            </a:r>
            <a:r>
              <a:rPr lang="en-CA" sz="1600" b="1" dirty="0" err="1">
                <a:latin typeface="Consolas" panose="020B0609020204030204" pitchFamily="49" charset="0"/>
                <a:cs typeface="Courier New" pitchFamily="49" charset="0"/>
              </a:rPr>
              <a:t>boolean</a:t>
            </a:r>
            <a:endParaRPr lang="en-CA" sz="1600" b="1" dirty="0">
              <a:latin typeface="Consolas" panose="020B0609020204030204" pitchFamily="49" charset="0"/>
              <a:cs typeface="Courier New" pitchFamily="49" charset="0"/>
            </a:endParaRPr>
          </a:p>
          <a:p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       </a:t>
            </a:r>
            <a:r>
              <a:rPr lang="en-CA" sz="1600" b="1" dirty="0" err="1" smtClean="0">
                <a:latin typeface="Consolas" panose="020B0609020204030204" pitchFamily="49" charset="0"/>
                <a:cs typeface="Courier New" pitchFamily="49" charset="0"/>
              </a:rPr>
              <a:t>hasPoint</a:t>
            </a:r>
            <a:r>
              <a:rPr lang="en-CA" sz="1600" b="1" dirty="0" smtClean="0">
                <a:latin typeface="Consolas" panose="020B0609020204030204" pitchFamily="49" charset="0"/>
                <a:cs typeface="Courier New" pitchFamily="49" charset="0"/>
              </a:rPr>
              <a:t>(SimplePoint2 </a:t>
            </a:r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p</a:t>
            </a:r>
            <a:r>
              <a:rPr lang="en-CA" sz="1600" b="1" dirty="0" smtClean="0">
                <a:latin typeface="Consolas" panose="020B0609020204030204" pitchFamily="49" charset="0"/>
                <a:cs typeface="Courier New" pitchFamily="49" charset="0"/>
              </a:rPr>
              <a:t>, List&lt;SimplePoint2&gt; points) {</a:t>
            </a:r>
          </a:p>
          <a:p>
            <a:endParaRPr lang="en-CA" sz="1600" b="1" dirty="0">
              <a:latin typeface="Consolas" panose="020B0609020204030204" pitchFamily="49" charset="0"/>
              <a:cs typeface="Courier New" pitchFamily="49" charset="0"/>
            </a:endParaRPr>
          </a:p>
          <a:p>
            <a:r>
              <a:rPr lang="en-CA" sz="1600" b="1" dirty="0" smtClean="0">
                <a:latin typeface="Consolas" panose="020B0609020204030204" pitchFamily="49" charset="0"/>
                <a:cs typeface="Courier New" pitchFamily="49" charset="0"/>
              </a:rPr>
              <a:t>  for</a:t>
            </a:r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( </a:t>
            </a:r>
            <a:r>
              <a:rPr lang="en-CA" sz="1600" b="1" dirty="0" smtClean="0">
                <a:latin typeface="Consolas" panose="020B0609020204030204" pitchFamily="49" charset="0"/>
                <a:cs typeface="Courier New" pitchFamily="49" charset="0"/>
              </a:rPr>
              <a:t>SimplePoint2 point </a:t>
            </a:r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: </a:t>
            </a:r>
            <a:r>
              <a:rPr lang="en-CA" sz="1600" b="1" dirty="0" smtClean="0">
                <a:latin typeface="Consolas" panose="020B0609020204030204" pitchFamily="49" charset="0"/>
                <a:cs typeface="Courier New" pitchFamily="49" charset="0"/>
              </a:rPr>
              <a:t>points </a:t>
            </a:r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) {</a:t>
            </a:r>
          </a:p>
          <a:p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  </a:t>
            </a:r>
            <a:r>
              <a:rPr lang="en-CA" sz="1600" b="1" dirty="0" smtClean="0">
                <a:latin typeface="Consolas" panose="020B0609020204030204" pitchFamily="49" charset="0"/>
                <a:cs typeface="Courier New" pitchFamily="49" charset="0"/>
              </a:rPr>
              <a:t>  </a:t>
            </a:r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if </a:t>
            </a:r>
            <a:r>
              <a:rPr lang="en-CA" sz="1600" b="1" dirty="0" smtClean="0">
                <a:latin typeface="Consolas" panose="020B0609020204030204" pitchFamily="49" charset="0"/>
                <a:cs typeface="Courier New" pitchFamily="49" charset="0"/>
              </a:rPr>
              <a:t>(</a:t>
            </a:r>
            <a:r>
              <a:rPr lang="en-CA" sz="1600" b="1" dirty="0" err="1" smtClean="0">
                <a:latin typeface="Consolas" panose="020B0609020204030204" pitchFamily="49" charset="0"/>
                <a:cs typeface="Courier New" pitchFamily="49" charset="0"/>
              </a:rPr>
              <a:t>point.equals</a:t>
            </a:r>
            <a:r>
              <a:rPr lang="en-CA" sz="1600" b="1" dirty="0" smtClean="0">
                <a:latin typeface="Consolas" panose="020B0609020204030204" pitchFamily="49" charset="0"/>
                <a:cs typeface="Courier New" pitchFamily="49" charset="0"/>
              </a:rPr>
              <a:t>(p)) </a:t>
            </a:r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{</a:t>
            </a:r>
          </a:p>
          <a:p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  </a:t>
            </a:r>
            <a:r>
              <a:rPr lang="en-CA" sz="1600" b="1" dirty="0" smtClean="0">
                <a:latin typeface="Consolas" panose="020B0609020204030204" pitchFamily="49" charset="0"/>
                <a:cs typeface="Courier New" pitchFamily="49" charset="0"/>
              </a:rPr>
              <a:t>    </a:t>
            </a:r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return true;</a:t>
            </a:r>
          </a:p>
          <a:p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  </a:t>
            </a:r>
            <a:r>
              <a:rPr lang="en-CA" sz="1600" b="1" dirty="0" smtClean="0">
                <a:latin typeface="Consolas" panose="020B0609020204030204" pitchFamily="49" charset="0"/>
                <a:cs typeface="Courier New" pitchFamily="49" charset="0"/>
              </a:rPr>
              <a:t>  </a:t>
            </a:r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}</a:t>
            </a:r>
          </a:p>
          <a:p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  </a:t>
            </a:r>
            <a:r>
              <a:rPr lang="en-CA" sz="1600" b="1" dirty="0" smtClean="0">
                <a:latin typeface="Consolas" panose="020B0609020204030204" pitchFamily="49" charset="0"/>
                <a:cs typeface="Courier New" pitchFamily="49" charset="0"/>
              </a:rPr>
              <a:t>}</a:t>
            </a:r>
            <a:endParaRPr lang="en-CA" sz="1600" b="1" dirty="0">
              <a:latin typeface="Consolas" panose="020B0609020204030204" pitchFamily="49" charset="0"/>
              <a:cs typeface="Courier New" pitchFamily="49" charset="0"/>
            </a:endParaRPr>
          </a:p>
          <a:p>
            <a:r>
              <a:rPr lang="en-CA" sz="1600" b="1" dirty="0" smtClean="0">
                <a:latin typeface="Consolas" panose="020B0609020204030204" pitchFamily="49" charset="0"/>
                <a:cs typeface="Courier New" pitchFamily="49" charset="0"/>
              </a:rPr>
              <a:t>  return </a:t>
            </a:r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false;</a:t>
            </a:r>
          </a:p>
          <a:p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643477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42E1469-4D31-4FD6-8B84-D21C7181406D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65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294967295"/>
          </p:nvPr>
        </p:nvSpPr>
        <p:spPr>
          <a:xfrm>
            <a:off x="457200" y="857250"/>
            <a:ext cx="8229600" cy="5268913"/>
          </a:xfrm>
        </p:spPr>
        <p:txBody>
          <a:bodyPr/>
          <a:lstStyle/>
          <a:p>
            <a:r>
              <a:rPr lang="en-CA" dirty="0" smtClean="0"/>
              <a:t>called </a:t>
            </a:r>
            <a:r>
              <a:rPr lang="en-CA" i="1" dirty="0" smtClean="0"/>
              <a:t>linear search</a:t>
            </a:r>
            <a:r>
              <a:rPr lang="en-CA" dirty="0" smtClean="0"/>
              <a:t> or </a:t>
            </a:r>
            <a:r>
              <a:rPr lang="en-CA" i="1" dirty="0" smtClean="0"/>
              <a:t>sequential search</a:t>
            </a:r>
            <a:r>
              <a:rPr lang="en-CA" dirty="0" smtClean="0"/>
              <a:t> </a:t>
            </a:r>
          </a:p>
          <a:p>
            <a:pPr lvl="1"/>
            <a:r>
              <a:rPr lang="en-CA" dirty="0" smtClean="0"/>
              <a:t>doubling the length of the array doubles the amount of searching we need to do </a:t>
            </a:r>
          </a:p>
          <a:p>
            <a:r>
              <a:rPr lang="en-CA" dirty="0" smtClean="0"/>
              <a:t>if there are </a:t>
            </a:r>
            <a:r>
              <a:rPr lang="en-CA" sz="2400" b="1" dirty="0" smtClean="0">
                <a:latin typeface="Consolas" panose="020B0609020204030204" pitchFamily="49" charset="0"/>
                <a:cs typeface="Courier New" pitchFamily="49" charset="0"/>
              </a:rPr>
              <a:t>n</a:t>
            </a:r>
            <a:r>
              <a:rPr lang="en-CA" dirty="0" smtClean="0"/>
              <a:t> elements in the list:</a:t>
            </a:r>
          </a:p>
          <a:p>
            <a:pPr lvl="1"/>
            <a:r>
              <a:rPr lang="en-CA" dirty="0" smtClean="0"/>
              <a:t>best case</a:t>
            </a:r>
          </a:p>
          <a:p>
            <a:pPr lvl="2"/>
            <a:r>
              <a:rPr lang="en-CA" dirty="0" smtClean="0"/>
              <a:t>the first element is the one we are searching for</a:t>
            </a:r>
          </a:p>
          <a:p>
            <a:pPr lvl="3"/>
            <a:r>
              <a:rPr lang="en-CA" dirty="0" smtClean="0"/>
              <a:t>1 call to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equals</a:t>
            </a:r>
            <a:r>
              <a:rPr lang="en-CA" dirty="0" smtClean="0"/>
              <a:t> </a:t>
            </a:r>
          </a:p>
          <a:p>
            <a:pPr lvl="1"/>
            <a:r>
              <a:rPr lang="en-CA" dirty="0" smtClean="0"/>
              <a:t>worst case</a:t>
            </a:r>
          </a:p>
          <a:p>
            <a:pPr lvl="2"/>
            <a:r>
              <a:rPr lang="en-CA" dirty="0" smtClean="0"/>
              <a:t>the element is not in the list</a:t>
            </a:r>
          </a:p>
          <a:p>
            <a:pPr lvl="3"/>
            <a:r>
              <a:rPr lang="en-CA" dirty="0" smtClean="0"/>
              <a:t>n calls to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equals</a:t>
            </a:r>
            <a:r>
              <a:rPr lang="en-CA" dirty="0" smtClean="0"/>
              <a:t> </a:t>
            </a:r>
          </a:p>
          <a:p>
            <a:pPr lvl="1"/>
            <a:r>
              <a:rPr lang="en-CA" dirty="0" smtClean="0"/>
              <a:t>average case</a:t>
            </a:r>
          </a:p>
          <a:p>
            <a:pPr lvl="2"/>
            <a:r>
              <a:rPr lang="en-CA" dirty="0" smtClean="0"/>
              <a:t>the element is somewhere in the middle of the list</a:t>
            </a:r>
          </a:p>
          <a:p>
            <a:pPr lvl="3"/>
            <a:r>
              <a:rPr lang="en-CA" dirty="0" smtClean="0"/>
              <a:t>approximately </a:t>
            </a:r>
            <a:r>
              <a:rPr lang="en-CA" b="1" dirty="0" smtClean="0">
                <a:latin typeface="Consolas" panose="020B0609020204030204" pitchFamily="49" charset="0"/>
              </a:rPr>
              <a:t>(n/2)</a:t>
            </a:r>
            <a:r>
              <a:rPr lang="en-CA" dirty="0" smtClean="0"/>
              <a:t> calls to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equals</a:t>
            </a:r>
            <a:r>
              <a:rPr lang="en-CA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15065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Hash Tables</a:t>
            </a:r>
            <a:endParaRPr lang="en-US" smtClean="0"/>
          </a:p>
        </p:txBody>
      </p:sp>
      <p:sp>
        <p:nvSpPr>
          <p:cNvPr id="12291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AD0D31F-0F99-47FF-B2E6-81633C07613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66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you can think of a hash table as being an array of buckets where each bucket holds the stored objects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5326184"/>
              </p:ext>
            </p:extLst>
          </p:nvPr>
        </p:nvGraphicFramePr>
        <p:xfrm>
          <a:off x="876300" y="3309938"/>
          <a:ext cx="7391400" cy="23690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1900"/>
                <a:gridCol w="1231900"/>
                <a:gridCol w="1231900"/>
                <a:gridCol w="1231900"/>
                <a:gridCol w="1231900"/>
                <a:gridCol w="1231900"/>
              </a:tblGrid>
              <a:tr h="2003246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3394"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0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1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2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3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...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N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9510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Insertion into a Hash Table</a:t>
            </a:r>
            <a:endParaRPr lang="en-US" smtClean="0"/>
          </a:p>
        </p:txBody>
      </p:sp>
      <p:sp>
        <p:nvSpPr>
          <p:cNvPr id="13315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BB53486-A111-4AE1-B878-B676FBBBED8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67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to insert an object </a:t>
            </a:r>
            <a:r>
              <a:rPr lang="en-CA" sz="2400" b="1" dirty="0" smtClean="0">
                <a:latin typeface="Consolas" panose="020B0609020204030204" pitchFamily="49" charset="0"/>
                <a:cs typeface="Courier New" pitchFamily="49" charset="0"/>
              </a:rPr>
              <a:t>a</a:t>
            </a:r>
            <a:r>
              <a:rPr lang="en-CA" dirty="0" smtClean="0"/>
              <a:t>, the hash table calls </a:t>
            </a:r>
            <a:r>
              <a:rPr lang="en-CA" sz="2400" b="1" dirty="0" err="1" smtClean="0">
                <a:latin typeface="Consolas" panose="020B0609020204030204" pitchFamily="49" charset="0"/>
                <a:cs typeface="Courier New" pitchFamily="49" charset="0"/>
              </a:rPr>
              <a:t>a.hashCode</a:t>
            </a:r>
            <a:r>
              <a:rPr lang="en-CA" sz="2400" b="1" dirty="0" smtClean="0">
                <a:latin typeface="Consolas" panose="020B0609020204030204" pitchFamily="49" charset="0"/>
                <a:cs typeface="Courier New" pitchFamily="49" charset="0"/>
              </a:rPr>
              <a:t>()</a:t>
            </a:r>
            <a:r>
              <a:rPr lang="en-CA" dirty="0" smtClean="0"/>
              <a:t> method to compute which bucket to put the object into 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7241444"/>
              </p:ext>
            </p:extLst>
          </p:nvPr>
        </p:nvGraphicFramePr>
        <p:xfrm>
          <a:off x="876300" y="3309938"/>
          <a:ext cx="7391400" cy="23690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1900"/>
                <a:gridCol w="1231900"/>
                <a:gridCol w="1231900"/>
                <a:gridCol w="1231900"/>
                <a:gridCol w="1231900"/>
                <a:gridCol w="1231900"/>
              </a:tblGrid>
              <a:tr h="2003246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3394"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0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1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2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3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...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N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pSp>
        <p:nvGrpSpPr>
          <p:cNvPr id="8" name="Group 9"/>
          <p:cNvGrpSpPr>
            <a:grpSpLocks/>
          </p:cNvGrpSpPr>
          <p:nvPr/>
        </p:nvGrpSpPr>
        <p:grpSpPr bwMode="auto">
          <a:xfrm>
            <a:off x="4572000" y="2590800"/>
            <a:ext cx="2390775" cy="369888"/>
            <a:chOff x="4572000" y="2590800"/>
            <a:chExt cx="2390398" cy="369332"/>
          </a:xfrm>
        </p:grpSpPr>
        <p:sp>
          <p:nvSpPr>
            <p:cNvPr id="13355" name="TextBox 5"/>
            <p:cNvSpPr txBox="1">
              <a:spLocks noChangeArrowheads="1"/>
            </p:cNvSpPr>
            <p:nvPr/>
          </p:nvSpPr>
          <p:spPr bwMode="auto">
            <a:xfrm>
              <a:off x="4572000" y="2590800"/>
              <a:ext cx="239039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b="1">
                  <a:latin typeface="Courier New" pitchFamily="49" charset="0"/>
                  <a:cs typeface="Courier New" pitchFamily="49" charset="0"/>
                </a:rPr>
                <a:t>a.hashCode()   2</a:t>
              </a:r>
              <a:endParaRPr lang="en-US" b="1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" name="Right Arrow 6"/>
            <p:cNvSpPr/>
            <p:nvPr/>
          </p:nvSpPr>
          <p:spPr>
            <a:xfrm>
              <a:off x="6400512" y="2666885"/>
              <a:ext cx="228564" cy="228256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4572000" y="2590800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a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10" name="Group 10"/>
          <p:cNvGrpSpPr>
            <a:grpSpLocks/>
          </p:cNvGrpSpPr>
          <p:nvPr/>
        </p:nvGrpSpPr>
        <p:grpSpPr bwMode="auto">
          <a:xfrm>
            <a:off x="5105400" y="2209800"/>
            <a:ext cx="2390775" cy="369888"/>
            <a:chOff x="4572000" y="2590800"/>
            <a:chExt cx="2390398" cy="369332"/>
          </a:xfrm>
        </p:grpSpPr>
        <p:sp>
          <p:nvSpPr>
            <p:cNvPr id="13353" name="TextBox 11"/>
            <p:cNvSpPr txBox="1">
              <a:spLocks noChangeArrowheads="1"/>
            </p:cNvSpPr>
            <p:nvPr/>
          </p:nvSpPr>
          <p:spPr bwMode="auto">
            <a:xfrm>
              <a:off x="4572000" y="2590800"/>
              <a:ext cx="239039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b="1">
                  <a:latin typeface="Courier New" pitchFamily="49" charset="0"/>
                  <a:cs typeface="Courier New" pitchFamily="49" charset="0"/>
                </a:rPr>
                <a:t>b.hashCode()   0</a:t>
              </a:r>
              <a:endParaRPr lang="en-US" b="1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3" name="Right Arrow 12"/>
            <p:cNvSpPr/>
            <p:nvPr/>
          </p:nvSpPr>
          <p:spPr>
            <a:xfrm>
              <a:off x="6400512" y="2666885"/>
              <a:ext cx="228564" cy="228256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5105400" y="2209800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b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11" name="Group 14"/>
          <p:cNvGrpSpPr>
            <a:grpSpLocks/>
          </p:cNvGrpSpPr>
          <p:nvPr/>
        </p:nvGrpSpPr>
        <p:grpSpPr bwMode="auto">
          <a:xfrm>
            <a:off x="1066800" y="2635250"/>
            <a:ext cx="2390775" cy="368300"/>
            <a:chOff x="4572000" y="2590800"/>
            <a:chExt cx="2390398" cy="369332"/>
          </a:xfrm>
        </p:grpSpPr>
        <p:sp>
          <p:nvSpPr>
            <p:cNvPr id="13351" name="TextBox 15"/>
            <p:cNvSpPr txBox="1">
              <a:spLocks noChangeArrowheads="1"/>
            </p:cNvSpPr>
            <p:nvPr/>
          </p:nvSpPr>
          <p:spPr bwMode="auto">
            <a:xfrm>
              <a:off x="4572000" y="2590800"/>
              <a:ext cx="239039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b="1" dirty="0" err="1">
                  <a:latin typeface="Courier New" pitchFamily="49" charset="0"/>
                  <a:cs typeface="Courier New" pitchFamily="49" charset="0"/>
                </a:rPr>
                <a:t>c.hashCode</a:t>
              </a:r>
              <a:r>
                <a:rPr lang="en-CA" b="1" dirty="0">
                  <a:latin typeface="Courier New" pitchFamily="49" charset="0"/>
                  <a:cs typeface="Courier New" pitchFamily="49" charset="0"/>
                </a:rPr>
                <a:t>()   N</a:t>
              </a:r>
              <a:endParaRPr lang="en-US" b="1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7" name="Right Arrow 16"/>
            <p:cNvSpPr/>
            <p:nvPr/>
          </p:nvSpPr>
          <p:spPr>
            <a:xfrm>
              <a:off x="6400512" y="2667214"/>
              <a:ext cx="228564" cy="227649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1066800" y="2635250"/>
            <a:ext cx="32226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c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15" name="Group 18"/>
          <p:cNvGrpSpPr>
            <a:grpSpLocks/>
          </p:cNvGrpSpPr>
          <p:nvPr/>
        </p:nvGrpSpPr>
        <p:grpSpPr bwMode="auto">
          <a:xfrm>
            <a:off x="1066800" y="2830513"/>
            <a:ext cx="2390775" cy="369887"/>
            <a:chOff x="4572000" y="2590800"/>
            <a:chExt cx="2390398" cy="369332"/>
          </a:xfrm>
        </p:grpSpPr>
        <p:sp>
          <p:nvSpPr>
            <p:cNvPr id="13349" name="TextBox 19"/>
            <p:cNvSpPr txBox="1">
              <a:spLocks noChangeArrowheads="1"/>
            </p:cNvSpPr>
            <p:nvPr/>
          </p:nvSpPr>
          <p:spPr bwMode="auto">
            <a:xfrm>
              <a:off x="4572000" y="2590800"/>
              <a:ext cx="239039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b="1">
                  <a:latin typeface="Courier New" pitchFamily="49" charset="0"/>
                  <a:cs typeface="Courier New" pitchFamily="49" charset="0"/>
                </a:rPr>
                <a:t>d.hashCode()   N</a:t>
              </a:r>
              <a:endParaRPr lang="en-US" b="1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1" name="Right Arrow 20"/>
            <p:cNvSpPr/>
            <p:nvPr/>
          </p:nvSpPr>
          <p:spPr>
            <a:xfrm>
              <a:off x="6400512" y="2666886"/>
              <a:ext cx="228564" cy="228257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1066800" y="2830513"/>
            <a:ext cx="3222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d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3" name="Right Arrow 22"/>
          <p:cNvSpPr/>
          <p:nvPr/>
        </p:nvSpPr>
        <p:spPr>
          <a:xfrm>
            <a:off x="990600" y="5867400"/>
            <a:ext cx="228600" cy="228600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1290638" y="5715000"/>
            <a:ext cx="65627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>
                <a:latin typeface="Constantia" pitchFamily="18" charset="0"/>
              </a:rPr>
              <a:t>means the hash table takes the hash code and does something to</a:t>
            </a:r>
          </a:p>
          <a:p>
            <a:r>
              <a:rPr lang="en-CA">
                <a:latin typeface="Constantia" pitchFamily="18" charset="0"/>
              </a:rPr>
              <a:t>it to make it fit in the range </a:t>
            </a:r>
            <a:r>
              <a:rPr lang="en-CA" b="1">
                <a:latin typeface="Courier New" pitchFamily="49" charset="0"/>
                <a:cs typeface="Courier New" pitchFamily="49" charset="0"/>
              </a:rPr>
              <a:t>0—N</a:t>
            </a:r>
            <a:r>
              <a:rPr lang="en-CA">
                <a:latin typeface="Constantia" pitchFamily="18" charset="0"/>
              </a:rPr>
              <a:t> </a:t>
            </a:r>
            <a:endParaRPr lang="en-US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5965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753 0.00278 L -0.0842 0.00648 L -0.08281 0.1287 " pathEditMode="relative" rAng="0" ptsTypes="AAA">
                                      <p:cBhvr>
                                        <p:cTn id="2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00" y="6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4.07407E-6 L -0.42587 0.0051 L -0.41702 0.18426 " pathEditMode="relative" rAng="0" ptsTypes="AAA">
                                      <p:cBhvr>
                                        <p:cTn id="3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300" y="9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1.11111E-6 L 0.70486 -0.00555 L 0.70747 0.11852 " pathEditMode="relative" rAng="0" ptsTypes="AAA">
                                      <p:cBhvr>
                                        <p:cTn id="53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400" y="5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3.33333E-6 L 0.70486 -0.00602 L 0.70747 0.13773 " pathEditMode="relative" rAng="0" ptsTypes="AAA">
                                      <p:cBhvr>
                                        <p:cTn id="68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400" y="6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  <p:bldP spid="14" grpId="0"/>
      <p:bldP spid="14" grpId="1"/>
      <p:bldP spid="18" grpId="0"/>
      <p:bldP spid="18" grpId="1"/>
      <p:bldP spid="22" grpId="0"/>
      <p:bldP spid="22" grpId="1"/>
      <p:bldP spid="23" grpId="0" animBg="1"/>
      <p:bldP spid="24" grpId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Insertion into a Hash Table</a:t>
            </a:r>
            <a:endParaRPr lang="en-US" smtClean="0"/>
          </a:p>
        </p:txBody>
      </p:sp>
      <p:sp>
        <p:nvSpPr>
          <p:cNvPr id="13315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BB53486-A111-4AE1-B878-B676FBBBED8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68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to insert an object </a:t>
            </a:r>
            <a:r>
              <a:rPr lang="en-CA" sz="2400" b="1" dirty="0" smtClean="0">
                <a:latin typeface="Consolas" panose="020B0609020204030204" pitchFamily="49" charset="0"/>
                <a:cs typeface="Courier New" pitchFamily="49" charset="0"/>
              </a:rPr>
              <a:t>a</a:t>
            </a:r>
            <a:r>
              <a:rPr lang="en-CA" dirty="0" smtClean="0"/>
              <a:t>, the hash table calls </a:t>
            </a:r>
            <a:r>
              <a:rPr lang="en-CA" sz="2400" b="1" dirty="0" err="1" smtClean="0">
                <a:latin typeface="Consolas" panose="020B0609020204030204" pitchFamily="49" charset="0"/>
                <a:cs typeface="Courier New" pitchFamily="49" charset="0"/>
              </a:rPr>
              <a:t>a.hashCode</a:t>
            </a:r>
            <a:r>
              <a:rPr lang="en-CA" sz="2400" b="1" dirty="0" smtClean="0">
                <a:latin typeface="Consolas" panose="020B0609020204030204" pitchFamily="49" charset="0"/>
                <a:cs typeface="Courier New" pitchFamily="49" charset="0"/>
              </a:rPr>
              <a:t>()</a:t>
            </a:r>
            <a:r>
              <a:rPr lang="en-CA" dirty="0" smtClean="0"/>
              <a:t> method to compute which bucket to put the object into 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6754159"/>
              </p:ext>
            </p:extLst>
          </p:nvPr>
        </p:nvGraphicFramePr>
        <p:xfrm>
          <a:off x="876300" y="3309938"/>
          <a:ext cx="7391400" cy="23690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1900"/>
                <a:gridCol w="1231900"/>
                <a:gridCol w="1231900"/>
                <a:gridCol w="1231900"/>
                <a:gridCol w="1231900"/>
                <a:gridCol w="1231900"/>
              </a:tblGrid>
              <a:tr h="200324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b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</a:t>
                      </a:r>
                    </a:p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d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3394"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0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1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2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3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...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N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1859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Search on a Hash Table</a:t>
            </a:r>
            <a:endParaRPr lang="en-US" smtClean="0"/>
          </a:p>
        </p:txBody>
      </p:sp>
      <p:sp>
        <p:nvSpPr>
          <p:cNvPr id="14339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3CAFF2A-9939-4B98-8208-C140B42BF5F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69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to see if a hash table contains an object </a:t>
            </a:r>
            <a:r>
              <a:rPr lang="en-CA" sz="2400" b="1" dirty="0" smtClean="0">
                <a:latin typeface="Consolas" panose="020B0609020204030204" pitchFamily="49" charset="0"/>
                <a:cs typeface="Courier New" pitchFamily="49" charset="0"/>
              </a:rPr>
              <a:t>a</a:t>
            </a:r>
            <a:r>
              <a:rPr lang="en-CA" dirty="0" smtClean="0"/>
              <a:t>, the hash table calls </a:t>
            </a:r>
            <a:r>
              <a:rPr lang="en-CA" sz="2400" b="1" dirty="0" err="1" smtClean="0">
                <a:latin typeface="Consolas" panose="020B0609020204030204" pitchFamily="49" charset="0"/>
                <a:cs typeface="Courier New" pitchFamily="49" charset="0"/>
              </a:rPr>
              <a:t>a.hashCode</a:t>
            </a:r>
            <a:r>
              <a:rPr lang="en-CA" sz="2400" b="1" dirty="0" smtClean="0">
                <a:latin typeface="Consolas" panose="020B0609020204030204" pitchFamily="49" charset="0"/>
                <a:cs typeface="Courier New" pitchFamily="49" charset="0"/>
              </a:rPr>
              <a:t>()</a:t>
            </a:r>
            <a:r>
              <a:rPr lang="en-CA" dirty="0" smtClean="0"/>
              <a:t> method to compute which bucket to look for </a:t>
            </a:r>
            <a:r>
              <a:rPr lang="en-CA" sz="2400" b="1" dirty="0" smtClean="0">
                <a:latin typeface="Consolas" panose="020B0609020204030204" pitchFamily="49" charset="0"/>
                <a:cs typeface="Courier New" pitchFamily="49" charset="0"/>
              </a:rPr>
              <a:t>a</a:t>
            </a:r>
            <a:r>
              <a:rPr lang="en-CA" dirty="0" smtClean="0"/>
              <a:t> in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6589757"/>
              </p:ext>
            </p:extLst>
          </p:nvPr>
        </p:nvGraphicFramePr>
        <p:xfrm>
          <a:off x="876300" y="3309938"/>
          <a:ext cx="7391400" cy="23690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1900"/>
                <a:gridCol w="1231900"/>
                <a:gridCol w="1231900"/>
                <a:gridCol w="1231900"/>
                <a:gridCol w="1231900"/>
                <a:gridCol w="1231900"/>
              </a:tblGrid>
              <a:tr h="2003246">
                <a:tc>
                  <a:txBody>
                    <a:bodyPr/>
                    <a:lstStyle/>
                    <a:p>
                      <a:pPr algn="ctr"/>
                      <a:endParaRPr lang="en-CA" b="1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 algn="ctr"/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b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b="1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 algn="ctr"/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b="1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b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d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3394"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0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1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2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3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...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N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4191000" y="2449513"/>
            <a:ext cx="2390775" cy="369887"/>
            <a:chOff x="4572000" y="2590800"/>
            <a:chExt cx="2390398" cy="369332"/>
          </a:xfrm>
        </p:grpSpPr>
        <p:sp>
          <p:nvSpPr>
            <p:cNvPr id="14373" name="TextBox 6"/>
            <p:cNvSpPr txBox="1">
              <a:spLocks noChangeArrowheads="1"/>
            </p:cNvSpPr>
            <p:nvPr/>
          </p:nvSpPr>
          <p:spPr bwMode="auto">
            <a:xfrm>
              <a:off x="4572000" y="2590800"/>
              <a:ext cx="239039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b="1">
                  <a:latin typeface="Courier New" pitchFamily="49" charset="0"/>
                  <a:cs typeface="Courier New" pitchFamily="49" charset="0"/>
                </a:rPr>
                <a:t>a.hashCode()   2</a:t>
              </a:r>
              <a:endParaRPr lang="en-US" b="1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8" name="Right Arrow 7"/>
            <p:cNvSpPr/>
            <p:nvPr/>
          </p:nvSpPr>
          <p:spPr>
            <a:xfrm>
              <a:off x="6400512" y="2666886"/>
              <a:ext cx="228564" cy="228257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9" name="Group 13"/>
          <p:cNvGrpSpPr>
            <a:grpSpLocks/>
          </p:cNvGrpSpPr>
          <p:nvPr/>
        </p:nvGrpSpPr>
        <p:grpSpPr bwMode="auto">
          <a:xfrm>
            <a:off x="990600" y="2635250"/>
            <a:ext cx="2390775" cy="368300"/>
            <a:chOff x="4572000" y="2590800"/>
            <a:chExt cx="2390398" cy="369332"/>
          </a:xfrm>
        </p:grpSpPr>
        <p:sp>
          <p:nvSpPr>
            <p:cNvPr id="14371" name="TextBox 14"/>
            <p:cNvSpPr txBox="1">
              <a:spLocks noChangeArrowheads="1"/>
            </p:cNvSpPr>
            <p:nvPr/>
          </p:nvSpPr>
          <p:spPr bwMode="auto">
            <a:xfrm>
              <a:off x="4572000" y="2590800"/>
              <a:ext cx="239039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b="1">
                  <a:latin typeface="Courier New" pitchFamily="49" charset="0"/>
                  <a:cs typeface="Courier New" pitchFamily="49" charset="0"/>
                </a:rPr>
                <a:t>z.hashCode()   N</a:t>
              </a:r>
              <a:endParaRPr lang="en-US" b="1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6" name="Right Arrow 15"/>
            <p:cNvSpPr/>
            <p:nvPr/>
          </p:nvSpPr>
          <p:spPr>
            <a:xfrm>
              <a:off x="6400512" y="2667214"/>
              <a:ext cx="228564" cy="227649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2505075" y="3592513"/>
            <a:ext cx="18383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a.equals(  )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3594100" y="3962400"/>
            <a:ext cx="736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true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6172200" y="3581400"/>
            <a:ext cx="18383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z.equals(  )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7202488" y="4125913"/>
            <a:ext cx="8747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false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6172200" y="3829050"/>
            <a:ext cx="18383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z.equals(  )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7200900" y="4114800"/>
            <a:ext cx="8747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false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5581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2" grpId="1"/>
      <p:bldP spid="23" grpId="0"/>
      <p:bldP spid="23" grpId="1"/>
      <p:bldP spid="24" grpId="0"/>
      <p:bldP spid="24" grpId="1"/>
      <p:bldP spid="25" grpId="0"/>
      <p:bldP spid="25" grpId="1"/>
      <p:bldP spid="26" grpId="0"/>
      <p:bldP spid="2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</a:t>
            </a:r>
            <a:r>
              <a:rPr lang="en-US" b="1" dirty="0" smtClean="0">
                <a:latin typeface="Consolas" panose="020B0609020204030204" pitchFamily="49" charset="0"/>
              </a:rPr>
              <a:t>SimplePoint2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even in its current form, we can use </a:t>
            </a:r>
            <a:r>
              <a:rPr lang="en-US" b="1" dirty="0" smtClean="0">
                <a:latin typeface="Consolas" panose="020B0609020204030204" pitchFamily="49" charset="0"/>
              </a:rPr>
              <a:t>SimplePoint2</a:t>
            </a:r>
            <a:r>
              <a:rPr lang="en-US" dirty="0" smtClean="0"/>
              <a:t> to create and manipulate point objects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700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Search on a Hash Table</a:t>
            </a:r>
            <a:endParaRPr lang="en-US" smtClean="0"/>
          </a:p>
        </p:txBody>
      </p:sp>
      <p:sp>
        <p:nvSpPr>
          <p:cNvPr id="14339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3CAFF2A-9939-4B98-8208-C140B42BF5F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70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to see if a hash table contains an object </a:t>
            </a:r>
            <a:r>
              <a:rPr lang="en-CA" sz="2400" b="1" dirty="0" smtClean="0">
                <a:latin typeface="Consolas" panose="020B0609020204030204" pitchFamily="49" charset="0"/>
                <a:cs typeface="Courier New" pitchFamily="49" charset="0"/>
              </a:rPr>
              <a:t>a</a:t>
            </a:r>
            <a:r>
              <a:rPr lang="en-CA" dirty="0" smtClean="0"/>
              <a:t>, the hash table calls </a:t>
            </a:r>
            <a:r>
              <a:rPr lang="en-CA" sz="2400" b="1" dirty="0" err="1" smtClean="0">
                <a:latin typeface="Consolas" panose="020B0609020204030204" pitchFamily="49" charset="0"/>
                <a:cs typeface="Courier New" pitchFamily="49" charset="0"/>
              </a:rPr>
              <a:t>a.hashCode</a:t>
            </a:r>
            <a:r>
              <a:rPr lang="en-CA" sz="2400" b="1" dirty="0" smtClean="0">
                <a:latin typeface="Consolas" panose="020B0609020204030204" pitchFamily="49" charset="0"/>
                <a:cs typeface="Courier New" pitchFamily="49" charset="0"/>
              </a:rPr>
              <a:t>()</a:t>
            </a:r>
            <a:r>
              <a:rPr lang="en-CA" dirty="0" smtClean="0"/>
              <a:t> method to compute which bucket to look for </a:t>
            </a:r>
            <a:r>
              <a:rPr lang="en-CA" sz="2400" b="1" dirty="0" smtClean="0">
                <a:latin typeface="Consolas" panose="020B0609020204030204" pitchFamily="49" charset="0"/>
                <a:cs typeface="Courier New" pitchFamily="49" charset="0"/>
              </a:rPr>
              <a:t>a</a:t>
            </a:r>
            <a:r>
              <a:rPr lang="en-CA" dirty="0" smtClean="0"/>
              <a:t> in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876300" y="3309938"/>
          <a:ext cx="7391400" cy="23690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1900"/>
                <a:gridCol w="1231900"/>
                <a:gridCol w="1231900"/>
                <a:gridCol w="1231900"/>
                <a:gridCol w="1231900"/>
                <a:gridCol w="1231900"/>
              </a:tblGrid>
              <a:tr h="2003246">
                <a:tc>
                  <a:txBody>
                    <a:bodyPr/>
                    <a:lstStyle/>
                    <a:p>
                      <a:pPr algn="ctr"/>
                      <a:endParaRPr lang="en-CA" b="1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 algn="ctr"/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b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b="1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 algn="ctr"/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b="1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b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d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3394"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...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N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4191000" y="2449513"/>
            <a:ext cx="2390775" cy="369887"/>
            <a:chOff x="4572000" y="2590800"/>
            <a:chExt cx="2390398" cy="369332"/>
          </a:xfrm>
        </p:grpSpPr>
        <p:sp>
          <p:nvSpPr>
            <p:cNvPr id="14373" name="TextBox 6"/>
            <p:cNvSpPr txBox="1">
              <a:spLocks noChangeArrowheads="1"/>
            </p:cNvSpPr>
            <p:nvPr/>
          </p:nvSpPr>
          <p:spPr bwMode="auto">
            <a:xfrm>
              <a:off x="4572000" y="2590800"/>
              <a:ext cx="239039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b="1">
                  <a:latin typeface="Courier New" pitchFamily="49" charset="0"/>
                  <a:cs typeface="Courier New" pitchFamily="49" charset="0"/>
                </a:rPr>
                <a:t>a.hashCode()   2</a:t>
              </a:r>
              <a:endParaRPr lang="en-US" b="1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8" name="Right Arrow 7"/>
            <p:cNvSpPr/>
            <p:nvPr/>
          </p:nvSpPr>
          <p:spPr>
            <a:xfrm>
              <a:off x="6400512" y="2666886"/>
              <a:ext cx="228564" cy="228257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9" name="Group 13"/>
          <p:cNvGrpSpPr>
            <a:grpSpLocks/>
          </p:cNvGrpSpPr>
          <p:nvPr/>
        </p:nvGrpSpPr>
        <p:grpSpPr bwMode="auto">
          <a:xfrm>
            <a:off x="990600" y="2635250"/>
            <a:ext cx="2390775" cy="368300"/>
            <a:chOff x="4572000" y="2590800"/>
            <a:chExt cx="2390398" cy="369332"/>
          </a:xfrm>
        </p:grpSpPr>
        <p:sp>
          <p:nvSpPr>
            <p:cNvPr id="14371" name="TextBox 14"/>
            <p:cNvSpPr txBox="1">
              <a:spLocks noChangeArrowheads="1"/>
            </p:cNvSpPr>
            <p:nvPr/>
          </p:nvSpPr>
          <p:spPr bwMode="auto">
            <a:xfrm>
              <a:off x="4572000" y="2590800"/>
              <a:ext cx="239039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b="1">
                  <a:latin typeface="Courier New" pitchFamily="49" charset="0"/>
                  <a:cs typeface="Courier New" pitchFamily="49" charset="0"/>
                </a:rPr>
                <a:t>z.hashCode()   N</a:t>
              </a:r>
              <a:endParaRPr lang="en-US" b="1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6" name="Right Arrow 15"/>
            <p:cNvSpPr/>
            <p:nvPr/>
          </p:nvSpPr>
          <p:spPr>
            <a:xfrm>
              <a:off x="6400512" y="2667214"/>
              <a:ext cx="228564" cy="227649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2505075" y="3592513"/>
            <a:ext cx="18383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a.equals(  )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3594100" y="3962400"/>
            <a:ext cx="736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true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6172200" y="3581400"/>
            <a:ext cx="18383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z.equals(  )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7202488" y="4125913"/>
            <a:ext cx="8747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false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6172200" y="3829050"/>
            <a:ext cx="18383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z.equals(  )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7200900" y="4114800"/>
            <a:ext cx="8747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false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7610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3561D9C-850E-4280-9ED3-E9571DA3E4E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71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294967295"/>
          </p:nvPr>
        </p:nvSpPr>
        <p:spPr>
          <a:xfrm>
            <a:off x="457200" y="457200"/>
            <a:ext cx="8229600" cy="5715000"/>
          </a:xfrm>
        </p:spPr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searching a hash table is usually much faster than linear search 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doubling the number of elements in the hash table usually does not </a:t>
            </a:r>
            <a:r>
              <a:rPr lang="en-CA" dirty="0" err="1" smtClean="0"/>
              <a:t>noticably</a:t>
            </a:r>
            <a:r>
              <a:rPr lang="en-CA" dirty="0" smtClean="0"/>
              <a:t> increase the amount of search needed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if there are </a:t>
            </a:r>
            <a:r>
              <a:rPr lang="en-CA" sz="2400" b="1" dirty="0" smtClean="0">
                <a:latin typeface="Consolas" panose="020B0609020204030204" pitchFamily="49" charset="0"/>
                <a:cs typeface="Courier New" pitchFamily="49" charset="0"/>
              </a:rPr>
              <a:t>n</a:t>
            </a:r>
            <a:r>
              <a:rPr lang="en-CA" dirty="0" smtClean="0"/>
              <a:t> elements in the hash table: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best case</a:t>
            </a:r>
          </a:p>
          <a:p>
            <a:pPr marL="822960" lvl="2" fontAlgn="auto">
              <a:spcAft>
                <a:spcPts val="0"/>
              </a:spcAft>
              <a:buClr>
                <a:schemeClr val="bg1">
                  <a:shade val="50000"/>
                </a:schemeClr>
              </a:buClr>
              <a:buFont typeface="Wingdings 3"/>
              <a:buChar char=""/>
              <a:defRPr/>
            </a:pPr>
            <a:r>
              <a:rPr lang="en-CA" dirty="0" smtClean="0"/>
              <a:t>the bucket is empty, or the first element in the bucket is the one we are searching for</a:t>
            </a:r>
          </a:p>
          <a:p>
            <a:pPr marL="1097280" lvl="3" fontAlgn="auto">
              <a:spcAft>
                <a:spcPts val="0"/>
              </a:spcAft>
              <a:buClr>
                <a:schemeClr val="accent2">
                  <a:shade val="75000"/>
                </a:schemeClr>
              </a:buClr>
              <a:buFont typeface="Wingdings"/>
              <a:buChar char=""/>
              <a:defRPr/>
            </a:pPr>
            <a:r>
              <a:rPr lang="en-CA" dirty="0" smtClean="0"/>
              <a:t>0 or 1 call to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equals</a:t>
            </a:r>
            <a:r>
              <a:rPr lang="en-CA" dirty="0" smtClean="0"/>
              <a:t> 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worst case</a:t>
            </a:r>
          </a:p>
          <a:p>
            <a:pPr marL="822960" lvl="2" fontAlgn="auto">
              <a:spcAft>
                <a:spcPts val="0"/>
              </a:spcAft>
              <a:buClr>
                <a:schemeClr val="bg1">
                  <a:shade val="50000"/>
                </a:schemeClr>
              </a:buClr>
              <a:buFont typeface="Wingdings 3"/>
              <a:buChar char=""/>
              <a:defRPr/>
            </a:pPr>
            <a:r>
              <a:rPr lang="en-CA" dirty="0" smtClean="0"/>
              <a:t>all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n</a:t>
            </a:r>
            <a:r>
              <a:rPr lang="en-CA" dirty="0" smtClean="0"/>
              <a:t> of the elements are in the same bucket</a:t>
            </a:r>
          </a:p>
          <a:p>
            <a:pPr marL="1097280" lvl="3" fontAlgn="auto">
              <a:spcAft>
                <a:spcPts val="0"/>
              </a:spcAft>
              <a:buClr>
                <a:schemeClr val="accent2">
                  <a:shade val="75000"/>
                </a:schemeClr>
              </a:buClr>
              <a:buFont typeface="Wingdings"/>
              <a:buChar char=""/>
              <a:defRPr/>
            </a:pPr>
            <a:r>
              <a:rPr lang="en-CA" dirty="0" smtClean="0"/>
              <a:t>n calls to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equals</a:t>
            </a:r>
            <a:r>
              <a:rPr lang="en-CA" dirty="0" smtClean="0"/>
              <a:t> 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average case</a:t>
            </a:r>
          </a:p>
          <a:p>
            <a:pPr marL="822960" lvl="2" fontAlgn="auto">
              <a:spcAft>
                <a:spcPts val="0"/>
              </a:spcAft>
              <a:buClr>
                <a:schemeClr val="bg1">
                  <a:shade val="50000"/>
                </a:schemeClr>
              </a:buClr>
              <a:buFont typeface="Wingdings 3"/>
              <a:buChar char=""/>
              <a:defRPr/>
            </a:pPr>
            <a:r>
              <a:rPr lang="en-CA" dirty="0" smtClean="0"/>
              <a:t>the element is in a bucket with a small number of other elements </a:t>
            </a:r>
          </a:p>
          <a:p>
            <a:pPr marL="1097280" lvl="3" fontAlgn="auto">
              <a:spcAft>
                <a:spcPts val="0"/>
              </a:spcAft>
              <a:buClr>
                <a:schemeClr val="accent2">
                  <a:shade val="75000"/>
                </a:schemeClr>
              </a:buClr>
              <a:buFont typeface="Wingdings"/>
              <a:buChar char=""/>
              <a:defRPr/>
            </a:pPr>
            <a:r>
              <a:rPr lang="en-CA" dirty="0" smtClean="0"/>
              <a:t>a small number of calls to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equals</a:t>
            </a:r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1984786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err="1" smtClean="0">
                <a:latin typeface="Consolas" panose="020B0609020204030204" pitchFamily="49" charset="0"/>
                <a:cs typeface="Courier New" pitchFamily="49" charset="0"/>
              </a:rPr>
              <a:t>Object.hashCode</a:t>
            </a:r>
            <a:r>
              <a:rPr lang="en-CA" dirty="0" smtClean="0"/>
              <a:t> </a:t>
            </a:r>
            <a:endParaRPr lang="en-US" dirty="0" smtClean="0"/>
          </a:p>
        </p:txBody>
      </p:sp>
      <p:sp>
        <p:nvSpPr>
          <p:cNvPr id="16387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C9CA1B0-7186-421A-B8BF-98E434D58FE3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72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if you don't override </a:t>
            </a:r>
            <a:r>
              <a:rPr lang="en-CA" sz="2400" b="1" dirty="0" err="1" smtClean="0">
                <a:latin typeface="Consolas" panose="020B0609020204030204" pitchFamily="49" charset="0"/>
                <a:cs typeface="Courier New" pitchFamily="49" charset="0"/>
              </a:rPr>
              <a:t>hashCode</a:t>
            </a:r>
            <a:r>
              <a:rPr lang="en-CA" dirty="0" smtClean="0"/>
              <a:t>, you get the implementation from </a:t>
            </a:r>
            <a:r>
              <a:rPr lang="en-CA" sz="2400" b="1" dirty="0" err="1" smtClean="0">
                <a:latin typeface="Consolas" panose="020B0609020204030204" pitchFamily="49" charset="0"/>
                <a:cs typeface="Courier New" pitchFamily="49" charset="0"/>
              </a:rPr>
              <a:t>Object.hashCode</a:t>
            </a:r>
            <a:r>
              <a:rPr lang="en-CA" dirty="0" smtClean="0"/>
              <a:t> 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sz="2000" b="1" dirty="0" err="1" smtClean="0">
                <a:latin typeface="Consolas" panose="020B0609020204030204" pitchFamily="49" charset="0"/>
                <a:cs typeface="Courier New" pitchFamily="49" charset="0"/>
              </a:rPr>
              <a:t>Object.hashCode</a:t>
            </a:r>
            <a:r>
              <a:rPr lang="en-CA" dirty="0" smtClean="0"/>
              <a:t> uses the memory address of the object to compute the hash code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385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DB2343C-1B6A-414D-9A64-F2A9644077D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73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294967295"/>
          </p:nvPr>
        </p:nvSpPr>
        <p:spPr>
          <a:xfrm>
            <a:off x="457200" y="1190625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endParaRPr lang="en-CA" sz="1200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endParaRPr lang="en-CA" sz="1200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endParaRPr lang="en-CA" sz="1200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note that </a:t>
            </a:r>
            <a:r>
              <a:rPr lang="en-CA" sz="2400" b="1" dirty="0" smtClean="0">
                <a:latin typeface="Consolas" panose="020B0609020204030204" pitchFamily="49" charset="0"/>
                <a:cs typeface="Courier New" pitchFamily="49" charset="0"/>
              </a:rPr>
              <a:t>p</a:t>
            </a:r>
            <a:r>
              <a:rPr lang="en-CA" dirty="0" smtClean="0"/>
              <a:t> and </a:t>
            </a:r>
            <a:r>
              <a:rPr lang="en-CA" sz="2400" b="1" dirty="0">
                <a:latin typeface="Consolas" panose="020B0609020204030204" pitchFamily="49" charset="0"/>
                <a:cs typeface="Courier New" pitchFamily="49" charset="0"/>
              </a:rPr>
              <a:t>q</a:t>
            </a:r>
            <a:r>
              <a:rPr lang="en-CA" dirty="0" smtClean="0"/>
              <a:t> refer to distinct objects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therefore, their memory locations must be different</a:t>
            </a:r>
          </a:p>
          <a:p>
            <a:pPr marL="822960" lvl="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therefore, their hash codes are different (probably)</a:t>
            </a:r>
          </a:p>
          <a:p>
            <a:pPr marL="822960" lvl="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therefore, the hash table looks in the wrong bucket (probably) and does not find the complex number even though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800" b="1" dirty="0" err="1" smtClean="0">
                <a:latin typeface="Consolas" panose="020B0609020204030204" pitchFamily="49" charset="0"/>
                <a:cs typeface="Courier New" pitchFamily="49" charset="0"/>
              </a:rPr>
              <a:t>p.equals</a:t>
            </a:r>
            <a:r>
              <a:rPr lang="en-CA" sz="1800" b="1" dirty="0" smtClean="0">
                <a:latin typeface="Consolas" panose="020B0609020204030204" pitchFamily="49" charset="0"/>
                <a:cs typeface="Courier New" pitchFamily="49" charset="0"/>
              </a:rPr>
              <a:t>(q)</a:t>
            </a:r>
            <a:r>
              <a:rPr lang="en-CA" dirty="0" smtClean="0"/>
              <a:t> is </a:t>
            </a:r>
            <a:r>
              <a:rPr lang="en-CA" b="1" dirty="0" smtClean="0">
                <a:latin typeface="Consolas" panose="020B0609020204030204" pitchFamily="49" charset="0"/>
              </a:rPr>
              <a:t>true</a:t>
            </a:r>
            <a:r>
              <a:rPr lang="en-CA" dirty="0" smtClean="0"/>
              <a:t> </a:t>
            </a:r>
            <a:endParaRPr lang="en-US" dirty="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720725" y="228600"/>
            <a:ext cx="7702550" cy="33528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CA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// 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client code somewhere</a:t>
            </a:r>
          </a:p>
          <a:p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SimplePoint2 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p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= new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SimplePoint2(1f, -2f);</a:t>
            </a:r>
            <a:endParaRPr lang="en-CA" b="1" dirty="0">
              <a:latin typeface="Consolas" panose="020B0609020204030204" pitchFamily="49" charset="0"/>
              <a:cs typeface="Courier New" pitchFamily="49" charset="0"/>
            </a:endParaRPr>
          </a:p>
          <a:p>
            <a:endParaRPr lang="en-CA" b="1" dirty="0">
              <a:latin typeface="Consolas" panose="020B0609020204030204" pitchFamily="49" charset="0"/>
              <a:cs typeface="Courier New" pitchFamily="49" charset="0"/>
            </a:endParaRPr>
          </a:p>
          <a:p>
            <a:r>
              <a:rPr lang="en-CA" b="1" dirty="0" err="1" smtClean="0">
                <a:latin typeface="Consolas" panose="020B0609020204030204" pitchFamily="49" charset="0"/>
                <a:cs typeface="Courier New" pitchFamily="49" charset="0"/>
              </a:rPr>
              <a:t>HashSet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&lt;SimplePoint2&gt; 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h = new </a:t>
            </a:r>
            <a:r>
              <a:rPr lang="en-CA" b="1" dirty="0" err="1" smtClean="0">
                <a:latin typeface="Consolas" panose="020B0609020204030204" pitchFamily="49" charset="0"/>
                <a:cs typeface="Courier New" pitchFamily="49" charset="0"/>
              </a:rPr>
              <a:t>HashSet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&lt;&gt;();</a:t>
            </a:r>
            <a:endParaRPr lang="en-CA" b="1" dirty="0">
              <a:latin typeface="Consolas" panose="020B0609020204030204" pitchFamily="49" charset="0"/>
              <a:cs typeface="Courier New" pitchFamily="49" charset="0"/>
            </a:endParaRPr>
          </a:p>
          <a:p>
            <a:r>
              <a:rPr lang="en-CA" b="1" dirty="0" err="1" smtClean="0">
                <a:latin typeface="Consolas" panose="020B0609020204030204" pitchFamily="49" charset="0"/>
                <a:cs typeface="Courier New" pitchFamily="49" charset="0"/>
              </a:rPr>
              <a:t>h.add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(p);</a:t>
            </a:r>
            <a:endParaRPr lang="en-CA" b="1" dirty="0">
              <a:latin typeface="Consolas" panose="020B0609020204030204" pitchFamily="49" charset="0"/>
              <a:cs typeface="Courier New" pitchFamily="49" charset="0"/>
            </a:endParaRPr>
          </a:p>
          <a:p>
            <a:r>
              <a:rPr lang="en-CA" b="1" dirty="0" err="1">
                <a:latin typeface="Consolas" panose="020B0609020204030204" pitchFamily="49" charset="0"/>
                <a:cs typeface="Courier New" pitchFamily="49" charset="0"/>
              </a:rPr>
              <a:t>System.out.println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( </a:t>
            </a:r>
            <a:r>
              <a:rPr lang="en-CA" b="1" dirty="0" err="1" smtClean="0">
                <a:latin typeface="Consolas" panose="020B0609020204030204" pitchFamily="49" charset="0"/>
                <a:cs typeface="Courier New" pitchFamily="49" charset="0"/>
              </a:rPr>
              <a:t>h.contains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(p) 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);       // true</a:t>
            </a:r>
          </a:p>
          <a:p>
            <a:endParaRPr lang="en-CA" b="1" dirty="0">
              <a:latin typeface="Consolas" panose="020B0609020204030204" pitchFamily="49" charset="0"/>
              <a:cs typeface="Courier New" pitchFamily="49" charset="0"/>
            </a:endParaRPr>
          </a:p>
          <a:p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SimplePoint2 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q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 = new SimplePoint2(1f, -2f);</a:t>
            </a:r>
            <a:endParaRPr lang="en-CA" b="1" dirty="0">
              <a:latin typeface="Consolas" panose="020B0609020204030204" pitchFamily="49" charset="0"/>
              <a:cs typeface="Courier New" pitchFamily="49" charset="0"/>
            </a:endParaRPr>
          </a:p>
          <a:p>
            <a:r>
              <a:rPr lang="en-CA" b="1" dirty="0" err="1">
                <a:latin typeface="Consolas" panose="020B0609020204030204" pitchFamily="49" charset="0"/>
                <a:cs typeface="Courier New" pitchFamily="49" charset="0"/>
              </a:rPr>
              <a:t>System.out.println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( </a:t>
            </a:r>
            <a:r>
              <a:rPr lang="en-CA" b="1" dirty="0" err="1" smtClean="0">
                <a:latin typeface="Consolas" panose="020B0609020204030204" pitchFamily="49" charset="0"/>
                <a:cs typeface="Courier New" pitchFamily="49" charset="0"/>
              </a:rPr>
              <a:t>h.contains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(q) );       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//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false!</a:t>
            </a:r>
            <a:endParaRPr lang="en-CA" b="1" dirty="0">
              <a:latin typeface="Consolas" panose="020B0609020204030204" pitchFamily="49" charset="0"/>
              <a:cs typeface="Courier New" pitchFamily="49" charset="0"/>
            </a:endParaRPr>
          </a:p>
          <a:p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7060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Implementing </a:t>
            </a:r>
            <a:r>
              <a:rPr lang="en-US" b="1" dirty="0" err="1" smtClean="0">
                <a:latin typeface="Consolas" panose="020B0609020204030204" pitchFamily="49" charset="0"/>
              </a:rPr>
              <a:t>hashCode</a:t>
            </a:r>
            <a:endParaRPr lang="en-US" b="1" dirty="0" smtClean="0">
              <a:latin typeface="Consolas" panose="020B0609020204030204" pitchFamily="49" charset="0"/>
            </a:endParaRPr>
          </a:p>
        </p:txBody>
      </p:sp>
      <p:sp>
        <p:nvSpPr>
          <p:cNvPr id="20483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131EA0B-73A6-48C9-B4C8-2A187DAF5C2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74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the basic idea is generate a hash code using the fields of the object</a:t>
            </a:r>
            <a:endParaRPr lang="en-US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it would be nice if two distinct objects had two distinct hash codes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but this is not required; two different objects can have the same hash code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it is required that:</a:t>
            </a:r>
          </a:p>
          <a:p>
            <a:pPr marL="731520" lvl="1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CA" dirty="0" smtClean="0"/>
              <a:t>if </a:t>
            </a:r>
            <a:r>
              <a:rPr lang="en-CA" sz="2000" b="1" dirty="0" err="1" smtClean="0">
                <a:latin typeface="Consolas" panose="020B0609020204030204" pitchFamily="49" charset="0"/>
                <a:cs typeface="Courier New" pitchFamily="49" charset="0"/>
              </a:rPr>
              <a:t>x.equals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(y)</a:t>
            </a:r>
            <a:r>
              <a:rPr lang="en-CA" dirty="0" smtClean="0"/>
              <a:t> then </a:t>
            </a:r>
            <a:r>
              <a:rPr lang="en-CA" sz="2000" b="1" dirty="0" err="1" smtClean="0">
                <a:latin typeface="Consolas" panose="020B0609020204030204" pitchFamily="49" charset="0"/>
                <a:cs typeface="Courier New" pitchFamily="49" charset="0"/>
              </a:rPr>
              <a:t>x.hashCode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() == </a:t>
            </a:r>
            <a:r>
              <a:rPr lang="en-CA" sz="2000" b="1" dirty="0" err="1" smtClean="0">
                <a:latin typeface="Consolas" panose="020B0609020204030204" pitchFamily="49" charset="0"/>
                <a:cs typeface="Courier New" pitchFamily="49" charset="0"/>
              </a:rPr>
              <a:t>y.hashCode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()</a:t>
            </a:r>
            <a:r>
              <a:rPr lang="en-CA" dirty="0" smtClean="0"/>
              <a:t> </a:t>
            </a:r>
          </a:p>
          <a:p>
            <a:pPr marL="731520" lvl="1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CA" sz="2000" b="1" dirty="0" err="1" smtClean="0">
                <a:latin typeface="Consolas" panose="020B0609020204030204" pitchFamily="49" charset="0"/>
                <a:cs typeface="Courier New" pitchFamily="49" charset="0"/>
              </a:rPr>
              <a:t>x.hashCode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()</a:t>
            </a:r>
            <a:r>
              <a:rPr lang="en-CA" dirty="0" smtClean="0"/>
              <a:t> always returns the same value if 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x</a:t>
            </a:r>
            <a:r>
              <a:rPr lang="en-CA" dirty="0" smtClean="0"/>
              <a:t> does not change its state</a:t>
            </a:r>
          </a:p>
        </p:txBody>
      </p:sp>
    </p:spTree>
    <p:extLst>
      <p:ext uri="{BB962C8B-B14F-4D97-AF65-F5344CB8AC3E}">
        <p14:creationId xmlns:p14="http://schemas.microsoft.com/office/powerpoint/2010/main" val="1420689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 bad (but legal) </a:t>
            </a:r>
            <a:r>
              <a:rPr lang="en-CA" b="1" dirty="0" err="1" smtClean="0">
                <a:latin typeface="Consolas" panose="020B0609020204030204" pitchFamily="49" charset="0"/>
                <a:cs typeface="Courier New" pitchFamily="49" charset="0"/>
              </a:rPr>
              <a:t>hashCode</a:t>
            </a:r>
            <a:r>
              <a:rPr lang="en-CA" dirty="0" smtClean="0"/>
              <a:t> </a:t>
            </a:r>
            <a:endParaRPr lang="en-US" dirty="0" smtClean="0"/>
          </a:p>
        </p:txBody>
      </p:sp>
      <p:sp>
        <p:nvSpPr>
          <p:cNvPr id="18435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4AF9DEE-33A2-47A0-B50F-DDFD6B7BD2B3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75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SimplePoint2 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1800" b="1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public</a:t>
            </a:r>
            <a:r>
              <a:rPr lang="en-US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float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b="1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public</a:t>
            </a:r>
            <a:r>
              <a:rPr lang="en-US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float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800" dirty="0" smtClean="0">
                <a:solidFill>
                  <a:srgbClr val="646464"/>
                </a:solidFill>
                <a:latin typeface="Consolas" panose="020B0609020204030204" pitchFamily="49" charset="0"/>
              </a:rPr>
              <a:t>  @</a:t>
            </a:r>
            <a:r>
              <a:rPr lang="en-US" sz="1800" dirty="0">
                <a:solidFill>
                  <a:srgbClr val="646464"/>
                </a:solidFill>
                <a:latin typeface="Consolas" panose="020B0609020204030204" pitchFamily="49" charset="0"/>
              </a:rPr>
              <a:t>Override</a:t>
            </a:r>
          </a:p>
          <a:p>
            <a:pPr marL="0" indent="0">
              <a:buNone/>
            </a:pPr>
            <a:r>
              <a:rPr lang="en-US" sz="1800" b="1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public</a:t>
            </a:r>
            <a:r>
              <a:rPr lang="en-US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hashCode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() {</a:t>
            </a:r>
          </a:p>
          <a:p>
            <a:pPr marL="0" indent="0">
              <a:buNone/>
            </a:pPr>
            <a:r>
              <a:rPr lang="en-US" sz="1800" b="1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  return</a:t>
            </a:r>
            <a:r>
              <a:rPr lang="en-US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1;</a:t>
            </a:r>
          </a:p>
          <a:p>
            <a:pPr marL="0" indent="0">
              <a:buNone/>
            </a:pPr>
            <a:r>
              <a:rPr lang="en-US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}</a:t>
            </a:r>
          </a:p>
          <a:p>
            <a:pPr marL="0" indent="0">
              <a:buNone/>
            </a:pPr>
            <a:endParaRPr lang="en-US" sz="1800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CA" dirty="0" smtClean="0"/>
              <a:t>this will cause a hashed container to put all points into the same bucket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US" sz="2300" dirty="0"/>
          </a:p>
        </p:txBody>
      </p:sp>
    </p:spTree>
    <p:extLst>
      <p:ext uri="{BB962C8B-B14F-4D97-AF65-F5344CB8AC3E}">
        <p14:creationId xmlns:p14="http://schemas.microsoft.com/office/powerpoint/2010/main" val="2095279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 slightly better </a:t>
            </a:r>
            <a:r>
              <a:rPr lang="en-CA" b="1" dirty="0" err="1" smtClean="0">
                <a:latin typeface="Consolas" panose="020B0609020204030204" pitchFamily="49" charset="0"/>
                <a:cs typeface="Courier New" pitchFamily="49" charset="0"/>
              </a:rPr>
              <a:t>hashCode</a:t>
            </a:r>
            <a:r>
              <a:rPr lang="en-CA" dirty="0" smtClean="0"/>
              <a:t> </a:t>
            </a:r>
            <a:endParaRPr lang="en-US" dirty="0" smtClean="0"/>
          </a:p>
        </p:txBody>
      </p:sp>
      <p:sp>
        <p:nvSpPr>
          <p:cNvPr id="19459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589CF4C-3562-4918-9AAF-129695F9BFCB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76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SimplePoint2 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1800" b="1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public</a:t>
            </a:r>
            <a:r>
              <a:rPr lang="en-US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float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b="1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public</a:t>
            </a:r>
            <a:r>
              <a:rPr lang="en-US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float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endParaRPr lang="en-US" sz="1800" dirty="0" smtClean="0">
              <a:solidFill>
                <a:srgbClr val="646464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800" dirty="0">
                <a:solidFill>
                  <a:srgbClr val="646464"/>
                </a:solidFill>
                <a:latin typeface="Consolas" panose="020B0609020204030204" pitchFamily="49" charset="0"/>
              </a:rPr>
              <a:t> </a:t>
            </a:r>
            <a:r>
              <a:rPr lang="en-US" sz="1800" dirty="0" smtClean="0">
                <a:solidFill>
                  <a:srgbClr val="646464"/>
                </a:solidFill>
                <a:latin typeface="Consolas" panose="020B0609020204030204" pitchFamily="49" charset="0"/>
              </a:rPr>
              <a:t> @</a:t>
            </a:r>
            <a:r>
              <a:rPr lang="en-US" sz="1800" dirty="0">
                <a:solidFill>
                  <a:srgbClr val="646464"/>
                </a:solidFill>
                <a:latin typeface="Consolas" panose="020B0609020204030204" pitchFamily="49" charset="0"/>
              </a:rPr>
              <a:t>Override</a:t>
            </a:r>
          </a:p>
          <a:p>
            <a:pPr marL="0" indent="0">
              <a:buNone/>
            </a:pPr>
            <a:r>
              <a:rPr lang="en-US" sz="1800" b="1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public</a:t>
            </a:r>
            <a:r>
              <a:rPr lang="en-US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hashCode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() </a:t>
            </a:r>
            <a:r>
              <a:rPr lang="en-US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sz="1800" b="1" dirty="0" smtClean="0">
                <a:solidFill>
                  <a:srgbClr val="7F0055"/>
                </a:solidFill>
                <a:latin typeface="Consolas" panose="020B0609020204030204" pitchFamily="49" charset="0"/>
              </a:rPr>
              <a:t>return</a:t>
            </a:r>
            <a:r>
              <a:rPr lang="en-US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8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) (</a:t>
            </a:r>
            <a:r>
              <a:rPr lang="en-US" sz="18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sz="1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800" b="1" dirty="0" err="1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sz="18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sz="1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800" b="1" dirty="0" err="1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CA" sz="18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847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 good </a:t>
            </a:r>
            <a:r>
              <a:rPr lang="en-CA" b="1" dirty="0" err="1" smtClean="0">
                <a:latin typeface="Consolas" panose="020B0609020204030204" pitchFamily="49" charset="0"/>
                <a:cs typeface="Courier New" pitchFamily="49" charset="0"/>
              </a:rPr>
              <a:t>hashCode</a:t>
            </a:r>
            <a:r>
              <a:rPr lang="en-CA" dirty="0" smtClean="0"/>
              <a:t> </a:t>
            </a:r>
            <a:endParaRPr lang="en-US" dirty="0" smtClean="0"/>
          </a:p>
        </p:txBody>
      </p:sp>
      <p:sp>
        <p:nvSpPr>
          <p:cNvPr id="19459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589CF4C-3562-4918-9AAF-129695F9BFCB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77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SimplePoint2x {</a:t>
            </a:r>
          </a:p>
          <a:p>
            <a:pPr marL="0" indent="0">
              <a:buNone/>
            </a:pPr>
            <a:r>
              <a:rPr lang="en-US" sz="1800" b="1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public</a:t>
            </a:r>
            <a:r>
              <a:rPr lang="en-US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float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b="1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public</a:t>
            </a:r>
            <a:r>
              <a:rPr lang="en-US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float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endParaRPr lang="en-US" sz="1800" dirty="0" smtClean="0">
              <a:solidFill>
                <a:srgbClr val="646464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800" dirty="0">
                <a:solidFill>
                  <a:srgbClr val="646464"/>
                </a:solidFill>
                <a:latin typeface="Consolas" panose="020B0609020204030204" pitchFamily="49" charset="0"/>
              </a:rPr>
              <a:t> </a:t>
            </a:r>
            <a:r>
              <a:rPr lang="en-US" sz="1800" dirty="0" smtClean="0">
                <a:solidFill>
                  <a:srgbClr val="646464"/>
                </a:solidFill>
                <a:latin typeface="Consolas" panose="020B0609020204030204" pitchFamily="49" charset="0"/>
              </a:rPr>
              <a:t> @</a:t>
            </a:r>
            <a:r>
              <a:rPr lang="en-US" sz="1800" dirty="0">
                <a:solidFill>
                  <a:srgbClr val="646464"/>
                </a:solidFill>
                <a:latin typeface="Consolas" panose="020B0609020204030204" pitchFamily="49" charset="0"/>
              </a:rPr>
              <a:t>Override</a:t>
            </a:r>
          </a:p>
          <a:p>
            <a:pPr marL="0" indent="0">
              <a:buNone/>
            </a:pPr>
            <a:r>
              <a:rPr lang="en-US" sz="1800" b="1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public</a:t>
            </a:r>
            <a:r>
              <a:rPr lang="en-US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hashCode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() </a:t>
            </a:r>
            <a:r>
              <a:rPr lang="en-US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sz="1800" b="1" dirty="0" smtClean="0">
                <a:solidFill>
                  <a:srgbClr val="7F0055"/>
                </a:solidFill>
                <a:latin typeface="Consolas" panose="020B0609020204030204" pitchFamily="49" charset="0"/>
              </a:rPr>
              <a:t>return</a:t>
            </a:r>
            <a:r>
              <a:rPr lang="en-US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Objects.</a:t>
            </a:r>
            <a:r>
              <a:rPr lang="en-US" sz="18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hash</a:t>
            </a:r>
            <a:r>
              <a:rPr 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800" b="1" i="1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sz="18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8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800" b="1" i="1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sz="18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8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sz="1800" b="1" i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endParaRPr lang="en-US" sz="1800" b="1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CA" sz="18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3421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eclipse </a:t>
            </a:r>
            <a:r>
              <a:rPr lang="en-US" b="1" dirty="0" err="1" smtClean="0">
                <a:latin typeface="Consolas" panose="020B0609020204030204" pitchFamily="49" charset="0"/>
                <a:cs typeface="Courier New" panose="02070309020205020404" pitchFamily="49" charset="0"/>
              </a:rPr>
              <a:t>hashCode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eclipse will also generate a </a:t>
            </a:r>
            <a:r>
              <a:rPr lang="en-US" dirty="0" err="1" smtClean="0"/>
              <a:t>hashCode</a:t>
            </a:r>
            <a:r>
              <a:rPr lang="en-US" dirty="0" smtClean="0"/>
              <a:t> method for you</a:t>
            </a:r>
          </a:p>
          <a:p>
            <a:pPr lvl="1"/>
            <a:r>
              <a:rPr lang="en-US" dirty="0" smtClean="0"/>
              <a:t>Source </a:t>
            </a:r>
            <a:r>
              <a:rPr lang="en-US" dirty="0" smtClean="0">
                <a:sym typeface="Symbol"/>
              </a:rPr>
              <a:t></a:t>
            </a:r>
            <a:r>
              <a:rPr lang="en-US" dirty="0" smtClean="0"/>
              <a:t> Generate </a:t>
            </a:r>
            <a:r>
              <a:rPr lang="en-US" dirty="0" err="1" smtClean="0"/>
              <a:t>hashCode</a:t>
            </a:r>
            <a:r>
              <a:rPr lang="en-US" dirty="0" smtClean="0"/>
              <a:t>() and equals()...</a:t>
            </a:r>
          </a:p>
          <a:p>
            <a:endParaRPr lang="en-US" dirty="0" smtClean="0"/>
          </a:p>
          <a:p>
            <a:r>
              <a:rPr lang="en-US" dirty="0" smtClean="0"/>
              <a:t>it uses an algorithm that</a:t>
            </a:r>
          </a:p>
          <a:p>
            <a:pPr lvl="1"/>
            <a:r>
              <a:rPr lang="en-US" dirty="0" smtClean="0"/>
              <a:t>“... yields reasonably good hash functions, [but] does not yield state-of-the-art hash functions, nor do the Java platform libraries provide such hash functions as of release 1.6. Writing such hash functions is a research topic, best left to mathematicians and theoretical computer scientists.</a:t>
            </a:r>
            <a:r>
              <a:rPr lang="en-US" dirty="0" smtClean="0">
                <a:latin typeface="Times New Roman"/>
                <a:cs typeface="Times New Roman"/>
              </a:rPr>
              <a:t>”</a:t>
            </a:r>
          </a:p>
          <a:p>
            <a:pPr lvl="1" algn="r"/>
            <a:r>
              <a:rPr lang="en-US" dirty="0" smtClean="0">
                <a:latin typeface="Times New Roman"/>
                <a:cs typeface="Times New Roman"/>
              </a:rPr>
              <a:t>Joshua Bloch, </a:t>
            </a:r>
            <a:r>
              <a:rPr lang="en-US" i="1" dirty="0" smtClean="0">
                <a:latin typeface="Times New Roman"/>
                <a:cs typeface="Times New Roman"/>
              </a:rPr>
              <a:t>Effective Java 2</a:t>
            </a:r>
            <a:r>
              <a:rPr lang="en-US" i="1" baseline="30000" dirty="0" smtClean="0">
                <a:latin typeface="Times New Roman"/>
                <a:cs typeface="Times New Roman"/>
              </a:rPr>
              <a:t>nd</a:t>
            </a:r>
            <a:r>
              <a:rPr lang="en-US" i="1" dirty="0" smtClean="0">
                <a:latin typeface="Times New Roman"/>
                <a:cs typeface="Times New Roman"/>
              </a:rPr>
              <a:t> Edition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CEA8F5-6B32-46B8-90E2-714CF2D3C600}" type="slidenum">
              <a:rPr lang="en-US" smtClean="0"/>
              <a:pPr>
                <a:defRPr/>
              </a:pPr>
              <a:t>78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541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main(String[]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args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 smtClean="0">
                <a:solidFill>
                  <a:srgbClr val="3F7F5F"/>
                </a:solidFill>
                <a:latin typeface="Consolas" panose="020B0609020204030204" pitchFamily="49" charset="0"/>
              </a:rPr>
              <a:t>  // 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create a point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SimplePoint2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SimplePoint2();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3F7F5F"/>
                </a:solidFill>
                <a:latin typeface="Consolas" panose="020B0609020204030204" pitchFamily="49" charset="0"/>
              </a:rPr>
              <a:t>  // 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set its coordinates</a:t>
            </a:r>
          </a:p>
          <a:p>
            <a:r>
              <a:rPr lang="en-US" dirty="0" smtClean="0">
                <a:solidFill>
                  <a:srgbClr val="6A3E3E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 -1.0f;</a:t>
            </a:r>
          </a:p>
          <a:p>
            <a:r>
              <a:rPr lang="en-US" dirty="0" smtClean="0">
                <a:solidFill>
                  <a:srgbClr val="6A3E3E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 1.5f;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3F7F5F"/>
                </a:solidFill>
                <a:latin typeface="Consolas" panose="020B0609020204030204" pitchFamily="49" charset="0"/>
              </a:rPr>
              <a:t>  // 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get its coordinates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i="1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i="1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i="1" dirty="0">
                <a:solidFill>
                  <a:srgbClr val="2A00FF"/>
                </a:solidFill>
                <a:latin typeface="Consolas" panose="020B0609020204030204" pitchFamily="49" charset="0"/>
              </a:rPr>
              <a:t>"p = ("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i="1" dirty="0">
                <a:solidFill>
                  <a:srgbClr val="2A00FF"/>
                </a:solidFill>
                <a:latin typeface="Consolas" panose="020B0609020204030204" pitchFamily="49" charset="0"/>
              </a:rPr>
              <a:t>", "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i="1" dirty="0" smtClean="0">
                <a:solidFill>
                  <a:srgbClr val="2A00FF"/>
                </a:solidFill>
                <a:latin typeface="Consolas" panose="020B0609020204030204" pitchFamily="49" charset="0"/>
              </a:rPr>
              <a:t>")"</a:t>
            </a:r>
            <a:r>
              <a:rPr lang="en-US" i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9496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</a:t>
            </a:r>
            <a:r>
              <a:rPr lang="en-US" b="1" dirty="0" smtClean="0">
                <a:latin typeface="Consolas" panose="020B0609020204030204" pitchFamily="49" charset="0"/>
              </a:rPr>
              <a:t>SimplePoint2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notice that printing a point is somewhat inconvenient</a:t>
            </a:r>
          </a:p>
          <a:p>
            <a:pPr lvl="1"/>
            <a:r>
              <a:rPr lang="en-US" dirty="0" smtClean="0"/>
              <a:t>we have to manually compute a string representation of the point</a:t>
            </a:r>
          </a:p>
          <a:p>
            <a:r>
              <a:rPr lang="en-US" dirty="0" smtClean="0"/>
              <a:t>initializing the coordinates of the point is somewhat inconvenient</a:t>
            </a:r>
          </a:p>
          <a:p>
            <a:pPr lvl="1"/>
            <a:r>
              <a:rPr lang="en-US" dirty="0" smtClean="0"/>
              <a:t>we have to manually set the x and y coordinates</a:t>
            </a:r>
          </a:p>
          <a:p>
            <a:r>
              <a:rPr lang="en-US" dirty="0" smtClean="0"/>
              <a:t>we get unusual results when using equals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423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rigi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2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3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4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5165</TotalTime>
  <Words>4547</Words>
  <Application>Microsoft Office PowerPoint</Application>
  <PresentationFormat>On-screen Show (4:3)</PresentationFormat>
  <Paragraphs>920</Paragraphs>
  <Slides>78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78</vt:i4>
      </vt:variant>
    </vt:vector>
  </HeadingPairs>
  <TitlesOfParts>
    <vt:vector size="89" baseType="lpstr">
      <vt:lpstr>Arial</vt:lpstr>
      <vt:lpstr>Calibri</vt:lpstr>
      <vt:lpstr>Consolas</vt:lpstr>
      <vt:lpstr>Constantia</vt:lpstr>
      <vt:lpstr>Courier New</vt:lpstr>
      <vt:lpstr>Symbol</vt:lpstr>
      <vt:lpstr>Times New Roman</vt:lpstr>
      <vt:lpstr>Wingdings</vt:lpstr>
      <vt:lpstr>Wingdings 3</vt:lpstr>
      <vt:lpstr>Origin</vt:lpstr>
      <vt:lpstr>1_Origin</vt:lpstr>
      <vt:lpstr>Non-static classes</vt:lpstr>
      <vt:lpstr>Non-static classes</vt:lpstr>
      <vt:lpstr>Why objects?</vt:lpstr>
      <vt:lpstr>PowerPoint Presentation</vt:lpstr>
      <vt:lpstr>Implementing classes</vt:lpstr>
      <vt:lpstr>PowerPoint Presentation</vt:lpstr>
      <vt:lpstr>Using SimplePoint2 </vt:lpstr>
      <vt:lpstr>PowerPoint Presentation</vt:lpstr>
      <vt:lpstr>Using SimplePoint2 </vt:lpstr>
      <vt:lpstr>PowerPoint Presentation</vt:lpstr>
      <vt:lpstr>Encapsulation</vt:lpstr>
      <vt:lpstr>Constructors</vt:lpstr>
      <vt:lpstr>Default constructor</vt:lpstr>
      <vt:lpstr>PowerPoint Presentation</vt:lpstr>
      <vt:lpstr>Custom constructors</vt:lpstr>
      <vt:lpstr>PowerPoint Presentation</vt:lpstr>
      <vt:lpstr>PowerPoint Presentation</vt:lpstr>
      <vt:lpstr>this</vt:lpstr>
      <vt:lpstr>Custom constructors</vt:lpstr>
      <vt:lpstr>PowerPoint Presentation</vt:lpstr>
      <vt:lpstr>PowerPoint Presentation</vt:lpstr>
      <vt:lpstr>Copy constructor</vt:lpstr>
      <vt:lpstr>PowerPoint Presentation</vt:lpstr>
      <vt:lpstr>Copy constructor</vt:lpstr>
      <vt:lpstr>PowerPoint Presentation</vt:lpstr>
      <vt:lpstr>PowerPoint Presentation</vt:lpstr>
      <vt:lpstr>Avoiding Code Duplication</vt:lpstr>
      <vt:lpstr>Constructor chaining</vt:lpstr>
      <vt:lpstr>PowerPoint Presentation</vt:lpstr>
      <vt:lpstr>Methods</vt:lpstr>
      <vt:lpstr>PowerPoint Presentation</vt:lpstr>
      <vt:lpstr>Obligatory methods</vt:lpstr>
      <vt:lpstr>toString </vt:lpstr>
      <vt:lpstr>PowerPoint Presentation</vt:lpstr>
      <vt:lpstr>toString </vt:lpstr>
      <vt:lpstr>PowerPoint Presentation</vt:lpstr>
      <vt:lpstr>PowerPoint Presentation</vt:lpstr>
      <vt:lpstr>equals</vt:lpstr>
      <vt:lpstr>PowerPoint Presentation</vt:lpstr>
      <vt:lpstr>Object.equals</vt:lpstr>
      <vt:lpstr>SimplePoint2.equals</vt:lpstr>
      <vt:lpstr>PowerPoint Presentation</vt:lpstr>
      <vt:lpstr>PowerPoint Presentation</vt:lpstr>
      <vt:lpstr>EECS2030 Requirements for equals</vt:lpstr>
      <vt:lpstr>1. An Instance is Equal to Itself</vt:lpstr>
      <vt:lpstr>PowerPoint Presentation</vt:lpstr>
      <vt:lpstr>2. An Instance is Never Equal to null </vt:lpstr>
      <vt:lpstr>PowerPoint Presentation</vt:lpstr>
      <vt:lpstr>3. Instances of the same type can be equal</vt:lpstr>
      <vt:lpstr>PowerPoint Presentation</vt:lpstr>
      <vt:lpstr>Instances with Same State are Equal</vt:lpstr>
      <vt:lpstr>PowerPoint Presentation</vt:lpstr>
      <vt:lpstr>Instances with Same State are Equal</vt:lpstr>
      <vt:lpstr>PowerPoint Presentation</vt:lpstr>
      <vt:lpstr>equals</vt:lpstr>
      <vt:lpstr>PowerPoint Presentation</vt:lpstr>
      <vt:lpstr>The equals Contract </vt:lpstr>
      <vt:lpstr>The equals contract: Reflexivity</vt:lpstr>
      <vt:lpstr>The equals contract: Symmetry</vt:lpstr>
      <vt:lpstr>The equals contract: Transitivity</vt:lpstr>
      <vt:lpstr>The equals contract: Consistency</vt:lpstr>
      <vt:lpstr>The equals contract: Non-nullity</vt:lpstr>
      <vt:lpstr>hashCode</vt:lpstr>
      <vt:lpstr>Arrays as Containers</vt:lpstr>
      <vt:lpstr>PowerPoint Presentation</vt:lpstr>
      <vt:lpstr>Hash Tables</vt:lpstr>
      <vt:lpstr>Insertion into a Hash Table</vt:lpstr>
      <vt:lpstr>Insertion into a Hash Table</vt:lpstr>
      <vt:lpstr>Search on a Hash Table</vt:lpstr>
      <vt:lpstr>Search on a Hash Table</vt:lpstr>
      <vt:lpstr>PowerPoint Presentation</vt:lpstr>
      <vt:lpstr>Object.hashCode </vt:lpstr>
      <vt:lpstr>PowerPoint Presentation</vt:lpstr>
      <vt:lpstr>Implementing hashCode</vt:lpstr>
      <vt:lpstr>A bad (but legal) hashCode </vt:lpstr>
      <vt:lpstr>A slightly better hashCode </vt:lpstr>
      <vt:lpstr>A good hashCode </vt:lpstr>
      <vt:lpstr>eclipse hashCode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Utilities</dc:title>
  <dc:creator>mab</dc:creator>
  <cp:lastModifiedBy>Windows User</cp:lastModifiedBy>
  <cp:revision>300</cp:revision>
  <dcterms:created xsi:type="dcterms:W3CDTF">2006-08-16T00:00:00Z</dcterms:created>
  <dcterms:modified xsi:type="dcterms:W3CDTF">2017-09-09T01:00:13Z</dcterms:modified>
</cp:coreProperties>
</file>