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326" r:id="rId2"/>
  </p:sldMasterIdLst>
  <p:notesMasterIdLst>
    <p:notesMasterId r:id="rId87"/>
  </p:notesMasterIdLst>
  <p:handoutMasterIdLst>
    <p:handoutMasterId r:id="rId88"/>
  </p:handoutMasterIdLst>
  <p:sldIdLst>
    <p:sldId id="908" r:id="rId3"/>
    <p:sldId id="909" r:id="rId4"/>
    <p:sldId id="910" r:id="rId5"/>
    <p:sldId id="911" r:id="rId6"/>
    <p:sldId id="912" r:id="rId7"/>
    <p:sldId id="913" r:id="rId8"/>
    <p:sldId id="914" r:id="rId9"/>
    <p:sldId id="915" r:id="rId10"/>
    <p:sldId id="916" r:id="rId11"/>
    <p:sldId id="917" r:id="rId12"/>
    <p:sldId id="918" r:id="rId13"/>
    <p:sldId id="919" r:id="rId14"/>
    <p:sldId id="920" r:id="rId15"/>
    <p:sldId id="921" r:id="rId16"/>
    <p:sldId id="922" r:id="rId17"/>
    <p:sldId id="923" r:id="rId18"/>
    <p:sldId id="924" r:id="rId19"/>
    <p:sldId id="925" r:id="rId20"/>
    <p:sldId id="926" r:id="rId21"/>
    <p:sldId id="927" r:id="rId22"/>
    <p:sldId id="928" r:id="rId23"/>
    <p:sldId id="929" r:id="rId24"/>
    <p:sldId id="947" r:id="rId25"/>
    <p:sldId id="930" r:id="rId26"/>
    <p:sldId id="931" r:id="rId27"/>
    <p:sldId id="932" r:id="rId28"/>
    <p:sldId id="933" r:id="rId29"/>
    <p:sldId id="934" r:id="rId30"/>
    <p:sldId id="935" r:id="rId31"/>
    <p:sldId id="936" r:id="rId32"/>
    <p:sldId id="937" r:id="rId33"/>
    <p:sldId id="938" r:id="rId34"/>
    <p:sldId id="939" r:id="rId35"/>
    <p:sldId id="940" r:id="rId36"/>
    <p:sldId id="944" r:id="rId37"/>
    <p:sldId id="941" r:id="rId38"/>
    <p:sldId id="945" r:id="rId39"/>
    <p:sldId id="942" r:id="rId40"/>
    <p:sldId id="948" r:id="rId41"/>
    <p:sldId id="946" r:id="rId42"/>
    <p:sldId id="949" r:id="rId43"/>
    <p:sldId id="768" r:id="rId44"/>
    <p:sldId id="793" r:id="rId45"/>
    <p:sldId id="794" r:id="rId46"/>
    <p:sldId id="798" r:id="rId47"/>
    <p:sldId id="952" r:id="rId48"/>
    <p:sldId id="841" r:id="rId49"/>
    <p:sldId id="843" r:id="rId50"/>
    <p:sldId id="842" r:id="rId51"/>
    <p:sldId id="844" r:id="rId52"/>
    <p:sldId id="845" r:id="rId53"/>
    <p:sldId id="846" r:id="rId54"/>
    <p:sldId id="847" r:id="rId55"/>
    <p:sldId id="848" r:id="rId56"/>
    <p:sldId id="849" r:id="rId57"/>
    <p:sldId id="950" r:id="rId58"/>
    <p:sldId id="951" r:id="rId59"/>
    <p:sldId id="797" r:id="rId60"/>
    <p:sldId id="795" r:id="rId61"/>
    <p:sldId id="943" r:id="rId62"/>
    <p:sldId id="840" r:id="rId63"/>
    <p:sldId id="850" r:id="rId64"/>
    <p:sldId id="851" r:id="rId65"/>
    <p:sldId id="852" r:id="rId66"/>
    <p:sldId id="853" r:id="rId67"/>
    <p:sldId id="796" r:id="rId68"/>
    <p:sldId id="799" r:id="rId69"/>
    <p:sldId id="800" r:id="rId70"/>
    <p:sldId id="801" r:id="rId71"/>
    <p:sldId id="802" r:id="rId72"/>
    <p:sldId id="803" r:id="rId73"/>
    <p:sldId id="804" r:id="rId74"/>
    <p:sldId id="805" r:id="rId75"/>
    <p:sldId id="854" r:id="rId76"/>
    <p:sldId id="855" r:id="rId77"/>
    <p:sldId id="856" r:id="rId78"/>
    <p:sldId id="857" r:id="rId79"/>
    <p:sldId id="858" r:id="rId80"/>
    <p:sldId id="859" r:id="rId81"/>
    <p:sldId id="806" r:id="rId82"/>
    <p:sldId id="807" r:id="rId83"/>
    <p:sldId id="808" r:id="rId84"/>
    <p:sldId id="809" r:id="rId85"/>
    <p:sldId id="810" r:id="rId8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20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539">
          <p15:clr>
            <a:srgbClr val="A4A3A4"/>
          </p15:clr>
        </p15:guide>
        <p15:guide id="4" pos="2880">
          <p15:clr>
            <a:srgbClr val="A4A3A4"/>
          </p15:clr>
        </p15:guide>
        <p15:guide id="5" pos="4332">
          <p15:clr>
            <a:srgbClr val="A4A3A4"/>
          </p15:clr>
        </p15:guide>
        <p15:guide id="6" pos="14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>
      <p:cViewPr varScale="1">
        <p:scale>
          <a:sx n="118" d="100"/>
          <a:sy n="118" d="100"/>
        </p:scale>
        <p:origin x="748" y="88"/>
      </p:cViewPr>
      <p:guideLst>
        <p:guide orient="horz" pos="3720"/>
        <p:guide orient="horz" pos="2160"/>
        <p:guide orient="horz" pos="3539"/>
        <p:guide pos="2880"/>
        <p:guide pos="4332"/>
        <p:guide pos="14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slide" Target="slides/slide82.xml"/><Relationship Id="rId89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viewProps" Target="view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handoutMaster" Target="handoutMasters/handout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DC913-D9B5-486A-9F19-D7B18256D665}" type="datetimeFigureOut">
              <a:rPr lang="en-CA" smtClean="0"/>
              <a:pPr/>
              <a:t>2017-11-12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5837-1C23-4D25-B28C-2AE92FCCBCF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843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10CE68-E0FC-4F68-898C-2BAB9D7DDDF7}" type="datetimeFigureOut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25D12C-3AF0-40A5-94F7-CBF51ED91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4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25D12C-3AF0-40A5-94F7-CBF51ED9167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75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77271DB-76E9-4382-9BF0-149AB5DFBF70}" type="datetime1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6A6E2-77E7-48C1-B352-47395CF9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3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C6D-BDC2-4E5C-9A76-7351943E1AD7}" type="datetime1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46A-4A76-47E1-A50F-D21DEB7ED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5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B431-F19C-45CD-9732-96D79577B162}" type="datetime1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409E-D61D-4CA8-967B-C4256353B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31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3A57-2ADC-41C9-B676-6A51F460B0C5}" type="datetime1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90F7-8BED-4B21-A814-3BA30F5E1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65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970A-EA42-47E3-AFCC-3D4CCF2A96D2}" type="datetime1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2F6C-DA97-4A4B-882B-554031CC1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60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77271DB-76E9-4382-9BF0-149AB5DFBF70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11/12/2017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6A6E2-77E7-48C1-B352-47395CF9BB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9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AA16-7FEA-4FB7-8661-30727D3D937E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11/12/2017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4378-2BDF-4197-888D-42F063AC2A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752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C8119-5AEF-4B5C-8EE3-98847634C6D6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11/12/2017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2C08-682E-43F6-B2C1-8599D21120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77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61C-EC32-424D-8FC6-8D10F7A56E59}" type="datetime1">
              <a:rPr lang="en-US">
                <a:solidFill>
                  <a:srgbClr val="F8F8F8"/>
                </a:solidFill>
              </a:rPr>
              <a:pPr>
                <a:defRPr/>
              </a:pPr>
              <a:t>11/12/2017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75A-9778-4183-A164-C5ED4B095EC6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998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BFD5-5BCA-48AE-A5FD-BC7627AC3B91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11/12/2017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5016-102C-4ACC-9DB4-D679AF0475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2526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44D1-4C2D-407B-874E-08FE6253C6BF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11/12/2017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9F26-1C61-4F2F-8BD9-F5DC09141A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71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AA16-7FEA-4FB7-8661-30727D3D937E}" type="datetime1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4378-2BDF-4197-888D-42F063AC2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935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0955-F7CA-4486-B870-EB3560E140F3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11/12/2017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29A4-9236-4C99-8AE7-13058A6579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063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11/12/2017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3865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11/12/2017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6111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C6D-BDC2-4E5C-9A76-7351943E1AD7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11/12/2017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46A-4A76-47E1-A50F-D21DEB7EDC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7513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B431-F19C-45CD-9732-96D79577B162}" type="datetime1">
              <a:rPr lang="en-US">
                <a:solidFill>
                  <a:srgbClr val="F8F8F8"/>
                </a:solidFill>
              </a:rPr>
              <a:pPr>
                <a:defRPr/>
              </a:pPr>
              <a:t>11/12/2017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409E-D61D-4CA8-967B-C4256353BDCB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206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3A57-2ADC-41C9-B676-6A51F460B0C5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11/12/2017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90F7-8BED-4B21-A814-3BA30F5E17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499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970A-EA42-47E3-AFCC-3D4CCF2A96D2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11/12/2017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2F6C-DA97-4A4B-882B-554031CC1A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785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C8119-5AEF-4B5C-8EE3-98847634C6D6}" type="datetime1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2C08-682E-43F6-B2C1-8599D2112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7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61C-EC32-424D-8FC6-8D10F7A56E59}" type="datetime1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75A-9778-4183-A164-C5ED4B095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59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BFD5-5BCA-48AE-A5FD-BC7627AC3B91}" type="datetime1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5016-102C-4ACC-9DB4-D679AF04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0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44D1-4C2D-407B-874E-08FE6253C6BF}" type="datetime1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9F26-1C61-4F2F-8BD9-F5DC09141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9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0955-F7CA-4486-B870-EB3560E140F3}" type="datetime1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29A4-9236-4C99-8AE7-13058A657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4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6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79B9A-9DDF-413B-A437-B3CDE6416320}" type="datetime1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FBCBE-3178-422A-8244-A4E30F7D6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3" r:id="rId9"/>
    <p:sldLayoutId id="2147484310" r:id="rId10"/>
    <p:sldLayoutId id="2147484311" r:id="rId11"/>
    <p:sldLayoutId id="2147484305" r:id="rId12"/>
    <p:sldLayoutId id="214748431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79B9A-9DDF-413B-A437-B3CDE6416320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11/12/2017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FBCBE-3178-422A-8244-A4E30F7D6A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38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7" r:id="rId1"/>
    <p:sldLayoutId id="2147484328" r:id="rId2"/>
    <p:sldLayoutId id="2147484329" r:id="rId3"/>
    <p:sldLayoutId id="2147484330" r:id="rId4"/>
    <p:sldLayoutId id="2147484331" r:id="rId5"/>
    <p:sldLayoutId id="2147484332" r:id="rId6"/>
    <p:sldLayoutId id="2147484333" r:id="rId7"/>
    <p:sldLayoutId id="2147484334" r:id="rId8"/>
    <p:sldLayoutId id="2147484335" r:id="rId9"/>
    <p:sldLayoutId id="2147484336" r:id="rId10"/>
    <p:sldLayoutId id="2147484337" r:id="rId11"/>
    <p:sldLayoutId id="2147484338" r:id="rId12"/>
    <p:sldLayoutId id="214748433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c.fltmaps.com/en" TargetMode="External"/><Relationship Id="rId2" Type="http://schemas.openxmlformats.org/officeDocument/2006/relationships/hyperlink" Target="https://lostcircle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isualcomplexity.com/vc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Trees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6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recursive structure of a tree means that every node is the root of a tree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 rot="1800000">
            <a:off x="960758" y="1450381"/>
            <a:ext cx="1957466" cy="288218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47964" y="113914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01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3187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79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726" y="2164296"/>
            <a:ext cx="648072" cy="5616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34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4743" y="320708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88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6533" y="321704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183" y="321289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23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7060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65502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99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38605" y="4253967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32" y="424992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56173" y="5286852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6700" y="528281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5" idx="2"/>
            <a:endCxn id="9" idx="0"/>
          </p:cNvCxnSpPr>
          <p:nvPr/>
        </p:nvCxnSpPr>
        <p:spPr>
          <a:xfrm flipH="1">
            <a:off x="2381762" y="1700790"/>
            <a:ext cx="2190238" cy="4635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7" idx="0"/>
          </p:cNvCxnSpPr>
          <p:nvPr/>
        </p:nvCxnSpPr>
        <p:spPr>
          <a:xfrm>
            <a:off x="4572000" y="1700790"/>
            <a:ext cx="230505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6" idx="0"/>
          </p:cNvCxnSpPr>
          <p:nvPr/>
        </p:nvCxnSpPr>
        <p:spPr>
          <a:xfrm>
            <a:off x="4572000" y="1700790"/>
            <a:ext cx="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8" idx="0"/>
          </p:cNvCxnSpPr>
          <p:nvPr/>
        </p:nvCxnSpPr>
        <p:spPr>
          <a:xfrm flipH="1">
            <a:off x="1497223" y="2725938"/>
            <a:ext cx="884539" cy="4870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2" idx="0"/>
          </p:cNvCxnSpPr>
          <p:nvPr/>
        </p:nvCxnSpPr>
        <p:spPr>
          <a:xfrm flipH="1">
            <a:off x="3110219" y="2740461"/>
            <a:ext cx="1461781" cy="472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  <a:endCxn id="14" idx="0"/>
          </p:cNvCxnSpPr>
          <p:nvPr/>
        </p:nvCxnSpPr>
        <p:spPr>
          <a:xfrm flipH="1">
            <a:off x="4089538" y="2740461"/>
            <a:ext cx="482462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3" idx="0"/>
          </p:cNvCxnSpPr>
          <p:nvPr/>
        </p:nvCxnSpPr>
        <p:spPr>
          <a:xfrm>
            <a:off x="4572000" y="2740461"/>
            <a:ext cx="479096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2"/>
            <a:endCxn id="11" idx="0"/>
          </p:cNvCxnSpPr>
          <p:nvPr/>
        </p:nvCxnSpPr>
        <p:spPr>
          <a:xfrm>
            <a:off x="4572000" y="2740461"/>
            <a:ext cx="1418569" cy="4765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16" idx="0"/>
          </p:cNvCxnSpPr>
          <p:nvPr/>
        </p:nvCxnSpPr>
        <p:spPr>
          <a:xfrm flipH="1">
            <a:off x="7223168" y="3768723"/>
            <a:ext cx="495611" cy="4812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2"/>
            <a:endCxn id="15" idx="0"/>
          </p:cNvCxnSpPr>
          <p:nvPr/>
        </p:nvCxnSpPr>
        <p:spPr>
          <a:xfrm>
            <a:off x="7718779" y="3768723"/>
            <a:ext cx="443862" cy="485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18" idx="0"/>
          </p:cNvCxnSpPr>
          <p:nvPr/>
        </p:nvCxnSpPr>
        <p:spPr>
          <a:xfrm flipH="1">
            <a:off x="6740736" y="4811568"/>
            <a:ext cx="482432" cy="4712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2"/>
            <a:endCxn id="17" idx="0"/>
          </p:cNvCxnSpPr>
          <p:nvPr/>
        </p:nvCxnSpPr>
        <p:spPr>
          <a:xfrm>
            <a:off x="7223168" y="4811568"/>
            <a:ext cx="457041" cy="4752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  <a:endCxn id="10" idx="0"/>
          </p:cNvCxnSpPr>
          <p:nvPr/>
        </p:nvCxnSpPr>
        <p:spPr>
          <a:xfrm>
            <a:off x="6877050" y="2740461"/>
            <a:ext cx="841729" cy="4666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103619" y="4346081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/>
                </a:solidFill>
                <a:latin typeface="+mn-lt"/>
              </a:rPr>
              <a:t>subtree</a:t>
            </a:r>
            <a:endParaRPr lang="en-US" dirty="0">
              <a:solidFill>
                <a:schemeClr val="accent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42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 rot="5400000">
            <a:off x="3208294" y="1247370"/>
            <a:ext cx="2719751" cy="4090097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47964" y="113914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2178819"/>
            <a:ext cx="648072" cy="5616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01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3187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79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726" y="216429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4743" y="320708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88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6533" y="321704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183" y="321289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23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7060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65502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99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38605" y="4253967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32" y="424992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56173" y="5286852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6700" y="528281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5" idx="2"/>
            <a:endCxn id="9" idx="0"/>
          </p:cNvCxnSpPr>
          <p:nvPr/>
        </p:nvCxnSpPr>
        <p:spPr>
          <a:xfrm flipH="1">
            <a:off x="2381762" y="1700790"/>
            <a:ext cx="2190238" cy="4635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7" idx="0"/>
          </p:cNvCxnSpPr>
          <p:nvPr/>
        </p:nvCxnSpPr>
        <p:spPr>
          <a:xfrm>
            <a:off x="4572000" y="1700790"/>
            <a:ext cx="230505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6" idx="0"/>
          </p:cNvCxnSpPr>
          <p:nvPr/>
        </p:nvCxnSpPr>
        <p:spPr>
          <a:xfrm>
            <a:off x="4572000" y="1700790"/>
            <a:ext cx="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8" idx="0"/>
          </p:cNvCxnSpPr>
          <p:nvPr/>
        </p:nvCxnSpPr>
        <p:spPr>
          <a:xfrm flipH="1">
            <a:off x="1497223" y="2725938"/>
            <a:ext cx="884539" cy="4870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2" idx="0"/>
          </p:cNvCxnSpPr>
          <p:nvPr/>
        </p:nvCxnSpPr>
        <p:spPr>
          <a:xfrm flipH="1">
            <a:off x="3110219" y="2740461"/>
            <a:ext cx="1461781" cy="472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  <a:endCxn id="14" idx="0"/>
          </p:cNvCxnSpPr>
          <p:nvPr/>
        </p:nvCxnSpPr>
        <p:spPr>
          <a:xfrm flipH="1">
            <a:off x="4089538" y="2740461"/>
            <a:ext cx="482462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3" idx="0"/>
          </p:cNvCxnSpPr>
          <p:nvPr/>
        </p:nvCxnSpPr>
        <p:spPr>
          <a:xfrm>
            <a:off x="4572000" y="2740461"/>
            <a:ext cx="479096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2"/>
            <a:endCxn id="11" idx="0"/>
          </p:cNvCxnSpPr>
          <p:nvPr/>
        </p:nvCxnSpPr>
        <p:spPr>
          <a:xfrm>
            <a:off x="4572000" y="2740461"/>
            <a:ext cx="1418569" cy="4765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16" idx="0"/>
          </p:cNvCxnSpPr>
          <p:nvPr/>
        </p:nvCxnSpPr>
        <p:spPr>
          <a:xfrm flipH="1">
            <a:off x="7223168" y="3768723"/>
            <a:ext cx="495611" cy="4812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2"/>
            <a:endCxn id="15" idx="0"/>
          </p:cNvCxnSpPr>
          <p:nvPr/>
        </p:nvCxnSpPr>
        <p:spPr>
          <a:xfrm>
            <a:off x="7718779" y="3768723"/>
            <a:ext cx="443862" cy="485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18" idx="0"/>
          </p:cNvCxnSpPr>
          <p:nvPr/>
        </p:nvCxnSpPr>
        <p:spPr>
          <a:xfrm flipH="1">
            <a:off x="6740736" y="4811568"/>
            <a:ext cx="482432" cy="4712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2"/>
            <a:endCxn id="17" idx="0"/>
          </p:cNvCxnSpPr>
          <p:nvPr/>
        </p:nvCxnSpPr>
        <p:spPr>
          <a:xfrm>
            <a:off x="7223168" y="4811568"/>
            <a:ext cx="457041" cy="4752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  <a:endCxn id="10" idx="0"/>
          </p:cNvCxnSpPr>
          <p:nvPr/>
        </p:nvCxnSpPr>
        <p:spPr>
          <a:xfrm>
            <a:off x="6877050" y="2740461"/>
            <a:ext cx="841729" cy="4666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129622" y="481156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/>
                </a:solidFill>
                <a:latin typeface="+mn-lt"/>
              </a:rPr>
              <a:t>subtree</a:t>
            </a:r>
            <a:endParaRPr lang="en-US" dirty="0">
              <a:solidFill>
                <a:schemeClr val="accent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662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 rot="5400000">
            <a:off x="4616474" y="2386983"/>
            <a:ext cx="4896595" cy="352420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47964" y="113914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014" y="2178819"/>
            <a:ext cx="648072" cy="5616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6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3187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79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726" y="216429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4743" y="320708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88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6533" y="321704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183" y="321289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23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7060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65502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99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38605" y="4253967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32" y="424992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56173" y="5286852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6700" y="528281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5" idx="2"/>
            <a:endCxn id="9" idx="0"/>
          </p:cNvCxnSpPr>
          <p:nvPr/>
        </p:nvCxnSpPr>
        <p:spPr>
          <a:xfrm flipH="1">
            <a:off x="2381762" y="1700790"/>
            <a:ext cx="2190238" cy="4635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7" idx="0"/>
          </p:cNvCxnSpPr>
          <p:nvPr/>
        </p:nvCxnSpPr>
        <p:spPr>
          <a:xfrm>
            <a:off x="4572000" y="1700790"/>
            <a:ext cx="230505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6" idx="0"/>
          </p:cNvCxnSpPr>
          <p:nvPr/>
        </p:nvCxnSpPr>
        <p:spPr>
          <a:xfrm>
            <a:off x="4572000" y="1700790"/>
            <a:ext cx="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8" idx="0"/>
          </p:cNvCxnSpPr>
          <p:nvPr/>
        </p:nvCxnSpPr>
        <p:spPr>
          <a:xfrm flipH="1">
            <a:off x="1497223" y="2725938"/>
            <a:ext cx="884539" cy="4870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2" idx="0"/>
          </p:cNvCxnSpPr>
          <p:nvPr/>
        </p:nvCxnSpPr>
        <p:spPr>
          <a:xfrm flipH="1">
            <a:off x="3110219" y="2740461"/>
            <a:ext cx="1461781" cy="472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  <a:endCxn id="14" idx="0"/>
          </p:cNvCxnSpPr>
          <p:nvPr/>
        </p:nvCxnSpPr>
        <p:spPr>
          <a:xfrm flipH="1">
            <a:off x="4089538" y="2740461"/>
            <a:ext cx="482462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3" idx="0"/>
          </p:cNvCxnSpPr>
          <p:nvPr/>
        </p:nvCxnSpPr>
        <p:spPr>
          <a:xfrm>
            <a:off x="4572000" y="2740461"/>
            <a:ext cx="479096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2"/>
            <a:endCxn id="11" idx="0"/>
          </p:cNvCxnSpPr>
          <p:nvPr/>
        </p:nvCxnSpPr>
        <p:spPr>
          <a:xfrm>
            <a:off x="4572000" y="2740461"/>
            <a:ext cx="1418569" cy="4765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16" idx="0"/>
          </p:cNvCxnSpPr>
          <p:nvPr/>
        </p:nvCxnSpPr>
        <p:spPr>
          <a:xfrm flipH="1">
            <a:off x="7223168" y="3768723"/>
            <a:ext cx="495611" cy="4812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2"/>
            <a:endCxn id="15" idx="0"/>
          </p:cNvCxnSpPr>
          <p:nvPr/>
        </p:nvCxnSpPr>
        <p:spPr>
          <a:xfrm>
            <a:off x="7718779" y="3768723"/>
            <a:ext cx="443862" cy="485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18" idx="0"/>
          </p:cNvCxnSpPr>
          <p:nvPr/>
        </p:nvCxnSpPr>
        <p:spPr>
          <a:xfrm flipH="1">
            <a:off x="6740736" y="4811568"/>
            <a:ext cx="482432" cy="4712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2"/>
            <a:endCxn id="17" idx="0"/>
          </p:cNvCxnSpPr>
          <p:nvPr/>
        </p:nvCxnSpPr>
        <p:spPr>
          <a:xfrm>
            <a:off x="7223168" y="4811568"/>
            <a:ext cx="457041" cy="4752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  <a:endCxn id="10" idx="0"/>
          </p:cNvCxnSpPr>
          <p:nvPr/>
        </p:nvCxnSpPr>
        <p:spPr>
          <a:xfrm>
            <a:off x="6877050" y="2740461"/>
            <a:ext cx="841729" cy="4666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604606" y="1168261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/>
                </a:solidFill>
                <a:latin typeface="+mn-lt"/>
              </a:rPr>
              <a:t>subtree</a:t>
            </a:r>
            <a:endParaRPr lang="en-US" dirty="0">
              <a:solidFill>
                <a:schemeClr val="accent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590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 rot="5400000">
            <a:off x="5426193" y="3196707"/>
            <a:ext cx="3871447" cy="292991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47964" y="113914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01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3187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79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726" y="216429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4743" y="3207081"/>
            <a:ext cx="648072" cy="5616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88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6533" y="321704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183" y="321289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23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7060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65502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99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38605" y="4253967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32" y="424992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56173" y="5286852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6700" y="528281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5" idx="2"/>
            <a:endCxn id="9" idx="0"/>
          </p:cNvCxnSpPr>
          <p:nvPr/>
        </p:nvCxnSpPr>
        <p:spPr>
          <a:xfrm flipH="1">
            <a:off x="2381762" y="1700790"/>
            <a:ext cx="2190238" cy="4635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7" idx="0"/>
          </p:cNvCxnSpPr>
          <p:nvPr/>
        </p:nvCxnSpPr>
        <p:spPr>
          <a:xfrm>
            <a:off x="4572000" y="1700790"/>
            <a:ext cx="230505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6" idx="0"/>
          </p:cNvCxnSpPr>
          <p:nvPr/>
        </p:nvCxnSpPr>
        <p:spPr>
          <a:xfrm>
            <a:off x="4572000" y="1700790"/>
            <a:ext cx="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8" idx="0"/>
          </p:cNvCxnSpPr>
          <p:nvPr/>
        </p:nvCxnSpPr>
        <p:spPr>
          <a:xfrm flipH="1">
            <a:off x="1497223" y="2725938"/>
            <a:ext cx="884539" cy="4870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2" idx="0"/>
          </p:cNvCxnSpPr>
          <p:nvPr/>
        </p:nvCxnSpPr>
        <p:spPr>
          <a:xfrm flipH="1">
            <a:off x="3110219" y="2740461"/>
            <a:ext cx="1461781" cy="472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  <a:endCxn id="14" idx="0"/>
          </p:cNvCxnSpPr>
          <p:nvPr/>
        </p:nvCxnSpPr>
        <p:spPr>
          <a:xfrm flipH="1">
            <a:off x="4089538" y="2740461"/>
            <a:ext cx="482462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3" idx="0"/>
          </p:cNvCxnSpPr>
          <p:nvPr/>
        </p:nvCxnSpPr>
        <p:spPr>
          <a:xfrm>
            <a:off x="4572000" y="2740461"/>
            <a:ext cx="479096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2"/>
            <a:endCxn id="11" idx="0"/>
          </p:cNvCxnSpPr>
          <p:nvPr/>
        </p:nvCxnSpPr>
        <p:spPr>
          <a:xfrm>
            <a:off x="4572000" y="2740461"/>
            <a:ext cx="1418569" cy="4765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16" idx="0"/>
          </p:cNvCxnSpPr>
          <p:nvPr/>
        </p:nvCxnSpPr>
        <p:spPr>
          <a:xfrm flipH="1">
            <a:off x="7223168" y="3768723"/>
            <a:ext cx="495611" cy="4812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2"/>
            <a:endCxn id="15" idx="0"/>
          </p:cNvCxnSpPr>
          <p:nvPr/>
        </p:nvCxnSpPr>
        <p:spPr>
          <a:xfrm>
            <a:off x="7718779" y="3768723"/>
            <a:ext cx="443862" cy="485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18" idx="0"/>
          </p:cNvCxnSpPr>
          <p:nvPr/>
        </p:nvCxnSpPr>
        <p:spPr>
          <a:xfrm flipH="1">
            <a:off x="6740736" y="4811568"/>
            <a:ext cx="482432" cy="4712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2"/>
            <a:endCxn id="17" idx="0"/>
          </p:cNvCxnSpPr>
          <p:nvPr/>
        </p:nvCxnSpPr>
        <p:spPr>
          <a:xfrm>
            <a:off x="7223168" y="4811568"/>
            <a:ext cx="457041" cy="4752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  <a:endCxn id="10" idx="0"/>
          </p:cNvCxnSpPr>
          <p:nvPr/>
        </p:nvCxnSpPr>
        <p:spPr>
          <a:xfrm>
            <a:off x="6877050" y="2740461"/>
            <a:ext cx="841729" cy="4666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792964" y="2356606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/>
                </a:solidFill>
                <a:latin typeface="+mn-lt"/>
              </a:rPr>
              <a:t>subtree</a:t>
            </a:r>
            <a:endParaRPr lang="en-US" dirty="0">
              <a:solidFill>
                <a:schemeClr val="accent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489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 rot="5400000">
            <a:off x="2474153" y="3001756"/>
            <a:ext cx="1315344" cy="10369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47964" y="113914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01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3187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79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726" y="216429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4743" y="320708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88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6533" y="321704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183" y="3212898"/>
            <a:ext cx="648072" cy="5616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23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7060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65502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99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38605" y="4253967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32" y="424992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56173" y="5286852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6700" y="528281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5" idx="2"/>
            <a:endCxn id="9" idx="0"/>
          </p:cNvCxnSpPr>
          <p:nvPr/>
        </p:nvCxnSpPr>
        <p:spPr>
          <a:xfrm flipH="1">
            <a:off x="2381762" y="1700790"/>
            <a:ext cx="2190238" cy="4635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7" idx="0"/>
          </p:cNvCxnSpPr>
          <p:nvPr/>
        </p:nvCxnSpPr>
        <p:spPr>
          <a:xfrm>
            <a:off x="4572000" y="1700790"/>
            <a:ext cx="230505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6" idx="0"/>
          </p:cNvCxnSpPr>
          <p:nvPr/>
        </p:nvCxnSpPr>
        <p:spPr>
          <a:xfrm>
            <a:off x="4572000" y="1700790"/>
            <a:ext cx="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8" idx="0"/>
          </p:cNvCxnSpPr>
          <p:nvPr/>
        </p:nvCxnSpPr>
        <p:spPr>
          <a:xfrm flipH="1">
            <a:off x="1497223" y="2725938"/>
            <a:ext cx="884539" cy="4870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2" idx="0"/>
          </p:cNvCxnSpPr>
          <p:nvPr/>
        </p:nvCxnSpPr>
        <p:spPr>
          <a:xfrm flipH="1">
            <a:off x="3110219" y="2740461"/>
            <a:ext cx="1461781" cy="472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  <a:endCxn id="14" idx="0"/>
          </p:cNvCxnSpPr>
          <p:nvPr/>
        </p:nvCxnSpPr>
        <p:spPr>
          <a:xfrm flipH="1">
            <a:off x="4089538" y="2740461"/>
            <a:ext cx="482462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3" idx="0"/>
          </p:cNvCxnSpPr>
          <p:nvPr/>
        </p:nvCxnSpPr>
        <p:spPr>
          <a:xfrm>
            <a:off x="4572000" y="2740461"/>
            <a:ext cx="479096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2"/>
            <a:endCxn id="11" idx="0"/>
          </p:cNvCxnSpPr>
          <p:nvPr/>
        </p:nvCxnSpPr>
        <p:spPr>
          <a:xfrm>
            <a:off x="4572000" y="2740461"/>
            <a:ext cx="1418569" cy="4765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16" idx="0"/>
          </p:cNvCxnSpPr>
          <p:nvPr/>
        </p:nvCxnSpPr>
        <p:spPr>
          <a:xfrm flipH="1">
            <a:off x="7223168" y="3768723"/>
            <a:ext cx="495611" cy="4812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2"/>
            <a:endCxn id="15" idx="0"/>
          </p:cNvCxnSpPr>
          <p:nvPr/>
        </p:nvCxnSpPr>
        <p:spPr>
          <a:xfrm>
            <a:off x="7718779" y="3768723"/>
            <a:ext cx="443862" cy="485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18" idx="0"/>
          </p:cNvCxnSpPr>
          <p:nvPr/>
        </p:nvCxnSpPr>
        <p:spPr>
          <a:xfrm flipH="1">
            <a:off x="6740736" y="4811568"/>
            <a:ext cx="482432" cy="4712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2"/>
            <a:endCxn id="17" idx="0"/>
          </p:cNvCxnSpPr>
          <p:nvPr/>
        </p:nvCxnSpPr>
        <p:spPr>
          <a:xfrm>
            <a:off x="7223168" y="4811568"/>
            <a:ext cx="457041" cy="4752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  <a:endCxn id="10" idx="0"/>
          </p:cNvCxnSpPr>
          <p:nvPr/>
        </p:nvCxnSpPr>
        <p:spPr>
          <a:xfrm>
            <a:off x="6877050" y="2740461"/>
            <a:ext cx="841729" cy="4666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633165" y="4249926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/>
                </a:solidFill>
                <a:latin typeface="+mn-lt"/>
              </a:rPr>
              <a:t>subtree</a:t>
            </a:r>
            <a:endParaRPr lang="en-US" dirty="0">
              <a:solidFill>
                <a:schemeClr val="accent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940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Tree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binary tree is a tree where each node has at most two children</a:t>
            </a:r>
          </a:p>
          <a:p>
            <a:pPr lvl="1"/>
            <a:r>
              <a:rPr lang="en-US" dirty="0" smtClean="0"/>
              <a:t>very common in computer science</a:t>
            </a:r>
            <a:endParaRPr lang="en-US" dirty="0"/>
          </a:p>
          <a:p>
            <a:pPr lvl="1"/>
            <a:r>
              <a:rPr lang="en-US" dirty="0" smtClean="0"/>
              <a:t>many variations</a:t>
            </a:r>
          </a:p>
          <a:p>
            <a:r>
              <a:rPr lang="en-US" dirty="0" smtClean="0"/>
              <a:t>traditionally, the children nodes are called the left node and the right node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3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191123" y="1459471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tantia" pitchFamily="18" charset="0"/>
              </a:rPr>
              <a:t>left</a:t>
            </a:r>
            <a:endParaRPr lang="en-US" dirty="0">
              <a:latin typeface="Constantia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04068" y="1459471"/>
            <a:ext cx="668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tantia" pitchFamily="18" charset="0"/>
              </a:rPr>
              <a:t>right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64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66987" y="2483607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tantia" pitchFamily="18" charset="0"/>
              </a:rPr>
              <a:t>left</a:t>
            </a:r>
            <a:endParaRPr lang="en-US" dirty="0">
              <a:latin typeface="Constantia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337834" y="2483604"/>
            <a:ext cx="668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tantia" pitchFamily="18" charset="0"/>
              </a:rPr>
              <a:t>right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27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938234" y="2524254"/>
            <a:ext cx="668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tantia" pitchFamily="18" charset="0"/>
              </a:rPr>
              <a:t>right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7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graph </a:t>
            </a:r>
            <a:r>
              <a:rPr lang="en-US" dirty="0"/>
              <a:t>is a data structure made up of nodes</a:t>
            </a:r>
          </a:p>
          <a:p>
            <a:pPr lvl="1"/>
            <a:r>
              <a:rPr lang="en-US" dirty="0"/>
              <a:t>each node stores data</a:t>
            </a:r>
          </a:p>
          <a:p>
            <a:pPr lvl="1"/>
            <a:r>
              <a:rPr lang="en-US" dirty="0"/>
              <a:t>each node has links to zero or more </a:t>
            </a:r>
            <a:r>
              <a:rPr lang="en-US" dirty="0" smtClean="0"/>
              <a:t>nodes</a:t>
            </a:r>
            <a:endParaRPr lang="en-US" dirty="0"/>
          </a:p>
          <a:p>
            <a:pPr lvl="2"/>
            <a:r>
              <a:rPr lang="en-US" dirty="0" smtClean="0"/>
              <a:t>in graph theory the links are normally called </a:t>
            </a:r>
            <a:r>
              <a:rPr lang="en-US" i="1" dirty="0" smtClean="0"/>
              <a:t>edges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graphs occur frequently in a wide variety of real-world problems</a:t>
            </a:r>
          </a:p>
          <a:p>
            <a:pPr lvl="1"/>
            <a:r>
              <a:rPr lang="en-US" dirty="0" smtClean="0"/>
              <a:t>social network analysis</a:t>
            </a:r>
          </a:p>
          <a:p>
            <a:pPr lvl="2"/>
            <a:r>
              <a:rPr lang="en-US" dirty="0" smtClean="0"/>
              <a:t>e.g., six-degrees-of-Kevin-Bacon, </a:t>
            </a:r>
            <a:r>
              <a:rPr lang="en-US" dirty="0" smtClean="0">
                <a:hlinkClick r:id="rId2"/>
              </a:rPr>
              <a:t>Lost Circles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transportation networks</a:t>
            </a:r>
          </a:p>
          <a:p>
            <a:pPr lvl="2"/>
            <a:r>
              <a:rPr lang="en-US" dirty="0"/>
              <a:t>e.g.,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ac.fltmaps.com/en</a:t>
            </a:r>
            <a:endParaRPr lang="en-US" dirty="0" smtClean="0"/>
          </a:p>
          <a:p>
            <a:pPr lvl="1"/>
            <a:r>
              <a:rPr lang="en-US" dirty="0" smtClean="0"/>
              <a:t>many other examples</a:t>
            </a:r>
          </a:p>
          <a:p>
            <a:pPr lvl="2"/>
            <a:r>
              <a:rPr lang="en-US" dirty="0">
                <a:hlinkClick r:id="rId4"/>
              </a:rPr>
              <a:t>http://www.visualcomplexity.com/vc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64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53501" y="3604377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tantia" pitchFamily="18" charset="0"/>
              </a:rPr>
              <a:t>left</a:t>
            </a:r>
            <a:endParaRPr lang="en-US" dirty="0">
              <a:latin typeface="Constantia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224348" y="3604374"/>
            <a:ext cx="668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tantia" pitchFamily="18" charset="0"/>
              </a:rPr>
              <a:t>right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41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Tree Algorithms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recursive structure of trees leads naturally to recursive algorithms that operate on trees</a:t>
            </a:r>
          </a:p>
          <a:p>
            <a:r>
              <a:rPr lang="en-US" dirty="0" smtClean="0"/>
              <a:t>for example, suppose that you want to search a binary tree for a particular element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84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public static &lt;E&gt; </a:t>
            </a:r>
            <a:r>
              <a:rPr lang="en-US" dirty="0" err="1" smtClean="0"/>
              <a:t>boolean</a:t>
            </a:r>
            <a:r>
              <a:rPr lang="en-US" dirty="0" smtClean="0"/>
              <a:t> contains(E </a:t>
            </a:r>
            <a:r>
              <a:rPr lang="en-US" dirty="0" smtClean="0"/>
              <a:t>element) </a:t>
            </a:r>
            <a:r>
              <a:rPr lang="en-US" dirty="0" smtClean="0"/>
              <a:t>{</a:t>
            </a:r>
          </a:p>
          <a:p>
            <a:r>
              <a:rPr lang="en-US" dirty="0" smtClean="0"/>
              <a:t>  return </a:t>
            </a:r>
            <a:r>
              <a:rPr lang="en-US" dirty="0" smtClean="0"/>
              <a:t>contains(element, </a:t>
            </a:r>
            <a:r>
              <a:rPr lang="en-US" dirty="0" err="1" smtClean="0"/>
              <a:t>this.root</a:t>
            </a:r>
            <a:r>
              <a:rPr lang="en-US" dirty="0" smtClean="0"/>
              <a:t>)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51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private static </a:t>
            </a:r>
            <a:r>
              <a:rPr lang="en-US" dirty="0" smtClean="0"/>
              <a:t>&lt;E&gt; </a:t>
            </a:r>
            <a:r>
              <a:rPr lang="en-US" dirty="0" err="1" smtClean="0"/>
              <a:t>boolean</a:t>
            </a:r>
            <a:r>
              <a:rPr lang="en-US" dirty="0" smtClean="0"/>
              <a:t> contains(E element, Node&lt;E&gt; node) {</a:t>
            </a:r>
          </a:p>
          <a:p>
            <a:r>
              <a:rPr lang="en-US" dirty="0" smtClean="0"/>
              <a:t>  if (node == null) {</a:t>
            </a:r>
          </a:p>
          <a:p>
            <a:r>
              <a:rPr lang="en-US" dirty="0"/>
              <a:t> </a:t>
            </a:r>
            <a:r>
              <a:rPr lang="en-US" dirty="0" smtClean="0"/>
              <a:t>   return false;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r>
              <a:rPr lang="en-US" dirty="0"/>
              <a:t> </a:t>
            </a:r>
            <a:r>
              <a:rPr lang="en-US" dirty="0" smtClean="0"/>
              <a:t> if (</a:t>
            </a:r>
            <a:r>
              <a:rPr lang="en-US" dirty="0" err="1" smtClean="0"/>
              <a:t>element.equals</a:t>
            </a:r>
            <a:r>
              <a:rPr lang="en-US" dirty="0" smtClean="0"/>
              <a:t>(</a:t>
            </a:r>
            <a:r>
              <a:rPr lang="en-US" dirty="0" err="1" smtClean="0"/>
              <a:t>node.data</a:t>
            </a:r>
            <a:r>
              <a:rPr lang="en-US" dirty="0" smtClean="0"/>
              <a:t>)) {</a:t>
            </a:r>
          </a:p>
          <a:p>
            <a:r>
              <a:rPr lang="en-US" dirty="0"/>
              <a:t> </a:t>
            </a:r>
            <a:r>
              <a:rPr lang="en-US" dirty="0" smtClean="0"/>
              <a:t>   return true;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inLeftTree</a:t>
            </a:r>
            <a:r>
              <a:rPr lang="en-US" dirty="0" smtClean="0"/>
              <a:t> = contains(element, </a:t>
            </a:r>
            <a:r>
              <a:rPr lang="en-US" dirty="0" err="1" smtClean="0"/>
              <a:t>node.left</a:t>
            </a:r>
            <a:r>
              <a:rPr lang="en-US" dirty="0" smtClean="0"/>
              <a:t>);</a:t>
            </a:r>
          </a:p>
          <a:p>
            <a:r>
              <a:rPr lang="en-US" dirty="0"/>
              <a:t> </a:t>
            </a:r>
            <a:r>
              <a:rPr lang="en-US" dirty="0" smtClean="0"/>
              <a:t> if (</a:t>
            </a:r>
            <a:r>
              <a:rPr lang="en-US" dirty="0" err="1" smtClean="0"/>
              <a:t>inLeftTree</a:t>
            </a:r>
            <a:r>
              <a:rPr lang="en-US" dirty="0" smtClean="0"/>
              <a:t>) {</a:t>
            </a:r>
          </a:p>
          <a:p>
            <a:r>
              <a:rPr lang="en-US" dirty="0"/>
              <a:t> </a:t>
            </a:r>
            <a:r>
              <a:rPr lang="en-US" dirty="0" smtClean="0"/>
              <a:t>   return true;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inRightTree</a:t>
            </a:r>
            <a:r>
              <a:rPr lang="en-US" dirty="0" smtClean="0"/>
              <a:t> = contains(element, </a:t>
            </a:r>
            <a:r>
              <a:rPr lang="en-US" dirty="0" err="1" smtClean="0"/>
              <a:t>node.right</a:t>
            </a:r>
            <a:r>
              <a:rPr lang="en-US" dirty="0" smtClean="0"/>
              <a:t>);</a:t>
            </a:r>
          </a:p>
          <a:p>
            <a:r>
              <a:rPr lang="en-US" dirty="0"/>
              <a:t> </a:t>
            </a:r>
            <a:r>
              <a:rPr lang="en-US" dirty="0" smtClean="0"/>
              <a:t> return </a:t>
            </a:r>
            <a:r>
              <a:rPr lang="en-US" dirty="0" err="1" smtClean="0"/>
              <a:t>inRightTree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2" name="Right Brace 1"/>
          <p:cNvSpPr/>
          <p:nvPr/>
        </p:nvSpPr>
        <p:spPr>
          <a:xfrm>
            <a:off x="7221922" y="2334467"/>
            <a:ext cx="115214" cy="864105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7221922" y="3371393"/>
            <a:ext cx="115214" cy="103692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7221922" y="4581140"/>
            <a:ext cx="115214" cy="518463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394743" y="2581853"/>
            <a:ext cx="1491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examine root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94743" y="3566690"/>
            <a:ext cx="14068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examine left</a:t>
            </a:r>
          </a:p>
          <a:p>
            <a:r>
              <a:rPr lang="en-US" dirty="0" smtClean="0">
                <a:latin typeface="+mn-lt"/>
              </a:rPr>
              <a:t>subtree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94743" y="4517205"/>
            <a:ext cx="1558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examine right</a:t>
            </a:r>
          </a:p>
          <a:p>
            <a:r>
              <a:rPr lang="en-US" dirty="0" smtClean="0">
                <a:latin typeface="+mn-lt"/>
              </a:rPr>
              <a:t>subtree</a:t>
            </a:r>
            <a:endParaRPr lang="en-US" dirty="0">
              <a:latin typeface="+mn-lt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7221922" y="1355148"/>
            <a:ext cx="115214" cy="864105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94743" y="1602534"/>
            <a:ext cx="1562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is tree empty?</a:t>
            </a:r>
            <a:endParaRPr lang="en-US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2331" y="1336432"/>
            <a:ext cx="8240724" cy="1919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9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56422" y="433436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t.contains</a:t>
            </a:r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(93)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86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50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584696" y="1009506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50 == 93?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50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27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68329" y="2161646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27 == 93?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4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8828" y="4036422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8 == 93?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20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44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054583" y="4036422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44 == 93?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79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73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540362" y="2195572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73 == 93?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50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trees are special cases of graphs</a:t>
            </a:r>
          </a:p>
          <a:p>
            <a:r>
              <a:rPr lang="en-US" dirty="0" smtClean="0"/>
              <a:t>a tree is a data structure made up of nodes</a:t>
            </a:r>
          </a:p>
          <a:p>
            <a:pPr lvl="1"/>
            <a:r>
              <a:rPr lang="en-US" dirty="0" smtClean="0"/>
              <a:t>each node stores data</a:t>
            </a:r>
          </a:p>
          <a:p>
            <a:pPr lvl="1"/>
            <a:r>
              <a:rPr lang="en-US" dirty="0" smtClean="0"/>
              <a:t>each node has links to zero or more nodes in the next level of the tree</a:t>
            </a:r>
          </a:p>
          <a:p>
            <a:pPr lvl="2"/>
            <a:r>
              <a:rPr lang="en-US" dirty="0" smtClean="0"/>
              <a:t>children of the node</a:t>
            </a:r>
          </a:p>
          <a:p>
            <a:pPr lvl="1"/>
            <a:r>
              <a:rPr lang="en-US" dirty="0" smtClean="0"/>
              <a:t>each node has exactly one parent node</a:t>
            </a:r>
          </a:p>
          <a:p>
            <a:pPr lvl="2"/>
            <a:r>
              <a:rPr lang="en-US" dirty="0" smtClean="0"/>
              <a:t>except for the root node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1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83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664911" y="3244334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83 == 93?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03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74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430847" y="5099603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74 == 93?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98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93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909367" y="515721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93 == 93?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22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or Traversal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visiting every element of the tree can also be done recursively</a:t>
            </a:r>
          </a:p>
          <a:p>
            <a:r>
              <a:rPr lang="en-US" dirty="0" smtClean="0"/>
              <a:t>3 possibilities based on when </a:t>
            </a:r>
            <a:r>
              <a:rPr lang="en-US" dirty="0" smtClean="0"/>
              <a:t>a node </a:t>
            </a:r>
            <a:r>
              <a:rPr lang="en-US" dirty="0" smtClean="0"/>
              <a:t>is visited</a:t>
            </a:r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inorder</a:t>
            </a:r>
            <a:endParaRPr lang="en-US" dirty="0" smtClean="0"/>
          </a:p>
          <a:p>
            <a:pPr lvl="1"/>
            <a:r>
              <a:rPr lang="en-US" dirty="0" smtClean="0"/>
              <a:t>recursively </a:t>
            </a:r>
            <a:r>
              <a:rPr lang="en-US" dirty="0" smtClean="0"/>
              <a:t>traverse the</a:t>
            </a:r>
            <a:r>
              <a:rPr lang="en-US" dirty="0" smtClean="0"/>
              <a:t> </a:t>
            </a:r>
            <a:r>
              <a:rPr lang="en-US" dirty="0" smtClean="0"/>
              <a:t>left </a:t>
            </a:r>
            <a:r>
              <a:rPr lang="en-US" dirty="0" err="1" smtClean="0"/>
              <a:t>subtree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then visit </a:t>
            </a:r>
            <a:r>
              <a:rPr lang="en-US" dirty="0" smtClean="0"/>
              <a:t>the node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then recursively traverse the </a:t>
            </a:r>
            <a:r>
              <a:rPr lang="en-US" dirty="0" smtClean="0"/>
              <a:t>right </a:t>
            </a:r>
            <a:r>
              <a:rPr lang="en-US" dirty="0" err="1" smtClean="0"/>
              <a:t>subtree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28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574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74, 83, 93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08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or Traversal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preorder</a:t>
            </a:r>
            <a:endParaRPr lang="en-US" dirty="0" smtClean="0"/>
          </a:p>
          <a:p>
            <a:pPr lvl="1"/>
            <a:r>
              <a:rPr lang="en-US" dirty="0" smtClean="0"/>
              <a:t>visit the node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then recursively traverse the left </a:t>
            </a:r>
            <a:r>
              <a:rPr lang="en-US" dirty="0" err="1" smtClean="0"/>
              <a:t>subtree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then recursively traverse the right </a:t>
            </a:r>
            <a:r>
              <a:rPr lang="en-US" dirty="0" err="1" smtClean="0"/>
              <a:t>subtree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83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3699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preorder: 50, 27, 8, 44, 73, 83, 74, 93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157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or Traversal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postorder</a:t>
            </a:r>
            <a:endParaRPr lang="en-US" dirty="0" smtClean="0"/>
          </a:p>
          <a:p>
            <a:pPr lvl="1"/>
            <a:r>
              <a:rPr lang="en-US" dirty="0" smtClean="0"/>
              <a:t>recursively </a:t>
            </a:r>
            <a:r>
              <a:rPr lang="en-US" dirty="0" smtClean="0"/>
              <a:t>traverse the </a:t>
            </a:r>
            <a:r>
              <a:rPr lang="en-US" dirty="0" smtClean="0"/>
              <a:t>left </a:t>
            </a:r>
            <a:r>
              <a:rPr lang="en-US" dirty="0" err="1" smtClean="0"/>
              <a:t>subtree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then recursively traverse the right </a:t>
            </a:r>
            <a:r>
              <a:rPr lang="en-US" dirty="0" err="1" smtClean="0"/>
              <a:t>subtree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then visi</a:t>
            </a:r>
            <a:r>
              <a:rPr lang="en-US" dirty="0" smtClean="0"/>
              <a:t>t the node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72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3800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postorder</a:t>
            </a:r>
            <a:r>
              <a:rPr lang="en-US" dirty="0" smtClean="0">
                <a:latin typeface="+mn-lt"/>
              </a:rPr>
              <a:t>: 8, 44, 27, 74, 93, 83, 73, 50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724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or Traversal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kind of traversal is </a:t>
            </a:r>
            <a:r>
              <a:rPr lang="en-US" b="1" dirty="0" smtClean="0">
                <a:latin typeface="Consolas" panose="020B0609020204030204" pitchFamily="49" charset="0"/>
              </a:rPr>
              <a:t>contains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8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47964" y="113914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01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3187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79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726" y="216429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4743" y="320708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88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6533" y="321704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183" y="321289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23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7060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65502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99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38605" y="4253967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32" y="424992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56173" y="5286852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6700" y="528281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5" idx="2"/>
            <a:endCxn id="9" idx="0"/>
          </p:cNvCxnSpPr>
          <p:nvPr/>
        </p:nvCxnSpPr>
        <p:spPr>
          <a:xfrm flipH="1">
            <a:off x="2381762" y="1700790"/>
            <a:ext cx="2190238" cy="4635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7" idx="0"/>
          </p:cNvCxnSpPr>
          <p:nvPr/>
        </p:nvCxnSpPr>
        <p:spPr>
          <a:xfrm>
            <a:off x="4572000" y="1700790"/>
            <a:ext cx="230505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6" idx="0"/>
          </p:cNvCxnSpPr>
          <p:nvPr/>
        </p:nvCxnSpPr>
        <p:spPr>
          <a:xfrm>
            <a:off x="4572000" y="1700790"/>
            <a:ext cx="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8" idx="0"/>
          </p:cNvCxnSpPr>
          <p:nvPr/>
        </p:nvCxnSpPr>
        <p:spPr>
          <a:xfrm flipH="1">
            <a:off x="1497223" y="2725938"/>
            <a:ext cx="884539" cy="4870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2" idx="0"/>
          </p:cNvCxnSpPr>
          <p:nvPr/>
        </p:nvCxnSpPr>
        <p:spPr>
          <a:xfrm flipH="1">
            <a:off x="3110219" y="2740461"/>
            <a:ext cx="1461781" cy="472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  <a:endCxn id="14" idx="0"/>
          </p:cNvCxnSpPr>
          <p:nvPr/>
        </p:nvCxnSpPr>
        <p:spPr>
          <a:xfrm flipH="1">
            <a:off x="4089538" y="2740461"/>
            <a:ext cx="482462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3" idx="0"/>
          </p:cNvCxnSpPr>
          <p:nvPr/>
        </p:nvCxnSpPr>
        <p:spPr>
          <a:xfrm>
            <a:off x="4572000" y="2740461"/>
            <a:ext cx="479096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2"/>
            <a:endCxn id="11" idx="0"/>
          </p:cNvCxnSpPr>
          <p:nvPr/>
        </p:nvCxnSpPr>
        <p:spPr>
          <a:xfrm>
            <a:off x="4572000" y="2740461"/>
            <a:ext cx="1418569" cy="4765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16" idx="0"/>
          </p:cNvCxnSpPr>
          <p:nvPr/>
        </p:nvCxnSpPr>
        <p:spPr>
          <a:xfrm flipH="1">
            <a:off x="7223168" y="3768723"/>
            <a:ext cx="495611" cy="4812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2"/>
            <a:endCxn id="15" idx="0"/>
          </p:cNvCxnSpPr>
          <p:nvPr/>
        </p:nvCxnSpPr>
        <p:spPr>
          <a:xfrm>
            <a:off x="7718779" y="3768723"/>
            <a:ext cx="443862" cy="485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18" idx="0"/>
          </p:cNvCxnSpPr>
          <p:nvPr/>
        </p:nvCxnSpPr>
        <p:spPr>
          <a:xfrm flipH="1">
            <a:off x="6740736" y="4811568"/>
            <a:ext cx="482432" cy="4712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2"/>
            <a:endCxn id="17" idx="0"/>
          </p:cNvCxnSpPr>
          <p:nvPr/>
        </p:nvCxnSpPr>
        <p:spPr>
          <a:xfrm>
            <a:off x="7223168" y="4811568"/>
            <a:ext cx="457041" cy="4752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  <a:endCxn id="10" idx="0"/>
          </p:cNvCxnSpPr>
          <p:nvPr/>
        </p:nvCxnSpPr>
        <p:spPr>
          <a:xfrm>
            <a:off x="6877050" y="2740461"/>
            <a:ext cx="841729" cy="4666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028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or Traversal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previous three tree traversals are all depth-first traversals</a:t>
            </a:r>
          </a:p>
          <a:p>
            <a:pPr lvl="1"/>
            <a:r>
              <a:rPr lang="en-US" dirty="0" smtClean="0"/>
              <a:t>called depth first because for any node you traverse the entire left </a:t>
            </a:r>
            <a:r>
              <a:rPr lang="en-US" dirty="0" err="1" smtClean="0"/>
              <a:t>subtree</a:t>
            </a:r>
            <a:r>
              <a:rPr lang="en-US" dirty="0" smtClean="0"/>
              <a:t> before traversing the right </a:t>
            </a:r>
            <a:r>
              <a:rPr lang="en-US" dirty="0" err="1" smtClean="0"/>
              <a:t>subtree</a:t>
            </a:r>
            <a:endParaRPr lang="en-US" dirty="0" smtClean="0"/>
          </a:p>
          <a:p>
            <a:r>
              <a:rPr lang="en-US" dirty="0" smtClean="0"/>
              <a:t>another possible traversal is to visit all nodes at the same level before continuing on the next lower level</a:t>
            </a:r>
          </a:p>
          <a:p>
            <a:pPr lvl="1"/>
            <a:r>
              <a:rPr lang="en-US" dirty="0" smtClean="0"/>
              <a:t>called breadth first search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05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4094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onstantia"/>
              </a:rPr>
              <a:t>breadth first: 50, 27, 73, 8, 44, 83, 74, 93</a:t>
            </a: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3044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Binary Search Trees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4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Trees (BST)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tree from the previous slide is a special kind of binary tree called a </a:t>
            </a:r>
            <a:r>
              <a:rPr lang="en-US" i="1" dirty="0" smtClean="0"/>
              <a:t>binary search tree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 a binary search tree: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all nodes in the left </a:t>
            </a:r>
            <a:r>
              <a:rPr lang="en-US" dirty="0" err="1" smtClean="0"/>
              <a:t>subtree</a:t>
            </a:r>
            <a:r>
              <a:rPr lang="en-US" dirty="0" smtClean="0"/>
              <a:t> have data elements that are less than the data element of the root node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all nodes in the right </a:t>
            </a:r>
            <a:r>
              <a:rPr lang="en-US" dirty="0" err="1" smtClean="0"/>
              <a:t>subtree</a:t>
            </a:r>
            <a:r>
              <a:rPr lang="en-US" dirty="0" smtClean="0"/>
              <a:t> have data elements that are greater than or equal to the data element of the root node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rules 1 and 2 apply recursively to every </a:t>
            </a:r>
            <a:r>
              <a:rPr lang="en-US" dirty="0" err="1" smtClean="0"/>
              <a:t>subtree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44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/>
          <p:cNvSpPr/>
          <p:nvPr/>
        </p:nvSpPr>
        <p:spPr>
          <a:xfrm rot="5400000">
            <a:off x="1115578" y="1239934"/>
            <a:ext cx="2822743" cy="4090097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 rot="5400000">
            <a:off x="4139945" y="1556775"/>
            <a:ext cx="5184631" cy="4781378"/>
          </a:xfrm>
          <a:prstGeom prst="ellipse">
            <a:avLst/>
          </a:prstGeom>
          <a:solidFill>
            <a:srgbClr val="CCFF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682150" y="556719"/>
            <a:ext cx="2149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right subtree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(all elements &gt;= 50)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15550" y="951899"/>
            <a:ext cx="2022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4"/>
                </a:solidFill>
                <a:latin typeface="+mn-lt"/>
              </a:rPr>
              <a:t>left subtree</a:t>
            </a:r>
          </a:p>
          <a:p>
            <a:pPr algn="ctr"/>
            <a:r>
              <a:rPr lang="en-US" dirty="0" smtClean="0">
                <a:solidFill>
                  <a:schemeClr val="accent4"/>
                </a:solidFill>
                <a:latin typeface="+mn-lt"/>
              </a:rPr>
              <a:t>(all elements &lt; 50)</a:t>
            </a:r>
            <a:endParaRPr lang="en-US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7004704" y="5301223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004704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328740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6184996" y="4869175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Trees (BST)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every node of a BST the root of a BST?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69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 BST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types of data elements can a BST hold?</a:t>
            </a:r>
          </a:p>
          <a:p>
            <a:pPr lvl="1"/>
            <a:r>
              <a:rPr lang="en-US" dirty="0" smtClean="0"/>
              <a:t>hint: we need to be able to perform comparisons such as less than, greater than, and equal to with the data elements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56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solidFill>
                <a:srgbClr val="7F0055"/>
              </a:solidFill>
            </a:endParaRPr>
          </a:p>
          <a:p>
            <a:endParaRPr lang="en-US" dirty="0">
              <a:solidFill>
                <a:srgbClr val="7F0055"/>
              </a:solidFill>
            </a:endParaRPr>
          </a:p>
          <a:p>
            <a:endParaRPr lang="en-US" dirty="0" smtClean="0">
              <a:solidFill>
                <a:srgbClr val="7F0055"/>
              </a:solidFill>
            </a:endParaRPr>
          </a:p>
          <a:p>
            <a:endParaRPr lang="en-US" dirty="0">
              <a:solidFill>
                <a:srgbClr val="7F0055"/>
              </a:solidFill>
            </a:endParaRPr>
          </a:p>
          <a:p>
            <a:endParaRPr lang="en-US" dirty="0" smtClean="0">
              <a:solidFill>
                <a:srgbClr val="7F0055"/>
              </a:solidFill>
            </a:endParaRPr>
          </a:p>
          <a:p>
            <a:endParaRPr lang="en-US" dirty="0">
              <a:solidFill>
                <a:srgbClr val="7F0055"/>
              </a:solidFill>
            </a:endParaRPr>
          </a:p>
          <a:p>
            <a:endParaRPr lang="en-US" dirty="0" smtClean="0">
              <a:solidFill>
                <a:srgbClr val="7F0055"/>
              </a:solidFill>
            </a:endParaRPr>
          </a:p>
          <a:p>
            <a:r>
              <a:rPr lang="en-US" dirty="0" smtClean="0">
                <a:solidFill>
                  <a:srgbClr val="7F0055"/>
                </a:solidFill>
              </a:rPr>
              <a:t>public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class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BinarySearchTree</a:t>
            </a:r>
            <a:r>
              <a:rPr lang="en-US" dirty="0">
                <a:solidFill>
                  <a:srgbClr val="000000"/>
                </a:solidFill>
              </a:rPr>
              <a:t>&lt;E </a:t>
            </a:r>
            <a:r>
              <a:rPr lang="en-US" dirty="0">
                <a:solidFill>
                  <a:srgbClr val="7F0055"/>
                </a:solidFill>
              </a:rPr>
              <a:t>extends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Comparable&lt;E</a:t>
            </a:r>
            <a:r>
              <a:rPr lang="en-US" dirty="0">
                <a:solidFill>
                  <a:srgbClr val="000000"/>
                </a:solidFill>
              </a:rPr>
              <a:t>&gt;&gt; {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 rot="5400000">
            <a:off x="5090462" y="1700791"/>
            <a:ext cx="172821" cy="2707529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322852" y="3290096"/>
            <a:ext cx="3783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egoe UI Semibold" panose="020B0702040204020203" pitchFamily="34" charset="0"/>
              </a:rPr>
              <a:t>E</a:t>
            </a:r>
            <a:r>
              <a:rPr lang="en-US" dirty="0" smtClean="0">
                <a:latin typeface="+mn-lt"/>
              </a:rPr>
              <a:t> must implement </a:t>
            </a:r>
            <a:r>
              <a:rPr lang="en-US" dirty="0" smtClean="0">
                <a:latin typeface="Segoe UI Semibold" panose="020B0702040204020203" pitchFamily="34" charset="0"/>
              </a:rPr>
              <a:t>Comparable&lt;E&gt;</a:t>
            </a:r>
            <a:endParaRPr lang="en-US" dirty="0">
              <a:latin typeface="Segoe UI Semibold" panose="020B07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04318" y="3808558"/>
            <a:ext cx="500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“for every type </a:t>
            </a:r>
            <a:r>
              <a:rPr lang="en-US" dirty="0" smtClean="0">
                <a:latin typeface="Segoe UI Semibold" panose="020B0702040204020203" pitchFamily="34" charset="0"/>
              </a:rPr>
              <a:t>E</a:t>
            </a:r>
            <a:r>
              <a:rPr lang="en-US" dirty="0" smtClean="0">
                <a:latin typeface="+mn-lt"/>
              </a:rPr>
              <a:t> that can be compared to itself</a:t>
            </a:r>
            <a:r>
              <a:rPr lang="en-US" dirty="0" smtClean="0"/>
              <a:t>”</a:t>
            </a:r>
            <a:endParaRPr lang="en-US" dirty="0"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39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 BST: Nodes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need a node class that:</a:t>
            </a:r>
          </a:p>
          <a:p>
            <a:pPr lvl="1"/>
            <a:r>
              <a:rPr lang="en-US" dirty="0" smtClean="0"/>
              <a:t>has-a data element</a:t>
            </a:r>
          </a:p>
          <a:p>
            <a:pPr lvl="1"/>
            <a:r>
              <a:rPr lang="en-US" dirty="0" smtClean="0"/>
              <a:t>has-a link to the left subtree</a:t>
            </a:r>
          </a:p>
          <a:p>
            <a:pPr lvl="1"/>
            <a:r>
              <a:rPr lang="en-US" dirty="0" smtClean="0"/>
              <a:t>has-a link to the right subtree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42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 flipV="1">
            <a:off x="1173187" y="663864"/>
            <a:ext cx="7313490" cy="4709346"/>
            <a:chOff x="1173187" y="663864"/>
            <a:chExt cx="7313490" cy="4709346"/>
          </a:xfrm>
        </p:grpSpPr>
        <p:sp>
          <p:nvSpPr>
            <p:cNvPr id="5" name="Rectangle 4"/>
            <p:cNvSpPr/>
            <p:nvPr/>
          </p:nvSpPr>
          <p:spPr>
            <a:xfrm>
              <a:off x="4247964" y="663864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50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247964" y="1703535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11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553014" y="1703535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6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173187" y="2737716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79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057726" y="1689012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34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394743" y="2731797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88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666533" y="2741757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67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786183" y="2737614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23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27060" y="2737716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33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65502" y="2737716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99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838605" y="3778683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1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899132" y="3774642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31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356173" y="4811568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83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416700" y="4807527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6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Arrow Connector 18"/>
            <p:cNvCxnSpPr>
              <a:stCxn id="5" idx="2"/>
              <a:endCxn id="9" idx="0"/>
            </p:cNvCxnSpPr>
            <p:nvPr/>
          </p:nvCxnSpPr>
          <p:spPr>
            <a:xfrm flipH="1">
              <a:off x="2381762" y="1225506"/>
              <a:ext cx="2190238" cy="46350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5" idx="2"/>
              <a:endCxn id="7" idx="0"/>
            </p:cNvCxnSpPr>
            <p:nvPr/>
          </p:nvCxnSpPr>
          <p:spPr>
            <a:xfrm>
              <a:off x="4572000" y="1225506"/>
              <a:ext cx="2305050" cy="47802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5" idx="2"/>
              <a:endCxn id="6" idx="0"/>
            </p:cNvCxnSpPr>
            <p:nvPr/>
          </p:nvCxnSpPr>
          <p:spPr>
            <a:xfrm>
              <a:off x="4572000" y="1225506"/>
              <a:ext cx="0" cy="47802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9" idx="2"/>
              <a:endCxn id="8" idx="0"/>
            </p:cNvCxnSpPr>
            <p:nvPr/>
          </p:nvCxnSpPr>
          <p:spPr>
            <a:xfrm flipH="1">
              <a:off x="1497223" y="2250654"/>
              <a:ext cx="884539" cy="48706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6" idx="2"/>
              <a:endCxn id="12" idx="0"/>
            </p:cNvCxnSpPr>
            <p:nvPr/>
          </p:nvCxnSpPr>
          <p:spPr>
            <a:xfrm flipH="1">
              <a:off x="3110219" y="2265177"/>
              <a:ext cx="1461781" cy="47243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6" idx="2"/>
              <a:endCxn id="14" idx="0"/>
            </p:cNvCxnSpPr>
            <p:nvPr/>
          </p:nvCxnSpPr>
          <p:spPr>
            <a:xfrm flipH="1">
              <a:off x="4089538" y="2265177"/>
              <a:ext cx="482462" cy="47253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6" idx="2"/>
              <a:endCxn id="13" idx="0"/>
            </p:cNvCxnSpPr>
            <p:nvPr/>
          </p:nvCxnSpPr>
          <p:spPr>
            <a:xfrm>
              <a:off x="4572000" y="2265177"/>
              <a:ext cx="479096" cy="47253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6" idx="2"/>
              <a:endCxn id="11" idx="0"/>
            </p:cNvCxnSpPr>
            <p:nvPr/>
          </p:nvCxnSpPr>
          <p:spPr>
            <a:xfrm>
              <a:off x="4572000" y="2265177"/>
              <a:ext cx="1418569" cy="47658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0" idx="2"/>
              <a:endCxn id="16" idx="0"/>
            </p:cNvCxnSpPr>
            <p:nvPr/>
          </p:nvCxnSpPr>
          <p:spPr>
            <a:xfrm flipH="1">
              <a:off x="7223168" y="3293439"/>
              <a:ext cx="495611" cy="48120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0" idx="2"/>
              <a:endCxn id="15" idx="0"/>
            </p:cNvCxnSpPr>
            <p:nvPr/>
          </p:nvCxnSpPr>
          <p:spPr>
            <a:xfrm>
              <a:off x="7718779" y="3293439"/>
              <a:ext cx="443862" cy="48524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16" idx="2"/>
              <a:endCxn id="18" idx="0"/>
            </p:cNvCxnSpPr>
            <p:nvPr/>
          </p:nvCxnSpPr>
          <p:spPr>
            <a:xfrm flipH="1">
              <a:off x="6740736" y="4336284"/>
              <a:ext cx="482432" cy="47124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16" idx="2"/>
              <a:endCxn id="17" idx="0"/>
            </p:cNvCxnSpPr>
            <p:nvPr/>
          </p:nvCxnSpPr>
          <p:spPr>
            <a:xfrm>
              <a:off x="7223168" y="4336284"/>
              <a:ext cx="457041" cy="4752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7" idx="2"/>
              <a:endCxn id="10" idx="0"/>
            </p:cNvCxnSpPr>
            <p:nvPr/>
          </p:nvCxnSpPr>
          <p:spPr>
            <a:xfrm>
              <a:off x="6877050" y="2265177"/>
              <a:ext cx="841729" cy="4666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4734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class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BinarySearchTree</a:t>
            </a:r>
            <a:r>
              <a:rPr lang="en-US" dirty="0">
                <a:solidFill>
                  <a:srgbClr val="000000"/>
                </a:solidFill>
              </a:rPr>
              <a:t>&lt;E </a:t>
            </a:r>
            <a:r>
              <a:rPr lang="en-US" dirty="0">
                <a:solidFill>
                  <a:srgbClr val="7F0055"/>
                </a:solidFill>
              </a:rPr>
              <a:t>extends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Comparable&lt;E</a:t>
            </a:r>
            <a:r>
              <a:rPr lang="en-US" dirty="0">
                <a:solidFill>
                  <a:srgbClr val="000000"/>
                </a:solidFill>
              </a:rPr>
              <a:t>&gt;&gt; {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7F0055"/>
                </a:solidFill>
              </a:rPr>
              <a:t>  private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class</a:t>
            </a:r>
            <a:r>
              <a:rPr lang="en-US" dirty="0">
                <a:solidFill>
                  <a:srgbClr val="000000"/>
                </a:solidFill>
              </a:rPr>
              <a:t> Node&lt;E&gt; {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private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E </a:t>
            </a:r>
            <a:r>
              <a:rPr lang="en-US" dirty="0">
                <a:solidFill>
                  <a:srgbClr val="0000C0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private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Node&lt;E&gt; </a:t>
            </a:r>
            <a:r>
              <a:rPr lang="en-US" dirty="0">
                <a:solidFill>
                  <a:srgbClr val="0000C0"/>
                </a:solidFill>
              </a:rPr>
              <a:t>left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private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Node&lt;E&gt; </a:t>
            </a:r>
            <a:r>
              <a:rPr lang="en-US" dirty="0">
                <a:solidFill>
                  <a:srgbClr val="0000C0"/>
                </a:solidFill>
              </a:rPr>
              <a:t>right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3F5FBF"/>
                </a:solidFill>
              </a:rPr>
              <a:t>    /**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 smtClean="0">
                <a:solidFill>
                  <a:srgbClr val="3F5FBF"/>
                </a:solidFill>
              </a:rPr>
              <a:t>     </a:t>
            </a:r>
            <a:r>
              <a:rPr lang="en-US" dirty="0">
                <a:solidFill>
                  <a:srgbClr val="3F5FBF"/>
                </a:solidFill>
              </a:rPr>
              <a:t>* Create a node with the given data element. The left and right child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</a:t>
            </a:r>
            <a:r>
              <a:rPr lang="en-US" dirty="0">
                <a:solidFill>
                  <a:srgbClr val="3F5FBF"/>
                </a:solidFill>
              </a:rPr>
              <a:t>* nodes are set to null.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</a:t>
            </a:r>
            <a:r>
              <a:rPr lang="en-US" dirty="0">
                <a:solidFill>
                  <a:srgbClr val="3F5FBF"/>
                </a:solidFill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</a:t>
            </a:r>
            <a:r>
              <a:rPr lang="en-US" dirty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data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</a:t>
            </a:r>
            <a:r>
              <a:rPr lang="en-US" dirty="0">
                <a:solidFill>
                  <a:srgbClr val="3F5FBF"/>
                </a:solidFill>
              </a:rPr>
              <a:t>*            the element to store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</a:t>
            </a:r>
            <a:r>
              <a:rPr lang="en-US" dirty="0">
                <a:solidFill>
                  <a:srgbClr val="3F5FBF"/>
                </a:solidFill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public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Node(E data) {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data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data;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left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</a:t>
            </a:r>
            <a:r>
              <a:rPr lang="en-US" dirty="0">
                <a:solidFill>
                  <a:srgbClr val="7F0055"/>
                </a:solidFill>
              </a:rPr>
              <a:t>null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right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</a:t>
            </a:r>
            <a:r>
              <a:rPr lang="en-US" dirty="0">
                <a:solidFill>
                  <a:srgbClr val="7F0055"/>
                </a:solidFill>
              </a:rPr>
              <a:t>null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40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 BST: </a:t>
            </a:r>
            <a:r>
              <a:rPr lang="en-US" dirty="0" smtClean="0"/>
              <a:t>Fields and </a:t>
            </a:r>
            <a:r>
              <a:rPr lang="en-US" dirty="0" err="1" smtClean="0"/>
              <a:t>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BST has-a root node</a:t>
            </a:r>
          </a:p>
          <a:p>
            <a:endParaRPr lang="en-US" dirty="0"/>
          </a:p>
          <a:p>
            <a:r>
              <a:rPr lang="en-US" dirty="0" smtClean="0"/>
              <a:t>creating an empty BST should set the root node to null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0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F5FBF"/>
                </a:solidFill>
              </a:rPr>
              <a:t>  /**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 smtClean="0">
                <a:solidFill>
                  <a:srgbClr val="3F5FBF"/>
                </a:solidFill>
              </a:rPr>
              <a:t>   </a:t>
            </a:r>
            <a:r>
              <a:rPr lang="en-US" dirty="0">
                <a:solidFill>
                  <a:srgbClr val="3F5FBF"/>
                </a:solidFill>
              </a:rPr>
              <a:t>* The root node of the binary search tree.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</a:t>
            </a:r>
            <a:r>
              <a:rPr lang="en-US" dirty="0">
                <a:solidFill>
                  <a:srgbClr val="3F5FBF"/>
                </a:solidFill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private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Node&lt;E&gt; </a:t>
            </a:r>
            <a:r>
              <a:rPr lang="en-US" dirty="0">
                <a:solidFill>
                  <a:srgbClr val="0000C0"/>
                </a:solidFill>
              </a:rPr>
              <a:t>root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3F5FBF"/>
                </a:solidFill>
              </a:rPr>
              <a:t>  /**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 smtClean="0">
                <a:solidFill>
                  <a:srgbClr val="3F5FBF"/>
                </a:solidFill>
              </a:rPr>
              <a:t>   </a:t>
            </a:r>
            <a:r>
              <a:rPr lang="en-US" dirty="0">
                <a:solidFill>
                  <a:srgbClr val="3F5FBF"/>
                </a:solidFill>
              </a:rPr>
              <a:t>* Create an empty binary search tree.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</a:t>
            </a:r>
            <a:r>
              <a:rPr lang="en-US" dirty="0">
                <a:solidFill>
                  <a:srgbClr val="3F5FBF"/>
                </a:solidFill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public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BinarySearchTree</a:t>
            </a:r>
            <a:r>
              <a:rPr lang="en-US" dirty="0">
                <a:solidFill>
                  <a:srgbClr val="000000"/>
                </a:solidFill>
              </a:rPr>
              <a:t>() {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root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</a:t>
            </a:r>
            <a:r>
              <a:rPr lang="en-US" dirty="0">
                <a:solidFill>
                  <a:srgbClr val="7F0055"/>
                </a:solidFill>
              </a:rPr>
              <a:t>null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}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94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 BST: Adding elements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definition for a BST tells you everything that you need to know to add an element</a:t>
            </a:r>
          </a:p>
          <a:p>
            <a:r>
              <a:rPr lang="en-US" dirty="0"/>
              <a:t>in a binary search tree: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all nodes in the left subtree have data elements that are less than the data element of the root node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all nodes in the right subtree have data elements that are greater than the data element of the root node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rules 1 and 2 apply recursively to every subtree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55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F5FBF"/>
                </a:solidFill>
              </a:rPr>
              <a:t>  /**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 smtClean="0">
                <a:solidFill>
                  <a:srgbClr val="3F5FBF"/>
                </a:solidFill>
              </a:rPr>
              <a:t>   </a:t>
            </a:r>
            <a:r>
              <a:rPr lang="en-US" dirty="0">
                <a:solidFill>
                  <a:srgbClr val="3F5FBF"/>
                </a:solidFill>
              </a:rPr>
              <a:t>* Add an element to the tree. The element is inserted into the tree in a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* </a:t>
            </a:r>
            <a:r>
              <a:rPr lang="en-US" dirty="0">
                <a:solidFill>
                  <a:srgbClr val="3F5FBF"/>
                </a:solidFill>
              </a:rPr>
              <a:t>position that preserves the definition of a binary search tree.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* 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element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*            </a:t>
            </a:r>
            <a:r>
              <a:rPr lang="en-US" dirty="0">
                <a:solidFill>
                  <a:srgbClr val="3F5FBF"/>
                </a:solidFill>
              </a:rPr>
              <a:t>the element to add to the tree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*/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 smtClean="0">
                <a:solidFill>
                  <a:srgbClr val="7F0055"/>
                </a:solidFill>
              </a:rPr>
              <a:t>  public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void</a:t>
            </a:r>
            <a:r>
              <a:rPr lang="en-US" dirty="0">
                <a:solidFill>
                  <a:srgbClr val="000000"/>
                </a:solidFill>
              </a:rPr>
              <a:t> add(E element) {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if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root</a:t>
            </a:r>
            <a:r>
              <a:rPr lang="en-US" dirty="0">
                <a:solidFill>
                  <a:srgbClr val="000000"/>
                </a:solidFill>
              </a:rPr>
              <a:t> == </a:t>
            </a:r>
            <a:r>
              <a:rPr lang="en-US" dirty="0">
                <a:solidFill>
                  <a:srgbClr val="7F0055"/>
                </a:solidFill>
              </a:rPr>
              <a:t>null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root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Node&lt;E&gt;(element);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} 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7F0055"/>
                </a:solidFill>
              </a:rPr>
              <a:t>    else</a:t>
            </a:r>
            <a:r>
              <a:rPr lang="en-US" dirty="0" smtClean="0">
                <a:solidFill>
                  <a:srgbClr val="000000"/>
                </a:solidFill>
              </a:rPr>
              <a:t> {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3F7F5F"/>
                </a:solidFill>
              </a:rPr>
              <a:t>// </a:t>
            </a:r>
            <a:r>
              <a:rPr lang="en-US" dirty="0" smtClean="0">
                <a:solidFill>
                  <a:srgbClr val="3F7F5F"/>
                </a:solidFill>
              </a:rPr>
              <a:t>call recursive </a:t>
            </a:r>
            <a:r>
              <a:rPr lang="en-US" dirty="0">
                <a:solidFill>
                  <a:srgbClr val="3F7F5F"/>
                </a:solidFill>
              </a:rPr>
              <a:t>static method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  </a:t>
            </a:r>
            <a:r>
              <a:rPr lang="en-US" dirty="0" err="1" smtClean="0">
                <a:solidFill>
                  <a:srgbClr val="000000"/>
                </a:solidFill>
              </a:rPr>
              <a:t>BinarySearchTree.</a:t>
            </a:r>
            <a:r>
              <a:rPr lang="en-US" i="1" dirty="0" err="1" smtClean="0">
                <a:solidFill>
                  <a:srgbClr val="000000"/>
                </a:solidFill>
              </a:rPr>
              <a:t>add</a:t>
            </a:r>
            <a:r>
              <a:rPr lang="en-US" dirty="0" smtClean="0">
                <a:solidFill>
                  <a:srgbClr val="000000"/>
                </a:solidFill>
              </a:rPr>
              <a:t>(element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smtClean="0">
                <a:solidFill>
                  <a:srgbClr val="000000"/>
                </a:solidFill>
              </a:rPr>
              <a:t>null,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root</a:t>
            </a:r>
            <a:r>
              <a:rPr lang="en-US" dirty="0">
                <a:solidFill>
                  <a:srgbClr val="000000"/>
                </a:solidFill>
              </a:rPr>
              <a:t>);  </a:t>
            </a:r>
            <a:endParaRPr lang="en-US" dirty="0">
              <a:solidFill>
                <a:srgbClr val="3F7F5F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}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5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3F5FBF"/>
                </a:solidFill>
              </a:rPr>
              <a:t>/**</a:t>
            </a:r>
          </a:p>
          <a:p>
            <a:r>
              <a:rPr lang="en-US" sz="1200" dirty="0">
                <a:solidFill>
                  <a:srgbClr val="3F5FBF"/>
                </a:solidFill>
              </a:rPr>
              <a:t>   * Add an element to the tree </a:t>
            </a:r>
            <a:r>
              <a:rPr lang="en-US" sz="1200" dirty="0" smtClean="0">
                <a:solidFill>
                  <a:srgbClr val="3F5FBF"/>
                </a:solidFill>
              </a:rPr>
              <a:t>with the specified root. The element </a:t>
            </a:r>
            <a:r>
              <a:rPr lang="en-US" sz="1200" dirty="0">
                <a:solidFill>
                  <a:srgbClr val="3F5FBF"/>
                </a:solidFill>
              </a:rPr>
              <a:t>is inserted into </a:t>
            </a:r>
            <a:r>
              <a:rPr lang="en-US" sz="1200" dirty="0" smtClean="0">
                <a:solidFill>
                  <a:srgbClr val="3F5FBF"/>
                </a:solidFill>
              </a:rPr>
              <a:t>the</a:t>
            </a:r>
          </a:p>
          <a:p>
            <a:r>
              <a:rPr lang="en-US" sz="1200" dirty="0">
                <a:solidFill>
                  <a:srgbClr val="3F5FBF"/>
                </a:solidFill>
              </a:rPr>
              <a:t> </a:t>
            </a:r>
            <a:r>
              <a:rPr lang="en-US" sz="1200" dirty="0" smtClean="0">
                <a:solidFill>
                  <a:srgbClr val="3F5FBF"/>
                </a:solidFill>
              </a:rPr>
              <a:t>  * </a:t>
            </a:r>
            <a:r>
              <a:rPr lang="en-US" sz="1200" dirty="0">
                <a:solidFill>
                  <a:srgbClr val="3F5FBF"/>
                </a:solidFill>
              </a:rPr>
              <a:t>tree in a position that preserves </a:t>
            </a:r>
            <a:r>
              <a:rPr lang="en-US" sz="1200" dirty="0" smtClean="0">
                <a:solidFill>
                  <a:srgbClr val="3F5FBF"/>
                </a:solidFill>
              </a:rPr>
              <a:t>the </a:t>
            </a:r>
            <a:r>
              <a:rPr lang="en-US" sz="1200" dirty="0">
                <a:solidFill>
                  <a:srgbClr val="3F5FBF"/>
                </a:solidFill>
              </a:rPr>
              <a:t>definition of a binary search tree.</a:t>
            </a:r>
          </a:p>
          <a:p>
            <a:r>
              <a:rPr lang="en-US" sz="1200" dirty="0">
                <a:solidFill>
                  <a:srgbClr val="3F5FBF"/>
                </a:solidFill>
              </a:rPr>
              <a:t>   * </a:t>
            </a:r>
          </a:p>
          <a:p>
            <a:r>
              <a:rPr lang="en-US" sz="1200" dirty="0">
                <a:solidFill>
                  <a:srgbClr val="3F5FBF"/>
                </a:solidFill>
              </a:rPr>
              <a:t>   * </a:t>
            </a:r>
            <a:r>
              <a:rPr lang="en-US" sz="1200" dirty="0">
                <a:solidFill>
                  <a:srgbClr val="7F9FBF"/>
                </a:solidFill>
              </a:rPr>
              <a:t>@</a:t>
            </a:r>
            <a:r>
              <a:rPr lang="en-US" sz="1200" dirty="0" err="1">
                <a:solidFill>
                  <a:srgbClr val="7F9FBF"/>
                </a:solidFill>
              </a:rPr>
              <a:t>param</a:t>
            </a:r>
            <a:r>
              <a:rPr lang="en-US" sz="1200" dirty="0">
                <a:solidFill>
                  <a:srgbClr val="3F5FBF"/>
                </a:solidFill>
              </a:rPr>
              <a:t> </a:t>
            </a:r>
            <a:r>
              <a:rPr lang="en-US" sz="1200" dirty="0" smtClean="0">
                <a:solidFill>
                  <a:srgbClr val="3F5FBF"/>
                </a:solidFill>
              </a:rPr>
              <a:t>element      </a:t>
            </a:r>
            <a:r>
              <a:rPr lang="en-US" sz="1200" dirty="0">
                <a:solidFill>
                  <a:srgbClr val="3F5FBF"/>
                </a:solidFill>
              </a:rPr>
              <a:t>the element to add to the </a:t>
            </a:r>
            <a:r>
              <a:rPr lang="en-US" sz="1200" dirty="0" err="1">
                <a:solidFill>
                  <a:srgbClr val="3F5FBF"/>
                </a:solidFill>
              </a:rPr>
              <a:t>subtree</a:t>
            </a:r>
            <a:endParaRPr lang="en-US" sz="1200" dirty="0">
              <a:solidFill>
                <a:srgbClr val="3F5FBF"/>
              </a:solidFill>
            </a:endParaRPr>
          </a:p>
          <a:p>
            <a:r>
              <a:rPr lang="en-US" sz="1200" dirty="0">
                <a:solidFill>
                  <a:srgbClr val="3F5FBF"/>
                </a:solidFill>
              </a:rPr>
              <a:t>   * </a:t>
            </a:r>
            <a:r>
              <a:rPr lang="en-US" sz="1200" dirty="0">
                <a:solidFill>
                  <a:srgbClr val="7F9FBF"/>
                </a:solidFill>
              </a:rPr>
              <a:t>@</a:t>
            </a:r>
            <a:r>
              <a:rPr lang="en-US" sz="1200" dirty="0" err="1">
                <a:solidFill>
                  <a:srgbClr val="7F9FBF"/>
                </a:solidFill>
              </a:rPr>
              <a:t>param</a:t>
            </a:r>
            <a:r>
              <a:rPr lang="en-US" sz="1200" dirty="0">
                <a:solidFill>
                  <a:srgbClr val="3F5FBF"/>
                </a:solidFill>
              </a:rPr>
              <a:t> </a:t>
            </a:r>
            <a:r>
              <a:rPr lang="en-US" sz="1200" dirty="0" smtClean="0">
                <a:solidFill>
                  <a:srgbClr val="3F5FBF"/>
                </a:solidFill>
              </a:rPr>
              <a:t>root         </a:t>
            </a:r>
            <a:r>
              <a:rPr lang="en-US" sz="1200" dirty="0">
                <a:solidFill>
                  <a:srgbClr val="3F5FBF"/>
                </a:solidFill>
              </a:rPr>
              <a:t>the root of the </a:t>
            </a:r>
            <a:r>
              <a:rPr lang="en-US" sz="1200" dirty="0" err="1">
                <a:solidFill>
                  <a:srgbClr val="3F5FBF"/>
                </a:solidFill>
              </a:rPr>
              <a:t>subtree</a:t>
            </a:r>
            <a:endParaRPr lang="en-US" sz="1200" dirty="0">
              <a:solidFill>
                <a:srgbClr val="3F5FBF"/>
              </a:solidFill>
            </a:endParaRPr>
          </a:p>
          <a:p>
            <a:r>
              <a:rPr lang="en-US" sz="1200" dirty="0">
                <a:solidFill>
                  <a:srgbClr val="3F5FBF"/>
                </a:solidFill>
              </a:rPr>
              <a:t>   */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</a:t>
            </a:r>
            <a:r>
              <a:rPr lang="en-US" sz="1200" dirty="0">
                <a:solidFill>
                  <a:srgbClr val="7F0055"/>
                </a:solidFill>
              </a:rPr>
              <a:t>private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7F0055"/>
                </a:solidFill>
              </a:rPr>
              <a:t>static</a:t>
            </a:r>
            <a:r>
              <a:rPr lang="en-US" sz="1200" dirty="0">
                <a:solidFill>
                  <a:srgbClr val="000000"/>
                </a:solidFill>
              </a:rPr>
              <a:t> &lt;E </a:t>
            </a:r>
            <a:r>
              <a:rPr lang="en-US" sz="1200" dirty="0">
                <a:solidFill>
                  <a:srgbClr val="7F0055"/>
                </a:solidFill>
              </a:rPr>
              <a:t>extends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Comparable&lt;E&gt;&gt;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it-IT" sz="1200" dirty="0">
                <a:solidFill>
                  <a:srgbClr val="000000"/>
                </a:solidFill>
              </a:rPr>
              <a:t>  </a:t>
            </a:r>
            <a:r>
              <a:rPr lang="it-IT" sz="1200" dirty="0">
                <a:solidFill>
                  <a:srgbClr val="7F0055"/>
                </a:solidFill>
              </a:rPr>
              <a:t>void</a:t>
            </a:r>
            <a:r>
              <a:rPr lang="it-IT" sz="1200" dirty="0">
                <a:solidFill>
                  <a:srgbClr val="000000"/>
                </a:solidFill>
              </a:rPr>
              <a:t> add(E </a:t>
            </a:r>
            <a:r>
              <a:rPr lang="it-IT" sz="1200" dirty="0">
                <a:solidFill>
                  <a:srgbClr val="6A3E3E"/>
                </a:solidFill>
              </a:rPr>
              <a:t>element</a:t>
            </a:r>
            <a:r>
              <a:rPr lang="it-IT" sz="1200" dirty="0">
                <a:solidFill>
                  <a:srgbClr val="000000"/>
                </a:solidFill>
              </a:rPr>
              <a:t>, Node&lt;E&gt; </a:t>
            </a:r>
            <a:r>
              <a:rPr lang="it-IT" sz="1200" dirty="0">
                <a:solidFill>
                  <a:srgbClr val="6A3E3E"/>
                </a:solidFill>
              </a:rPr>
              <a:t>root</a:t>
            </a:r>
            <a:r>
              <a:rPr lang="it-IT" sz="1200" dirty="0">
                <a:solidFill>
                  <a:srgbClr val="000000"/>
                </a:solidFill>
              </a:rPr>
              <a:t>) {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7F0055"/>
                </a:solidFill>
              </a:rPr>
              <a:t>if</a:t>
            </a:r>
            <a:r>
              <a:rPr lang="en-US" sz="1200" dirty="0">
                <a:solidFill>
                  <a:srgbClr val="000000"/>
                </a:solidFill>
              </a:rPr>
              <a:t> (</a:t>
            </a:r>
            <a:r>
              <a:rPr lang="en-US" sz="1200" dirty="0" err="1">
                <a:solidFill>
                  <a:srgbClr val="6A3E3E"/>
                </a:solidFill>
              </a:rPr>
              <a:t>element</a:t>
            </a:r>
            <a:r>
              <a:rPr lang="en-US" sz="1200" dirty="0" err="1">
                <a:solidFill>
                  <a:srgbClr val="000000"/>
                </a:solidFill>
              </a:rPr>
              <a:t>.compareTo</a:t>
            </a:r>
            <a:r>
              <a:rPr lang="en-US" sz="1200" dirty="0">
                <a:solidFill>
                  <a:srgbClr val="000000"/>
                </a:solidFill>
              </a:rPr>
              <a:t>(</a:t>
            </a:r>
            <a:r>
              <a:rPr lang="en-US" sz="1200" dirty="0" err="1">
                <a:solidFill>
                  <a:srgbClr val="6A3E3E"/>
                </a:solidFill>
              </a:rPr>
              <a:t>root</a:t>
            </a:r>
            <a:r>
              <a:rPr lang="en-US" sz="1200" dirty="0" err="1">
                <a:solidFill>
                  <a:srgbClr val="000000"/>
                </a:solidFill>
              </a:rPr>
              <a:t>.</a:t>
            </a:r>
            <a:r>
              <a:rPr lang="en-US" sz="1200" dirty="0" err="1">
                <a:solidFill>
                  <a:srgbClr val="0000C0"/>
                </a:solidFill>
              </a:rPr>
              <a:t>data</a:t>
            </a:r>
            <a:r>
              <a:rPr lang="en-US" sz="1200" dirty="0">
                <a:solidFill>
                  <a:srgbClr val="000000"/>
                </a:solidFill>
              </a:rPr>
              <a:t>) &lt; </a:t>
            </a:r>
            <a:r>
              <a:rPr lang="en-US" sz="1200" dirty="0" smtClean="0">
                <a:solidFill>
                  <a:srgbClr val="000000"/>
                </a:solidFill>
              </a:rPr>
              <a:t>0) {           </a:t>
            </a:r>
            <a:r>
              <a:rPr lang="en-US" sz="1200" dirty="0" smtClean="0">
                <a:solidFill>
                  <a:srgbClr val="3F7F5F"/>
                </a:solidFill>
              </a:rPr>
              <a:t>// </a:t>
            </a:r>
            <a:r>
              <a:rPr lang="en-US" sz="1200" dirty="0">
                <a:solidFill>
                  <a:srgbClr val="3F7F5F"/>
                </a:solidFill>
              </a:rPr>
              <a:t>element belongs in the left </a:t>
            </a:r>
            <a:r>
              <a:rPr lang="en-US" sz="1200" dirty="0" err="1">
                <a:solidFill>
                  <a:srgbClr val="3F7F5F"/>
                </a:solidFill>
              </a:rPr>
              <a:t>subtree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</a:t>
            </a:r>
            <a:r>
              <a:rPr lang="en-US" sz="1200" dirty="0">
                <a:solidFill>
                  <a:srgbClr val="7F0055"/>
                </a:solidFill>
              </a:rPr>
              <a:t>if</a:t>
            </a:r>
            <a:r>
              <a:rPr lang="en-US" sz="1200" dirty="0">
                <a:solidFill>
                  <a:srgbClr val="000000"/>
                </a:solidFill>
              </a:rPr>
              <a:t> (</a:t>
            </a:r>
            <a:r>
              <a:rPr lang="en-US" sz="1200" dirty="0" err="1">
                <a:solidFill>
                  <a:srgbClr val="6A3E3E"/>
                </a:solidFill>
              </a:rPr>
              <a:t>root</a:t>
            </a:r>
            <a:r>
              <a:rPr lang="en-US" sz="1200" dirty="0" err="1">
                <a:solidFill>
                  <a:srgbClr val="000000"/>
                </a:solidFill>
              </a:rPr>
              <a:t>.</a:t>
            </a:r>
            <a:r>
              <a:rPr lang="en-US" sz="1200" dirty="0" err="1">
                <a:solidFill>
                  <a:srgbClr val="0000C0"/>
                </a:solidFill>
              </a:rPr>
              <a:t>left</a:t>
            </a:r>
            <a:r>
              <a:rPr lang="en-US" sz="1200" dirty="0">
                <a:solidFill>
                  <a:srgbClr val="000000"/>
                </a:solidFill>
              </a:rPr>
              <a:t> == </a:t>
            </a:r>
            <a:r>
              <a:rPr lang="en-US" sz="1200" dirty="0">
                <a:solidFill>
                  <a:srgbClr val="7F0055"/>
                </a:solidFill>
              </a:rPr>
              <a:t>null</a:t>
            </a:r>
            <a:r>
              <a:rPr lang="en-US" sz="1200" dirty="0">
                <a:solidFill>
                  <a:srgbClr val="000000"/>
                </a:solidFill>
              </a:rPr>
              <a:t>) </a:t>
            </a:r>
            <a:r>
              <a:rPr lang="en-US" sz="1200" dirty="0" smtClean="0">
                <a:solidFill>
                  <a:srgbClr val="000000"/>
                </a:solidFill>
              </a:rPr>
              <a:t>{                        </a:t>
            </a:r>
            <a:r>
              <a:rPr lang="en-US" sz="1200" dirty="0" smtClean="0">
                <a:solidFill>
                  <a:srgbClr val="3F7F5F"/>
                </a:solidFill>
              </a:rPr>
              <a:t>// is there no </a:t>
            </a:r>
            <a:r>
              <a:rPr lang="en-US" sz="1200" dirty="0">
                <a:solidFill>
                  <a:srgbClr val="3F7F5F"/>
                </a:solidFill>
              </a:rPr>
              <a:t>left </a:t>
            </a:r>
            <a:r>
              <a:rPr lang="en-US" sz="1200" dirty="0" err="1" smtClean="0">
                <a:solidFill>
                  <a:srgbClr val="3F7F5F"/>
                </a:solidFill>
              </a:rPr>
              <a:t>subtree</a:t>
            </a:r>
            <a:r>
              <a:rPr lang="en-US" sz="1200" dirty="0" smtClean="0">
                <a:solidFill>
                  <a:srgbClr val="3F7F5F"/>
                </a:solidFill>
              </a:rPr>
              <a:t>?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 err="1">
                <a:solidFill>
                  <a:srgbClr val="6A3E3E"/>
                </a:solidFill>
              </a:rPr>
              <a:t>root</a:t>
            </a:r>
            <a:r>
              <a:rPr lang="en-US" sz="1200" dirty="0" err="1">
                <a:solidFill>
                  <a:srgbClr val="000000"/>
                </a:solidFill>
              </a:rPr>
              <a:t>.</a:t>
            </a:r>
            <a:r>
              <a:rPr lang="en-US" sz="1200" dirty="0" err="1">
                <a:solidFill>
                  <a:srgbClr val="0000C0"/>
                </a:solidFill>
              </a:rPr>
              <a:t>left</a:t>
            </a:r>
            <a:r>
              <a:rPr lang="en-US" sz="1200" dirty="0">
                <a:solidFill>
                  <a:srgbClr val="000000"/>
                </a:solidFill>
              </a:rPr>
              <a:t> = </a:t>
            </a:r>
            <a:r>
              <a:rPr lang="en-US" sz="1200" dirty="0">
                <a:solidFill>
                  <a:srgbClr val="7F0055"/>
                </a:solidFill>
              </a:rPr>
              <a:t>new</a:t>
            </a:r>
            <a:r>
              <a:rPr lang="en-US" sz="1200" dirty="0">
                <a:solidFill>
                  <a:srgbClr val="000000"/>
                </a:solidFill>
              </a:rPr>
              <a:t> Node&lt;E&gt;(</a:t>
            </a:r>
            <a:r>
              <a:rPr lang="en-US" sz="1200" dirty="0">
                <a:solidFill>
                  <a:srgbClr val="6A3E3E"/>
                </a:solidFill>
              </a:rPr>
              <a:t>element</a:t>
            </a:r>
            <a:r>
              <a:rPr lang="en-US" sz="1200" dirty="0" smtClean="0">
                <a:solidFill>
                  <a:srgbClr val="000000"/>
                </a:solidFill>
              </a:rPr>
              <a:t>);             </a:t>
            </a:r>
            <a:r>
              <a:rPr lang="en-US" sz="1200" dirty="0" smtClean="0">
                <a:solidFill>
                  <a:srgbClr val="3F7F5F"/>
                </a:solidFill>
              </a:rPr>
              <a:t>// add the element as the new left child 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} </a:t>
            </a:r>
            <a:r>
              <a:rPr lang="en-US" sz="1200" dirty="0">
                <a:solidFill>
                  <a:srgbClr val="7F0055"/>
                </a:solidFill>
              </a:rPr>
              <a:t>else</a:t>
            </a:r>
            <a:r>
              <a:rPr lang="en-US" sz="1200" dirty="0">
                <a:solidFill>
                  <a:srgbClr val="000000"/>
                </a:solidFill>
              </a:rPr>
              <a:t> {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 err="1">
                <a:solidFill>
                  <a:srgbClr val="000000"/>
                </a:solidFill>
              </a:rPr>
              <a:t>BinarySearchTree.</a:t>
            </a:r>
            <a:r>
              <a:rPr lang="en-US" sz="1200" i="1" dirty="0" err="1">
                <a:solidFill>
                  <a:srgbClr val="000000"/>
                </a:solidFill>
              </a:rPr>
              <a:t>add</a:t>
            </a:r>
            <a:r>
              <a:rPr lang="en-US" sz="1200" i="1" dirty="0">
                <a:solidFill>
                  <a:srgbClr val="000000"/>
                </a:solidFill>
              </a:rPr>
              <a:t>(</a:t>
            </a:r>
            <a:r>
              <a:rPr lang="en-US" sz="1200" i="1" dirty="0">
                <a:solidFill>
                  <a:srgbClr val="6A3E3E"/>
                </a:solidFill>
              </a:rPr>
              <a:t>element</a:t>
            </a:r>
            <a:r>
              <a:rPr lang="en-US" sz="1200" i="1" dirty="0">
                <a:solidFill>
                  <a:srgbClr val="000000"/>
                </a:solidFill>
              </a:rPr>
              <a:t>, </a:t>
            </a:r>
            <a:r>
              <a:rPr lang="en-US" sz="1200" i="1" dirty="0" err="1">
                <a:solidFill>
                  <a:srgbClr val="6A3E3E"/>
                </a:solidFill>
              </a:rPr>
              <a:t>root</a:t>
            </a:r>
            <a:r>
              <a:rPr lang="en-US" sz="1200" i="1" dirty="0" err="1">
                <a:solidFill>
                  <a:srgbClr val="000000"/>
                </a:solidFill>
              </a:rPr>
              <a:t>.</a:t>
            </a:r>
            <a:r>
              <a:rPr lang="en-US" sz="1200" i="1" dirty="0" err="1">
                <a:solidFill>
                  <a:srgbClr val="0000C0"/>
                </a:solidFill>
              </a:rPr>
              <a:t>left</a:t>
            </a:r>
            <a:r>
              <a:rPr lang="en-US" sz="1200" i="1" dirty="0" smtClean="0">
                <a:solidFill>
                  <a:srgbClr val="000000"/>
                </a:solidFill>
              </a:rPr>
              <a:t>);     </a:t>
            </a:r>
            <a:r>
              <a:rPr lang="en-US" sz="1200" dirty="0" smtClean="0">
                <a:solidFill>
                  <a:srgbClr val="3F7F5F"/>
                </a:solidFill>
              </a:rPr>
              <a:t>// recursively add to the left </a:t>
            </a:r>
            <a:r>
              <a:rPr lang="en-US" sz="1200" dirty="0" err="1" smtClean="0">
                <a:solidFill>
                  <a:srgbClr val="3F7F5F"/>
                </a:solidFill>
              </a:rPr>
              <a:t>subtree</a:t>
            </a:r>
            <a:endParaRPr lang="en-US" sz="1200" i="1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}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  } </a:t>
            </a:r>
            <a:r>
              <a:rPr lang="en-US" sz="1200" dirty="0">
                <a:solidFill>
                  <a:srgbClr val="7F0055"/>
                </a:solidFill>
              </a:rPr>
              <a:t>else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{                                          </a:t>
            </a:r>
            <a:r>
              <a:rPr lang="en-US" sz="1200" dirty="0" smtClean="0">
                <a:solidFill>
                  <a:srgbClr val="3F7F5F"/>
                </a:solidFill>
              </a:rPr>
              <a:t>// </a:t>
            </a:r>
            <a:r>
              <a:rPr lang="en-US" sz="1200" dirty="0">
                <a:solidFill>
                  <a:srgbClr val="3F7F5F"/>
                </a:solidFill>
              </a:rPr>
              <a:t>element belongs in </a:t>
            </a:r>
            <a:r>
              <a:rPr lang="en-US" sz="1200" dirty="0" smtClean="0">
                <a:solidFill>
                  <a:srgbClr val="3F7F5F"/>
                </a:solidFill>
              </a:rPr>
              <a:t>the right </a:t>
            </a:r>
            <a:r>
              <a:rPr lang="en-US" sz="1200" dirty="0" err="1">
                <a:solidFill>
                  <a:srgbClr val="3F7F5F"/>
                </a:solidFill>
              </a:rPr>
              <a:t>subtree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</a:t>
            </a:r>
            <a:r>
              <a:rPr lang="en-US" sz="1200" dirty="0">
                <a:solidFill>
                  <a:srgbClr val="7F0055"/>
                </a:solidFill>
              </a:rPr>
              <a:t>if</a:t>
            </a:r>
            <a:r>
              <a:rPr lang="en-US" sz="1200" dirty="0">
                <a:solidFill>
                  <a:srgbClr val="000000"/>
                </a:solidFill>
              </a:rPr>
              <a:t> (</a:t>
            </a:r>
            <a:r>
              <a:rPr lang="en-US" sz="1200" dirty="0" err="1">
                <a:solidFill>
                  <a:srgbClr val="6A3E3E"/>
                </a:solidFill>
              </a:rPr>
              <a:t>root</a:t>
            </a:r>
            <a:r>
              <a:rPr lang="en-US" sz="1200" dirty="0" err="1">
                <a:solidFill>
                  <a:srgbClr val="000000"/>
                </a:solidFill>
              </a:rPr>
              <a:t>.</a:t>
            </a:r>
            <a:r>
              <a:rPr lang="en-US" sz="1200" dirty="0" err="1">
                <a:solidFill>
                  <a:srgbClr val="0000C0"/>
                </a:solidFill>
              </a:rPr>
              <a:t>right</a:t>
            </a:r>
            <a:r>
              <a:rPr lang="en-US" sz="1200" dirty="0">
                <a:solidFill>
                  <a:srgbClr val="000000"/>
                </a:solidFill>
              </a:rPr>
              <a:t> == </a:t>
            </a:r>
            <a:r>
              <a:rPr lang="en-US" sz="1200" dirty="0">
                <a:solidFill>
                  <a:srgbClr val="7F0055"/>
                </a:solidFill>
              </a:rPr>
              <a:t>null</a:t>
            </a:r>
            <a:r>
              <a:rPr lang="en-US" sz="1200" dirty="0">
                <a:solidFill>
                  <a:srgbClr val="000000"/>
                </a:solidFill>
              </a:rPr>
              <a:t>) </a:t>
            </a:r>
            <a:r>
              <a:rPr lang="en-US" sz="1200" dirty="0" smtClean="0">
                <a:solidFill>
                  <a:srgbClr val="000000"/>
                </a:solidFill>
              </a:rPr>
              <a:t>{                       </a:t>
            </a:r>
            <a:r>
              <a:rPr lang="en-US" sz="1200" dirty="0" smtClean="0">
                <a:solidFill>
                  <a:srgbClr val="3F7F5F"/>
                </a:solidFill>
              </a:rPr>
              <a:t>// is there no right </a:t>
            </a:r>
            <a:r>
              <a:rPr lang="en-US" sz="1200" dirty="0" err="1" smtClean="0">
                <a:solidFill>
                  <a:srgbClr val="3F7F5F"/>
                </a:solidFill>
              </a:rPr>
              <a:t>subtree</a:t>
            </a:r>
            <a:r>
              <a:rPr lang="en-US" sz="1200" dirty="0" smtClean="0">
                <a:solidFill>
                  <a:srgbClr val="3F7F5F"/>
                </a:solidFill>
              </a:rPr>
              <a:t>?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 err="1">
                <a:solidFill>
                  <a:srgbClr val="6A3E3E"/>
                </a:solidFill>
              </a:rPr>
              <a:t>root</a:t>
            </a:r>
            <a:r>
              <a:rPr lang="en-US" sz="1200" dirty="0" err="1">
                <a:solidFill>
                  <a:srgbClr val="000000"/>
                </a:solidFill>
              </a:rPr>
              <a:t>.</a:t>
            </a:r>
            <a:r>
              <a:rPr lang="en-US" sz="1200" dirty="0" err="1">
                <a:solidFill>
                  <a:srgbClr val="0000C0"/>
                </a:solidFill>
              </a:rPr>
              <a:t>right</a:t>
            </a:r>
            <a:r>
              <a:rPr lang="en-US" sz="1200" dirty="0">
                <a:solidFill>
                  <a:srgbClr val="000000"/>
                </a:solidFill>
              </a:rPr>
              <a:t> = </a:t>
            </a:r>
            <a:r>
              <a:rPr lang="en-US" sz="1200" dirty="0">
                <a:solidFill>
                  <a:srgbClr val="7F0055"/>
                </a:solidFill>
              </a:rPr>
              <a:t>new</a:t>
            </a:r>
            <a:r>
              <a:rPr lang="en-US" sz="1200" dirty="0">
                <a:solidFill>
                  <a:srgbClr val="000000"/>
                </a:solidFill>
              </a:rPr>
              <a:t> Node&lt;E&gt;(</a:t>
            </a:r>
            <a:r>
              <a:rPr lang="en-US" sz="1200" dirty="0">
                <a:solidFill>
                  <a:srgbClr val="6A3E3E"/>
                </a:solidFill>
              </a:rPr>
              <a:t>element</a:t>
            </a:r>
            <a:r>
              <a:rPr lang="en-US" sz="1200" dirty="0" smtClean="0">
                <a:solidFill>
                  <a:srgbClr val="000000"/>
                </a:solidFill>
              </a:rPr>
              <a:t>);</a:t>
            </a:r>
            <a:r>
              <a:rPr lang="en-US" sz="1200" dirty="0">
                <a:solidFill>
                  <a:srgbClr val="3F7F5F"/>
                </a:solidFill>
              </a:rPr>
              <a:t> </a:t>
            </a:r>
            <a:r>
              <a:rPr lang="en-US" sz="1200" dirty="0" smtClean="0">
                <a:solidFill>
                  <a:srgbClr val="3F7F5F"/>
                </a:solidFill>
              </a:rPr>
              <a:t>           // add the element as the new right child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} </a:t>
            </a:r>
            <a:r>
              <a:rPr lang="en-US" sz="1200" dirty="0">
                <a:solidFill>
                  <a:srgbClr val="7F0055"/>
                </a:solidFill>
              </a:rPr>
              <a:t>else</a:t>
            </a:r>
            <a:r>
              <a:rPr lang="en-US" sz="1200" dirty="0">
                <a:solidFill>
                  <a:srgbClr val="000000"/>
                </a:solidFill>
              </a:rPr>
              <a:t> {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 err="1">
                <a:solidFill>
                  <a:srgbClr val="000000"/>
                </a:solidFill>
              </a:rPr>
              <a:t>BinarySearchTree.</a:t>
            </a:r>
            <a:r>
              <a:rPr lang="en-US" sz="1200" i="1" dirty="0" err="1">
                <a:solidFill>
                  <a:srgbClr val="000000"/>
                </a:solidFill>
              </a:rPr>
              <a:t>add</a:t>
            </a:r>
            <a:r>
              <a:rPr lang="en-US" sz="1200" i="1" dirty="0">
                <a:solidFill>
                  <a:srgbClr val="000000"/>
                </a:solidFill>
              </a:rPr>
              <a:t>(</a:t>
            </a:r>
            <a:r>
              <a:rPr lang="en-US" sz="1200" i="1" dirty="0">
                <a:solidFill>
                  <a:srgbClr val="6A3E3E"/>
                </a:solidFill>
              </a:rPr>
              <a:t>element</a:t>
            </a:r>
            <a:r>
              <a:rPr lang="en-US" sz="1200" i="1" dirty="0">
                <a:solidFill>
                  <a:srgbClr val="000000"/>
                </a:solidFill>
              </a:rPr>
              <a:t>, </a:t>
            </a:r>
            <a:r>
              <a:rPr lang="en-US" sz="1200" i="1" dirty="0" err="1">
                <a:solidFill>
                  <a:srgbClr val="6A3E3E"/>
                </a:solidFill>
              </a:rPr>
              <a:t>root</a:t>
            </a:r>
            <a:r>
              <a:rPr lang="en-US" sz="1200" i="1" dirty="0" err="1">
                <a:solidFill>
                  <a:srgbClr val="000000"/>
                </a:solidFill>
              </a:rPr>
              <a:t>.</a:t>
            </a:r>
            <a:r>
              <a:rPr lang="en-US" sz="1200" i="1" dirty="0" err="1">
                <a:solidFill>
                  <a:srgbClr val="0000C0"/>
                </a:solidFill>
              </a:rPr>
              <a:t>right</a:t>
            </a:r>
            <a:r>
              <a:rPr lang="en-US" sz="1200" i="1" dirty="0" smtClean="0">
                <a:solidFill>
                  <a:srgbClr val="000000"/>
                </a:solidFill>
              </a:rPr>
              <a:t>);    </a:t>
            </a:r>
            <a:r>
              <a:rPr lang="en-US" sz="1200" dirty="0" smtClean="0">
                <a:solidFill>
                  <a:srgbClr val="3F7F5F"/>
                </a:solidFill>
              </a:rPr>
              <a:t>// recursively add to the right </a:t>
            </a:r>
            <a:r>
              <a:rPr lang="en-US" sz="1200" dirty="0" err="1" smtClean="0">
                <a:solidFill>
                  <a:srgbClr val="3F7F5F"/>
                </a:solidFill>
              </a:rPr>
              <a:t>subtree</a:t>
            </a:r>
            <a:endParaRPr lang="en-US" sz="1200" i="1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}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  }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}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885152" y="2968144"/>
            <a:ext cx="7801648" cy="1324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5152" y="4523533"/>
            <a:ext cx="7801648" cy="1324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92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3F5FBF"/>
                </a:solidFill>
              </a:rPr>
              <a:t>/**</a:t>
            </a:r>
          </a:p>
          <a:p>
            <a:r>
              <a:rPr lang="en-US" sz="1200" dirty="0">
                <a:solidFill>
                  <a:srgbClr val="3F5FBF"/>
                </a:solidFill>
              </a:rPr>
              <a:t>   * Add an element to the tree </a:t>
            </a:r>
            <a:r>
              <a:rPr lang="en-US" sz="1200" dirty="0" smtClean="0">
                <a:solidFill>
                  <a:srgbClr val="3F5FBF"/>
                </a:solidFill>
              </a:rPr>
              <a:t>with the specified root. The element </a:t>
            </a:r>
            <a:r>
              <a:rPr lang="en-US" sz="1200" dirty="0">
                <a:solidFill>
                  <a:srgbClr val="3F5FBF"/>
                </a:solidFill>
              </a:rPr>
              <a:t>is inserted into </a:t>
            </a:r>
            <a:r>
              <a:rPr lang="en-US" sz="1200" dirty="0" smtClean="0">
                <a:solidFill>
                  <a:srgbClr val="3F5FBF"/>
                </a:solidFill>
              </a:rPr>
              <a:t>the</a:t>
            </a:r>
          </a:p>
          <a:p>
            <a:r>
              <a:rPr lang="en-US" sz="1200" dirty="0">
                <a:solidFill>
                  <a:srgbClr val="3F5FBF"/>
                </a:solidFill>
              </a:rPr>
              <a:t> </a:t>
            </a:r>
            <a:r>
              <a:rPr lang="en-US" sz="1200" dirty="0" smtClean="0">
                <a:solidFill>
                  <a:srgbClr val="3F5FBF"/>
                </a:solidFill>
              </a:rPr>
              <a:t>  * </a:t>
            </a:r>
            <a:r>
              <a:rPr lang="en-US" sz="1200" dirty="0">
                <a:solidFill>
                  <a:srgbClr val="3F5FBF"/>
                </a:solidFill>
              </a:rPr>
              <a:t>tree in a position that preserves </a:t>
            </a:r>
            <a:r>
              <a:rPr lang="en-US" sz="1200" dirty="0" smtClean="0">
                <a:solidFill>
                  <a:srgbClr val="3F5FBF"/>
                </a:solidFill>
              </a:rPr>
              <a:t>the </a:t>
            </a:r>
            <a:r>
              <a:rPr lang="en-US" sz="1200" dirty="0">
                <a:solidFill>
                  <a:srgbClr val="3F5FBF"/>
                </a:solidFill>
              </a:rPr>
              <a:t>definition of a binary search tree.</a:t>
            </a:r>
          </a:p>
          <a:p>
            <a:r>
              <a:rPr lang="en-US" sz="1200" dirty="0">
                <a:solidFill>
                  <a:srgbClr val="3F5FBF"/>
                </a:solidFill>
              </a:rPr>
              <a:t>   * </a:t>
            </a:r>
          </a:p>
          <a:p>
            <a:r>
              <a:rPr lang="en-US" sz="1200" dirty="0">
                <a:solidFill>
                  <a:srgbClr val="3F5FBF"/>
                </a:solidFill>
              </a:rPr>
              <a:t>   * </a:t>
            </a:r>
            <a:r>
              <a:rPr lang="en-US" sz="1200" dirty="0">
                <a:solidFill>
                  <a:srgbClr val="7F9FBF"/>
                </a:solidFill>
              </a:rPr>
              <a:t>@</a:t>
            </a:r>
            <a:r>
              <a:rPr lang="en-US" sz="1200" dirty="0" err="1">
                <a:solidFill>
                  <a:srgbClr val="7F9FBF"/>
                </a:solidFill>
              </a:rPr>
              <a:t>param</a:t>
            </a:r>
            <a:r>
              <a:rPr lang="en-US" sz="1200" dirty="0">
                <a:solidFill>
                  <a:srgbClr val="3F5FBF"/>
                </a:solidFill>
              </a:rPr>
              <a:t> </a:t>
            </a:r>
            <a:r>
              <a:rPr lang="en-US" sz="1200" dirty="0" smtClean="0">
                <a:solidFill>
                  <a:srgbClr val="3F5FBF"/>
                </a:solidFill>
              </a:rPr>
              <a:t>element      </a:t>
            </a:r>
            <a:r>
              <a:rPr lang="en-US" sz="1200" dirty="0">
                <a:solidFill>
                  <a:srgbClr val="3F5FBF"/>
                </a:solidFill>
              </a:rPr>
              <a:t>the element to add to the </a:t>
            </a:r>
            <a:r>
              <a:rPr lang="en-US" sz="1200" dirty="0" err="1">
                <a:solidFill>
                  <a:srgbClr val="3F5FBF"/>
                </a:solidFill>
              </a:rPr>
              <a:t>subtree</a:t>
            </a:r>
            <a:endParaRPr lang="en-US" sz="1200" dirty="0">
              <a:solidFill>
                <a:srgbClr val="3F5FBF"/>
              </a:solidFill>
            </a:endParaRPr>
          </a:p>
          <a:p>
            <a:r>
              <a:rPr lang="en-US" sz="1200" dirty="0">
                <a:solidFill>
                  <a:srgbClr val="3F5FBF"/>
                </a:solidFill>
              </a:rPr>
              <a:t>   * </a:t>
            </a:r>
            <a:r>
              <a:rPr lang="en-US" sz="1200" dirty="0">
                <a:solidFill>
                  <a:srgbClr val="7F9FBF"/>
                </a:solidFill>
              </a:rPr>
              <a:t>@</a:t>
            </a:r>
            <a:r>
              <a:rPr lang="en-US" sz="1200" dirty="0" err="1">
                <a:solidFill>
                  <a:srgbClr val="7F9FBF"/>
                </a:solidFill>
              </a:rPr>
              <a:t>param</a:t>
            </a:r>
            <a:r>
              <a:rPr lang="en-US" sz="1200" dirty="0">
                <a:solidFill>
                  <a:srgbClr val="3F5FBF"/>
                </a:solidFill>
              </a:rPr>
              <a:t> </a:t>
            </a:r>
            <a:r>
              <a:rPr lang="en-US" sz="1200" dirty="0" smtClean="0">
                <a:solidFill>
                  <a:srgbClr val="3F5FBF"/>
                </a:solidFill>
              </a:rPr>
              <a:t>root         </a:t>
            </a:r>
            <a:r>
              <a:rPr lang="en-US" sz="1200" dirty="0">
                <a:solidFill>
                  <a:srgbClr val="3F5FBF"/>
                </a:solidFill>
              </a:rPr>
              <a:t>the root of the </a:t>
            </a:r>
            <a:r>
              <a:rPr lang="en-US" sz="1200" dirty="0" err="1">
                <a:solidFill>
                  <a:srgbClr val="3F5FBF"/>
                </a:solidFill>
              </a:rPr>
              <a:t>subtree</a:t>
            </a:r>
            <a:endParaRPr lang="en-US" sz="1200" dirty="0">
              <a:solidFill>
                <a:srgbClr val="3F5FBF"/>
              </a:solidFill>
            </a:endParaRPr>
          </a:p>
          <a:p>
            <a:r>
              <a:rPr lang="en-US" sz="1200" dirty="0">
                <a:solidFill>
                  <a:srgbClr val="3F5FBF"/>
                </a:solidFill>
              </a:rPr>
              <a:t>   */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</a:t>
            </a:r>
            <a:r>
              <a:rPr lang="en-US" sz="1200" dirty="0">
                <a:solidFill>
                  <a:srgbClr val="7F0055"/>
                </a:solidFill>
              </a:rPr>
              <a:t>private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7F0055"/>
                </a:solidFill>
              </a:rPr>
              <a:t>static</a:t>
            </a:r>
            <a:r>
              <a:rPr lang="en-US" sz="1200" dirty="0">
                <a:solidFill>
                  <a:srgbClr val="000000"/>
                </a:solidFill>
              </a:rPr>
              <a:t> &lt;E </a:t>
            </a:r>
            <a:r>
              <a:rPr lang="en-US" sz="1200" dirty="0">
                <a:solidFill>
                  <a:srgbClr val="7F0055"/>
                </a:solidFill>
              </a:rPr>
              <a:t>extends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Comparable&lt;E&gt;&gt;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it-IT" sz="1200" dirty="0">
                <a:solidFill>
                  <a:srgbClr val="000000"/>
                </a:solidFill>
              </a:rPr>
              <a:t>  </a:t>
            </a:r>
            <a:r>
              <a:rPr lang="it-IT" sz="1200" dirty="0">
                <a:solidFill>
                  <a:srgbClr val="7F0055"/>
                </a:solidFill>
              </a:rPr>
              <a:t>void</a:t>
            </a:r>
            <a:r>
              <a:rPr lang="it-IT" sz="1200" dirty="0">
                <a:solidFill>
                  <a:srgbClr val="000000"/>
                </a:solidFill>
              </a:rPr>
              <a:t> add(E </a:t>
            </a:r>
            <a:r>
              <a:rPr lang="it-IT" sz="1200" dirty="0">
                <a:solidFill>
                  <a:srgbClr val="6A3E3E"/>
                </a:solidFill>
              </a:rPr>
              <a:t>element</a:t>
            </a:r>
            <a:r>
              <a:rPr lang="it-IT" sz="1200" dirty="0">
                <a:solidFill>
                  <a:srgbClr val="000000"/>
                </a:solidFill>
              </a:rPr>
              <a:t>, Node&lt;E&gt; </a:t>
            </a:r>
            <a:r>
              <a:rPr lang="it-IT" sz="1200" dirty="0">
                <a:solidFill>
                  <a:srgbClr val="6A3E3E"/>
                </a:solidFill>
              </a:rPr>
              <a:t>root</a:t>
            </a:r>
            <a:r>
              <a:rPr lang="it-IT" sz="1200" dirty="0">
                <a:solidFill>
                  <a:srgbClr val="000000"/>
                </a:solidFill>
              </a:rPr>
              <a:t>) {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7F0055"/>
                </a:solidFill>
              </a:rPr>
              <a:t>if</a:t>
            </a:r>
            <a:r>
              <a:rPr lang="en-US" sz="1200" dirty="0">
                <a:solidFill>
                  <a:srgbClr val="000000"/>
                </a:solidFill>
              </a:rPr>
              <a:t> (</a:t>
            </a:r>
            <a:r>
              <a:rPr lang="en-US" sz="1200" dirty="0" err="1">
                <a:solidFill>
                  <a:srgbClr val="6A3E3E"/>
                </a:solidFill>
              </a:rPr>
              <a:t>element</a:t>
            </a:r>
            <a:r>
              <a:rPr lang="en-US" sz="1200" dirty="0" err="1">
                <a:solidFill>
                  <a:srgbClr val="000000"/>
                </a:solidFill>
              </a:rPr>
              <a:t>.compareTo</a:t>
            </a:r>
            <a:r>
              <a:rPr lang="en-US" sz="1200" dirty="0">
                <a:solidFill>
                  <a:srgbClr val="000000"/>
                </a:solidFill>
              </a:rPr>
              <a:t>(</a:t>
            </a:r>
            <a:r>
              <a:rPr lang="en-US" sz="1200" dirty="0" err="1">
                <a:solidFill>
                  <a:srgbClr val="6A3E3E"/>
                </a:solidFill>
              </a:rPr>
              <a:t>root</a:t>
            </a:r>
            <a:r>
              <a:rPr lang="en-US" sz="1200" dirty="0" err="1">
                <a:solidFill>
                  <a:srgbClr val="000000"/>
                </a:solidFill>
              </a:rPr>
              <a:t>.</a:t>
            </a:r>
            <a:r>
              <a:rPr lang="en-US" sz="1200" dirty="0" err="1">
                <a:solidFill>
                  <a:srgbClr val="0000C0"/>
                </a:solidFill>
              </a:rPr>
              <a:t>data</a:t>
            </a:r>
            <a:r>
              <a:rPr lang="en-US" sz="1200" dirty="0">
                <a:solidFill>
                  <a:srgbClr val="000000"/>
                </a:solidFill>
              </a:rPr>
              <a:t>) &lt; </a:t>
            </a:r>
            <a:r>
              <a:rPr lang="en-US" sz="1200" dirty="0" smtClean="0">
                <a:solidFill>
                  <a:srgbClr val="000000"/>
                </a:solidFill>
              </a:rPr>
              <a:t>0) {           </a:t>
            </a:r>
            <a:r>
              <a:rPr lang="en-US" sz="1200" dirty="0" smtClean="0">
                <a:solidFill>
                  <a:srgbClr val="3F7F5F"/>
                </a:solidFill>
              </a:rPr>
              <a:t>// </a:t>
            </a:r>
            <a:r>
              <a:rPr lang="en-US" sz="1200" dirty="0">
                <a:solidFill>
                  <a:srgbClr val="3F7F5F"/>
                </a:solidFill>
              </a:rPr>
              <a:t>element belongs in the left </a:t>
            </a:r>
            <a:r>
              <a:rPr lang="en-US" sz="1200" dirty="0" err="1">
                <a:solidFill>
                  <a:srgbClr val="3F7F5F"/>
                </a:solidFill>
              </a:rPr>
              <a:t>subtree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</a:t>
            </a:r>
            <a:r>
              <a:rPr lang="en-US" sz="1200" dirty="0">
                <a:solidFill>
                  <a:srgbClr val="7F0055"/>
                </a:solidFill>
              </a:rPr>
              <a:t>if</a:t>
            </a:r>
            <a:r>
              <a:rPr lang="en-US" sz="1200" dirty="0">
                <a:solidFill>
                  <a:srgbClr val="000000"/>
                </a:solidFill>
              </a:rPr>
              <a:t> (</a:t>
            </a:r>
            <a:r>
              <a:rPr lang="en-US" sz="1200" dirty="0" err="1">
                <a:solidFill>
                  <a:srgbClr val="6A3E3E"/>
                </a:solidFill>
              </a:rPr>
              <a:t>root</a:t>
            </a:r>
            <a:r>
              <a:rPr lang="en-US" sz="1200" dirty="0" err="1">
                <a:solidFill>
                  <a:srgbClr val="000000"/>
                </a:solidFill>
              </a:rPr>
              <a:t>.</a:t>
            </a:r>
            <a:r>
              <a:rPr lang="en-US" sz="1200" dirty="0" err="1">
                <a:solidFill>
                  <a:srgbClr val="0000C0"/>
                </a:solidFill>
              </a:rPr>
              <a:t>left</a:t>
            </a:r>
            <a:r>
              <a:rPr lang="en-US" sz="1200" dirty="0">
                <a:solidFill>
                  <a:srgbClr val="000000"/>
                </a:solidFill>
              </a:rPr>
              <a:t> == </a:t>
            </a:r>
            <a:r>
              <a:rPr lang="en-US" sz="1200" dirty="0">
                <a:solidFill>
                  <a:srgbClr val="7F0055"/>
                </a:solidFill>
              </a:rPr>
              <a:t>null</a:t>
            </a:r>
            <a:r>
              <a:rPr lang="en-US" sz="1200" dirty="0">
                <a:solidFill>
                  <a:srgbClr val="000000"/>
                </a:solidFill>
              </a:rPr>
              <a:t>) </a:t>
            </a:r>
            <a:r>
              <a:rPr lang="en-US" sz="1200" dirty="0" smtClean="0">
                <a:solidFill>
                  <a:srgbClr val="000000"/>
                </a:solidFill>
              </a:rPr>
              <a:t>{                        </a:t>
            </a:r>
            <a:r>
              <a:rPr lang="en-US" sz="1200" dirty="0" smtClean="0">
                <a:solidFill>
                  <a:srgbClr val="3F7F5F"/>
                </a:solidFill>
              </a:rPr>
              <a:t>// is there no </a:t>
            </a:r>
            <a:r>
              <a:rPr lang="en-US" sz="1200" dirty="0">
                <a:solidFill>
                  <a:srgbClr val="3F7F5F"/>
                </a:solidFill>
              </a:rPr>
              <a:t>left </a:t>
            </a:r>
            <a:r>
              <a:rPr lang="en-US" sz="1200" dirty="0" err="1" smtClean="0">
                <a:solidFill>
                  <a:srgbClr val="3F7F5F"/>
                </a:solidFill>
              </a:rPr>
              <a:t>subtree</a:t>
            </a:r>
            <a:r>
              <a:rPr lang="en-US" sz="1200" dirty="0" smtClean="0">
                <a:solidFill>
                  <a:srgbClr val="3F7F5F"/>
                </a:solidFill>
              </a:rPr>
              <a:t>?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 err="1">
                <a:solidFill>
                  <a:srgbClr val="6A3E3E"/>
                </a:solidFill>
              </a:rPr>
              <a:t>root</a:t>
            </a:r>
            <a:r>
              <a:rPr lang="en-US" sz="1200" dirty="0" err="1">
                <a:solidFill>
                  <a:srgbClr val="000000"/>
                </a:solidFill>
              </a:rPr>
              <a:t>.</a:t>
            </a:r>
            <a:r>
              <a:rPr lang="en-US" sz="1200" dirty="0" err="1">
                <a:solidFill>
                  <a:srgbClr val="0000C0"/>
                </a:solidFill>
              </a:rPr>
              <a:t>left</a:t>
            </a:r>
            <a:r>
              <a:rPr lang="en-US" sz="1200" dirty="0">
                <a:solidFill>
                  <a:srgbClr val="000000"/>
                </a:solidFill>
              </a:rPr>
              <a:t> = </a:t>
            </a:r>
            <a:r>
              <a:rPr lang="en-US" sz="1200" dirty="0">
                <a:solidFill>
                  <a:srgbClr val="7F0055"/>
                </a:solidFill>
              </a:rPr>
              <a:t>new</a:t>
            </a:r>
            <a:r>
              <a:rPr lang="en-US" sz="1200" dirty="0">
                <a:solidFill>
                  <a:srgbClr val="000000"/>
                </a:solidFill>
              </a:rPr>
              <a:t> Node&lt;E&gt;(</a:t>
            </a:r>
            <a:r>
              <a:rPr lang="en-US" sz="1200" dirty="0">
                <a:solidFill>
                  <a:srgbClr val="6A3E3E"/>
                </a:solidFill>
              </a:rPr>
              <a:t>element</a:t>
            </a:r>
            <a:r>
              <a:rPr lang="en-US" sz="1200" dirty="0" smtClean="0">
                <a:solidFill>
                  <a:srgbClr val="000000"/>
                </a:solidFill>
              </a:rPr>
              <a:t>);             </a:t>
            </a:r>
            <a:r>
              <a:rPr lang="en-US" sz="1200" dirty="0" smtClean="0">
                <a:solidFill>
                  <a:srgbClr val="3F7F5F"/>
                </a:solidFill>
              </a:rPr>
              <a:t>// add the element as the new left child 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} </a:t>
            </a:r>
            <a:r>
              <a:rPr lang="en-US" sz="1200" dirty="0">
                <a:solidFill>
                  <a:srgbClr val="7F0055"/>
                </a:solidFill>
              </a:rPr>
              <a:t>else</a:t>
            </a:r>
            <a:r>
              <a:rPr lang="en-US" sz="1200" dirty="0">
                <a:solidFill>
                  <a:srgbClr val="000000"/>
                </a:solidFill>
              </a:rPr>
              <a:t> {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 err="1">
                <a:solidFill>
                  <a:srgbClr val="000000"/>
                </a:solidFill>
              </a:rPr>
              <a:t>BinarySearchTree.</a:t>
            </a:r>
            <a:r>
              <a:rPr lang="en-US" sz="1200" i="1" dirty="0" err="1">
                <a:solidFill>
                  <a:srgbClr val="000000"/>
                </a:solidFill>
              </a:rPr>
              <a:t>add</a:t>
            </a:r>
            <a:r>
              <a:rPr lang="en-US" sz="1200" i="1" dirty="0">
                <a:solidFill>
                  <a:srgbClr val="000000"/>
                </a:solidFill>
              </a:rPr>
              <a:t>(</a:t>
            </a:r>
            <a:r>
              <a:rPr lang="en-US" sz="1200" i="1" dirty="0">
                <a:solidFill>
                  <a:srgbClr val="6A3E3E"/>
                </a:solidFill>
              </a:rPr>
              <a:t>element</a:t>
            </a:r>
            <a:r>
              <a:rPr lang="en-US" sz="1200" i="1" dirty="0">
                <a:solidFill>
                  <a:srgbClr val="000000"/>
                </a:solidFill>
              </a:rPr>
              <a:t>, </a:t>
            </a:r>
            <a:r>
              <a:rPr lang="en-US" sz="1200" i="1" dirty="0" err="1">
                <a:solidFill>
                  <a:srgbClr val="6A3E3E"/>
                </a:solidFill>
              </a:rPr>
              <a:t>root</a:t>
            </a:r>
            <a:r>
              <a:rPr lang="en-US" sz="1200" i="1" dirty="0" err="1">
                <a:solidFill>
                  <a:srgbClr val="000000"/>
                </a:solidFill>
              </a:rPr>
              <a:t>.</a:t>
            </a:r>
            <a:r>
              <a:rPr lang="en-US" sz="1200" i="1" dirty="0" err="1">
                <a:solidFill>
                  <a:srgbClr val="0000C0"/>
                </a:solidFill>
              </a:rPr>
              <a:t>left</a:t>
            </a:r>
            <a:r>
              <a:rPr lang="en-US" sz="1200" i="1" dirty="0" smtClean="0">
                <a:solidFill>
                  <a:srgbClr val="000000"/>
                </a:solidFill>
              </a:rPr>
              <a:t>);     </a:t>
            </a:r>
            <a:r>
              <a:rPr lang="en-US" sz="1200" dirty="0" smtClean="0">
                <a:solidFill>
                  <a:srgbClr val="3F7F5F"/>
                </a:solidFill>
              </a:rPr>
              <a:t>// recursively add to the left </a:t>
            </a:r>
            <a:r>
              <a:rPr lang="en-US" sz="1200" dirty="0" err="1" smtClean="0">
                <a:solidFill>
                  <a:srgbClr val="3F7F5F"/>
                </a:solidFill>
              </a:rPr>
              <a:t>subtree</a:t>
            </a:r>
            <a:endParaRPr lang="en-US" sz="1200" i="1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}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  } </a:t>
            </a:r>
            <a:r>
              <a:rPr lang="en-US" sz="1200" dirty="0">
                <a:solidFill>
                  <a:srgbClr val="7F0055"/>
                </a:solidFill>
              </a:rPr>
              <a:t>else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{                                          </a:t>
            </a:r>
            <a:r>
              <a:rPr lang="en-US" sz="1200" dirty="0" smtClean="0">
                <a:solidFill>
                  <a:srgbClr val="3F7F5F"/>
                </a:solidFill>
              </a:rPr>
              <a:t>// </a:t>
            </a:r>
            <a:r>
              <a:rPr lang="en-US" sz="1200" dirty="0">
                <a:solidFill>
                  <a:srgbClr val="3F7F5F"/>
                </a:solidFill>
              </a:rPr>
              <a:t>element belongs in </a:t>
            </a:r>
            <a:r>
              <a:rPr lang="en-US" sz="1200" dirty="0" smtClean="0">
                <a:solidFill>
                  <a:srgbClr val="3F7F5F"/>
                </a:solidFill>
              </a:rPr>
              <a:t>the right </a:t>
            </a:r>
            <a:r>
              <a:rPr lang="en-US" sz="1200" dirty="0" err="1">
                <a:solidFill>
                  <a:srgbClr val="3F7F5F"/>
                </a:solidFill>
              </a:rPr>
              <a:t>subtree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</a:t>
            </a:r>
            <a:r>
              <a:rPr lang="en-US" sz="1200" dirty="0">
                <a:solidFill>
                  <a:srgbClr val="7F0055"/>
                </a:solidFill>
              </a:rPr>
              <a:t>if</a:t>
            </a:r>
            <a:r>
              <a:rPr lang="en-US" sz="1200" dirty="0">
                <a:solidFill>
                  <a:srgbClr val="000000"/>
                </a:solidFill>
              </a:rPr>
              <a:t> (</a:t>
            </a:r>
            <a:r>
              <a:rPr lang="en-US" sz="1200" dirty="0" err="1">
                <a:solidFill>
                  <a:srgbClr val="6A3E3E"/>
                </a:solidFill>
              </a:rPr>
              <a:t>root</a:t>
            </a:r>
            <a:r>
              <a:rPr lang="en-US" sz="1200" dirty="0" err="1">
                <a:solidFill>
                  <a:srgbClr val="000000"/>
                </a:solidFill>
              </a:rPr>
              <a:t>.</a:t>
            </a:r>
            <a:r>
              <a:rPr lang="en-US" sz="1200" dirty="0" err="1">
                <a:solidFill>
                  <a:srgbClr val="0000C0"/>
                </a:solidFill>
              </a:rPr>
              <a:t>right</a:t>
            </a:r>
            <a:r>
              <a:rPr lang="en-US" sz="1200" dirty="0">
                <a:solidFill>
                  <a:srgbClr val="000000"/>
                </a:solidFill>
              </a:rPr>
              <a:t> == </a:t>
            </a:r>
            <a:r>
              <a:rPr lang="en-US" sz="1200" dirty="0">
                <a:solidFill>
                  <a:srgbClr val="7F0055"/>
                </a:solidFill>
              </a:rPr>
              <a:t>null</a:t>
            </a:r>
            <a:r>
              <a:rPr lang="en-US" sz="1200" dirty="0">
                <a:solidFill>
                  <a:srgbClr val="000000"/>
                </a:solidFill>
              </a:rPr>
              <a:t>) </a:t>
            </a:r>
            <a:r>
              <a:rPr lang="en-US" sz="1200" dirty="0" smtClean="0">
                <a:solidFill>
                  <a:srgbClr val="000000"/>
                </a:solidFill>
              </a:rPr>
              <a:t>{                       </a:t>
            </a:r>
            <a:r>
              <a:rPr lang="en-US" sz="1200" dirty="0" smtClean="0">
                <a:solidFill>
                  <a:srgbClr val="3F7F5F"/>
                </a:solidFill>
              </a:rPr>
              <a:t>// is there no right </a:t>
            </a:r>
            <a:r>
              <a:rPr lang="en-US" sz="1200" dirty="0" err="1" smtClean="0">
                <a:solidFill>
                  <a:srgbClr val="3F7F5F"/>
                </a:solidFill>
              </a:rPr>
              <a:t>subtree</a:t>
            </a:r>
            <a:r>
              <a:rPr lang="en-US" sz="1200" dirty="0" smtClean="0">
                <a:solidFill>
                  <a:srgbClr val="3F7F5F"/>
                </a:solidFill>
              </a:rPr>
              <a:t>?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 err="1">
                <a:solidFill>
                  <a:srgbClr val="6A3E3E"/>
                </a:solidFill>
              </a:rPr>
              <a:t>root</a:t>
            </a:r>
            <a:r>
              <a:rPr lang="en-US" sz="1200" dirty="0" err="1">
                <a:solidFill>
                  <a:srgbClr val="000000"/>
                </a:solidFill>
              </a:rPr>
              <a:t>.</a:t>
            </a:r>
            <a:r>
              <a:rPr lang="en-US" sz="1200" dirty="0" err="1">
                <a:solidFill>
                  <a:srgbClr val="0000C0"/>
                </a:solidFill>
              </a:rPr>
              <a:t>right</a:t>
            </a:r>
            <a:r>
              <a:rPr lang="en-US" sz="1200" dirty="0">
                <a:solidFill>
                  <a:srgbClr val="000000"/>
                </a:solidFill>
              </a:rPr>
              <a:t> = </a:t>
            </a:r>
            <a:r>
              <a:rPr lang="en-US" sz="1200" dirty="0">
                <a:solidFill>
                  <a:srgbClr val="7F0055"/>
                </a:solidFill>
              </a:rPr>
              <a:t>new</a:t>
            </a:r>
            <a:r>
              <a:rPr lang="en-US" sz="1200" dirty="0">
                <a:solidFill>
                  <a:srgbClr val="000000"/>
                </a:solidFill>
              </a:rPr>
              <a:t> Node&lt;E&gt;(</a:t>
            </a:r>
            <a:r>
              <a:rPr lang="en-US" sz="1200" dirty="0">
                <a:solidFill>
                  <a:srgbClr val="6A3E3E"/>
                </a:solidFill>
              </a:rPr>
              <a:t>element</a:t>
            </a:r>
            <a:r>
              <a:rPr lang="en-US" sz="1200" dirty="0" smtClean="0">
                <a:solidFill>
                  <a:srgbClr val="000000"/>
                </a:solidFill>
              </a:rPr>
              <a:t>);</a:t>
            </a:r>
            <a:r>
              <a:rPr lang="en-US" sz="1200" dirty="0">
                <a:solidFill>
                  <a:srgbClr val="3F7F5F"/>
                </a:solidFill>
              </a:rPr>
              <a:t> </a:t>
            </a:r>
            <a:r>
              <a:rPr lang="en-US" sz="1200" dirty="0" smtClean="0">
                <a:solidFill>
                  <a:srgbClr val="3F7F5F"/>
                </a:solidFill>
              </a:rPr>
              <a:t>           // add the element as the new right child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} </a:t>
            </a:r>
            <a:r>
              <a:rPr lang="en-US" sz="1200" dirty="0">
                <a:solidFill>
                  <a:srgbClr val="7F0055"/>
                </a:solidFill>
              </a:rPr>
              <a:t>else</a:t>
            </a:r>
            <a:r>
              <a:rPr lang="en-US" sz="1200" dirty="0">
                <a:solidFill>
                  <a:srgbClr val="000000"/>
                </a:solidFill>
              </a:rPr>
              <a:t> {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 err="1">
                <a:solidFill>
                  <a:srgbClr val="000000"/>
                </a:solidFill>
              </a:rPr>
              <a:t>BinarySearchTree.</a:t>
            </a:r>
            <a:r>
              <a:rPr lang="en-US" sz="1200" i="1" dirty="0" err="1">
                <a:solidFill>
                  <a:srgbClr val="000000"/>
                </a:solidFill>
              </a:rPr>
              <a:t>add</a:t>
            </a:r>
            <a:r>
              <a:rPr lang="en-US" sz="1200" i="1" dirty="0">
                <a:solidFill>
                  <a:srgbClr val="000000"/>
                </a:solidFill>
              </a:rPr>
              <a:t>(</a:t>
            </a:r>
            <a:r>
              <a:rPr lang="en-US" sz="1200" i="1" dirty="0">
                <a:solidFill>
                  <a:srgbClr val="6A3E3E"/>
                </a:solidFill>
              </a:rPr>
              <a:t>element</a:t>
            </a:r>
            <a:r>
              <a:rPr lang="en-US" sz="1200" i="1" dirty="0">
                <a:solidFill>
                  <a:srgbClr val="000000"/>
                </a:solidFill>
              </a:rPr>
              <a:t>, </a:t>
            </a:r>
            <a:r>
              <a:rPr lang="en-US" sz="1200" i="1" dirty="0" err="1">
                <a:solidFill>
                  <a:srgbClr val="6A3E3E"/>
                </a:solidFill>
              </a:rPr>
              <a:t>root</a:t>
            </a:r>
            <a:r>
              <a:rPr lang="en-US" sz="1200" i="1" dirty="0" err="1">
                <a:solidFill>
                  <a:srgbClr val="000000"/>
                </a:solidFill>
              </a:rPr>
              <a:t>.</a:t>
            </a:r>
            <a:r>
              <a:rPr lang="en-US" sz="1200" i="1" dirty="0" err="1">
                <a:solidFill>
                  <a:srgbClr val="0000C0"/>
                </a:solidFill>
              </a:rPr>
              <a:t>right</a:t>
            </a:r>
            <a:r>
              <a:rPr lang="en-US" sz="1200" i="1" dirty="0" smtClean="0">
                <a:solidFill>
                  <a:srgbClr val="000000"/>
                </a:solidFill>
              </a:rPr>
              <a:t>);    </a:t>
            </a:r>
            <a:r>
              <a:rPr lang="en-US" sz="1200" dirty="0" smtClean="0">
                <a:solidFill>
                  <a:srgbClr val="3F7F5F"/>
                </a:solidFill>
              </a:rPr>
              <a:t>// recursively add to the right </a:t>
            </a:r>
            <a:r>
              <a:rPr lang="en-US" sz="1200" dirty="0" err="1" smtClean="0">
                <a:solidFill>
                  <a:srgbClr val="3F7F5F"/>
                </a:solidFill>
              </a:rPr>
              <a:t>subtree</a:t>
            </a:r>
            <a:endParaRPr lang="en-US" sz="1200" i="1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}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  }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}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885152" y="3544214"/>
            <a:ext cx="7801648" cy="748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5152" y="5041996"/>
            <a:ext cx="7801648" cy="806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47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3F5FBF"/>
                </a:solidFill>
              </a:rPr>
              <a:t>/**</a:t>
            </a:r>
          </a:p>
          <a:p>
            <a:r>
              <a:rPr lang="en-US" sz="1200" dirty="0">
                <a:solidFill>
                  <a:srgbClr val="3F5FBF"/>
                </a:solidFill>
              </a:rPr>
              <a:t>   * Add an element to the tree </a:t>
            </a:r>
            <a:r>
              <a:rPr lang="en-US" sz="1200" dirty="0" smtClean="0">
                <a:solidFill>
                  <a:srgbClr val="3F5FBF"/>
                </a:solidFill>
              </a:rPr>
              <a:t>with the specified root. The element </a:t>
            </a:r>
            <a:r>
              <a:rPr lang="en-US" sz="1200" dirty="0">
                <a:solidFill>
                  <a:srgbClr val="3F5FBF"/>
                </a:solidFill>
              </a:rPr>
              <a:t>is inserted into </a:t>
            </a:r>
            <a:r>
              <a:rPr lang="en-US" sz="1200" dirty="0" smtClean="0">
                <a:solidFill>
                  <a:srgbClr val="3F5FBF"/>
                </a:solidFill>
              </a:rPr>
              <a:t>the</a:t>
            </a:r>
          </a:p>
          <a:p>
            <a:r>
              <a:rPr lang="en-US" sz="1200" dirty="0">
                <a:solidFill>
                  <a:srgbClr val="3F5FBF"/>
                </a:solidFill>
              </a:rPr>
              <a:t> </a:t>
            </a:r>
            <a:r>
              <a:rPr lang="en-US" sz="1200" dirty="0" smtClean="0">
                <a:solidFill>
                  <a:srgbClr val="3F5FBF"/>
                </a:solidFill>
              </a:rPr>
              <a:t>  * </a:t>
            </a:r>
            <a:r>
              <a:rPr lang="en-US" sz="1200" dirty="0">
                <a:solidFill>
                  <a:srgbClr val="3F5FBF"/>
                </a:solidFill>
              </a:rPr>
              <a:t>tree in a position that preserves </a:t>
            </a:r>
            <a:r>
              <a:rPr lang="en-US" sz="1200" dirty="0" smtClean="0">
                <a:solidFill>
                  <a:srgbClr val="3F5FBF"/>
                </a:solidFill>
              </a:rPr>
              <a:t>the </a:t>
            </a:r>
            <a:r>
              <a:rPr lang="en-US" sz="1200" dirty="0">
                <a:solidFill>
                  <a:srgbClr val="3F5FBF"/>
                </a:solidFill>
              </a:rPr>
              <a:t>definition of a binary search tree.</a:t>
            </a:r>
          </a:p>
          <a:p>
            <a:r>
              <a:rPr lang="en-US" sz="1200" dirty="0">
                <a:solidFill>
                  <a:srgbClr val="3F5FBF"/>
                </a:solidFill>
              </a:rPr>
              <a:t>   * </a:t>
            </a:r>
          </a:p>
          <a:p>
            <a:r>
              <a:rPr lang="en-US" sz="1200" dirty="0">
                <a:solidFill>
                  <a:srgbClr val="3F5FBF"/>
                </a:solidFill>
              </a:rPr>
              <a:t>   * </a:t>
            </a:r>
            <a:r>
              <a:rPr lang="en-US" sz="1200" dirty="0">
                <a:solidFill>
                  <a:srgbClr val="7F9FBF"/>
                </a:solidFill>
              </a:rPr>
              <a:t>@</a:t>
            </a:r>
            <a:r>
              <a:rPr lang="en-US" sz="1200" dirty="0" err="1">
                <a:solidFill>
                  <a:srgbClr val="7F9FBF"/>
                </a:solidFill>
              </a:rPr>
              <a:t>param</a:t>
            </a:r>
            <a:r>
              <a:rPr lang="en-US" sz="1200" dirty="0">
                <a:solidFill>
                  <a:srgbClr val="3F5FBF"/>
                </a:solidFill>
              </a:rPr>
              <a:t> </a:t>
            </a:r>
            <a:r>
              <a:rPr lang="en-US" sz="1200" dirty="0" smtClean="0">
                <a:solidFill>
                  <a:srgbClr val="3F5FBF"/>
                </a:solidFill>
              </a:rPr>
              <a:t>element      </a:t>
            </a:r>
            <a:r>
              <a:rPr lang="en-US" sz="1200" dirty="0">
                <a:solidFill>
                  <a:srgbClr val="3F5FBF"/>
                </a:solidFill>
              </a:rPr>
              <a:t>the element to add to the </a:t>
            </a:r>
            <a:r>
              <a:rPr lang="en-US" sz="1200" dirty="0" err="1">
                <a:solidFill>
                  <a:srgbClr val="3F5FBF"/>
                </a:solidFill>
              </a:rPr>
              <a:t>subtree</a:t>
            </a:r>
            <a:endParaRPr lang="en-US" sz="1200" dirty="0">
              <a:solidFill>
                <a:srgbClr val="3F5FBF"/>
              </a:solidFill>
            </a:endParaRPr>
          </a:p>
          <a:p>
            <a:r>
              <a:rPr lang="en-US" sz="1200" dirty="0">
                <a:solidFill>
                  <a:srgbClr val="3F5FBF"/>
                </a:solidFill>
              </a:rPr>
              <a:t>   * </a:t>
            </a:r>
            <a:r>
              <a:rPr lang="en-US" sz="1200" dirty="0">
                <a:solidFill>
                  <a:srgbClr val="7F9FBF"/>
                </a:solidFill>
              </a:rPr>
              <a:t>@</a:t>
            </a:r>
            <a:r>
              <a:rPr lang="en-US" sz="1200" dirty="0" err="1">
                <a:solidFill>
                  <a:srgbClr val="7F9FBF"/>
                </a:solidFill>
              </a:rPr>
              <a:t>param</a:t>
            </a:r>
            <a:r>
              <a:rPr lang="en-US" sz="1200" dirty="0">
                <a:solidFill>
                  <a:srgbClr val="3F5FBF"/>
                </a:solidFill>
              </a:rPr>
              <a:t> </a:t>
            </a:r>
            <a:r>
              <a:rPr lang="en-US" sz="1200" dirty="0" smtClean="0">
                <a:solidFill>
                  <a:srgbClr val="3F5FBF"/>
                </a:solidFill>
              </a:rPr>
              <a:t>root         </a:t>
            </a:r>
            <a:r>
              <a:rPr lang="en-US" sz="1200" dirty="0">
                <a:solidFill>
                  <a:srgbClr val="3F5FBF"/>
                </a:solidFill>
              </a:rPr>
              <a:t>the root of the </a:t>
            </a:r>
            <a:r>
              <a:rPr lang="en-US" sz="1200" dirty="0" err="1">
                <a:solidFill>
                  <a:srgbClr val="3F5FBF"/>
                </a:solidFill>
              </a:rPr>
              <a:t>subtree</a:t>
            </a:r>
            <a:endParaRPr lang="en-US" sz="1200" dirty="0">
              <a:solidFill>
                <a:srgbClr val="3F5FBF"/>
              </a:solidFill>
            </a:endParaRPr>
          </a:p>
          <a:p>
            <a:r>
              <a:rPr lang="en-US" sz="1200" dirty="0">
                <a:solidFill>
                  <a:srgbClr val="3F5FBF"/>
                </a:solidFill>
              </a:rPr>
              <a:t>   */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</a:t>
            </a:r>
            <a:r>
              <a:rPr lang="en-US" sz="1200" dirty="0">
                <a:solidFill>
                  <a:srgbClr val="7F0055"/>
                </a:solidFill>
              </a:rPr>
              <a:t>private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7F0055"/>
                </a:solidFill>
              </a:rPr>
              <a:t>static</a:t>
            </a:r>
            <a:r>
              <a:rPr lang="en-US" sz="1200" dirty="0">
                <a:solidFill>
                  <a:srgbClr val="000000"/>
                </a:solidFill>
              </a:rPr>
              <a:t> &lt;E </a:t>
            </a:r>
            <a:r>
              <a:rPr lang="en-US" sz="1200" dirty="0">
                <a:solidFill>
                  <a:srgbClr val="7F0055"/>
                </a:solidFill>
              </a:rPr>
              <a:t>extends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Comparable&lt;E&gt;&gt;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it-IT" sz="1200" dirty="0">
                <a:solidFill>
                  <a:srgbClr val="000000"/>
                </a:solidFill>
              </a:rPr>
              <a:t>  </a:t>
            </a:r>
            <a:r>
              <a:rPr lang="it-IT" sz="1200" dirty="0">
                <a:solidFill>
                  <a:srgbClr val="7F0055"/>
                </a:solidFill>
              </a:rPr>
              <a:t>void</a:t>
            </a:r>
            <a:r>
              <a:rPr lang="it-IT" sz="1200" dirty="0">
                <a:solidFill>
                  <a:srgbClr val="000000"/>
                </a:solidFill>
              </a:rPr>
              <a:t> add(E </a:t>
            </a:r>
            <a:r>
              <a:rPr lang="it-IT" sz="1200" dirty="0">
                <a:solidFill>
                  <a:srgbClr val="6A3E3E"/>
                </a:solidFill>
              </a:rPr>
              <a:t>element</a:t>
            </a:r>
            <a:r>
              <a:rPr lang="it-IT" sz="1200" dirty="0">
                <a:solidFill>
                  <a:srgbClr val="000000"/>
                </a:solidFill>
              </a:rPr>
              <a:t>, Node&lt;E&gt; </a:t>
            </a:r>
            <a:r>
              <a:rPr lang="it-IT" sz="1200" dirty="0">
                <a:solidFill>
                  <a:srgbClr val="6A3E3E"/>
                </a:solidFill>
              </a:rPr>
              <a:t>root</a:t>
            </a:r>
            <a:r>
              <a:rPr lang="it-IT" sz="1200" dirty="0">
                <a:solidFill>
                  <a:srgbClr val="000000"/>
                </a:solidFill>
              </a:rPr>
              <a:t>) {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7F0055"/>
                </a:solidFill>
              </a:rPr>
              <a:t>if</a:t>
            </a:r>
            <a:r>
              <a:rPr lang="en-US" sz="1200" dirty="0">
                <a:solidFill>
                  <a:srgbClr val="000000"/>
                </a:solidFill>
              </a:rPr>
              <a:t> (</a:t>
            </a:r>
            <a:r>
              <a:rPr lang="en-US" sz="1200" dirty="0" err="1">
                <a:solidFill>
                  <a:srgbClr val="6A3E3E"/>
                </a:solidFill>
              </a:rPr>
              <a:t>element</a:t>
            </a:r>
            <a:r>
              <a:rPr lang="en-US" sz="1200" dirty="0" err="1">
                <a:solidFill>
                  <a:srgbClr val="000000"/>
                </a:solidFill>
              </a:rPr>
              <a:t>.compareTo</a:t>
            </a:r>
            <a:r>
              <a:rPr lang="en-US" sz="1200" dirty="0">
                <a:solidFill>
                  <a:srgbClr val="000000"/>
                </a:solidFill>
              </a:rPr>
              <a:t>(</a:t>
            </a:r>
            <a:r>
              <a:rPr lang="en-US" sz="1200" dirty="0" err="1">
                <a:solidFill>
                  <a:srgbClr val="6A3E3E"/>
                </a:solidFill>
              </a:rPr>
              <a:t>root</a:t>
            </a:r>
            <a:r>
              <a:rPr lang="en-US" sz="1200" dirty="0" err="1">
                <a:solidFill>
                  <a:srgbClr val="000000"/>
                </a:solidFill>
              </a:rPr>
              <a:t>.</a:t>
            </a:r>
            <a:r>
              <a:rPr lang="en-US" sz="1200" dirty="0" err="1">
                <a:solidFill>
                  <a:srgbClr val="0000C0"/>
                </a:solidFill>
              </a:rPr>
              <a:t>data</a:t>
            </a:r>
            <a:r>
              <a:rPr lang="en-US" sz="1200" dirty="0">
                <a:solidFill>
                  <a:srgbClr val="000000"/>
                </a:solidFill>
              </a:rPr>
              <a:t>) &lt; </a:t>
            </a:r>
            <a:r>
              <a:rPr lang="en-US" sz="1200" dirty="0" smtClean="0">
                <a:solidFill>
                  <a:srgbClr val="000000"/>
                </a:solidFill>
              </a:rPr>
              <a:t>0) {           </a:t>
            </a:r>
            <a:r>
              <a:rPr lang="en-US" sz="1200" dirty="0" smtClean="0">
                <a:solidFill>
                  <a:srgbClr val="3F7F5F"/>
                </a:solidFill>
              </a:rPr>
              <a:t>// </a:t>
            </a:r>
            <a:r>
              <a:rPr lang="en-US" sz="1200" dirty="0">
                <a:solidFill>
                  <a:srgbClr val="3F7F5F"/>
                </a:solidFill>
              </a:rPr>
              <a:t>element belongs in the left </a:t>
            </a:r>
            <a:r>
              <a:rPr lang="en-US" sz="1200" dirty="0" err="1">
                <a:solidFill>
                  <a:srgbClr val="3F7F5F"/>
                </a:solidFill>
              </a:rPr>
              <a:t>subtree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</a:t>
            </a:r>
            <a:r>
              <a:rPr lang="en-US" sz="1200" dirty="0">
                <a:solidFill>
                  <a:srgbClr val="7F0055"/>
                </a:solidFill>
              </a:rPr>
              <a:t>if</a:t>
            </a:r>
            <a:r>
              <a:rPr lang="en-US" sz="1200" dirty="0">
                <a:solidFill>
                  <a:srgbClr val="000000"/>
                </a:solidFill>
              </a:rPr>
              <a:t> (</a:t>
            </a:r>
            <a:r>
              <a:rPr lang="en-US" sz="1200" dirty="0" err="1">
                <a:solidFill>
                  <a:srgbClr val="6A3E3E"/>
                </a:solidFill>
              </a:rPr>
              <a:t>root</a:t>
            </a:r>
            <a:r>
              <a:rPr lang="en-US" sz="1200" dirty="0" err="1">
                <a:solidFill>
                  <a:srgbClr val="000000"/>
                </a:solidFill>
              </a:rPr>
              <a:t>.</a:t>
            </a:r>
            <a:r>
              <a:rPr lang="en-US" sz="1200" dirty="0" err="1">
                <a:solidFill>
                  <a:srgbClr val="0000C0"/>
                </a:solidFill>
              </a:rPr>
              <a:t>left</a:t>
            </a:r>
            <a:r>
              <a:rPr lang="en-US" sz="1200" dirty="0">
                <a:solidFill>
                  <a:srgbClr val="000000"/>
                </a:solidFill>
              </a:rPr>
              <a:t> == </a:t>
            </a:r>
            <a:r>
              <a:rPr lang="en-US" sz="1200" dirty="0">
                <a:solidFill>
                  <a:srgbClr val="7F0055"/>
                </a:solidFill>
              </a:rPr>
              <a:t>null</a:t>
            </a:r>
            <a:r>
              <a:rPr lang="en-US" sz="1200" dirty="0">
                <a:solidFill>
                  <a:srgbClr val="000000"/>
                </a:solidFill>
              </a:rPr>
              <a:t>) </a:t>
            </a:r>
            <a:r>
              <a:rPr lang="en-US" sz="1200" dirty="0" smtClean="0">
                <a:solidFill>
                  <a:srgbClr val="000000"/>
                </a:solidFill>
              </a:rPr>
              <a:t>{                        </a:t>
            </a:r>
            <a:r>
              <a:rPr lang="en-US" sz="1200" dirty="0" smtClean="0">
                <a:solidFill>
                  <a:srgbClr val="3F7F5F"/>
                </a:solidFill>
              </a:rPr>
              <a:t>// is there no </a:t>
            </a:r>
            <a:r>
              <a:rPr lang="en-US" sz="1200" dirty="0">
                <a:solidFill>
                  <a:srgbClr val="3F7F5F"/>
                </a:solidFill>
              </a:rPr>
              <a:t>left </a:t>
            </a:r>
            <a:r>
              <a:rPr lang="en-US" sz="1200" dirty="0" err="1" smtClean="0">
                <a:solidFill>
                  <a:srgbClr val="3F7F5F"/>
                </a:solidFill>
              </a:rPr>
              <a:t>subtree</a:t>
            </a:r>
            <a:r>
              <a:rPr lang="en-US" sz="1200" dirty="0" smtClean="0">
                <a:solidFill>
                  <a:srgbClr val="3F7F5F"/>
                </a:solidFill>
              </a:rPr>
              <a:t>?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 err="1">
                <a:solidFill>
                  <a:srgbClr val="6A3E3E"/>
                </a:solidFill>
              </a:rPr>
              <a:t>root</a:t>
            </a:r>
            <a:r>
              <a:rPr lang="en-US" sz="1200" dirty="0" err="1">
                <a:solidFill>
                  <a:srgbClr val="000000"/>
                </a:solidFill>
              </a:rPr>
              <a:t>.</a:t>
            </a:r>
            <a:r>
              <a:rPr lang="en-US" sz="1200" dirty="0" err="1">
                <a:solidFill>
                  <a:srgbClr val="0000C0"/>
                </a:solidFill>
              </a:rPr>
              <a:t>left</a:t>
            </a:r>
            <a:r>
              <a:rPr lang="en-US" sz="1200" dirty="0">
                <a:solidFill>
                  <a:srgbClr val="000000"/>
                </a:solidFill>
              </a:rPr>
              <a:t> = </a:t>
            </a:r>
            <a:r>
              <a:rPr lang="en-US" sz="1200" dirty="0">
                <a:solidFill>
                  <a:srgbClr val="7F0055"/>
                </a:solidFill>
              </a:rPr>
              <a:t>new</a:t>
            </a:r>
            <a:r>
              <a:rPr lang="en-US" sz="1200" dirty="0">
                <a:solidFill>
                  <a:srgbClr val="000000"/>
                </a:solidFill>
              </a:rPr>
              <a:t> Node&lt;E&gt;(</a:t>
            </a:r>
            <a:r>
              <a:rPr lang="en-US" sz="1200" dirty="0">
                <a:solidFill>
                  <a:srgbClr val="6A3E3E"/>
                </a:solidFill>
              </a:rPr>
              <a:t>element</a:t>
            </a:r>
            <a:r>
              <a:rPr lang="en-US" sz="1200" dirty="0" smtClean="0">
                <a:solidFill>
                  <a:srgbClr val="000000"/>
                </a:solidFill>
              </a:rPr>
              <a:t>);             </a:t>
            </a:r>
            <a:r>
              <a:rPr lang="en-US" sz="1200" dirty="0" smtClean="0">
                <a:solidFill>
                  <a:srgbClr val="3F7F5F"/>
                </a:solidFill>
              </a:rPr>
              <a:t>// add the element as the new left child 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} </a:t>
            </a:r>
            <a:r>
              <a:rPr lang="en-US" sz="1200" dirty="0">
                <a:solidFill>
                  <a:srgbClr val="7F0055"/>
                </a:solidFill>
              </a:rPr>
              <a:t>else</a:t>
            </a:r>
            <a:r>
              <a:rPr lang="en-US" sz="1200" dirty="0">
                <a:solidFill>
                  <a:srgbClr val="000000"/>
                </a:solidFill>
              </a:rPr>
              <a:t> {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 err="1">
                <a:solidFill>
                  <a:srgbClr val="000000"/>
                </a:solidFill>
              </a:rPr>
              <a:t>BinarySearchTree.</a:t>
            </a:r>
            <a:r>
              <a:rPr lang="en-US" sz="1200" i="1" dirty="0" err="1">
                <a:solidFill>
                  <a:srgbClr val="000000"/>
                </a:solidFill>
              </a:rPr>
              <a:t>add</a:t>
            </a:r>
            <a:r>
              <a:rPr lang="en-US" sz="1200" i="1" dirty="0">
                <a:solidFill>
                  <a:srgbClr val="000000"/>
                </a:solidFill>
              </a:rPr>
              <a:t>(</a:t>
            </a:r>
            <a:r>
              <a:rPr lang="en-US" sz="1200" i="1" dirty="0">
                <a:solidFill>
                  <a:srgbClr val="6A3E3E"/>
                </a:solidFill>
              </a:rPr>
              <a:t>element</a:t>
            </a:r>
            <a:r>
              <a:rPr lang="en-US" sz="1200" i="1" dirty="0">
                <a:solidFill>
                  <a:srgbClr val="000000"/>
                </a:solidFill>
              </a:rPr>
              <a:t>, </a:t>
            </a:r>
            <a:r>
              <a:rPr lang="en-US" sz="1200" i="1" dirty="0" err="1">
                <a:solidFill>
                  <a:srgbClr val="6A3E3E"/>
                </a:solidFill>
              </a:rPr>
              <a:t>root</a:t>
            </a:r>
            <a:r>
              <a:rPr lang="en-US" sz="1200" i="1" dirty="0" err="1">
                <a:solidFill>
                  <a:srgbClr val="000000"/>
                </a:solidFill>
              </a:rPr>
              <a:t>.</a:t>
            </a:r>
            <a:r>
              <a:rPr lang="en-US" sz="1200" i="1" dirty="0" err="1">
                <a:solidFill>
                  <a:srgbClr val="0000C0"/>
                </a:solidFill>
              </a:rPr>
              <a:t>left</a:t>
            </a:r>
            <a:r>
              <a:rPr lang="en-US" sz="1200" i="1" dirty="0" smtClean="0">
                <a:solidFill>
                  <a:srgbClr val="000000"/>
                </a:solidFill>
              </a:rPr>
              <a:t>);     </a:t>
            </a:r>
            <a:r>
              <a:rPr lang="en-US" sz="1200" dirty="0" smtClean="0">
                <a:solidFill>
                  <a:srgbClr val="3F7F5F"/>
                </a:solidFill>
              </a:rPr>
              <a:t>// recursively add to the left </a:t>
            </a:r>
            <a:r>
              <a:rPr lang="en-US" sz="1200" dirty="0" err="1" smtClean="0">
                <a:solidFill>
                  <a:srgbClr val="3F7F5F"/>
                </a:solidFill>
              </a:rPr>
              <a:t>subtree</a:t>
            </a:r>
            <a:endParaRPr lang="en-US" sz="1200" i="1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}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  } </a:t>
            </a:r>
            <a:r>
              <a:rPr lang="en-US" sz="1200" dirty="0">
                <a:solidFill>
                  <a:srgbClr val="7F0055"/>
                </a:solidFill>
              </a:rPr>
              <a:t>else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{                                          </a:t>
            </a:r>
            <a:r>
              <a:rPr lang="en-US" sz="1200" dirty="0" smtClean="0">
                <a:solidFill>
                  <a:srgbClr val="3F7F5F"/>
                </a:solidFill>
              </a:rPr>
              <a:t>// </a:t>
            </a:r>
            <a:r>
              <a:rPr lang="en-US" sz="1200" dirty="0">
                <a:solidFill>
                  <a:srgbClr val="3F7F5F"/>
                </a:solidFill>
              </a:rPr>
              <a:t>element belongs in </a:t>
            </a:r>
            <a:r>
              <a:rPr lang="en-US" sz="1200" dirty="0" smtClean="0">
                <a:solidFill>
                  <a:srgbClr val="3F7F5F"/>
                </a:solidFill>
              </a:rPr>
              <a:t>the right </a:t>
            </a:r>
            <a:r>
              <a:rPr lang="en-US" sz="1200" dirty="0" err="1">
                <a:solidFill>
                  <a:srgbClr val="3F7F5F"/>
                </a:solidFill>
              </a:rPr>
              <a:t>subtree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</a:t>
            </a:r>
            <a:r>
              <a:rPr lang="en-US" sz="1200" dirty="0">
                <a:solidFill>
                  <a:srgbClr val="7F0055"/>
                </a:solidFill>
              </a:rPr>
              <a:t>if</a:t>
            </a:r>
            <a:r>
              <a:rPr lang="en-US" sz="1200" dirty="0">
                <a:solidFill>
                  <a:srgbClr val="000000"/>
                </a:solidFill>
              </a:rPr>
              <a:t> (</a:t>
            </a:r>
            <a:r>
              <a:rPr lang="en-US" sz="1200" dirty="0" err="1">
                <a:solidFill>
                  <a:srgbClr val="6A3E3E"/>
                </a:solidFill>
              </a:rPr>
              <a:t>root</a:t>
            </a:r>
            <a:r>
              <a:rPr lang="en-US" sz="1200" dirty="0" err="1">
                <a:solidFill>
                  <a:srgbClr val="000000"/>
                </a:solidFill>
              </a:rPr>
              <a:t>.</a:t>
            </a:r>
            <a:r>
              <a:rPr lang="en-US" sz="1200" dirty="0" err="1">
                <a:solidFill>
                  <a:srgbClr val="0000C0"/>
                </a:solidFill>
              </a:rPr>
              <a:t>right</a:t>
            </a:r>
            <a:r>
              <a:rPr lang="en-US" sz="1200" dirty="0">
                <a:solidFill>
                  <a:srgbClr val="000000"/>
                </a:solidFill>
              </a:rPr>
              <a:t> == </a:t>
            </a:r>
            <a:r>
              <a:rPr lang="en-US" sz="1200" dirty="0">
                <a:solidFill>
                  <a:srgbClr val="7F0055"/>
                </a:solidFill>
              </a:rPr>
              <a:t>null</a:t>
            </a:r>
            <a:r>
              <a:rPr lang="en-US" sz="1200" dirty="0">
                <a:solidFill>
                  <a:srgbClr val="000000"/>
                </a:solidFill>
              </a:rPr>
              <a:t>) </a:t>
            </a:r>
            <a:r>
              <a:rPr lang="en-US" sz="1200" dirty="0" smtClean="0">
                <a:solidFill>
                  <a:srgbClr val="000000"/>
                </a:solidFill>
              </a:rPr>
              <a:t>{                       </a:t>
            </a:r>
            <a:r>
              <a:rPr lang="en-US" sz="1200" dirty="0" smtClean="0">
                <a:solidFill>
                  <a:srgbClr val="3F7F5F"/>
                </a:solidFill>
              </a:rPr>
              <a:t>// is there no right </a:t>
            </a:r>
            <a:r>
              <a:rPr lang="en-US" sz="1200" dirty="0" err="1" smtClean="0">
                <a:solidFill>
                  <a:srgbClr val="3F7F5F"/>
                </a:solidFill>
              </a:rPr>
              <a:t>subtree</a:t>
            </a:r>
            <a:r>
              <a:rPr lang="en-US" sz="1200" dirty="0" smtClean="0">
                <a:solidFill>
                  <a:srgbClr val="3F7F5F"/>
                </a:solidFill>
              </a:rPr>
              <a:t>?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 err="1">
                <a:solidFill>
                  <a:srgbClr val="6A3E3E"/>
                </a:solidFill>
              </a:rPr>
              <a:t>root</a:t>
            </a:r>
            <a:r>
              <a:rPr lang="en-US" sz="1200" dirty="0" err="1">
                <a:solidFill>
                  <a:srgbClr val="000000"/>
                </a:solidFill>
              </a:rPr>
              <a:t>.</a:t>
            </a:r>
            <a:r>
              <a:rPr lang="en-US" sz="1200" dirty="0" err="1">
                <a:solidFill>
                  <a:srgbClr val="0000C0"/>
                </a:solidFill>
              </a:rPr>
              <a:t>right</a:t>
            </a:r>
            <a:r>
              <a:rPr lang="en-US" sz="1200" dirty="0">
                <a:solidFill>
                  <a:srgbClr val="000000"/>
                </a:solidFill>
              </a:rPr>
              <a:t> = </a:t>
            </a:r>
            <a:r>
              <a:rPr lang="en-US" sz="1200" dirty="0">
                <a:solidFill>
                  <a:srgbClr val="7F0055"/>
                </a:solidFill>
              </a:rPr>
              <a:t>new</a:t>
            </a:r>
            <a:r>
              <a:rPr lang="en-US" sz="1200" dirty="0">
                <a:solidFill>
                  <a:srgbClr val="000000"/>
                </a:solidFill>
              </a:rPr>
              <a:t> Node&lt;E&gt;(</a:t>
            </a:r>
            <a:r>
              <a:rPr lang="en-US" sz="1200" dirty="0">
                <a:solidFill>
                  <a:srgbClr val="6A3E3E"/>
                </a:solidFill>
              </a:rPr>
              <a:t>element</a:t>
            </a:r>
            <a:r>
              <a:rPr lang="en-US" sz="1200" dirty="0" smtClean="0">
                <a:solidFill>
                  <a:srgbClr val="000000"/>
                </a:solidFill>
              </a:rPr>
              <a:t>);</a:t>
            </a:r>
            <a:r>
              <a:rPr lang="en-US" sz="1200" dirty="0">
                <a:solidFill>
                  <a:srgbClr val="3F7F5F"/>
                </a:solidFill>
              </a:rPr>
              <a:t> </a:t>
            </a:r>
            <a:r>
              <a:rPr lang="en-US" sz="1200" dirty="0" smtClean="0">
                <a:solidFill>
                  <a:srgbClr val="3F7F5F"/>
                </a:solidFill>
              </a:rPr>
              <a:t>           // add the element as the new right child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} </a:t>
            </a:r>
            <a:r>
              <a:rPr lang="en-US" sz="1200" dirty="0">
                <a:solidFill>
                  <a:srgbClr val="7F0055"/>
                </a:solidFill>
              </a:rPr>
              <a:t>else</a:t>
            </a:r>
            <a:r>
              <a:rPr lang="en-US" sz="1200" dirty="0">
                <a:solidFill>
                  <a:srgbClr val="000000"/>
                </a:solidFill>
              </a:rPr>
              <a:t> {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 err="1">
                <a:solidFill>
                  <a:srgbClr val="000000"/>
                </a:solidFill>
              </a:rPr>
              <a:t>BinarySearchTree.</a:t>
            </a:r>
            <a:r>
              <a:rPr lang="en-US" sz="1200" i="1" dirty="0" err="1">
                <a:solidFill>
                  <a:srgbClr val="000000"/>
                </a:solidFill>
              </a:rPr>
              <a:t>add</a:t>
            </a:r>
            <a:r>
              <a:rPr lang="en-US" sz="1200" i="1" dirty="0">
                <a:solidFill>
                  <a:srgbClr val="000000"/>
                </a:solidFill>
              </a:rPr>
              <a:t>(</a:t>
            </a:r>
            <a:r>
              <a:rPr lang="en-US" sz="1200" i="1" dirty="0">
                <a:solidFill>
                  <a:srgbClr val="6A3E3E"/>
                </a:solidFill>
              </a:rPr>
              <a:t>element</a:t>
            </a:r>
            <a:r>
              <a:rPr lang="en-US" sz="1200" i="1" dirty="0">
                <a:solidFill>
                  <a:srgbClr val="000000"/>
                </a:solidFill>
              </a:rPr>
              <a:t>, </a:t>
            </a:r>
            <a:r>
              <a:rPr lang="en-US" sz="1200" i="1" dirty="0" err="1">
                <a:solidFill>
                  <a:srgbClr val="6A3E3E"/>
                </a:solidFill>
              </a:rPr>
              <a:t>root</a:t>
            </a:r>
            <a:r>
              <a:rPr lang="en-US" sz="1200" i="1" dirty="0" err="1">
                <a:solidFill>
                  <a:srgbClr val="000000"/>
                </a:solidFill>
              </a:rPr>
              <a:t>.</a:t>
            </a:r>
            <a:r>
              <a:rPr lang="en-US" sz="1200" i="1" dirty="0" err="1">
                <a:solidFill>
                  <a:srgbClr val="0000C0"/>
                </a:solidFill>
              </a:rPr>
              <a:t>right</a:t>
            </a:r>
            <a:r>
              <a:rPr lang="en-US" sz="1200" i="1" dirty="0" smtClean="0">
                <a:solidFill>
                  <a:srgbClr val="000000"/>
                </a:solidFill>
              </a:rPr>
              <a:t>);    </a:t>
            </a:r>
            <a:r>
              <a:rPr lang="en-US" sz="1200" dirty="0" smtClean="0">
                <a:solidFill>
                  <a:srgbClr val="3F7F5F"/>
                </a:solidFill>
              </a:rPr>
              <a:t>// recursively add to the right </a:t>
            </a:r>
            <a:r>
              <a:rPr lang="en-US" sz="1200" dirty="0" err="1" smtClean="0">
                <a:solidFill>
                  <a:srgbClr val="3F7F5F"/>
                </a:solidFill>
              </a:rPr>
              <a:t>subtree</a:t>
            </a:r>
            <a:endParaRPr lang="en-US" sz="1200" i="1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     }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  }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 }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0605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Predecessors and Successors in a BST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a BST there is something special about a node's: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left </a:t>
            </a:r>
            <a:r>
              <a:rPr lang="en-US" dirty="0" err="1" smtClean="0">
                <a:solidFill>
                  <a:srgbClr val="FF0000"/>
                </a:solidFill>
              </a:rPr>
              <a:t>subtree</a:t>
            </a:r>
            <a:r>
              <a:rPr lang="en-US" dirty="0" smtClean="0">
                <a:solidFill>
                  <a:srgbClr val="FF0000"/>
                </a:solidFill>
              </a:rPr>
              <a:t> right-most child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right </a:t>
            </a:r>
            <a:r>
              <a:rPr lang="en-US" dirty="0" err="1" smtClean="0">
                <a:solidFill>
                  <a:srgbClr val="0070C0"/>
                </a:solidFill>
              </a:rPr>
              <a:t>subtree</a:t>
            </a:r>
            <a:r>
              <a:rPr lang="en-US" dirty="0" smtClean="0">
                <a:solidFill>
                  <a:srgbClr val="0070C0"/>
                </a:solidFill>
              </a:rPr>
              <a:t> left-most child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58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/>
          <p:cNvSpPr/>
          <p:nvPr/>
        </p:nvSpPr>
        <p:spPr>
          <a:xfrm rot="5400000">
            <a:off x="1144383" y="1211130"/>
            <a:ext cx="2765136" cy="4090097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44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074218" y="3889856"/>
            <a:ext cx="116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rightmost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+mn-lt"/>
              </a:rPr>
              <a:t>child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61929" y="5377203"/>
            <a:ext cx="503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left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subtree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rightmost child =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inorder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predecessor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004704" y="5301223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004704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328740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1" name="Straight Arrow Connector 60"/>
          <p:cNvCxnSpPr>
            <a:endCxn id="58" idx="0"/>
          </p:cNvCxnSpPr>
          <p:nvPr/>
        </p:nvCxnSpPr>
        <p:spPr>
          <a:xfrm>
            <a:off x="6184996" y="4869175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515550" y="951899"/>
            <a:ext cx="2022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4"/>
                </a:solidFill>
                <a:latin typeface="+mn-lt"/>
              </a:rPr>
              <a:t>left subtree</a:t>
            </a:r>
          </a:p>
          <a:p>
            <a:pPr algn="ctr"/>
            <a:r>
              <a:rPr lang="en-US" dirty="0" smtClean="0">
                <a:solidFill>
                  <a:schemeClr val="accent4"/>
                </a:solidFill>
                <a:latin typeface="+mn-lt"/>
              </a:rPr>
              <a:t>(all elements &lt; 50)</a:t>
            </a:r>
            <a:endParaRPr lang="en-US" dirty="0">
              <a:solidFill>
                <a:schemeClr val="accent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root of the tree is the node that has no parent node</a:t>
            </a:r>
          </a:p>
          <a:p>
            <a:r>
              <a:rPr lang="en-US" dirty="0" smtClean="0"/>
              <a:t>all algorithms start at the root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7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Oval 52"/>
          <p:cNvSpPr/>
          <p:nvPr/>
        </p:nvSpPr>
        <p:spPr>
          <a:xfrm rot="5400000">
            <a:off x="4139945" y="1556775"/>
            <a:ext cx="5184631" cy="4781378"/>
          </a:xfrm>
          <a:prstGeom prst="ellipse">
            <a:avLst/>
          </a:prstGeom>
          <a:solidFill>
            <a:srgbClr val="CCFF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 rot="5400000">
            <a:off x="1144383" y="1211130"/>
            <a:ext cx="2765136" cy="4090097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70C0"/>
                </a:solidFill>
              </a:rPr>
              <a:t>51</a:t>
            </a:r>
            <a:endParaRPr lang="en-CA" sz="2400" dirty="0">
              <a:solidFill>
                <a:srgbClr val="0070C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70C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70C0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341572" y="4005070"/>
            <a:ext cx="1013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leftmost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child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61929" y="5767197"/>
            <a:ext cx="484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right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subtree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leftmost child =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inorder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successor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004704" y="5301223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004704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328740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1" name="Straight Arrow Connector 60"/>
          <p:cNvCxnSpPr>
            <a:endCxn id="58" idx="0"/>
          </p:cNvCxnSpPr>
          <p:nvPr/>
        </p:nvCxnSpPr>
        <p:spPr>
          <a:xfrm>
            <a:off x="6184996" y="4869175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745469" y="556719"/>
            <a:ext cx="2022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right subtree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(all elements &gt; 50)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055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Predecessors and Successors in a BST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a BST there is something special about a node's: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left subtree right-most child = </a:t>
            </a:r>
            <a:r>
              <a:rPr lang="en-US" dirty="0" err="1" smtClean="0">
                <a:solidFill>
                  <a:srgbClr val="FF0000"/>
                </a:solidFill>
              </a:rPr>
              <a:t>inorder</a:t>
            </a:r>
            <a:r>
              <a:rPr lang="en-US" dirty="0" smtClean="0">
                <a:solidFill>
                  <a:srgbClr val="FF0000"/>
                </a:solidFill>
              </a:rPr>
              <a:t> predecessor</a:t>
            </a:r>
          </a:p>
          <a:p>
            <a:pPr lvl="2"/>
            <a:r>
              <a:rPr lang="en-US" dirty="0" smtClean="0"/>
              <a:t>the node containing the largest value </a:t>
            </a:r>
            <a:r>
              <a:rPr lang="en-US" i="1" dirty="0" smtClean="0"/>
              <a:t>less</a:t>
            </a:r>
            <a:r>
              <a:rPr lang="en-US" dirty="0" smtClean="0"/>
              <a:t> than the root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right subtree left-most child = </a:t>
            </a:r>
            <a:r>
              <a:rPr lang="en-US" dirty="0" err="1" smtClean="0">
                <a:solidFill>
                  <a:srgbClr val="0070C0"/>
                </a:solidFill>
              </a:rPr>
              <a:t>inorder</a:t>
            </a:r>
            <a:r>
              <a:rPr lang="en-US" dirty="0" smtClean="0">
                <a:solidFill>
                  <a:srgbClr val="0070C0"/>
                </a:solidFill>
              </a:rPr>
              <a:t> successor</a:t>
            </a:r>
          </a:p>
          <a:p>
            <a:pPr lvl="2"/>
            <a:r>
              <a:rPr lang="en-US" dirty="0" smtClean="0"/>
              <a:t>the node containing the smallest value </a:t>
            </a:r>
            <a:r>
              <a:rPr lang="en-US" i="1" dirty="0" smtClean="0"/>
              <a:t>greater</a:t>
            </a:r>
            <a:r>
              <a:rPr lang="en-US" dirty="0" smtClean="0"/>
              <a:t> than the root</a:t>
            </a:r>
          </a:p>
          <a:p>
            <a:pPr lvl="2"/>
            <a:endParaRPr lang="en-US" dirty="0"/>
          </a:p>
          <a:p>
            <a:r>
              <a:rPr lang="en-US" dirty="0" smtClean="0"/>
              <a:t>it is easy to find the predecessor and successor nodes if you can find the nodes containing the maximum and minimum elements in a subtree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51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* Find the node in a subtree that has the smallest data element.</a:t>
            </a:r>
          </a:p>
          <a:p>
            <a:r>
              <a:rPr lang="en-US" dirty="0">
                <a:solidFill>
                  <a:srgbClr val="3F5FBF"/>
                </a:solidFill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</a:rPr>
              <a:t>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r</a:t>
            </a:r>
            <a:r>
              <a:rPr lang="en-US" dirty="0" smtClean="0">
                <a:solidFill>
                  <a:srgbClr val="3F5FBF"/>
                </a:solidFill>
              </a:rPr>
              <a:t>oot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*            the root of the subtree</a:t>
            </a:r>
          </a:p>
          <a:p>
            <a:r>
              <a:rPr lang="en-US" dirty="0">
                <a:solidFill>
                  <a:srgbClr val="3F5FBF"/>
                </a:solidFill>
              </a:rPr>
              <a:t>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node in the subtree that has the smallest data element.</a:t>
            </a:r>
          </a:p>
          <a:p>
            <a:r>
              <a:rPr lang="en-US" dirty="0">
                <a:solidFill>
                  <a:srgbClr val="3F5FBF"/>
                </a:solidFill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&lt;E&gt; Node&lt;E&gt; </a:t>
            </a:r>
            <a:r>
              <a:rPr lang="en-US" dirty="0" err="1">
                <a:solidFill>
                  <a:srgbClr val="000000"/>
                </a:solidFill>
              </a:rPr>
              <a:t>minimumInSubtree</a:t>
            </a:r>
            <a:r>
              <a:rPr lang="en-US" dirty="0">
                <a:solidFill>
                  <a:srgbClr val="000000"/>
                </a:solidFill>
              </a:rPr>
              <a:t>(Node&lt;E&gt; r</a:t>
            </a:r>
            <a:r>
              <a:rPr lang="en-US" dirty="0" smtClean="0">
                <a:solidFill>
                  <a:srgbClr val="000000"/>
                </a:solidFill>
              </a:rPr>
              <a:t>oot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if</a:t>
            </a:r>
            <a:r>
              <a:rPr lang="en-US" dirty="0" smtClean="0">
                <a:solidFill>
                  <a:srgbClr val="000000"/>
                </a:solidFill>
              </a:rPr>
              <a:t> (</a:t>
            </a:r>
            <a:r>
              <a:rPr lang="en-US" dirty="0" err="1" smtClean="0">
                <a:solidFill>
                  <a:srgbClr val="000000"/>
                </a:solidFill>
              </a:rPr>
              <a:t>root.left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== </a:t>
            </a:r>
            <a:r>
              <a:rPr lang="en-US" dirty="0">
                <a:solidFill>
                  <a:srgbClr val="7F0055"/>
                </a:solidFill>
              </a:rPr>
              <a:t>null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return</a:t>
            </a:r>
            <a:r>
              <a:rPr lang="en-US" dirty="0" smtClean="0">
                <a:solidFill>
                  <a:srgbClr val="000000"/>
                </a:solidFill>
              </a:rPr>
              <a:t> root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}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7F0055"/>
              </a:solidFill>
            </a:endParaRPr>
          </a:p>
          <a:p>
            <a:r>
              <a:rPr lang="en-US" dirty="0" smtClean="0">
                <a:solidFill>
                  <a:srgbClr val="7F0055"/>
                </a:solidFill>
              </a:rPr>
              <a:t>  </a:t>
            </a:r>
            <a:r>
              <a:rPr lang="en-US" dirty="0" smtClean="0">
                <a:solidFill>
                  <a:srgbClr val="7F0055"/>
                </a:solidFill>
              </a:rPr>
              <a:t>return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BinarySearchTree.</a:t>
            </a:r>
            <a:r>
              <a:rPr lang="en-US" i="1" dirty="0" err="1" smtClean="0">
                <a:solidFill>
                  <a:srgbClr val="000000"/>
                </a:solidFill>
              </a:rPr>
              <a:t>minimumInSubtree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000000"/>
                </a:solidFill>
              </a:rPr>
              <a:t>r</a:t>
            </a:r>
            <a:r>
              <a:rPr lang="en-US" dirty="0" err="1" smtClean="0">
                <a:solidFill>
                  <a:srgbClr val="000000"/>
                </a:solidFill>
              </a:rPr>
              <a:t>oot.left</a:t>
            </a:r>
            <a:r>
              <a:rPr lang="en-US" dirty="0" smtClean="0">
                <a:solidFill>
                  <a:srgbClr val="000000"/>
                </a:solidFill>
              </a:rPr>
              <a:t>);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}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12331" y="2968144"/>
            <a:ext cx="6164719" cy="979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base case?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2331" y="4177891"/>
            <a:ext cx="6164719" cy="403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recursive case?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11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* Find the node in a subtree that has the largest data element.</a:t>
            </a:r>
          </a:p>
          <a:p>
            <a:r>
              <a:rPr lang="en-US" dirty="0">
                <a:solidFill>
                  <a:srgbClr val="3F5FBF"/>
                </a:solidFill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</a:rPr>
              <a:t>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r</a:t>
            </a:r>
            <a:r>
              <a:rPr lang="en-US" dirty="0" smtClean="0">
                <a:solidFill>
                  <a:srgbClr val="3F5FBF"/>
                </a:solidFill>
              </a:rPr>
              <a:t>oot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*            the root of the subtree</a:t>
            </a:r>
          </a:p>
          <a:p>
            <a:r>
              <a:rPr lang="en-US" dirty="0">
                <a:solidFill>
                  <a:srgbClr val="3F5FBF"/>
                </a:solidFill>
              </a:rPr>
              <a:t>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node in the subtree that has the largest data element.</a:t>
            </a:r>
          </a:p>
          <a:p>
            <a:r>
              <a:rPr lang="en-US" dirty="0">
                <a:solidFill>
                  <a:srgbClr val="3F5FBF"/>
                </a:solidFill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&lt;E&gt; Node&lt;E&gt; </a:t>
            </a:r>
            <a:r>
              <a:rPr lang="en-US" dirty="0" err="1">
                <a:solidFill>
                  <a:srgbClr val="000000"/>
                </a:solidFill>
              </a:rPr>
              <a:t>maximumInSubtree</a:t>
            </a:r>
            <a:r>
              <a:rPr lang="en-US" dirty="0">
                <a:solidFill>
                  <a:srgbClr val="000000"/>
                </a:solidFill>
              </a:rPr>
              <a:t>(Node&lt;E&gt; r</a:t>
            </a:r>
            <a:r>
              <a:rPr lang="en-US" dirty="0" smtClean="0">
                <a:solidFill>
                  <a:srgbClr val="000000"/>
                </a:solidFill>
              </a:rPr>
              <a:t>oot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if</a:t>
            </a:r>
            <a:r>
              <a:rPr lang="en-US" dirty="0" smtClean="0">
                <a:solidFill>
                  <a:srgbClr val="000000"/>
                </a:solidFill>
              </a:rPr>
              <a:t> (</a:t>
            </a:r>
            <a:r>
              <a:rPr lang="en-US" dirty="0" err="1" smtClean="0">
                <a:solidFill>
                  <a:srgbClr val="000000"/>
                </a:solidFill>
              </a:rPr>
              <a:t>root.right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== </a:t>
            </a:r>
            <a:r>
              <a:rPr lang="en-US" dirty="0">
                <a:solidFill>
                  <a:srgbClr val="7F0055"/>
                </a:solidFill>
              </a:rPr>
              <a:t>null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return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root;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 smtClean="0">
                <a:solidFill>
                  <a:srgbClr val="000000"/>
                </a:solidFill>
              </a:rPr>
              <a:t>}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7F0055"/>
                </a:solidFill>
              </a:rPr>
              <a:t>  return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BinarySearchTree.</a:t>
            </a:r>
            <a:r>
              <a:rPr lang="en-US" i="1" dirty="0" err="1" smtClean="0">
                <a:solidFill>
                  <a:srgbClr val="000000"/>
                </a:solidFill>
              </a:rPr>
              <a:t>maximumInSubtree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 smtClean="0">
                <a:solidFill>
                  <a:srgbClr val="000000"/>
                </a:solidFill>
              </a:rPr>
              <a:t>root.right</a:t>
            </a:r>
            <a:r>
              <a:rPr lang="en-US" dirty="0" smtClean="0">
                <a:solidFill>
                  <a:srgbClr val="000000"/>
                </a:solidFill>
              </a:rPr>
              <a:t>);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}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12331" y="2968144"/>
            <a:ext cx="6164719" cy="979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base case?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2331" y="4177891"/>
            <a:ext cx="6164719" cy="403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recursive case?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* Find the node in a subtree that is the predecessor to the root of the</a:t>
            </a:r>
          </a:p>
          <a:p>
            <a:r>
              <a:rPr lang="en-US" dirty="0">
                <a:solidFill>
                  <a:srgbClr val="3F5FBF"/>
                </a:solidFill>
              </a:rPr>
              <a:t> * subtree. If the predecessor node exists, then it </a:t>
            </a:r>
            <a:r>
              <a:rPr lang="en-US" dirty="0" smtClean="0">
                <a:solidFill>
                  <a:srgbClr val="3F5FBF"/>
                </a:solidFill>
              </a:rPr>
              <a:t>has </a:t>
            </a:r>
            <a:r>
              <a:rPr lang="en-US" dirty="0">
                <a:solidFill>
                  <a:srgbClr val="3F5FBF"/>
                </a:solidFill>
              </a:rPr>
              <a:t>the</a:t>
            </a:r>
          </a:p>
          <a:p>
            <a:r>
              <a:rPr lang="en-US" dirty="0">
                <a:solidFill>
                  <a:srgbClr val="3F5FBF"/>
                </a:solidFill>
              </a:rPr>
              <a:t> * largest data element in the left </a:t>
            </a:r>
            <a:r>
              <a:rPr lang="en-US" dirty="0" err="1">
                <a:solidFill>
                  <a:srgbClr val="3F5FBF"/>
                </a:solidFill>
              </a:rPr>
              <a:t>subtree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of root.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</a:rPr>
              <a:t>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r</a:t>
            </a:r>
            <a:r>
              <a:rPr lang="en-US" dirty="0" smtClean="0">
                <a:solidFill>
                  <a:srgbClr val="3F5FBF"/>
                </a:solidFill>
              </a:rPr>
              <a:t>oot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*            the root of the subtree</a:t>
            </a:r>
          </a:p>
          <a:p>
            <a:r>
              <a:rPr lang="en-US" dirty="0">
                <a:solidFill>
                  <a:srgbClr val="3F5FBF"/>
                </a:solidFill>
              </a:rPr>
              <a:t>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node in a subtree that is the predecessor to the root </a:t>
            </a:r>
            <a:r>
              <a:rPr lang="en-US" dirty="0" smtClean="0">
                <a:solidFill>
                  <a:srgbClr val="3F5FBF"/>
                </a:solidFill>
              </a:rPr>
              <a:t>of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the </a:t>
            </a:r>
            <a:r>
              <a:rPr lang="en-US" dirty="0" err="1" smtClean="0">
                <a:solidFill>
                  <a:srgbClr val="3F5FBF"/>
                </a:solidFill>
              </a:rPr>
              <a:t>subtree</a:t>
            </a:r>
            <a:r>
              <a:rPr lang="en-US" dirty="0">
                <a:solidFill>
                  <a:srgbClr val="3F5FBF"/>
                </a:solidFill>
              </a:rPr>
              <a:t>, </a:t>
            </a:r>
            <a:r>
              <a:rPr lang="en-US" dirty="0" smtClean="0">
                <a:solidFill>
                  <a:srgbClr val="3F5FBF"/>
                </a:solidFill>
              </a:rPr>
              <a:t>or null </a:t>
            </a:r>
            <a:r>
              <a:rPr lang="en-US" dirty="0">
                <a:solidFill>
                  <a:srgbClr val="3F5FBF"/>
                </a:solidFill>
              </a:rPr>
              <a:t>if the root of the </a:t>
            </a:r>
            <a:r>
              <a:rPr lang="en-US" dirty="0" err="1" smtClean="0">
                <a:solidFill>
                  <a:srgbClr val="3F5FBF"/>
                </a:solidFill>
              </a:rPr>
              <a:t>subtree</a:t>
            </a:r>
            <a:endParaRPr lang="en-US" dirty="0" smtClean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</a:t>
            </a:r>
            <a:r>
              <a:rPr lang="en-US" dirty="0">
                <a:solidFill>
                  <a:srgbClr val="3F5FBF"/>
                </a:solidFill>
              </a:rPr>
              <a:t>has </a:t>
            </a:r>
            <a:r>
              <a:rPr lang="en-US" dirty="0" smtClean="0">
                <a:solidFill>
                  <a:srgbClr val="3F5FBF"/>
                </a:solidFill>
              </a:rPr>
              <a:t>no predecessor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&lt;E&gt; Node&lt;E&gt; </a:t>
            </a:r>
            <a:r>
              <a:rPr lang="en-US" dirty="0" err="1">
                <a:solidFill>
                  <a:srgbClr val="000000"/>
                </a:solidFill>
              </a:rPr>
              <a:t>predecessorInSubtree</a:t>
            </a:r>
            <a:r>
              <a:rPr lang="en-US" dirty="0">
                <a:solidFill>
                  <a:srgbClr val="000000"/>
                </a:solidFill>
              </a:rPr>
              <a:t>(Node&lt;E&gt; r</a:t>
            </a:r>
            <a:r>
              <a:rPr lang="en-US" dirty="0" smtClean="0">
                <a:solidFill>
                  <a:srgbClr val="000000"/>
                </a:solidFill>
              </a:rPr>
              <a:t>oot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if</a:t>
            </a:r>
            <a:r>
              <a:rPr lang="en-US" dirty="0" smtClean="0">
                <a:solidFill>
                  <a:srgbClr val="000000"/>
                </a:solidFill>
              </a:rPr>
              <a:t> (</a:t>
            </a:r>
            <a:r>
              <a:rPr lang="en-US" dirty="0" err="1" smtClean="0">
                <a:solidFill>
                  <a:srgbClr val="000000"/>
                </a:solidFill>
              </a:rPr>
              <a:t>root.left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== </a:t>
            </a:r>
            <a:r>
              <a:rPr lang="en-US" dirty="0">
                <a:solidFill>
                  <a:srgbClr val="7F0055"/>
                </a:solidFill>
              </a:rPr>
              <a:t>null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return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null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}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7F0055"/>
                </a:solidFill>
              </a:rPr>
              <a:t>  return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BinarySearchTree.</a:t>
            </a:r>
            <a:r>
              <a:rPr lang="en-US" i="1" dirty="0" err="1" smtClean="0">
                <a:solidFill>
                  <a:srgbClr val="000000"/>
                </a:solidFill>
              </a:rPr>
              <a:t>maximumInSubtree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 smtClean="0">
                <a:solidFill>
                  <a:srgbClr val="000000"/>
                </a:solidFill>
              </a:rPr>
              <a:t>root.left</a:t>
            </a:r>
            <a:r>
              <a:rPr lang="en-US" dirty="0" smtClean="0">
                <a:solidFill>
                  <a:srgbClr val="000000"/>
                </a:solidFill>
              </a:rPr>
              <a:t>);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50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* Find the node in a subtree that is the successor to the root of the</a:t>
            </a:r>
          </a:p>
          <a:p>
            <a:r>
              <a:rPr lang="en-US" dirty="0">
                <a:solidFill>
                  <a:srgbClr val="3F5FBF"/>
                </a:solidFill>
              </a:rPr>
              <a:t> * subtree. If the successor node exists, then it is the node that has </a:t>
            </a:r>
            <a:endParaRPr lang="en-US" dirty="0" smtClean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the </a:t>
            </a:r>
            <a:r>
              <a:rPr lang="en-US" dirty="0">
                <a:solidFill>
                  <a:srgbClr val="3F5FBF"/>
                </a:solidFill>
              </a:rPr>
              <a:t>smallest data element in the right </a:t>
            </a:r>
            <a:r>
              <a:rPr lang="en-US" dirty="0" err="1">
                <a:solidFill>
                  <a:srgbClr val="3F5FBF"/>
                </a:solidFill>
              </a:rPr>
              <a:t>subtree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of root.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</a:rPr>
              <a:t>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root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*            the root of the subtree</a:t>
            </a:r>
          </a:p>
          <a:p>
            <a:r>
              <a:rPr lang="en-US" dirty="0">
                <a:solidFill>
                  <a:srgbClr val="3F5FBF"/>
                </a:solidFill>
              </a:rPr>
              <a:t>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node in a subtree that is the successor to the root of </a:t>
            </a:r>
            <a:endParaRPr lang="en-US" dirty="0" smtClean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the </a:t>
            </a:r>
            <a:r>
              <a:rPr lang="en-US" dirty="0">
                <a:solidFill>
                  <a:srgbClr val="3F5FBF"/>
                </a:solidFill>
              </a:rPr>
              <a:t>subtree, </a:t>
            </a:r>
            <a:r>
              <a:rPr lang="en-US" dirty="0" smtClean="0">
                <a:solidFill>
                  <a:srgbClr val="3F5FBF"/>
                </a:solidFill>
              </a:rPr>
              <a:t>or null </a:t>
            </a:r>
            <a:r>
              <a:rPr lang="en-US" dirty="0">
                <a:solidFill>
                  <a:srgbClr val="3F5FBF"/>
                </a:solidFill>
              </a:rPr>
              <a:t>if the root of the subtree has no</a:t>
            </a:r>
          </a:p>
          <a:p>
            <a:r>
              <a:rPr lang="en-US" dirty="0">
                <a:solidFill>
                  <a:srgbClr val="3F5FBF"/>
                </a:solidFill>
              </a:rPr>
              <a:t> *         successor</a:t>
            </a:r>
          </a:p>
          <a:p>
            <a:r>
              <a:rPr lang="en-US" dirty="0">
                <a:solidFill>
                  <a:srgbClr val="3F5FBF"/>
                </a:solidFill>
              </a:rPr>
              <a:t> */</a:t>
            </a:r>
          </a:p>
          <a:p>
            <a:r>
              <a:rPr lang="it-IT" dirty="0">
                <a:solidFill>
                  <a:srgbClr val="7F0055"/>
                </a:solidFill>
              </a:rPr>
              <a:t>public</a:t>
            </a:r>
            <a:r>
              <a:rPr lang="it-IT" dirty="0">
                <a:solidFill>
                  <a:srgbClr val="000000"/>
                </a:solidFill>
              </a:rPr>
              <a:t> </a:t>
            </a:r>
            <a:r>
              <a:rPr lang="it-IT" dirty="0">
                <a:solidFill>
                  <a:srgbClr val="7F0055"/>
                </a:solidFill>
              </a:rPr>
              <a:t>static</a:t>
            </a:r>
            <a:r>
              <a:rPr lang="it-IT" dirty="0">
                <a:solidFill>
                  <a:srgbClr val="000000"/>
                </a:solidFill>
              </a:rPr>
              <a:t> &lt;E&gt; Node&lt;E&gt; successorInSubtree(Node&lt;E&gt; </a:t>
            </a:r>
            <a:r>
              <a:rPr lang="it-IT" dirty="0" smtClean="0">
                <a:solidFill>
                  <a:srgbClr val="000000"/>
                </a:solidFill>
              </a:rPr>
              <a:t>root</a:t>
            </a:r>
            <a:r>
              <a:rPr lang="it-IT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if</a:t>
            </a:r>
            <a:r>
              <a:rPr lang="en-US" dirty="0" smtClean="0">
                <a:solidFill>
                  <a:srgbClr val="000000"/>
                </a:solidFill>
              </a:rPr>
              <a:t> (</a:t>
            </a:r>
            <a:r>
              <a:rPr lang="en-US" dirty="0" err="1" smtClean="0">
                <a:solidFill>
                  <a:srgbClr val="000000"/>
                </a:solidFill>
              </a:rPr>
              <a:t>root.right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== </a:t>
            </a:r>
            <a:r>
              <a:rPr lang="en-US" dirty="0">
                <a:solidFill>
                  <a:srgbClr val="7F0055"/>
                </a:solidFill>
              </a:rPr>
              <a:t>null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return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null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}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7F0055"/>
                </a:solidFill>
              </a:rPr>
              <a:t>  return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BinarySearchTree.</a:t>
            </a:r>
            <a:r>
              <a:rPr lang="en-US" i="1" dirty="0" err="1" smtClean="0">
                <a:solidFill>
                  <a:srgbClr val="000000"/>
                </a:solidFill>
              </a:rPr>
              <a:t>minimumInSubtree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 smtClean="0">
                <a:solidFill>
                  <a:srgbClr val="000000"/>
                </a:solidFill>
              </a:rPr>
              <a:t>root.right</a:t>
            </a:r>
            <a:r>
              <a:rPr lang="en-US" dirty="0" smtClean="0">
                <a:solidFill>
                  <a:srgbClr val="000000"/>
                </a:solidFill>
              </a:rPr>
              <a:t>);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28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from a BST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delete a node in a BST there are 3 cases to consider: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deleting a leaf node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deleting a node with one child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deleting a node with two children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66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 Leaf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deleting a leaf node is easy because the leaf has no children</a:t>
            </a:r>
          </a:p>
          <a:p>
            <a:pPr lvl="1"/>
            <a:r>
              <a:rPr lang="en-US" dirty="0" smtClean="0"/>
              <a:t>simply remove the node from the tree</a:t>
            </a:r>
          </a:p>
          <a:p>
            <a:endParaRPr lang="en-US" dirty="0" smtClean="0"/>
          </a:p>
          <a:p>
            <a:r>
              <a:rPr lang="en-US" dirty="0" smtClean="0"/>
              <a:t>e.g., delete 93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67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7004704" y="5301223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004704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328740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6184996" y="4869175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028420" y="3544214"/>
            <a:ext cx="1072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delete 93</a:t>
            </a:r>
          </a:p>
        </p:txBody>
      </p: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7004704" y="5301223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004704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328740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6184996" y="4869175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47964" y="1139148"/>
            <a:ext cx="648072" cy="5616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50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01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3187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79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726" y="216429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4743" y="320708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88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6533" y="321704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183" y="321289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23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7060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65502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99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38605" y="4253967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32" y="424992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56173" y="5286852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6700" y="528281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5" idx="2"/>
            <a:endCxn id="9" idx="0"/>
          </p:cNvCxnSpPr>
          <p:nvPr/>
        </p:nvCxnSpPr>
        <p:spPr>
          <a:xfrm flipH="1">
            <a:off x="2381762" y="1700790"/>
            <a:ext cx="2190238" cy="4635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7" idx="0"/>
          </p:cNvCxnSpPr>
          <p:nvPr/>
        </p:nvCxnSpPr>
        <p:spPr>
          <a:xfrm>
            <a:off x="4572000" y="1700790"/>
            <a:ext cx="230505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6" idx="0"/>
          </p:cNvCxnSpPr>
          <p:nvPr/>
        </p:nvCxnSpPr>
        <p:spPr>
          <a:xfrm>
            <a:off x="4572000" y="1700790"/>
            <a:ext cx="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8" idx="0"/>
          </p:cNvCxnSpPr>
          <p:nvPr/>
        </p:nvCxnSpPr>
        <p:spPr>
          <a:xfrm flipH="1">
            <a:off x="1497223" y="2725938"/>
            <a:ext cx="884539" cy="4870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2" idx="0"/>
          </p:cNvCxnSpPr>
          <p:nvPr/>
        </p:nvCxnSpPr>
        <p:spPr>
          <a:xfrm flipH="1">
            <a:off x="3110219" y="2740461"/>
            <a:ext cx="1461781" cy="472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  <a:endCxn id="14" idx="0"/>
          </p:cNvCxnSpPr>
          <p:nvPr/>
        </p:nvCxnSpPr>
        <p:spPr>
          <a:xfrm flipH="1">
            <a:off x="4089538" y="2740461"/>
            <a:ext cx="482462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3" idx="0"/>
          </p:cNvCxnSpPr>
          <p:nvPr/>
        </p:nvCxnSpPr>
        <p:spPr>
          <a:xfrm>
            <a:off x="4572000" y="2740461"/>
            <a:ext cx="479096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2"/>
            <a:endCxn id="11" idx="0"/>
          </p:cNvCxnSpPr>
          <p:nvPr/>
        </p:nvCxnSpPr>
        <p:spPr>
          <a:xfrm>
            <a:off x="4572000" y="2740461"/>
            <a:ext cx="1418569" cy="4765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16" idx="0"/>
          </p:cNvCxnSpPr>
          <p:nvPr/>
        </p:nvCxnSpPr>
        <p:spPr>
          <a:xfrm flipH="1">
            <a:off x="7223168" y="3768723"/>
            <a:ext cx="495611" cy="4812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2"/>
            <a:endCxn id="15" idx="0"/>
          </p:cNvCxnSpPr>
          <p:nvPr/>
        </p:nvCxnSpPr>
        <p:spPr>
          <a:xfrm>
            <a:off x="7718779" y="3768723"/>
            <a:ext cx="443862" cy="485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18" idx="0"/>
          </p:cNvCxnSpPr>
          <p:nvPr/>
        </p:nvCxnSpPr>
        <p:spPr>
          <a:xfrm flipH="1">
            <a:off x="6740736" y="4811568"/>
            <a:ext cx="482432" cy="4712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2"/>
            <a:endCxn id="17" idx="0"/>
          </p:cNvCxnSpPr>
          <p:nvPr/>
        </p:nvCxnSpPr>
        <p:spPr>
          <a:xfrm>
            <a:off x="7223168" y="4811568"/>
            <a:ext cx="457041" cy="4752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  <a:endCxn id="10" idx="0"/>
          </p:cNvCxnSpPr>
          <p:nvPr/>
        </p:nvCxnSpPr>
        <p:spPr>
          <a:xfrm>
            <a:off x="6877050" y="2740461"/>
            <a:ext cx="841729" cy="4666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271372" y="678292"/>
            <a:ext cx="60125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root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699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 Node with One Child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deleting a node with one child is also easy because of the structure of the BST</a:t>
            </a:r>
          </a:p>
          <a:p>
            <a:pPr lvl="1"/>
            <a:r>
              <a:rPr lang="en-US" dirty="0" smtClean="0"/>
              <a:t>remove the node by replacing it with its child</a:t>
            </a:r>
          </a:p>
          <a:p>
            <a:endParaRPr lang="en-US" dirty="0" smtClean="0"/>
          </a:p>
          <a:p>
            <a:r>
              <a:rPr lang="en-US" dirty="0" smtClean="0"/>
              <a:t>e.g., delete 83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70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7004704" y="5301223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004704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328740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6184996" y="4869175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761066" y="2507288"/>
            <a:ext cx="1067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delete 83</a:t>
            </a:r>
          </a:p>
        </p:txBody>
      </p: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 Node with Two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deleting a node with two children is a little trickier</a:t>
            </a:r>
          </a:p>
          <a:p>
            <a:pPr lvl="1"/>
            <a:r>
              <a:rPr lang="en-US" dirty="0" smtClean="0"/>
              <a:t>can you see how to do 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 Node with Two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replace the node with </a:t>
            </a:r>
            <a:r>
              <a:rPr lang="en-US" dirty="0"/>
              <a:t>its </a:t>
            </a:r>
            <a:r>
              <a:rPr lang="en-US" dirty="0" err="1"/>
              <a:t>inorder</a:t>
            </a:r>
            <a:r>
              <a:rPr lang="en-US" dirty="0"/>
              <a:t> predecessor OR </a:t>
            </a:r>
            <a:r>
              <a:rPr lang="en-US" dirty="0" err="1" smtClean="0"/>
              <a:t>inorder</a:t>
            </a:r>
            <a:r>
              <a:rPr lang="en-US" dirty="0" smtClean="0"/>
              <a:t> </a:t>
            </a:r>
            <a:r>
              <a:rPr lang="en-US" dirty="0"/>
              <a:t>successor</a:t>
            </a:r>
            <a:endParaRPr lang="en-US" dirty="0" smtClean="0"/>
          </a:p>
          <a:p>
            <a:pPr lvl="1"/>
            <a:r>
              <a:rPr lang="en-US" dirty="0" smtClean="0"/>
              <a:t>call the node to be deleted Z</a:t>
            </a:r>
          </a:p>
          <a:p>
            <a:pPr lvl="1"/>
            <a:r>
              <a:rPr lang="en-US" dirty="0" smtClean="0"/>
              <a:t>find the </a:t>
            </a:r>
            <a:r>
              <a:rPr lang="en-US" dirty="0" err="1" smtClean="0"/>
              <a:t>inorder</a:t>
            </a:r>
            <a:r>
              <a:rPr lang="en-US" dirty="0" smtClean="0"/>
              <a:t> predecessor OR the </a:t>
            </a:r>
            <a:r>
              <a:rPr lang="en-US" dirty="0" err="1" smtClean="0"/>
              <a:t>inorder</a:t>
            </a:r>
            <a:r>
              <a:rPr lang="en-US" dirty="0" smtClean="0"/>
              <a:t> successor</a:t>
            </a:r>
          </a:p>
          <a:p>
            <a:pPr lvl="2"/>
            <a:r>
              <a:rPr lang="en-US" dirty="0" smtClean="0"/>
              <a:t>call this node Y</a:t>
            </a:r>
          </a:p>
          <a:p>
            <a:pPr lvl="1"/>
            <a:r>
              <a:rPr lang="en-US" dirty="0" smtClean="0"/>
              <a:t>copy the data element of Y into the data element of Z</a:t>
            </a:r>
          </a:p>
          <a:p>
            <a:pPr lvl="1"/>
            <a:r>
              <a:rPr lang="en-US" dirty="0" smtClean="0"/>
              <a:t>delete Y</a:t>
            </a:r>
          </a:p>
          <a:p>
            <a:endParaRPr lang="en-US" dirty="0" smtClean="0"/>
          </a:p>
          <a:p>
            <a:r>
              <a:rPr lang="en-US" dirty="0" smtClean="0"/>
              <a:t>e.g., delete 50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61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725915" y="203008"/>
            <a:ext cx="369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delete 50 using </a:t>
            </a:r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 predecessor</a:t>
            </a:r>
          </a:p>
        </p:txBody>
      </p:sp>
    </p:spTree>
    <p:extLst>
      <p:ext uri="{BB962C8B-B14F-4D97-AF65-F5344CB8AC3E}">
        <p14:creationId xmlns:p14="http://schemas.microsoft.com/office/powerpoint/2010/main" val="30617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535074" y="100950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Z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868510" y="34290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84129" y="4005070"/>
            <a:ext cx="13630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4"/>
                </a:solidFill>
                <a:latin typeface="+mn-lt"/>
              </a:rPr>
              <a:t>inorder</a:t>
            </a:r>
            <a:endParaRPr lang="en-US" dirty="0" smtClean="0">
              <a:solidFill>
                <a:schemeClr val="accent4"/>
              </a:solidFill>
              <a:latin typeface="+mn-lt"/>
            </a:endParaRPr>
          </a:p>
          <a:p>
            <a:pPr algn="ctr"/>
            <a:r>
              <a:rPr lang="en-US" dirty="0" smtClean="0">
                <a:solidFill>
                  <a:schemeClr val="accent4"/>
                </a:solidFill>
                <a:latin typeface="+mn-lt"/>
              </a:rPr>
              <a:t>predecessor</a:t>
            </a:r>
          </a:p>
          <a:p>
            <a:pPr algn="ctr"/>
            <a:r>
              <a:rPr lang="en-US" dirty="0" smtClean="0">
                <a:solidFill>
                  <a:schemeClr val="accent4"/>
                </a:solidFill>
                <a:latin typeface="+mn-lt"/>
              </a:rPr>
              <a:t>to Z</a:t>
            </a:r>
          </a:p>
        </p:txBody>
      </p:sp>
    </p:spTree>
    <p:extLst>
      <p:ext uri="{BB962C8B-B14F-4D97-AF65-F5344CB8AC3E}">
        <p14:creationId xmlns:p14="http://schemas.microsoft.com/office/powerpoint/2010/main" val="211644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99CC"/>
                </a:solidFill>
              </a:rPr>
              <a:t>44</a:t>
            </a:r>
            <a:endParaRPr lang="en-CA" sz="2400" dirty="0">
              <a:solidFill>
                <a:srgbClr val="FF99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691650" y="491043"/>
            <a:ext cx="2235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99CC"/>
                </a:solidFill>
                <a:latin typeface="+mn-lt"/>
              </a:rPr>
              <a:t>copy Y data to Z data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868510" y="34290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984129" y="4005070"/>
            <a:ext cx="13630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4"/>
                </a:solidFill>
                <a:latin typeface="+mn-lt"/>
              </a:rPr>
              <a:t>inorder</a:t>
            </a:r>
            <a:endParaRPr lang="en-US" dirty="0" smtClean="0">
              <a:solidFill>
                <a:schemeClr val="accent4"/>
              </a:solidFill>
              <a:latin typeface="+mn-lt"/>
            </a:endParaRPr>
          </a:p>
          <a:p>
            <a:pPr algn="ctr"/>
            <a:r>
              <a:rPr lang="en-US" dirty="0" smtClean="0">
                <a:solidFill>
                  <a:schemeClr val="accent4"/>
                </a:solidFill>
                <a:latin typeface="+mn-lt"/>
              </a:rPr>
              <a:t>predecessor</a:t>
            </a:r>
          </a:p>
          <a:p>
            <a:pPr algn="ctr"/>
            <a:r>
              <a:rPr lang="en-US" dirty="0" smtClean="0">
                <a:solidFill>
                  <a:schemeClr val="accent4"/>
                </a:solidFill>
                <a:latin typeface="+mn-lt"/>
              </a:rPr>
              <a:t>to Z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535074" y="100950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11919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535074" y="100950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Z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131825" y="2507288"/>
            <a:ext cx="973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delete 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868510" y="34290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54277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>
            <a:endCxn id="29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41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node without any children is called a leaf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0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725915" y="203008"/>
            <a:ext cx="3452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delete 50 using </a:t>
            </a:r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 successor</a:t>
            </a:r>
          </a:p>
        </p:txBody>
      </p: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02428" y="100950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Z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63284" y="34290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283965" y="4005070"/>
            <a:ext cx="11214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70C0"/>
                </a:solidFill>
                <a:latin typeface="+mn-lt"/>
              </a:rPr>
              <a:t>inorder</a:t>
            </a:r>
            <a:endParaRPr lang="en-US" dirty="0" smtClean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successor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to Z</a:t>
            </a:r>
          </a:p>
        </p:txBody>
      </p: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99CC"/>
                </a:solidFill>
              </a:rPr>
              <a:t>51</a:t>
            </a:r>
            <a:endParaRPr lang="en-CA" sz="2400" dirty="0">
              <a:solidFill>
                <a:srgbClr val="FF99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02428" y="100950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Z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63284" y="34290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283965" y="4005070"/>
            <a:ext cx="11214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70C0"/>
                </a:solidFill>
                <a:latin typeface="+mn-lt"/>
              </a:rPr>
              <a:t>inorder</a:t>
            </a:r>
            <a:endParaRPr lang="en-US" dirty="0" smtClean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successor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to Z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641245" y="491043"/>
            <a:ext cx="2235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99CC"/>
                </a:solidFill>
                <a:latin typeface="+mn-lt"/>
              </a:rPr>
              <a:t>copy Y data to Z data</a:t>
            </a:r>
          </a:p>
        </p:txBody>
      </p: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02428" y="100950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Z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63284" y="34290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47804" y="2507288"/>
            <a:ext cx="973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delete Y</a:t>
            </a:r>
          </a:p>
        </p:txBody>
      </p: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47964" y="113914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01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3187" y="3213000"/>
            <a:ext cx="648072" cy="5616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00B050"/>
                </a:solidFill>
              </a:rPr>
              <a:t>79</a:t>
            </a:r>
            <a:endParaRPr lang="en-CA" sz="2400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726" y="216429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4743" y="320708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88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6533" y="3217041"/>
            <a:ext cx="648072" cy="5616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00B050"/>
                </a:solidFill>
              </a:rPr>
              <a:t>67</a:t>
            </a:r>
            <a:endParaRPr lang="en-CA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183" y="3212898"/>
            <a:ext cx="648072" cy="5616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00B050"/>
                </a:solidFill>
              </a:rPr>
              <a:t>23</a:t>
            </a:r>
            <a:endParaRPr lang="en-CA" sz="2400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7060" y="3213000"/>
            <a:ext cx="648072" cy="5616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00B050"/>
                </a:solidFill>
              </a:rPr>
              <a:t>33</a:t>
            </a:r>
            <a:endParaRPr lang="en-CA" sz="2400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65502" y="3213000"/>
            <a:ext cx="648072" cy="5616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00B050"/>
                </a:solidFill>
              </a:rPr>
              <a:t>99</a:t>
            </a:r>
            <a:endParaRPr lang="en-CA" sz="2400" dirty="0">
              <a:solidFill>
                <a:srgbClr val="00B05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38605" y="4253967"/>
            <a:ext cx="648072" cy="5616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00B050"/>
                </a:solidFill>
              </a:rPr>
              <a:t>1</a:t>
            </a:r>
            <a:endParaRPr lang="en-CA" sz="2400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32" y="424992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56173" y="5286852"/>
            <a:ext cx="648072" cy="5616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00B050"/>
                </a:solidFill>
              </a:rPr>
              <a:t>83</a:t>
            </a:r>
            <a:endParaRPr lang="en-CA" sz="2400" dirty="0">
              <a:solidFill>
                <a:srgbClr val="00B05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6700" y="5282811"/>
            <a:ext cx="648072" cy="5616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00B050"/>
                </a:solidFill>
              </a:rPr>
              <a:t>6</a:t>
            </a:r>
            <a:endParaRPr lang="en-CA" sz="2400" dirty="0">
              <a:solidFill>
                <a:srgbClr val="00B050"/>
              </a:solidFill>
            </a:endParaRPr>
          </a:p>
        </p:txBody>
      </p:sp>
      <p:cxnSp>
        <p:nvCxnSpPr>
          <p:cNvPr id="19" name="Straight Arrow Connector 18"/>
          <p:cNvCxnSpPr>
            <a:stCxn id="5" idx="2"/>
            <a:endCxn id="9" idx="0"/>
          </p:cNvCxnSpPr>
          <p:nvPr/>
        </p:nvCxnSpPr>
        <p:spPr>
          <a:xfrm flipH="1">
            <a:off x="2381762" y="1700790"/>
            <a:ext cx="2190238" cy="4635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7" idx="0"/>
          </p:cNvCxnSpPr>
          <p:nvPr/>
        </p:nvCxnSpPr>
        <p:spPr>
          <a:xfrm>
            <a:off x="4572000" y="1700790"/>
            <a:ext cx="230505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6" idx="0"/>
          </p:cNvCxnSpPr>
          <p:nvPr/>
        </p:nvCxnSpPr>
        <p:spPr>
          <a:xfrm>
            <a:off x="4572000" y="1700790"/>
            <a:ext cx="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8" idx="0"/>
          </p:cNvCxnSpPr>
          <p:nvPr/>
        </p:nvCxnSpPr>
        <p:spPr>
          <a:xfrm flipH="1">
            <a:off x="1497223" y="2725938"/>
            <a:ext cx="884539" cy="4870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2" idx="0"/>
          </p:cNvCxnSpPr>
          <p:nvPr/>
        </p:nvCxnSpPr>
        <p:spPr>
          <a:xfrm flipH="1">
            <a:off x="3110219" y="2740461"/>
            <a:ext cx="1461781" cy="472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  <a:endCxn id="14" idx="0"/>
          </p:cNvCxnSpPr>
          <p:nvPr/>
        </p:nvCxnSpPr>
        <p:spPr>
          <a:xfrm flipH="1">
            <a:off x="4089538" y="2740461"/>
            <a:ext cx="482462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3" idx="0"/>
          </p:cNvCxnSpPr>
          <p:nvPr/>
        </p:nvCxnSpPr>
        <p:spPr>
          <a:xfrm>
            <a:off x="4572000" y="2740461"/>
            <a:ext cx="479096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2"/>
            <a:endCxn id="11" idx="0"/>
          </p:cNvCxnSpPr>
          <p:nvPr/>
        </p:nvCxnSpPr>
        <p:spPr>
          <a:xfrm>
            <a:off x="4572000" y="2740461"/>
            <a:ext cx="1418569" cy="4765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16" idx="0"/>
          </p:cNvCxnSpPr>
          <p:nvPr/>
        </p:nvCxnSpPr>
        <p:spPr>
          <a:xfrm flipH="1">
            <a:off x="7223168" y="3768723"/>
            <a:ext cx="495611" cy="4812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2"/>
            <a:endCxn id="15" idx="0"/>
          </p:cNvCxnSpPr>
          <p:nvPr/>
        </p:nvCxnSpPr>
        <p:spPr>
          <a:xfrm>
            <a:off x="7718779" y="3768723"/>
            <a:ext cx="443862" cy="485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18" idx="0"/>
          </p:cNvCxnSpPr>
          <p:nvPr/>
        </p:nvCxnSpPr>
        <p:spPr>
          <a:xfrm flipH="1">
            <a:off x="6740736" y="4811568"/>
            <a:ext cx="482432" cy="4712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2"/>
            <a:endCxn id="17" idx="0"/>
          </p:cNvCxnSpPr>
          <p:nvPr/>
        </p:nvCxnSpPr>
        <p:spPr>
          <a:xfrm>
            <a:off x="7223168" y="4811568"/>
            <a:ext cx="457041" cy="4752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  <a:endCxn id="10" idx="0"/>
          </p:cNvCxnSpPr>
          <p:nvPr/>
        </p:nvCxnSpPr>
        <p:spPr>
          <a:xfrm>
            <a:off x="6877050" y="2740461"/>
            <a:ext cx="841729" cy="4666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226155" y="386521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leaf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39151" y="386521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leaf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18470" y="386521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leaf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80028" y="386521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leaf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19501" y="386521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leaf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469668" y="596370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leaf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09141" y="596370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leaf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891573" y="4864544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leaf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942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3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4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13979</TotalTime>
  <Words>3049</Words>
  <Application>Microsoft Office PowerPoint</Application>
  <PresentationFormat>On-screen Show (4:3)</PresentationFormat>
  <Paragraphs>890</Paragraphs>
  <Slides>84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84</vt:i4>
      </vt:variant>
    </vt:vector>
  </HeadingPairs>
  <TitlesOfParts>
    <vt:vector size="95" baseType="lpstr">
      <vt:lpstr>Arial</vt:lpstr>
      <vt:lpstr>Calibri</vt:lpstr>
      <vt:lpstr>Consolas</vt:lpstr>
      <vt:lpstr>Constantia</vt:lpstr>
      <vt:lpstr>Courier New</vt:lpstr>
      <vt:lpstr>Segoe UI Semibold</vt:lpstr>
      <vt:lpstr>Segoe UI Symbol</vt:lpstr>
      <vt:lpstr>Wingdings</vt:lpstr>
      <vt:lpstr>Wingdings 3</vt:lpstr>
      <vt:lpstr>Origin</vt:lpstr>
      <vt:lpstr>1_Origin</vt:lpstr>
      <vt:lpstr>Trees</vt:lpstr>
      <vt:lpstr>Graphs</vt:lpstr>
      <vt:lpstr>Trees</vt:lpstr>
      <vt:lpstr>PowerPoint Presentation</vt:lpstr>
      <vt:lpstr>PowerPoint Presentation</vt:lpstr>
      <vt:lpstr>Trees</vt:lpstr>
      <vt:lpstr>PowerPoint Presentation</vt:lpstr>
      <vt:lpstr>Trees</vt:lpstr>
      <vt:lpstr>PowerPoint Presentation</vt:lpstr>
      <vt:lpstr>Trees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Binary Tree</vt:lpstr>
      <vt:lpstr>PowerPoint Presentation</vt:lpstr>
      <vt:lpstr>PowerPoint Presentation</vt:lpstr>
      <vt:lpstr>PowerPoint Presentation</vt:lpstr>
      <vt:lpstr>PowerPoint Presentation</vt:lpstr>
      <vt:lpstr>Binary Tree Algorithms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Iteration or Traversal</vt:lpstr>
      <vt:lpstr>PowerPoint Presentation</vt:lpstr>
      <vt:lpstr>Iteration or Traversal</vt:lpstr>
      <vt:lpstr>PowerPoint Presentation</vt:lpstr>
      <vt:lpstr>Iteration or Traversal</vt:lpstr>
      <vt:lpstr>PowerPoint Presentation</vt:lpstr>
      <vt:lpstr>Iteration or Traversal</vt:lpstr>
      <vt:lpstr>Iteration or Traversal</vt:lpstr>
      <vt:lpstr>PowerPoint Presentation</vt:lpstr>
      <vt:lpstr>Binary Search Trees</vt:lpstr>
      <vt:lpstr>PowerPoint Presentation</vt:lpstr>
      <vt:lpstr>Binary Search Trees (BST)</vt:lpstr>
      <vt:lpstr>PowerPoint Presentation</vt:lpstr>
      <vt:lpstr>Binary Search Trees (BST)</vt:lpstr>
      <vt:lpstr>Implementing a BST</vt:lpstr>
      <vt:lpstr>PowerPoint Presentation</vt:lpstr>
      <vt:lpstr>Implementing a BST: Nodes</vt:lpstr>
      <vt:lpstr>PowerPoint Presentation</vt:lpstr>
      <vt:lpstr>Implementing a BST: Fields and Ctor</vt:lpstr>
      <vt:lpstr>PowerPoint Presentation</vt:lpstr>
      <vt:lpstr>Implementing a BST: Adding elements</vt:lpstr>
      <vt:lpstr>PowerPoint Presentation</vt:lpstr>
      <vt:lpstr>PowerPoint Presentation</vt:lpstr>
      <vt:lpstr>PowerPoint Presentation</vt:lpstr>
      <vt:lpstr>PowerPoint Presentation</vt:lpstr>
      <vt:lpstr>Predecessors and Successors in a BST</vt:lpstr>
      <vt:lpstr>PowerPoint Presentation</vt:lpstr>
      <vt:lpstr>PowerPoint Presentation</vt:lpstr>
      <vt:lpstr>Predecessors and Successors in a BST</vt:lpstr>
      <vt:lpstr>PowerPoint Presentation</vt:lpstr>
      <vt:lpstr>PowerPoint Presentation</vt:lpstr>
      <vt:lpstr>PowerPoint Presentation</vt:lpstr>
      <vt:lpstr>PowerPoint Presentation</vt:lpstr>
      <vt:lpstr>Deletion from a BST</vt:lpstr>
      <vt:lpstr>Deleting a Leaf Node</vt:lpstr>
      <vt:lpstr>PowerPoint Presentation</vt:lpstr>
      <vt:lpstr>PowerPoint Presentation</vt:lpstr>
      <vt:lpstr>Deleting a Node with One Child</vt:lpstr>
      <vt:lpstr>PowerPoint Presentation</vt:lpstr>
      <vt:lpstr>PowerPoint Presentation</vt:lpstr>
      <vt:lpstr>Deleting a Node with Two Children</vt:lpstr>
      <vt:lpstr>Deleting a Node with Two Children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1043</cp:revision>
  <dcterms:created xsi:type="dcterms:W3CDTF">2006-08-16T00:00:00Z</dcterms:created>
  <dcterms:modified xsi:type="dcterms:W3CDTF">2017-11-13T05:45:52Z</dcterms:modified>
</cp:coreProperties>
</file>