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326" r:id="rId2"/>
  </p:sldMasterIdLst>
  <p:notesMasterIdLst>
    <p:notesMasterId r:id="rId87"/>
  </p:notesMasterIdLst>
  <p:handoutMasterIdLst>
    <p:handoutMasterId r:id="rId88"/>
  </p:handoutMasterIdLst>
  <p:sldIdLst>
    <p:sldId id="908" r:id="rId3"/>
    <p:sldId id="909" r:id="rId4"/>
    <p:sldId id="910" r:id="rId5"/>
    <p:sldId id="911" r:id="rId6"/>
    <p:sldId id="912" r:id="rId7"/>
    <p:sldId id="913" r:id="rId8"/>
    <p:sldId id="914" r:id="rId9"/>
    <p:sldId id="915" r:id="rId10"/>
    <p:sldId id="916" r:id="rId11"/>
    <p:sldId id="917" r:id="rId12"/>
    <p:sldId id="918" r:id="rId13"/>
    <p:sldId id="919" r:id="rId14"/>
    <p:sldId id="920" r:id="rId15"/>
    <p:sldId id="921" r:id="rId16"/>
    <p:sldId id="922" r:id="rId17"/>
    <p:sldId id="923" r:id="rId18"/>
    <p:sldId id="924" r:id="rId19"/>
    <p:sldId id="925" r:id="rId20"/>
    <p:sldId id="926" r:id="rId21"/>
    <p:sldId id="927" r:id="rId22"/>
    <p:sldId id="928" r:id="rId23"/>
    <p:sldId id="929" r:id="rId24"/>
    <p:sldId id="947" r:id="rId25"/>
    <p:sldId id="930" r:id="rId26"/>
    <p:sldId id="931" r:id="rId27"/>
    <p:sldId id="932" r:id="rId28"/>
    <p:sldId id="933" r:id="rId29"/>
    <p:sldId id="934" r:id="rId30"/>
    <p:sldId id="935" r:id="rId31"/>
    <p:sldId id="936" r:id="rId32"/>
    <p:sldId id="937" r:id="rId33"/>
    <p:sldId id="938" r:id="rId34"/>
    <p:sldId id="939" r:id="rId35"/>
    <p:sldId id="940" r:id="rId36"/>
    <p:sldId id="944" r:id="rId37"/>
    <p:sldId id="941" r:id="rId38"/>
    <p:sldId id="945" r:id="rId39"/>
    <p:sldId id="942" r:id="rId40"/>
    <p:sldId id="948" r:id="rId41"/>
    <p:sldId id="946" r:id="rId42"/>
    <p:sldId id="949" r:id="rId43"/>
    <p:sldId id="768" r:id="rId44"/>
    <p:sldId id="793" r:id="rId45"/>
    <p:sldId id="794" r:id="rId46"/>
    <p:sldId id="798" r:id="rId47"/>
    <p:sldId id="952" r:id="rId48"/>
    <p:sldId id="841" r:id="rId49"/>
    <p:sldId id="843" r:id="rId50"/>
    <p:sldId id="842" r:id="rId51"/>
    <p:sldId id="844" r:id="rId52"/>
    <p:sldId id="845" r:id="rId53"/>
    <p:sldId id="846" r:id="rId54"/>
    <p:sldId id="847" r:id="rId55"/>
    <p:sldId id="848" r:id="rId56"/>
    <p:sldId id="849" r:id="rId57"/>
    <p:sldId id="950" r:id="rId58"/>
    <p:sldId id="951" r:id="rId59"/>
    <p:sldId id="797" r:id="rId60"/>
    <p:sldId id="795" r:id="rId61"/>
    <p:sldId id="943" r:id="rId62"/>
    <p:sldId id="840" r:id="rId63"/>
    <p:sldId id="850" r:id="rId64"/>
    <p:sldId id="851" r:id="rId65"/>
    <p:sldId id="852" r:id="rId66"/>
    <p:sldId id="853" r:id="rId67"/>
    <p:sldId id="796" r:id="rId68"/>
    <p:sldId id="799" r:id="rId69"/>
    <p:sldId id="800" r:id="rId70"/>
    <p:sldId id="801" r:id="rId71"/>
    <p:sldId id="802" r:id="rId72"/>
    <p:sldId id="803" r:id="rId73"/>
    <p:sldId id="804" r:id="rId74"/>
    <p:sldId id="805" r:id="rId75"/>
    <p:sldId id="854" r:id="rId76"/>
    <p:sldId id="855" r:id="rId77"/>
    <p:sldId id="856" r:id="rId78"/>
    <p:sldId id="857" r:id="rId79"/>
    <p:sldId id="858" r:id="rId80"/>
    <p:sldId id="859" r:id="rId81"/>
    <p:sldId id="806" r:id="rId82"/>
    <p:sldId id="807" r:id="rId83"/>
    <p:sldId id="808" r:id="rId84"/>
    <p:sldId id="809" r:id="rId85"/>
    <p:sldId id="810" r:id="rId8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20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539">
          <p15:clr>
            <a:srgbClr val="A4A3A4"/>
          </p15:clr>
        </p15:guide>
        <p15:guide id="4" pos="2880">
          <p15:clr>
            <a:srgbClr val="A4A3A4"/>
          </p15:clr>
        </p15:guide>
        <p15:guide id="5" pos="4332">
          <p15:clr>
            <a:srgbClr val="A4A3A4"/>
          </p15:clr>
        </p15:guide>
        <p15:guide id="6" pos="14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18" d="100"/>
          <a:sy n="118" d="100"/>
        </p:scale>
        <p:origin x="748" y="88"/>
      </p:cViewPr>
      <p:guideLst>
        <p:guide orient="horz" pos="3720"/>
        <p:guide orient="horz" pos="2160"/>
        <p:guide orient="horz" pos="3539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slide" Target="slides/slide82.xml"/><Relationship Id="rId89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viewProps" Target="view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handoutMaster" Target="handoutMasters/handout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2017-11-12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425D12C-3AF0-40A5-94F7-CBF51ED916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75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52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77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>
                <a:solidFill>
                  <a:srgbClr val="F8F8F8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52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1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63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86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1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51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>
                <a:solidFill>
                  <a:srgbClr val="F8F8F8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9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8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nsolas" panose="020B0609020204030204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>
                <a:solidFill>
                  <a:srgbClr val="000000"/>
                </a:solidFill>
              </a:rPr>
              <a:pPr>
                <a:defRPr/>
              </a:pPr>
              <a:t>11/12/2017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8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.fltmaps.com/en" TargetMode="External"/><Relationship Id="rId2" Type="http://schemas.openxmlformats.org/officeDocument/2006/relationships/hyperlink" Target="https://lostcircl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isualcomplexity.com/vc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Trees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a tree means that every node is the root of a tree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1800000">
            <a:off x="960758" y="1450381"/>
            <a:ext cx="1957466" cy="288218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34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03619" y="434608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42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3208294" y="1247370"/>
            <a:ext cx="2719751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11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129622" y="4811568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662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4616474" y="2386983"/>
            <a:ext cx="4896595" cy="3524209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6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04606" y="1168261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590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5426193" y="3196707"/>
            <a:ext cx="3871447" cy="292991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88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792964" y="235660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489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 rot="5400000">
            <a:off x="2474153" y="3001756"/>
            <a:ext cx="1315344" cy="1036926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23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633165" y="4249926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subtree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940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binary tree is a tree where each node has at most two children</a:t>
            </a:r>
          </a:p>
          <a:p>
            <a:pPr lvl="1"/>
            <a:r>
              <a:rPr lang="en-US" dirty="0" smtClean="0"/>
              <a:t>very common in computer science</a:t>
            </a:r>
            <a:endParaRPr lang="en-US" dirty="0"/>
          </a:p>
          <a:p>
            <a:pPr lvl="1"/>
            <a:r>
              <a:rPr lang="en-US" dirty="0" smtClean="0"/>
              <a:t>many variations</a:t>
            </a:r>
          </a:p>
          <a:p>
            <a:r>
              <a:rPr lang="en-US" dirty="0" smtClean="0"/>
              <a:t>traditionally, the children nodes are called the left node and the right node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3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191123" y="1459471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04068" y="1459471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64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66987" y="248360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337834" y="248360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2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938234" y="252425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smtClean="0"/>
              <a:t>graph </a:t>
            </a:r>
            <a:r>
              <a:rPr lang="en-US" dirty="0"/>
              <a:t>is a data structure made up of nodes</a:t>
            </a:r>
          </a:p>
          <a:p>
            <a:pPr lvl="1"/>
            <a:r>
              <a:rPr lang="en-US" dirty="0"/>
              <a:t>each node stores data</a:t>
            </a:r>
          </a:p>
          <a:p>
            <a:pPr lvl="1"/>
            <a:r>
              <a:rPr lang="en-US" dirty="0"/>
              <a:t>each node has links to zero or more </a:t>
            </a:r>
            <a:r>
              <a:rPr lang="en-US" dirty="0" smtClean="0"/>
              <a:t>nodes</a:t>
            </a:r>
            <a:endParaRPr lang="en-US" dirty="0"/>
          </a:p>
          <a:p>
            <a:pPr lvl="2"/>
            <a:r>
              <a:rPr lang="en-US" dirty="0" smtClean="0"/>
              <a:t>in graph theory the links are normally called </a:t>
            </a:r>
            <a:r>
              <a:rPr lang="en-US" i="1" dirty="0" smtClean="0"/>
              <a:t>edges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graphs occur frequently in a wide variety of real-world problems</a:t>
            </a:r>
          </a:p>
          <a:p>
            <a:pPr lvl="1"/>
            <a:r>
              <a:rPr lang="en-US" dirty="0" smtClean="0"/>
              <a:t>social network analysis</a:t>
            </a:r>
          </a:p>
          <a:p>
            <a:pPr lvl="2"/>
            <a:r>
              <a:rPr lang="en-US" dirty="0" smtClean="0"/>
              <a:t>e.g., six-degrees-of-Kevin-Bacon, </a:t>
            </a:r>
            <a:r>
              <a:rPr lang="en-US" dirty="0" smtClean="0">
                <a:hlinkClick r:id="rId2"/>
              </a:rPr>
              <a:t>Lost Circles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transportation networks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ac.fltmaps.com/en</a:t>
            </a:r>
            <a:endParaRPr lang="en-US" dirty="0" smtClean="0"/>
          </a:p>
          <a:p>
            <a:pPr lvl="1"/>
            <a:r>
              <a:rPr lang="en-US" dirty="0" smtClean="0"/>
              <a:t>many other examples</a:t>
            </a:r>
          </a:p>
          <a:p>
            <a:pPr lvl="2"/>
            <a:r>
              <a:rPr lang="en-US" dirty="0">
                <a:hlinkClick r:id="rId4"/>
              </a:rPr>
              <a:t>http://www.visualcomplexity.com/vc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53501" y="3604377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left</a:t>
            </a:r>
            <a:endParaRPr lang="en-US" dirty="0">
              <a:latin typeface="Constant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224348" y="3604374"/>
            <a:ext cx="668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nstantia" pitchFamily="18" charset="0"/>
              </a:rPr>
              <a:t>right</a:t>
            </a:r>
            <a:endParaRPr lang="en-US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1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Tree Algorithms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recursive structure of trees leads naturally to recursive algorithms that operate on trees</a:t>
            </a:r>
          </a:p>
          <a:p>
            <a:r>
              <a:rPr lang="en-US" dirty="0" smtClean="0"/>
              <a:t>for example, suppose that you want to search a binary tree for a particular element</a:t>
            </a:r>
          </a:p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84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public static &lt;E&gt; </a:t>
            </a:r>
            <a:r>
              <a:rPr lang="en-US" dirty="0" err="1" smtClean="0"/>
              <a:t>boolean</a:t>
            </a:r>
            <a:r>
              <a:rPr lang="en-US" dirty="0" smtClean="0"/>
              <a:t> contains(E </a:t>
            </a:r>
            <a:r>
              <a:rPr lang="en-US" dirty="0" smtClean="0"/>
              <a:t>element) </a:t>
            </a:r>
            <a:r>
              <a:rPr lang="en-US" dirty="0" smtClean="0"/>
              <a:t>{</a:t>
            </a:r>
          </a:p>
          <a:p>
            <a:r>
              <a:rPr lang="en-US" dirty="0" smtClean="0"/>
              <a:t>  return </a:t>
            </a:r>
            <a:r>
              <a:rPr lang="en-US" dirty="0" smtClean="0"/>
              <a:t>contains(element, </a:t>
            </a:r>
            <a:r>
              <a:rPr lang="en-US" dirty="0" err="1" smtClean="0"/>
              <a:t>this.root</a:t>
            </a:r>
            <a:r>
              <a:rPr lang="en-US" dirty="0" smtClean="0"/>
              <a:t>)</a:t>
            </a:r>
            <a:r>
              <a:rPr lang="en-US" dirty="0" smtClean="0"/>
              <a:t>;</a:t>
            </a:r>
            <a:endParaRPr lang="en-US" dirty="0" smtClean="0"/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private static </a:t>
            </a:r>
            <a:r>
              <a:rPr lang="en-US" dirty="0" smtClean="0"/>
              <a:t>&lt;E&gt; </a:t>
            </a:r>
            <a:r>
              <a:rPr lang="en-US" dirty="0" err="1" smtClean="0"/>
              <a:t>boolean</a:t>
            </a:r>
            <a:r>
              <a:rPr lang="en-US" dirty="0" smtClean="0"/>
              <a:t> contains(E element, Node&lt;E&gt; node) {</a:t>
            </a:r>
          </a:p>
          <a:p>
            <a:r>
              <a:rPr lang="en-US" dirty="0" smtClean="0"/>
              <a:t>  if (node == null) {</a:t>
            </a:r>
          </a:p>
          <a:p>
            <a:r>
              <a:rPr lang="en-US" dirty="0"/>
              <a:t> </a:t>
            </a:r>
            <a:r>
              <a:rPr lang="en-US" dirty="0" smtClean="0"/>
              <a:t>   return false;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if (</a:t>
            </a:r>
            <a:r>
              <a:rPr lang="en-US" dirty="0" err="1" smtClean="0"/>
              <a:t>element.equals</a:t>
            </a:r>
            <a:r>
              <a:rPr lang="en-US" dirty="0" smtClean="0"/>
              <a:t>(</a:t>
            </a:r>
            <a:r>
              <a:rPr lang="en-US" dirty="0" err="1" smtClean="0"/>
              <a:t>node.data</a:t>
            </a:r>
            <a:r>
              <a:rPr lang="en-US" dirty="0" smtClean="0"/>
              <a:t>)) {</a:t>
            </a:r>
          </a:p>
          <a:p>
            <a:r>
              <a:rPr lang="en-US" dirty="0"/>
              <a:t> </a:t>
            </a:r>
            <a:r>
              <a:rPr lang="en-US" dirty="0" smtClean="0"/>
              <a:t>   return true;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inLeftTree</a:t>
            </a:r>
            <a:r>
              <a:rPr lang="en-US" dirty="0" smtClean="0"/>
              <a:t> = contains(element, </a:t>
            </a:r>
            <a:r>
              <a:rPr lang="en-US" dirty="0" err="1" smtClean="0"/>
              <a:t>node.left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if (</a:t>
            </a:r>
            <a:r>
              <a:rPr lang="en-US" dirty="0" err="1" smtClean="0"/>
              <a:t>inLeftTree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return true;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inRightTree</a:t>
            </a:r>
            <a:r>
              <a:rPr lang="en-US" dirty="0" smtClean="0"/>
              <a:t> = contains(element, </a:t>
            </a:r>
            <a:r>
              <a:rPr lang="en-US" dirty="0" err="1" smtClean="0"/>
              <a:t>node.right</a:t>
            </a:r>
            <a:r>
              <a:rPr lang="en-US" dirty="0" smtClean="0"/>
              <a:t>);</a:t>
            </a:r>
          </a:p>
          <a:p>
            <a:r>
              <a:rPr lang="en-US" dirty="0"/>
              <a:t> </a:t>
            </a:r>
            <a:r>
              <a:rPr lang="en-US" dirty="0" smtClean="0"/>
              <a:t> return </a:t>
            </a:r>
            <a:r>
              <a:rPr lang="en-US" dirty="0" err="1" smtClean="0"/>
              <a:t>inRightTree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2" name="Right Brace 1"/>
          <p:cNvSpPr/>
          <p:nvPr/>
        </p:nvSpPr>
        <p:spPr>
          <a:xfrm>
            <a:off x="7221922" y="2334467"/>
            <a:ext cx="115214" cy="86410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7221922" y="3371393"/>
            <a:ext cx="115214" cy="103692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>
            <a:off x="7221922" y="4581140"/>
            <a:ext cx="115214" cy="518463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4743" y="2581853"/>
            <a:ext cx="1491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examine root</a:t>
            </a:r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4743" y="3566690"/>
            <a:ext cx="14068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examine left</a:t>
            </a:r>
          </a:p>
          <a:p>
            <a:r>
              <a:rPr lang="en-US" dirty="0" smtClean="0">
                <a:latin typeface="+mn-lt"/>
              </a:rPr>
              <a:t>subtree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4743" y="4517205"/>
            <a:ext cx="1558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examine right</a:t>
            </a:r>
          </a:p>
          <a:p>
            <a:r>
              <a:rPr lang="en-US" dirty="0" smtClean="0">
                <a:latin typeface="+mn-lt"/>
              </a:rPr>
              <a:t>subtree</a:t>
            </a:r>
            <a:endParaRPr lang="en-US" dirty="0">
              <a:latin typeface="+mn-lt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7221922" y="1355148"/>
            <a:ext cx="115214" cy="864105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94743" y="1602534"/>
            <a:ext cx="1562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is tree empty?</a:t>
            </a:r>
            <a:endParaRPr lang="en-US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2331" y="1336432"/>
            <a:ext cx="8240724" cy="19197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9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56422" y="433436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t.contains</a:t>
            </a:r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(93)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86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84696" y="100950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50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0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27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8329" y="216164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27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8828" y="4036422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8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20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54583" y="403642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44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40362" y="219557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73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50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trees are special cases of graphs</a:t>
            </a:r>
          </a:p>
          <a:p>
            <a:r>
              <a:rPr lang="en-US" dirty="0" smtClean="0"/>
              <a:t>a tree is a data structure made up of nodes</a:t>
            </a:r>
          </a:p>
          <a:p>
            <a:pPr lvl="1"/>
            <a:r>
              <a:rPr lang="en-US" dirty="0" smtClean="0"/>
              <a:t>each node stores data</a:t>
            </a:r>
          </a:p>
          <a:p>
            <a:pPr lvl="1"/>
            <a:r>
              <a:rPr lang="en-US" dirty="0" smtClean="0"/>
              <a:t>each node has links to zero or more nodes in the next level of the tree</a:t>
            </a:r>
          </a:p>
          <a:p>
            <a:pPr lvl="2"/>
            <a:r>
              <a:rPr lang="en-US" dirty="0" smtClean="0"/>
              <a:t>children of the node</a:t>
            </a:r>
          </a:p>
          <a:p>
            <a:pPr lvl="1"/>
            <a:r>
              <a:rPr lang="en-US" dirty="0" smtClean="0"/>
              <a:t>each node has exactly one parent node</a:t>
            </a:r>
          </a:p>
          <a:p>
            <a:pPr lvl="2"/>
            <a:r>
              <a:rPr lang="en-US" dirty="0" smtClean="0"/>
              <a:t>except for the root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83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664911" y="3244334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83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03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74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430847" y="509960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74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8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93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09367" y="5157210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93 == 93?</a:t>
            </a:r>
            <a:endParaRPr lang="en-US" b="1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or Traversal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visiting every element of the tree can also be done recursively</a:t>
            </a:r>
          </a:p>
          <a:p>
            <a:r>
              <a:rPr lang="en-US" dirty="0" smtClean="0"/>
              <a:t>3 possibilities based on when </a:t>
            </a:r>
            <a:r>
              <a:rPr lang="en-US" dirty="0" smtClean="0"/>
              <a:t>a node </a:t>
            </a:r>
            <a:r>
              <a:rPr lang="en-US" dirty="0" smtClean="0"/>
              <a:t>is visited</a:t>
            </a:r>
          </a:p>
          <a:p>
            <a:pPr lvl="1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inorder</a:t>
            </a:r>
            <a:endParaRPr lang="en-US" dirty="0" smtClean="0"/>
          </a:p>
          <a:p>
            <a:pPr lvl="1"/>
            <a:r>
              <a:rPr lang="en-US" dirty="0" smtClean="0"/>
              <a:t>recursively </a:t>
            </a:r>
            <a:r>
              <a:rPr lang="en-US" dirty="0" smtClean="0"/>
              <a:t>traverse the</a:t>
            </a:r>
            <a:r>
              <a:rPr lang="en-US" dirty="0" smtClean="0"/>
              <a:t> </a:t>
            </a:r>
            <a:r>
              <a:rPr lang="en-US" dirty="0" smtClean="0"/>
              <a:t>left </a:t>
            </a:r>
            <a:r>
              <a:rPr lang="en-US" dirty="0" err="1" smtClean="0"/>
              <a:t>subtree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then visit </a:t>
            </a:r>
            <a:r>
              <a:rPr lang="en-US" dirty="0" smtClean="0"/>
              <a:t>the node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then recursively traverse the </a:t>
            </a:r>
            <a:r>
              <a:rPr lang="en-US" dirty="0" smtClean="0"/>
              <a:t>right </a:t>
            </a:r>
            <a:r>
              <a:rPr lang="en-US" dirty="0" err="1" smtClean="0"/>
              <a:t>subtree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8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4724" y="5330031"/>
            <a:ext cx="3574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: 8, 27, 44, 50, 73, 74, 83,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0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or Traversal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preorder</a:t>
            </a:r>
            <a:endParaRPr lang="en-US" dirty="0" smtClean="0"/>
          </a:p>
          <a:p>
            <a:pPr lvl="1"/>
            <a:r>
              <a:rPr lang="en-US" dirty="0" smtClean="0"/>
              <a:t>visit the node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then recursively traverse the left </a:t>
            </a:r>
            <a:r>
              <a:rPr lang="en-US" dirty="0" err="1" smtClean="0"/>
              <a:t>subtree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then recursively traverse the right </a:t>
            </a:r>
            <a:r>
              <a:rPr lang="en-US" dirty="0" err="1" smtClean="0"/>
              <a:t>subtree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699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preorder: 50, 27, 8, 44, 73, 83, 74, 93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57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or Traversal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postorder</a:t>
            </a:r>
            <a:endParaRPr lang="en-US" dirty="0" smtClean="0"/>
          </a:p>
          <a:p>
            <a:pPr lvl="1"/>
            <a:r>
              <a:rPr lang="en-US" dirty="0" smtClean="0"/>
              <a:t>recursively </a:t>
            </a:r>
            <a:r>
              <a:rPr lang="en-US" dirty="0" smtClean="0"/>
              <a:t>traverse the </a:t>
            </a:r>
            <a:r>
              <a:rPr lang="en-US" dirty="0" smtClean="0"/>
              <a:t>left </a:t>
            </a:r>
            <a:r>
              <a:rPr lang="en-US" dirty="0" err="1" smtClean="0"/>
              <a:t>subtree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then recursively traverse the right </a:t>
            </a:r>
            <a:r>
              <a:rPr lang="en-US" dirty="0" err="1" smtClean="0"/>
              <a:t>subtree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then visi</a:t>
            </a:r>
            <a:r>
              <a:rPr lang="en-US" dirty="0" smtClean="0"/>
              <a:t>t the node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380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+mn-lt"/>
              </a:rPr>
              <a:t>postorder</a:t>
            </a:r>
            <a:r>
              <a:rPr lang="en-US" dirty="0" smtClean="0">
                <a:latin typeface="+mn-lt"/>
              </a:rPr>
              <a:t>: 8, 44, 27, 74, 93, 83, 73, 50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72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or Traversal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kind of traversal is </a:t>
            </a:r>
            <a:r>
              <a:rPr lang="en-US" b="1" dirty="0" smtClean="0">
                <a:latin typeface="Consolas" panose="020B0609020204030204" pitchFamily="49" charset="0"/>
              </a:rPr>
              <a:t>contains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02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 or Traversal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previous three tree traversals are all depth-first traversals</a:t>
            </a:r>
          </a:p>
          <a:p>
            <a:pPr lvl="1"/>
            <a:r>
              <a:rPr lang="en-US" dirty="0" smtClean="0"/>
              <a:t>called depth first because for any node you traverse the entire left </a:t>
            </a:r>
            <a:r>
              <a:rPr lang="en-US" dirty="0" err="1" smtClean="0"/>
              <a:t>subtree</a:t>
            </a:r>
            <a:r>
              <a:rPr lang="en-US" dirty="0" smtClean="0"/>
              <a:t> before traversing the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r>
              <a:rPr lang="en-US" dirty="0" smtClean="0"/>
              <a:t>another possible traversal is to visit all nodes at the same level before continuing on the next lower level</a:t>
            </a:r>
          </a:p>
          <a:p>
            <a:pPr lvl="1"/>
            <a:r>
              <a:rPr lang="en-US" dirty="0" smtClean="0"/>
              <a:t>called breadth first search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54724" y="5330031"/>
            <a:ext cx="4094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onstantia"/>
              </a:rPr>
              <a:t>breadth first: 50, 27, 73, 8, 44, 83, 74, 93</a:t>
            </a: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3044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Binary Search Trees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4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 (BST)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tree from the previous slide is a special kind of binary tree called a </a:t>
            </a:r>
            <a:r>
              <a:rPr lang="en-US" i="1" dirty="0" smtClean="0"/>
              <a:t>binary search tree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a binary search tree: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all nodes in the left </a:t>
            </a:r>
            <a:r>
              <a:rPr lang="en-US" dirty="0" err="1" smtClean="0"/>
              <a:t>subtree</a:t>
            </a:r>
            <a:r>
              <a:rPr lang="en-US" dirty="0" smtClean="0"/>
              <a:t> have data elements that are less than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all nodes in the right </a:t>
            </a:r>
            <a:r>
              <a:rPr lang="en-US" dirty="0" err="1" smtClean="0"/>
              <a:t>subtree</a:t>
            </a:r>
            <a:r>
              <a:rPr lang="en-US" dirty="0" smtClean="0"/>
              <a:t> have data elements that are greater than or equal to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rules 1 and 2 apply recursively to every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 rot="5400000">
            <a:off x="1115578" y="1239934"/>
            <a:ext cx="2822743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4139945" y="1556775"/>
            <a:ext cx="5184631" cy="4781378"/>
          </a:xfrm>
          <a:prstGeom prst="ellipse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82150" y="556719"/>
            <a:ext cx="21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right subtree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(all elements &gt;= 50)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5550" y="951899"/>
            <a:ext cx="20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left subtree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(all elements &lt; 50)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 (BST)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every node of a BST the root of a BST?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types of data elements can a BST hold?</a:t>
            </a:r>
          </a:p>
          <a:p>
            <a:pPr lvl="1"/>
            <a:r>
              <a:rPr lang="en-US" dirty="0" smtClean="0"/>
              <a:t>hint: we need to be able to perform comparisons such as less than, greater than, and equal to with the data elements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solidFill>
                <a:srgbClr val="7F0055"/>
              </a:solidFill>
            </a:endParaRPr>
          </a:p>
          <a:p>
            <a:endParaRPr lang="en-US" dirty="0">
              <a:solidFill>
                <a:srgbClr val="7F0055"/>
              </a:solidFill>
            </a:endParaRPr>
          </a:p>
          <a:p>
            <a:endParaRPr lang="en-US" dirty="0" smtClean="0">
              <a:solidFill>
                <a:srgbClr val="7F0055"/>
              </a:solidFill>
            </a:endParaRPr>
          </a:p>
          <a:p>
            <a:endParaRPr lang="en-US" dirty="0">
              <a:solidFill>
                <a:srgbClr val="7F0055"/>
              </a:solidFill>
            </a:endParaRPr>
          </a:p>
          <a:p>
            <a:endParaRPr lang="en-US" dirty="0" smtClean="0">
              <a:solidFill>
                <a:srgbClr val="7F0055"/>
              </a:solidFill>
            </a:endParaRPr>
          </a:p>
          <a:p>
            <a:endParaRPr lang="en-US" dirty="0">
              <a:solidFill>
                <a:srgbClr val="7F0055"/>
              </a:solidFill>
            </a:endParaRPr>
          </a:p>
          <a:p>
            <a:endParaRPr lang="en-US" dirty="0" smtClean="0">
              <a:solidFill>
                <a:srgbClr val="7F0055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BinarySearchTree</a:t>
            </a:r>
            <a:r>
              <a:rPr lang="en-US" dirty="0">
                <a:solidFill>
                  <a:srgbClr val="000000"/>
                </a:solidFill>
              </a:rPr>
              <a:t>&lt;E </a:t>
            </a:r>
            <a:r>
              <a:rPr lang="en-US" dirty="0">
                <a:solidFill>
                  <a:srgbClr val="7F0055"/>
                </a:solidFill>
              </a:rPr>
              <a:t>extends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Comparable&lt;E</a:t>
            </a:r>
            <a:r>
              <a:rPr lang="en-US" dirty="0">
                <a:solidFill>
                  <a:srgbClr val="000000"/>
                </a:solidFill>
              </a:rPr>
              <a:t>&gt;&gt; {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5090462" y="1700791"/>
            <a:ext cx="172821" cy="270752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22852" y="3290096"/>
            <a:ext cx="378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Semibold" panose="020B0702040204020203" pitchFamily="34" charset="0"/>
              </a:rPr>
              <a:t>E</a:t>
            </a:r>
            <a:r>
              <a:rPr lang="en-US" dirty="0" smtClean="0">
                <a:latin typeface="+mn-lt"/>
              </a:rPr>
              <a:t> must implement </a:t>
            </a:r>
            <a:r>
              <a:rPr lang="en-US" dirty="0" smtClean="0">
                <a:latin typeface="Segoe UI Semibold" panose="020B0702040204020203" pitchFamily="34" charset="0"/>
              </a:rPr>
              <a:t>Comparable&lt;E&gt;</a:t>
            </a:r>
            <a:endParaRPr lang="en-US" dirty="0">
              <a:latin typeface="Segoe UI Semibold" panose="020B07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04318" y="3808558"/>
            <a:ext cx="500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“for every type </a:t>
            </a:r>
            <a:r>
              <a:rPr lang="en-US" dirty="0" smtClean="0">
                <a:latin typeface="Segoe UI Semibold" panose="020B0702040204020203" pitchFamily="34" charset="0"/>
              </a:rPr>
              <a:t>E</a:t>
            </a:r>
            <a:r>
              <a:rPr lang="en-US" dirty="0" smtClean="0">
                <a:latin typeface="+mn-lt"/>
              </a:rPr>
              <a:t> that can be compared to itself</a:t>
            </a:r>
            <a:r>
              <a:rPr lang="en-US" dirty="0" smtClean="0"/>
              <a:t>”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BST: Nodes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need a node class that:</a:t>
            </a:r>
          </a:p>
          <a:p>
            <a:pPr lvl="1"/>
            <a:r>
              <a:rPr lang="en-US" dirty="0" smtClean="0"/>
              <a:t>has-a data element</a:t>
            </a:r>
          </a:p>
          <a:p>
            <a:pPr lvl="1"/>
            <a:r>
              <a:rPr lang="en-US" dirty="0" smtClean="0"/>
              <a:t>has-a link to the left subtree</a:t>
            </a:r>
          </a:p>
          <a:p>
            <a:pPr lvl="1"/>
            <a:r>
              <a:rPr lang="en-US" dirty="0" smtClean="0"/>
              <a:t>has-a link to the right subtree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 flipV="1">
            <a:off x="1173187" y="663864"/>
            <a:ext cx="7313490" cy="4709346"/>
            <a:chOff x="1173187" y="663864"/>
            <a:chExt cx="7313490" cy="4709346"/>
          </a:xfrm>
        </p:grpSpPr>
        <p:sp>
          <p:nvSpPr>
            <p:cNvPr id="5" name="Rectangle 4"/>
            <p:cNvSpPr/>
            <p:nvPr/>
          </p:nvSpPr>
          <p:spPr>
            <a:xfrm>
              <a:off x="4247964" y="663864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50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247964" y="1703535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11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53014" y="1703535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73187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79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7726" y="1689012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34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94743" y="273179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88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66533" y="274175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67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786183" y="2737614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23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7060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65502" y="2737716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99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838605" y="3778683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99132" y="3774642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31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356173" y="4811568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83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16700" y="4807527"/>
              <a:ext cx="648072" cy="56164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CA" sz="2400" dirty="0" smtClean="0">
                  <a:solidFill>
                    <a:schemeClr val="tx1"/>
                  </a:solidFill>
                </a:rPr>
                <a:t>6</a:t>
              </a:r>
              <a:endParaRPr lang="en-CA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Arrow Connector 18"/>
            <p:cNvCxnSpPr>
              <a:stCxn id="5" idx="2"/>
              <a:endCxn id="9" idx="0"/>
            </p:cNvCxnSpPr>
            <p:nvPr/>
          </p:nvCxnSpPr>
          <p:spPr>
            <a:xfrm flipH="1">
              <a:off x="2381762" y="1225506"/>
              <a:ext cx="2190238" cy="46350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2"/>
              <a:endCxn id="7" idx="0"/>
            </p:cNvCxnSpPr>
            <p:nvPr/>
          </p:nvCxnSpPr>
          <p:spPr>
            <a:xfrm>
              <a:off x="4572000" y="1225506"/>
              <a:ext cx="2305050" cy="4780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5" idx="2"/>
              <a:endCxn id="6" idx="0"/>
            </p:cNvCxnSpPr>
            <p:nvPr/>
          </p:nvCxnSpPr>
          <p:spPr>
            <a:xfrm>
              <a:off x="4572000" y="1225506"/>
              <a:ext cx="0" cy="47802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9" idx="2"/>
              <a:endCxn id="8" idx="0"/>
            </p:cNvCxnSpPr>
            <p:nvPr/>
          </p:nvCxnSpPr>
          <p:spPr>
            <a:xfrm flipH="1">
              <a:off x="1497223" y="2250654"/>
              <a:ext cx="884539" cy="48706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6" idx="2"/>
              <a:endCxn id="12" idx="0"/>
            </p:cNvCxnSpPr>
            <p:nvPr/>
          </p:nvCxnSpPr>
          <p:spPr>
            <a:xfrm flipH="1">
              <a:off x="3110219" y="2265177"/>
              <a:ext cx="1461781" cy="47243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6" idx="2"/>
              <a:endCxn id="14" idx="0"/>
            </p:cNvCxnSpPr>
            <p:nvPr/>
          </p:nvCxnSpPr>
          <p:spPr>
            <a:xfrm flipH="1">
              <a:off x="4089538" y="2265177"/>
              <a:ext cx="482462" cy="4725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6" idx="2"/>
              <a:endCxn id="13" idx="0"/>
            </p:cNvCxnSpPr>
            <p:nvPr/>
          </p:nvCxnSpPr>
          <p:spPr>
            <a:xfrm>
              <a:off x="4572000" y="2265177"/>
              <a:ext cx="479096" cy="47253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6" idx="2"/>
              <a:endCxn id="11" idx="0"/>
            </p:cNvCxnSpPr>
            <p:nvPr/>
          </p:nvCxnSpPr>
          <p:spPr>
            <a:xfrm>
              <a:off x="4572000" y="2265177"/>
              <a:ext cx="1418569" cy="47658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0" idx="2"/>
              <a:endCxn id="16" idx="0"/>
            </p:cNvCxnSpPr>
            <p:nvPr/>
          </p:nvCxnSpPr>
          <p:spPr>
            <a:xfrm flipH="1">
              <a:off x="7223168" y="3293439"/>
              <a:ext cx="495611" cy="4812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" idx="2"/>
              <a:endCxn id="15" idx="0"/>
            </p:cNvCxnSpPr>
            <p:nvPr/>
          </p:nvCxnSpPr>
          <p:spPr>
            <a:xfrm>
              <a:off x="7718779" y="3293439"/>
              <a:ext cx="443862" cy="4852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16" idx="2"/>
              <a:endCxn id="18" idx="0"/>
            </p:cNvCxnSpPr>
            <p:nvPr/>
          </p:nvCxnSpPr>
          <p:spPr>
            <a:xfrm flipH="1">
              <a:off x="6740736" y="4336284"/>
              <a:ext cx="482432" cy="47124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stCxn id="16" idx="2"/>
              <a:endCxn id="17" idx="0"/>
            </p:cNvCxnSpPr>
            <p:nvPr/>
          </p:nvCxnSpPr>
          <p:spPr>
            <a:xfrm>
              <a:off x="7223168" y="4336284"/>
              <a:ext cx="457041" cy="47528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7" idx="2"/>
              <a:endCxn id="10" idx="0"/>
            </p:cNvCxnSpPr>
            <p:nvPr/>
          </p:nvCxnSpPr>
          <p:spPr>
            <a:xfrm>
              <a:off x="6877050" y="2265177"/>
              <a:ext cx="841729" cy="46662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734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BinarySearchTree</a:t>
            </a:r>
            <a:r>
              <a:rPr lang="en-US" dirty="0">
                <a:solidFill>
                  <a:srgbClr val="000000"/>
                </a:solidFill>
              </a:rPr>
              <a:t>&lt;E </a:t>
            </a:r>
            <a:r>
              <a:rPr lang="en-US" dirty="0">
                <a:solidFill>
                  <a:srgbClr val="7F0055"/>
                </a:solidFill>
              </a:rPr>
              <a:t>extends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Comparable&lt;E</a:t>
            </a:r>
            <a:r>
              <a:rPr lang="en-US" dirty="0">
                <a:solidFill>
                  <a:srgbClr val="000000"/>
                </a:solidFill>
              </a:rPr>
              <a:t>&gt;&gt; {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F0055"/>
                </a:solidFill>
              </a:rPr>
              <a:t>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class</a:t>
            </a:r>
            <a:r>
              <a:rPr lang="en-US" dirty="0">
                <a:solidFill>
                  <a:srgbClr val="000000"/>
                </a:solidFill>
              </a:rPr>
              <a:t> Node&lt;E&gt;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 </a:t>
            </a:r>
            <a:r>
              <a:rPr lang="en-US" dirty="0">
                <a:solidFill>
                  <a:srgbClr val="0000C0"/>
                </a:solidFill>
              </a:rPr>
              <a:t>data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Node&lt;E&gt; </a:t>
            </a:r>
            <a:r>
              <a:rPr lang="en-US" dirty="0">
                <a:solidFill>
                  <a:srgbClr val="0000C0"/>
                </a:solidFill>
              </a:rPr>
              <a:t>left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Node&lt;E&gt; </a:t>
            </a:r>
            <a:r>
              <a:rPr lang="en-US" dirty="0">
                <a:solidFill>
                  <a:srgbClr val="0000C0"/>
                </a:solidFill>
              </a:rPr>
              <a:t>right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F5FBF"/>
                </a:solidFill>
              </a:rPr>
              <a:t>    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  </a:t>
            </a:r>
            <a:r>
              <a:rPr lang="en-US" dirty="0">
                <a:solidFill>
                  <a:srgbClr val="3F5FBF"/>
                </a:solidFill>
              </a:rPr>
              <a:t>* Create a node with the given data element. The left and right child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</a:t>
            </a:r>
            <a:r>
              <a:rPr lang="en-US" dirty="0">
                <a:solidFill>
                  <a:srgbClr val="3F5FBF"/>
                </a:solidFill>
              </a:rPr>
              <a:t>* nodes are set to null.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</a:t>
            </a:r>
            <a:r>
              <a:rPr lang="en-US" dirty="0">
                <a:solidFill>
                  <a:srgbClr val="3F5FBF"/>
                </a:solidFill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</a:t>
            </a:r>
            <a:r>
              <a:rPr lang="en-US" dirty="0">
                <a:solidFill>
                  <a:srgbClr val="3F5FBF"/>
                </a:solidFill>
              </a:rPr>
              <a:t>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data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</a:t>
            </a:r>
            <a:r>
              <a:rPr lang="en-US" dirty="0">
                <a:solidFill>
                  <a:srgbClr val="3F5FBF"/>
                </a:solidFill>
              </a:rPr>
              <a:t>*            the element to store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  </a:t>
            </a:r>
            <a:r>
              <a:rPr lang="en-US" dirty="0">
                <a:solidFill>
                  <a:srgbClr val="3F5FBF"/>
                </a:solidFill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Node(E data)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data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data;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left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right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0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BST: </a:t>
            </a:r>
            <a:r>
              <a:rPr lang="en-US" dirty="0" smtClean="0"/>
              <a:t>Fields and </a:t>
            </a:r>
            <a:r>
              <a:rPr lang="en-US" dirty="0" err="1" smtClean="0"/>
              <a:t>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BST has-a root node</a:t>
            </a:r>
          </a:p>
          <a:p>
            <a:endParaRPr lang="en-US" dirty="0"/>
          </a:p>
          <a:p>
            <a:r>
              <a:rPr lang="en-US" dirty="0" smtClean="0"/>
              <a:t>creating an empty BST should set the root node to null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</a:rPr>
              <a:t>  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The root node of the binary search tree.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private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Node&lt;E&gt; </a:t>
            </a:r>
            <a:r>
              <a:rPr lang="en-US" dirty="0">
                <a:solidFill>
                  <a:srgbClr val="0000C0"/>
                </a:solidFill>
              </a:rPr>
              <a:t>root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3F5FBF"/>
                </a:solidFill>
              </a:rPr>
              <a:t>  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Create an empty binary search tree.</a:t>
            </a: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>
                <a:solidFill>
                  <a:srgbClr val="000000"/>
                </a:solidFill>
              </a:rPr>
              <a:t>BinarySearchTree</a:t>
            </a:r>
            <a:r>
              <a:rPr lang="en-US" dirty="0">
                <a:solidFill>
                  <a:srgbClr val="000000"/>
                </a:solidFill>
              </a:rPr>
              <a:t>()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root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BST: Adding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definition for a BST tells you everything that you need to know to add an element</a:t>
            </a:r>
          </a:p>
          <a:p>
            <a:r>
              <a:rPr lang="en-US" dirty="0"/>
              <a:t>in a binary search tree: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all nodes in the left subtree have data elements that are less than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all nodes in the right subtree have data elements that are greater than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rules 1 and 2 apply recursively to every subtree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</a:rPr>
              <a:t>  /**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3F5FBF"/>
                </a:solidFill>
              </a:rPr>
              <a:t>   </a:t>
            </a:r>
            <a:r>
              <a:rPr lang="en-US" dirty="0">
                <a:solidFill>
                  <a:srgbClr val="3F5FBF"/>
                </a:solidFill>
              </a:rPr>
              <a:t>* Add an element to the tree. The element is inserted into the tree in a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</a:t>
            </a:r>
            <a:r>
              <a:rPr lang="en-US" dirty="0">
                <a:solidFill>
                  <a:srgbClr val="3F5FBF"/>
                </a:solidFill>
              </a:rPr>
              <a:t>position that preserves the definition of a binary search tree.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element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            </a:t>
            </a:r>
            <a:r>
              <a:rPr lang="en-US" dirty="0">
                <a:solidFill>
                  <a:srgbClr val="3F5FBF"/>
                </a:solidFill>
              </a:rPr>
              <a:t>the element to add to the tree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  */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public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void</a:t>
            </a:r>
            <a:r>
              <a:rPr lang="en-US" dirty="0">
                <a:solidFill>
                  <a:srgbClr val="000000"/>
                </a:solidFill>
              </a:rPr>
              <a:t> add(E element)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if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7F0055"/>
                </a:solidFill>
              </a:rPr>
              <a:t>this</a:t>
            </a:r>
            <a:r>
              <a:rPr lang="en-US" dirty="0" err="1">
                <a:solidFill>
                  <a:srgbClr val="000000"/>
                </a:solidFill>
              </a:rPr>
              <a:t>.</a:t>
            </a:r>
            <a:r>
              <a:rPr lang="en-US" dirty="0" err="1">
                <a:solidFill>
                  <a:srgbClr val="0000C0"/>
                </a:solidFill>
              </a:rPr>
              <a:t>root</a:t>
            </a:r>
            <a:r>
              <a:rPr lang="en-US" dirty="0">
                <a:solidFill>
                  <a:srgbClr val="000000"/>
                </a:solidFill>
              </a:rPr>
              <a:t> ==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 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root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 </a:t>
            </a:r>
            <a:r>
              <a:rPr lang="en-US" dirty="0">
                <a:solidFill>
                  <a:srgbClr val="7F0055"/>
                </a:solidFill>
              </a:rPr>
              <a:t>new</a:t>
            </a:r>
            <a:r>
              <a:rPr lang="en-US" dirty="0">
                <a:solidFill>
                  <a:srgbClr val="000000"/>
                </a:solidFill>
              </a:rPr>
              <a:t> Node&lt;E&gt;(element);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} 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  else</a:t>
            </a:r>
            <a:r>
              <a:rPr lang="en-US" dirty="0" smtClean="0">
                <a:solidFill>
                  <a:srgbClr val="000000"/>
                </a:solidFill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    </a:t>
            </a:r>
            <a:r>
              <a:rPr lang="en-US" dirty="0">
                <a:solidFill>
                  <a:srgbClr val="3F7F5F"/>
                </a:solidFill>
              </a:rPr>
              <a:t>// </a:t>
            </a:r>
            <a:r>
              <a:rPr lang="en-US" dirty="0" smtClean="0">
                <a:solidFill>
                  <a:srgbClr val="3F7F5F"/>
                </a:solidFill>
              </a:rPr>
              <a:t>call recursive </a:t>
            </a:r>
            <a:r>
              <a:rPr lang="en-US" dirty="0">
                <a:solidFill>
                  <a:srgbClr val="3F7F5F"/>
                </a:solidFill>
              </a:rPr>
              <a:t>static method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  </a:t>
            </a:r>
            <a:r>
              <a:rPr lang="en-US" dirty="0" err="1" smtClean="0">
                <a:solidFill>
                  <a:srgbClr val="000000"/>
                </a:solidFill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</a:rPr>
              <a:t>add</a:t>
            </a:r>
            <a:r>
              <a:rPr lang="en-US" dirty="0" smtClean="0">
                <a:solidFill>
                  <a:srgbClr val="000000"/>
                </a:solidFill>
              </a:rPr>
              <a:t>(element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null, </a:t>
            </a:r>
            <a:r>
              <a:rPr lang="en-US" dirty="0" err="1" smtClean="0">
                <a:solidFill>
                  <a:srgbClr val="7F0055"/>
                </a:solidFill>
              </a:rPr>
              <a:t>this</a:t>
            </a:r>
            <a:r>
              <a:rPr lang="en-US" dirty="0" err="1" smtClean="0">
                <a:solidFill>
                  <a:srgbClr val="000000"/>
                </a:solidFill>
              </a:rPr>
              <a:t>.</a:t>
            </a:r>
            <a:r>
              <a:rPr lang="en-US" dirty="0" err="1" smtClean="0">
                <a:solidFill>
                  <a:srgbClr val="0000C0"/>
                </a:solidFill>
              </a:rPr>
              <a:t>root</a:t>
            </a:r>
            <a:r>
              <a:rPr lang="en-US" dirty="0">
                <a:solidFill>
                  <a:srgbClr val="000000"/>
                </a:solidFill>
              </a:rPr>
              <a:t>);  </a:t>
            </a:r>
            <a:endParaRPr lang="en-US" dirty="0">
              <a:solidFill>
                <a:srgbClr val="3F7F5F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5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3F5FBF"/>
                </a:solidFill>
              </a:rPr>
              <a:t>/**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Add an element to the tree </a:t>
            </a:r>
            <a:r>
              <a:rPr lang="en-US" sz="1200" dirty="0" smtClean="0">
                <a:solidFill>
                  <a:srgbClr val="3F5FBF"/>
                </a:solidFill>
              </a:rPr>
              <a:t>with the specified root. The element </a:t>
            </a:r>
            <a:r>
              <a:rPr lang="en-US" sz="1200" dirty="0">
                <a:solidFill>
                  <a:srgbClr val="3F5FBF"/>
                </a:solidFill>
              </a:rPr>
              <a:t>is inserted into </a:t>
            </a:r>
            <a:r>
              <a:rPr lang="en-US" sz="1200" dirty="0" smtClean="0">
                <a:solidFill>
                  <a:srgbClr val="3F5FBF"/>
                </a:solidFill>
              </a:rPr>
              <a:t>the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  * </a:t>
            </a:r>
            <a:r>
              <a:rPr lang="en-US" sz="1200" dirty="0">
                <a:solidFill>
                  <a:srgbClr val="3F5FBF"/>
                </a:solidFill>
              </a:rPr>
              <a:t>tree in a position that preserves </a:t>
            </a:r>
            <a:r>
              <a:rPr lang="en-US" sz="1200" dirty="0" smtClean="0">
                <a:solidFill>
                  <a:srgbClr val="3F5FBF"/>
                </a:solidFill>
              </a:rPr>
              <a:t>the </a:t>
            </a:r>
            <a:r>
              <a:rPr lang="en-US" sz="1200" dirty="0">
                <a:solidFill>
                  <a:srgbClr val="3F5FBF"/>
                </a:solidFill>
              </a:rPr>
              <a:t>definition of a binary search tree.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  <a:r>
              <a:rPr lang="en-US" sz="1200" dirty="0">
                <a:solidFill>
                  <a:srgbClr val="7F9FBF"/>
                </a:solidFill>
              </a:rPr>
              <a:t>@</a:t>
            </a:r>
            <a:r>
              <a:rPr lang="en-US" sz="1200" dirty="0" err="1">
                <a:solidFill>
                  <a:srgbClr val="7F9FBF"/>
                </a:solidFill>
              </a:rPr>
              <a:t>param</a:t>
            </a:r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element      </a:t>
            </a:r>
            <a:r>
              <a:rPr lang="en-US" sz="1200" dirty="0">
                <a:solidFill>
                  <a:srgbClr val="3F5FBF"/>
                </a:solidFill>
              </a:rPr>
              <a:t>the element to add to the </a:t>
            </a:r>
            <a:r>
              <a:rPr lang="en-US" sz="1200" dirty="0" err="1">
                <a:solidFill>
                  <a:srgbClr val="3F5FBF"/>
                </a:solidFill>
              </a:rPr>
              <a:t>subtree</a:t>
            </a:r>
            <a:endParaRPr lang="en-US" sz="1200" dirty="0">
              <a:solidFill>
                <a:srgbClr val="3F5FBF"/>
              </a:solidFill>
            </a:endParaRP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  <a:r>
              <a:rPr lang="en-US" sz="1200" dirty="0">
                <a:solidFill>
                  <a:srgbClr val="7F9FBF"/>
                </a:solidFill>
              </a:rPr>
              <a:t>@</a:t>
            </a:r>
            <a:r>
              <a:rPr lang="en-US" sz="1200" dirty="0" err="1">
                <a:solidFill>
                  <a:srgbClr val="7F9FBF"/>
                </a:solidFill>
              </a:rPr>
              <a:t>param</a:t>
            </a:r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root         </a:t>
            </a:r>
            <a:r>
              <a:rPr lang="en-US" sz="1200" dirty="0">
                <a:solidFill>
                  <a:srgbClr val="3F5FBF"/>
                </a:solidFill>
              </a:rPr>
              <a:t>the root of the </a:t>
            </a:r>
            <a:r>
              <a:rPr lang="en-US" sz="1200" dirty="0" err="1">
                <a:solidFill>
                  <a:srgbClr val="3F5FBF"/>
                </a:solidFill>
              </a:rPr>
              <a:t>subtree</a:t>
            </a:r>
            <a:endParaRPr lang="en-US" sz="1200" dirty="0">
              <a:solidFill>
                <a:srgbClr val="3F5FBF"/>
              </a:solidFill>
            </a:endParaRPr>
          </a:p>
          <a:p>
            <a:r>
              <a:rPr lang="en-US" sz="1200" dirty="0">
                <a:solidFill>
                  <a:srgbClr val="3F5FBF"/>
                </a:solidFill>
              </a:rPr>
              <a:t>   */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</a:t>
            </a:r>
            <a:r>
              <a:rPr lang="en-US" sz="1200" dirty="0">
                <a:solidFill>
                  <a:srgbClr val="7F0055"/>
                </a:solidFill>
              </a:rPr>
              <a:t>private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7F0055"/>
                </a:solidFill>
              </a:rPr>
              <a:t>static</a:t>
            </a:r>
            <a:r>
              <a:rPr lang="en-US" sz="1200" dirty="0">
                <a:solidFill>
                  <a:srgbClr val="000000"/>
                </a:solidFill>
              </a:rPr>
              <a:t> &lt;E </a:t>
            </a:r>
            <a:r>
              <a:rPr lang="en-US" sz="1200" dirty="0">
                <a:solidFill>
                  <a:srgbClr val="7F0055"/>
                </a:solidFill>
              </a:rPr>
              <a:t>extends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Comparable&lt;E&gt;&gt;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it-IT" sz="1200" dirty="0">
                <a:solidFill>
                  <a:srgbClr val="000000"/>
                </a:solidFill>
              </a:rPr>
              <a:t>  </a:t>
            </a:r>
            <a:r>
              <a:rPr lang="it-IT" sz="1200" dirty="0">
                <a:solidFill>
                  <a:srgbClr val="7F0055"/>
                </a:solidFill>
              </a:rPr>
              <a:t>void</a:t>
            </a:r>
            <a:r>
              <a:rPr lang="it-IT" sz="1200" dirty="0">
                <a:solidFill>
                  <a:srgbClr val="000000"/>
                </a:solidFill>
              </a:rPr>
              <a:t> add(E </a:t>
            </a:r>
            <a:r>
              <a:rPr lang="it-IT" sz="1200" dirty="0">
                <a:solidFill>
                  <a:srgbClr val="6A3E3E"/>
                </a:solidFill>
              </a:rPr>
              <a:t>element</a:t>
            </a:r>
            <a:r>
              <a:rPr lang="it-IT" sz="1200" dirty="0">
                <a:solidFill>
                  <a:srgbClr val="000000"/>
                </a:solidFill>
              </a:rPr>
              <a:t>, Node&lt;E&gt; </a:t>
            </a:r>
            <a:r>
              <a:rPr lang="it-IT" sz="1200" dirty="0">
                <a:solidFill>
                  <a:srgbClr val="6A3E3E"/>
                </a:solidFill>
              </a:rPr>
              <a:t>root</a:t>
            </a:r>
            <a:r>
              <a:rPr lang="it-IT" sz="1200" dirty="0">
                <a:solidFill>
                  <a:srgbClr val="000000"/>
                </a:solidFill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element</a:t>
            </a:r>
            <a:r>
              <a:rPr lang="en-US" sz="1200" dirty="0" err="1">
                <a:solidFill>
                  <a:srgbClr val="000000"/>
                </a:solidFill>
              </a:rPr>
              <a:t>.compareTo</a:t>
            </a:r>
            <a:r>
              <a:rPr lang="en-US" sz="1200" dirty="0">
                <a:solidFill>
                  <a:srgbClr val="000000"/>
                </a:solidFill>
              </a:rPr>
              <a:t>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data</a:t>
            </a:r>
            <a:r>
              <a:rPr lang="en-US" sz="1200" dirty="0">
                <a:solidFill>
                  <a:srgbClr val="000000"/>
                </a:solidFill>
              </a:rPr>
              <a:t>) &lt; </a:t>
            </a:r>
            <a:r>
              <a:rPr lang="en-US" sz="1200" dirty="0" smtClean="0">
                <a:solidFill>
                  <a:srgbClr val="000000"/>
                </a:solidFill>
              </a:rPr>
              <a:t>0) {           </a:t>
            </a:r>
            <a:r>
              <a:rPr lang="en-US" sz="1200" dirty="0" smtClean="0">
                <a:solidFill>
                  <a:srgbClr val="3F7F5F"/>
                </a:solidFill>
              </a:rPr>
              <a:t>// </a:t>
            </a:r>
            <a:r>
              <a:rPr lang="en-US" sz="1200" dirty="0">
                <a:solidFill>
                  <a:srgbClr val="3F7F5F"/>
                </a:solidFill>
              </a:rPr>
              <a:t>element belongs in the left </a:t>
            </a:r>
            <a:r>
              <a:rPr lang="en-US" sz="1200" dirty="0" err="1">
                <a:solidFill>
                  <a:srgbClr val="3F7F5F"/>
                </a:solidFill>
              </a:rPr>
              <a:t>subtree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left</a:t>
            </a:r>
            <a:r>
              <a:rPr lang="en-US" sz="1200" dirty="0">
                <a:solidFill>
                  <a:srgbClr val="000000"/>
                </a:solidFill>
              </a:rPr>
              <a:t> == </a:t>
            </a:r>
            <a:r>
              <a:rPr lang="en-US" sz="1200" dirty="0">
                <a:solidFill>
                  <a:srgbClr val="7F0055"/>
                </a:solidFill>
              </a:rPr>
              <a:t>null</a:t>
            </a:r>
            <a:r>
              <a:rPr lang="en-US" sz="1200" dirty="0">
                <a:solidFill>
                  <a:srgbClr val="000000"/>
                </a:solidFill>
              </a:rPr>
              <a:t>)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is there no </a:t>
            </a:r>
            <a:r>
              <a:rPr lang="en-US" sz="1200" dirty="0">
                <a:solidFill>
                  <a:srgbClr val="3F7F5F"/>
                </a:solidFill>
              </a:rPr>
              <a:t>left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r>
              <a:rPr lang="en-US" sz="1200" dirty="0" smtClean="0">
                <a:solidFill>
                  <a:srgbClr val="3F7F5F"/>
                </a:solidFill>
              </a:rPr>
              <a:t>?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left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>
                <a:solidFill>
                  <a:srgbClr val="7F0055"/>
                </a:solidFill>
              </a:rPr>
              <a:t>new</a:t>
            </a:r>
            <a:r>
              <a:rPr lang="en-US" sz="1200" dirty="0">
                <a:solidFill>
                  <a:srgbClr val="000000"/>
                </a:solidFill>
              </a:rPr>
              <a:t> Node&lt;E&gt;(</a:t>
            </a:r>
            <a:r>
              <a:rPr lang="en-US" sz="1200" dirty="0">
                <a:solidFill>
                  <a:srgbClr val="6A3E3E"/>
                </a:solidFill>
              </a:rPr>
              <a:t>element</a:t>
            </a:r>
            <a:r>
              <a:rPr lang="en-US" sz="1200" dirty="0" smtClean="0">
                <a:solidFill>
                  <a:srgbClr val="000000"/>
                </a:solidFill>
              </a:rPr>
              <a:t>);             </a:t>
            </a:r>
            <a:r>
              <a:rPr lang="en-US" sz="1200" dirty="0" smtClean="0">
                <a:solidFill>
                  <a:srgbClr val="3F7F5F"/>
                </a:solidFill>
              </a:rPr>
              <a:t>// add the element as the new left child 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000000"/>
                </a:solidFill>
              </a:rPr>
              <a:t>BinarySearchTree.</a:t>
            </a:r>
            <a:r>
              <a:rPr lang="en-US" sz="1200" i="1" dirty="0" err="1">
                <a:solidFill>
                  <a:srgbClr val="000000"/>
                </a:solidFill>
              </a:rPr>
              <a:t>add</a:t>
            </a:r>
            <a:r>
              <a:rPr lang="en-US" sz="1200" i="1" dirty="0">
                <a:solidFill>
                  <a:srgbClr val="000000"/>
                </a:solidFill>
              </a:rPr>
              <a:t>(</a:t>
            </a:r>
            <a:r>
              <a:rPr lang="en-US" sz="1200" i="1" dirty="0">
                <a:solidFill>
                  <a:srgbClr val="6A3E3E"/>
                </a:solidFill>
              </a:rPr>
              <a:t>element</a:t>
            </a:r>
            <a:r>
              <a:rPr lang="en-US" sz="1200" i="1" dirty="0">
                <a:solidFill>
                  <a:srgbClr val="000000"/>
                </a:solidFill>
              </a:rPr>
              <a:t>, </a:t>
            </a:r>
            <a:r>
              <a:rPr lang="en-US" sz="1200" i="1" dirty="0" err="1">
                <a:solidFill>
                  <a:srgbClr val="6A3E3E"/>
                </a:solidFill>
              </a:rPr>
              <a:t>root</a:t>
            </a:r>
            <a:r>
              <a:rPr lang="en-US" sz="1200" i="1" dirty="0" err="1">
                <a:solidFill>
                  <a:srgbClr val="000000"/>
                </a:solidFill>
              </a:rPr>
              <a:t>.</a:t>
            </a:r>
            <a:r>
              <a:rPr lang="en-US" sz="1200" i="1" dirty="0" err="1">
                <a:solidFill>
                  <a:srgbClr val="0000C0"/>
                </a:solidFill>
              </a:rPr>
              <a:t>left</a:t>
            </a:r>
            <a:r>
              <a:rPr lang="en-US" sz="1200" i="1" dirty="0" smtClean="0">
                <a:solidFill>
                  <a:srgbClr val="000000"/>
                </a:solidFill>
              </a:rPr>
              <a:t>);     </a:t>
            </a:r>
            <a:r>
              <a:rPr lang="en-US" sz="1200" dirty="0" smtClean="0">
                <a:solidFill>
                  <a:srgbClr val="3F7F5F"/>
                </a:solidFill>
              </a:rPr>
              <a:t>// recursively add to the left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endParaRPr lang="en-US" sz="1200" i="1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</a:t>
            </a:r>
            <a:r>
              <a:rPr lang="en-US" sz="1200" dirty="0">
                <a:solidFill>
                  <a:srgbClr val="3F7F5F"/>
                </a:solidFill>
              </a:rPr>
              <a:t>element belongs in </a:t>
            </a:r>
            <a:r>
              <a:rPr lang="en-US" sz="1200" dirty="0" smtClean="0">
                <a:solidFill>
                  <a:srgbClr val="3F7F5F"/>
                </a:solidFill>
              </a:rPr>
              <a:t>the right </a:t>
            </a:r>
            <a:r>
              <a:rPr lang="en-US" sz="1200" dirty="0" err="1">
                <a:solidFill>
                  <a:srgbClr val="3F7F5F"/>
                </a:solidFill>
              </a:rPr>
              <a:t>subtree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right</a:t>
            </a:r>
            <a:r>
              <a:rPr lang="en-US" sz="1200" dirty="0">
                <a:solidFill>
                  <a:srgbClr val="000000"/>
                </a:solidFill>
              </a:rPr>
              <a:t> == </a:t>
            </a:r>
            <a:r>
              <a:rPr lang="en-US" sz="1200" dirty="0">
                <a:solidFill>
                  <a:srgbClr val="7F0055"/>
                </a:solidFill>
              </a:rPr>
              <a:t>null</a:t>
            </a:r>
            <a:r>
              <a:rPr lang="en-US" sz="1200" dirty="0">
                <a:solidFill>
                  <a:srgbClr val="000000"/>
                </a:solidFill>
              </a:rPr>
              <a:t>)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is there no right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r>
              <a:rPr lang="en-US" sz="1200" dirty="0" smtClean="0">
                <a:solidFill>
                  <a:srgbClr val="3F7F5F"/>
                </a:solidFill>
              </a:rPr>
              <a:t>?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right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>
                <a:solidFill>
                  <a:srgbClr val="7F0055"/>
                </a:solidFill>
              </a:rPr>
              <a:t>new</a:t>
            </a:r>
            <a:r>
              <a:rPr lang="en-US" sz="1200" dirty="0">
                <a:solidFill>
                  <a:srgbClr val="000000"/>
                </a:solidFill>
              </a:rPr>
              <a:t> Node&lt;E&gt;(</a:t>
            </a:r>
            <a:r>
              <a:rPr lang="en-US" sz="1200" dirty="0">
                <a:solidFill>
                  <a:srgbClr val="6A3E3E"/>
                </a:solidFill>
              </a:rPr>
              <a:t>element</a:t>
            </a:r>
            <a:r>
              <a:rPr lang="en-US" sz="1200" dirty="0" smtClean="0">
                <a:solidFill>
                  <a:srgbClr val="000000"/>
                </a:solidFill>
              </a:rPr>
              <a:t>);</a:t>
            </a:r>
            <a:r>
              <a:rPr lang="en-US" sz="1200" dirty="0">
                <a:solidFill>
                  <a:srgbClr val="3F7F5F"/>
                </a:solidFill>
              </a:rPr>
              <a:t> </a:t>
            </a:r>
            <a:r>
              <a:rPr lang="en-US" sz="1200" dirty="0" smtClean="0">
                <a:solidFill>
                  <a:srgbClr val="3F7F5F"/>
                </a:solidFill>
              </a:rPr>
              <a:t>           // add the element as the new right child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000000"/>
                </a:solidFill>
              </a:rPr>
              <a:t>BinarySearchTree.</a:t>
            </a:r>
            <a:r>
              <a:rPr lang="en-US" sz="1200" i="1" dirty="0" err="1">
                <a:solidFill>
                  <a:srgbClr val="000000"/>
                </a:solidFill>
              </a:rPr>
              <a:t>add</a:t>
            </a:r>
            <a:r>
              <a:rPr lang="en-US" sz="1200" i="1" dirty="0">
                <a:solidFill>
                  <a:srgbClr val="000000"/>
                </a:solidFill>
              </a:rPr>
              <a:t>(</a:t>
            </a:r>
            <a:r>
              <a:rPr lang="en-US" sz="1200" i="1" dirty="0">
                <a:solidFill>
                  <a:srgbClr val="6A3E3E"/>
                </a:solidFill>
              </a:rPr>
              <a:t>element</a:t>
            </a:r>
            <a:r>
              <a:rPr lang="en-US" sz="1200" i="1" dirty="0">
                <a:solidFill>
                  <a:srgbClr val="000000"/>
                </a:solidFill>
              </a:rPr>
              <a:t>, </a:t>
            </a:r>
            <a:r>
              <a:rPr lang="en-US" sz="1200" i="1" dirty="0" err="1">
                <a:solidFill>
                  <a:srgbClr val="6A3E3E"/>
                </a:solidFill>
              </a:rPr>
              <a:t>root</a:t>
            </a:r>
            <a:r>
              <a:rPr lang="en-US" sz="1200" i="1" dirty="0" err="1">
                <a:solidFill>
                  <a:srgbClr val="000000"/>
                </a:solidFill>
              </a:rPr>
              <a:t>.</a:t>
            </a:r>
            <a:r>
              <a:rPr lang="en-US" sz="1200" i="1" dirty="0" err="1">
                <a:solidFill>
                  <a:srgbClr val="0000C0"/>
                </a:solidFill>
              </a:rPr>
              <a:t>right</a:t>
            </a:r>
            <a:r>
              <a:rPr lang="en-US" sz="1200" i="1" dirty="0" smtClean="0">
                <a:solidFill>
                  <a:srgbClr val="000000"/>
                </a:solidFill>
              </a:rPr>
              <a:t>);    </a:t>
            </a:r>
            <a:r>
              <a:rPr lang="en-US" sz="1200" dirty="0" smtClean="0">
                <a:solidFill>
                  <a:srgbClr val="3F7F5F"/>
                </a:solidFill>
              </a:rPr>
              <a:t>// recursively add to the right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endParaRPr lang="en-US" sz="1200" i="1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}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885152" y="2968144"/>
            <a:ext cx="7801648" cy="1324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5152" y="4523533"/>
            <a:ext cx="7801648" cy="1324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9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3F5FBF"/>
                </a:solidFill>
              </a:rPr>
              <a:t>/**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Add an element to the tree </a:t>
            </a:r>
            <a:r>
              <a:rPr lang="en-US" sz="1200" dirty="0" smtClean="0">
                <a:solidFill>
                  <a:srgbClr val="3F5FBF"/>
                </a:solidFill>
              </a:rPr>
              <a:t>with the specified root. The element </a:t>
            </a:r>
            <a:r>
              <a:rPr lang="en-US" sz="1200" dirty="0">
                <a:solidFill>
                  <a:srgbClr val="3F5FBF"/>
                </a:solidFill>
              </a:rPr>
              <a:t>is inserted into </a:t>
            </a:r>
            <a:r>
              <a:rPr lang="en-US" sz="1200" dirty="0" smtClean="0">
                <a:solidFill>
                  <a:srgbClr val="3F5FBF"/>
                </a:solidFill>
              </a:rPr>
              <a:t>the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  * </a:t>
            </a:r>
            <a:r>
              <a:rPr lang="en-US" sz="1200" dirty="0">
                <a:solidFill>
                  <a:srgbClr val="3F5FBF"/>
                </a:solidFill>
              </a:rPr>
              <a:t>tree in a position that preserves </a:t>
            </a:r>
            <a:r>
              <a:rPr lang="en-US" sz="1200" dirty="0" smtClean="0">
                <a:solidFill>
                  <a:srgbClr val="3F5FBF"/>
                </a:solidFill>
              </a:rPr>
              <a:t>the </a:t>
            </a:r>
            <a:r>
              <a:rPr lang="en-US" sz="1200" dirty="0">
                <a:solidFill>
                  <a:srgbClr val="3F5FBF"/>
                </a:solidFill>
              </a:rPr>
              <a:t>definition of a binary search tree.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  <a:r>
              <a:rPr lang="en-US" sz="1200" dirty="0">
                <a:solidFill>
                  <a:srgbClr val="7F9FBF"/>
                </a:solidFill>
              </a:rPr>
              <a:t>@</a:t>
            </a:r>
            <a:r>
              <a:rPr lang="en-US" sz="1200" dirty="0" err="1">
                <a:solidFill>
                  <a:srgbClr val="7F9FBF"/>
                </a:solidFill>
              </a:rPr>
              <a:t>param</a:t>
            </a:r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element      </a:t>
            </a:r>
            <a:r>
              <a:rPr lang="en-US" sz="1200" dirty="0">
                <a:solidFill>
                  <a:srgbClr val="3F5FBF"/>
                </a:solidFill>
              </a:rPr>
              <a:t>the element to add to the </a:t>
            </a:r>
            <a:r>
              <a:rPr lang="en-US" sz="1200" dirty="0" err="1">
                <a:solidFill>
                  <a:srgbClr val="3F5FBF"/>
                </a:solidFill>
              </a:rPr>
              <a:t>subtree</a:t>
            </a:r>
            <a:endParaRPr lang="en-US" sz="1200" dirty="0">
              <a:solidFill>
                <a:srgbClr val="3F5FBF"/>
              </a:solidFill>
            </a:endParaRP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  <a:r>
              <a:rPr lang="en-US" sz="1200" dirty="0">
                <a:solidFill>
                  <a:srgbClr val="7F9FBF"/>
                </a:solidFill>
              </a:rPr>
              <a:t>@</a:t>
            </a:r>
            <a:r>
              <a:rPr lang="en-US" sz="1200" dirty="0" err="1">
                <a:solidFill>
                  <a:srgbClr val="7F9FBF"/>
                </a:solidFill>
              </a:rPr>
              <a:t>param</a:t>
            </a:r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root         </a:t>
            </a:r>
            <a:r>
              <a:rPr lang="en-US" sz="1200" dirty="0">
                <a:solidFill>
                  <a:srgbClr val="3F5FBF"/>
                </a:solidFill>
              </a:rPr>
              <a:t>the root of the </a:t>
            </a:r>
            <a:r>
              <a:rPr lang="en-US" sz="1200" dirty="0" err="1">
                <a:solidFill>
                  <a:srgbClr val="3F5FBF"/>
                </a:solidFill>
              </a:rPr>
              <a:t>subtree</a:t>
            </a:r>
            <a:endParaRPr lang="en-US" sz="1200" dirty="0">
              <a:solidFill>
                <a:srgbClr val="3F5FBF"/>
              </a:solidFill>
            </a:endParaRPr>
          </a:p>
          <a:p>
            <a:r>
              <a:rPr lang="en-US" sz="1200" dirty="0">
                <a:solidFill>
                  <a:srgbClr val="3F5FBF"/>
                </a:solidFill>
              </a:rPr>
              <a:t>   */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</a:t>
            </a:r>
            <a:r>
              <a:rPr lang="en-US" sz="1200" dirty="0">
                <a:solidFill>
                  <a:srgbClr val="7F0055"/>
                </a:solidFill>
              </a:rPr>
              <a:t>private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7F0055"/>
                </a:solidFill>
              </a:rPr>
              <a:t>static</a:t>
            </a:r>
            <a:r>
              <a:rPr lang="en-US" sz="1200" dirty="0">
                <a:solidFill>
                  <a:srgbClr val="000000"/>
                </a:solidFill>
              </a:rPr>
              <a:t> &lt;E </a:t>
            </a:r>
            <a:r>
              <a:rPr lang="en-US" sz="1200" dirty="0">
                <a:solidFill>
                  <a:srgbClr val="7F0055"/>
                </a:solidFill>
              </a:rPr>
              <a:t>extends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Comparable&lt;E&gt;&gt;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it-IT" sz="1200" dirty="0">
                <a:solidFill>
                  <a:srgbClr val="000000"/>
                </a:solidFill>
              </a:rPr>
              <a:t>  </a:t>
            </a:r>
            <a:r>
              <a:rPr lang="it-IT" sz="1200" dirty="0">
                <a:solidFill>
                  <a:srgbClr val="7F0055"/>
                </a:solidFill>
              </a:rPr>
              <a:t>void</a:t>
            </a:r>
            <a:r>
              <a:rPr lang="it-IT" sz="1200" dirty="0">
                <a:solidFill>
                  <a:srgbClr val="000000"/>
                </a:solidFill>
              </a:rPr>
              <a:t> add(E </a:t>
            </a:r>
            <a:r>
              <a:rPr lang="it-IT" sz="1200" dirty="0">
                <a:solidFill>
                  <a:srgbClr val="6A3E3E"/>
                </a:solidFill>
              </a:rPr>
              <a:t>element</a:t>
            </a:r>
            <a:r>
              <a:rPr lang="it-IT" sz="1200" dirty="0">
                <a:solidFill>
                  <a:srgbClr val="000000"/>
                </a:solidFill>
              </a:rPr>
              <a:t>, Node&lt;E&gt; </a:t>
            </a:r>
            <a:r>
              <a:rPr lang="it-IT" sz="1200" dirty="0">
                <a:solidFill>
                  <a:srgbClr val="6A3E3E"/>
                </a:solidFill>
              </a:rPr>
              <a:t>root</a:t>
            </a:r>
            <a:r>
              <a:rPr lang="it-IT" sz="1200" dirty="0">
                <a:solidFill>
                  <a:srgbClr val="000000"/>
                </a:solidFill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element</a:t>
            </a:r>
            <a:r>
              <a:rPr lang="en-US" sz="1200" dirty="0" err="1">
                <a:solidFill>
                  <a:srgbClr val="000000"/>
                </a:solidFill>
              </a:rPr>
              <a:t>.compareTo</a:t>
            </a:r>
            <a:r>
              <a:rPr lang="en-US" sz="1200" dirty="0">
                <a:solidFill>
                  <a:srgbClr val="000000"/>
                </a:solidFill>
              </a:rPr>
              <a:t>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data</a:t>
            </a:r>
            <a:r>
              <a:rPr lang="en-US" sz="1200" dirty="0">
                <a:solidFill>
                  <a:srgbClr val="000000"/>
                </a:solidFill>
              </a:rPr>
              <a:t>) &lt; </a:t>
            </a:r>
            <a:r>
              <a:rPr lang="en-US" sz="1200" dirty="0" smtClean="0">
                <a:solidFill>
                  <a:srgbClr val="000000"/>
                </a:solidFill>
              </a:rPr>
              <a:t>0) {           </a:t>
            </a:r>
            <a:r>
              <a:rPr lang="en-US" sz="1200" dirty="0" smtClean="0">
                <a:solidFill>
                  <a:srgbClr val="3F7F5F"/>
                </a:solidFill>
              </a:rPr>
              <a:t>// </a:t>
            </a:r>
            <a:r>
              <a:rPr lang="en-US" sz="1200" dirty="0">
                <a:solidFill>
                  <a:srgbClr val="3F7F5F"/>
                </a:solidFill>
              </a:rPr>
              <a:t>element belongs in the left </a:t>
            </a:r>
            <a:r>
              <a:rPr lang="en-US" sz="1200" dirty="0" err="1">
                <a:solidFill>
                  <a:srgbClr val="3F7F5F"/>
                </a:solidFill>
              </a:rPr>
              <a:t>subtree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left</a:t>
            </a:r>
            <a:r>
              <a:rPr lang="en-US" sz="1200" dirty="0">
                <a:solidFill>
                  <a:srgbClr val="000000"/>
                </a:solidFill>
              </a:rPr>
              <a:t> == </a:t>
            </a:r>
            <a:r>
              <a:rPr lang="en-US" sz="1200" dirty="0">
                <a:solidFill>
                  <a:srgbClr val="7F0055"/>
                </a:solidFill>
              </a:rPr>
              <a:t>null</a:t>
            </a:r>
            <a:r>
              <a:rPr lang="en-US" sz="1200" dirty="0">
                <a:solidFill>
                  <a:srgbClr val="000000"/>
                </a:solidFill>
              </a:rPr>
              <a:t>)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is there no </a:t>
            </a:r>
            <a:r>
              <a:rPr lang="en-US" sz="1200" dirty="0">
                <a:solidFill>
                  <a:srgbClr val="3F7F5F"/>
                </a:solidFill>
              </a:rPr>
              <a:t>left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r>
              <a:rPr lang="en-US" sz="1200" dirty="0" smtClean="0">
                <a:solidFill>
                  <a:srgbClr val="3F7F5F"/>
                </a:solidFill>
              </a:rPr>
              <a:t>?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left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>
                <a:solidFill>
                  <a:srgbClr val="7F0055"/>
                </a:solidFill>
              </a:rPr>
              <a:t>new</a:t>
            </a:r>
            <a:r>
              <a:rPr lang="en-US" sz="1200" dirty="0">
                <a:solidFill>
                  <a:srgbClr val="000000"/>
                </a:solidFill>
              </a:rPr>
              <a:t> Node&lt;E&gt;(</a:t>
            </a:r>
            <a:r>
              <a:rPr lang="en-US" sz="1200" dirty="0">
                <a:solidFill>
                  <a:srgbClr val="6A3E3E"/>
                </a:solidFill>
              </a:rPr>
              <a:t>element</a:t>
            </a:r>
            <a:r>
              <a:rPr lang="en-US" sz="1200" dirty="0" smtClean="0">
                <a:solidFill>
                  <a:srgbClr val="000000"/>
                </a:solidFill>
              </a:rPr>
              <a:t>);             </a:t>
            </a:r>
            <a:r>
              <a:rPr lang="en-US" sz="1200" dirty="0" smtClean="0">
                <a:solidFill>
                  <a:srgbClr val="3F7F5F"/>
                </a:solidFill>
              </a:rPr>
              <a:t>// add the element as the new left child 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000000"/>
                </a:solidFill>
              </a:rPr>
              <a:t>BinarySearchTree.</a:t>
            </a:r>
            <a:r>
              <a:rPr lang="en-US" sz="1200" i="1" dirty="0" err="1">
                <a:solidFill>
                  <a:srgbClr val="000000"/>
                </a:solidFill>
              </a:rPr>
              <a:t>add</a:t>
            </a:r>
            <a:r>
              <a:rPr lang="en-US" sz="1200" i="1" dirty="0">
                <a:solidFill>
                  <a:srgbClr val="000000"/>
                </a:solidFill>
              </a:rPr>
              <a:t>(</a:t>
            </a:r>
            <a:r>
              <a:rPr lang="en-US" sz="1200" i="1" dirty="0">
                <a:solidFill>
                  <a:srgbClr val="6A3E3E"/>
                </a:solidFill>
              </a:rPr>
              <a:t>element</a:t>
            </a:r>
            <a:r>
              <a:rPr lang="en-US" sz="1200" i="1" dirty="0">
                <a:solidFill>
                  <a:srgbClr val="000000"/>
                </a:solidFill>
              </a:rPr>
              <a:t>, </a:t>
            </a:r>
            <a:r>
              <a:rPr lang="en-US" sz="1200" i="1" dirty="0" err="1">
                <a:solidFill>
                  <a:srgbClr val="6A3E3E"/>
                </a:solidFill>
              </a:rPr>
              <a:t>root</a:t>
            </a:r>
            <a:r>
              <a:rPr lang="en-US" sz="1200" i="1" dirty="0" err="1">
                <a:solidFill>
                  <a:srgbClr val="000000"/>
                </a:solidFill>
              </a:rPr>
              <a:t>.</a:t>
            </a:r>
            <a:r>
              <a:rPr lang="en-US" sz="1200" i="1" dirty="0" err="1">
                <a:solidFill>
                  <a:srgbClr val="0000C0"/>
                </a:solidFill>
              </a:rPr>
              <a:t>left</a:t>
            </a:r>
            <a:r>
              <a:rPr lang="en-US" sz="1200" i="1" dirty="0" smtClean="0">
                <a:solidFill>
                  <a:srgbClr val="000000"/>
                </a:solidFill>
              </a:rPr>
              <a:t>);     </a:t>
            </a:r>
            <a:r>
              <a:rPr lang="en-US" sz="1200" dirty="0" smtClean="0">
                <a:solidFill>
                  <a:srgbClr val="3F7F5F"/>
                </a:solidFill>
              </a:rPr>
              <a:t>// recursively add to the left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endParaRPr lang="en-US" sz="1200" i="1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</a:t>
            </a:r>
            <a:r>
              <a:rPr lang="en-US" sz="1200" dirty="0">
                <a:solidFill>
                  <a:srgbClr val="3F7F5F"/>
                </a:solidFill>
              </a:rPr>
              <a:t>element belongs in </a:t>
            </a:r>
            <a:r>
              <a:rPr lang="en-US" sz="1200" dirty="0" smtClean="0">
                <a:solidFill>
                  <a:srgbClr val="3F7F5F"/>
                </a:solidFill>
              </a:rPr>
              <a:t>the right </a:t>
            </a:r>
            <a:r>
              <a:rPr lang="en-US" sz="1200" dirty="0" err="1">
                <a:solidFill>
                  <a:srgbClr val="3F7F5F"/>
                </a:solidFill>
              </a:rPr>
              <a:t>subtree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right</a:t>
            </a:r>
            <a:r>
              <a:rPr lang="en-US" sz="1200" dirty="0">
                <a:solidFill>
                  <a:srgbClr val="000000"/>
                </a:solidFill>
              </a:rPr>
              <a:t> == </a:t>
            </a:r>
            <a:r>
              <a:rPr lang="en-US" sz="1200" dirty="0">
                <a:solidFill>
                  <a:srgbClr val="7F0055"/>
                </a:solidFill>
              </a:rPr>
              <a:t>null</a:t>
            </a:r>
            <a:r>
              <a:rPr lang="en-US" sz="1200" dirty="0">
                <a:solidFill>
                  <a:srgbClr val="000000"/>
                </a:solidFill>
              </a:rPr>
              <a:t>)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is there no right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r>
              <a:rPr lang="en-US" sz="1200" dirty="0" smtClean="0">
                <a:solidFill>
                  <a:srgbClr val="3F7F5F"/>
                </a:solidFill>
              </a:rPr>
              <a:t>?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right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>
                <a:solidFill>
                  <a:srgbClr val="7F0055"/>
                </a:solidFill>
              </a:rPr>
              <a:t>new</a:t>
            </a:r>
            <a:r>
              <a:rPr lang="en-US" sz="1200" dirty="0">
                <a:solidFill>
                  <a:srgbClr val="000000"/>
                </a:solidFill>
              </a:rPr>
              <a:t> Node&lt;E&gt;(</a:t>
            </a:r>
            <a:r>
              <a:rPr lang="en-US" sz="1200" dirty="0">
                <a:solidFill>
                  <a:srgbClr val="6A3E3E"/>
                </a:solidFill>
              </a:rPr>
              <a:t>element</a:t>
            </a:r>
            <a:r>
              <a:rPr lang="en-US" sz="1200" dirty="0" smtClean="0">
                <a:solidFill>
                  <a:srgbClr val="000000"/>
                </a:solidFill>
              </a:rPr>
              <a:t>);</a:t>
            </a:r>
            <a:r>
              <a:rPr lang="en-US" sz="1200" dirty="0">
                <a:solidFill>
                  <a:srgbClr val="3F7F5F"/>
                </a:solidFill>
              </a:rPr>
              <a:t> </a:t>
            </a:r>
            <a:r>
              <a:rPr lang="en-US" sz="1200" dirty="0" smtClean="0">
                <a:solidFill>
                  <a:srgbClr val="3F7F5F"/>
                </a:solidFill>
              </a:rPr>
              <a:t>           // add the element as the new right child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000000"/>
                </a:solidFill>
              </a:rPr>
              <a:t>BinarySearchTree.</a:t>
            </a:r>
            <a:r>
              <a:rPr lang="en-US" sz="1200" i="1" dirty="0" err="1">
                <a:solidFill>
                  <a:srgbClr val="000000"/>
                </a:solidFill>
              </a:rPr>
              <a:t>add</a:t>
            </a:r>
            <a:r>
              <a:rPr lang="en-US" sz="1200" i="1" dirty="0">
                <a:solidFill>
                  <a:srgbClr val="000000"/>
                </a:solidFill>
              </a:rPr>
              <a:t>(</a:t>
            </a:r>
            <a:r>
              <a:rPr lang="en-US" sz="1200" i="1" dirty="0">
                <a:solidFill>
                  <a:srgbClr val="6A3E3E"/>
                </a:solidFill>
              </a:rPr>
              <a:t>element</a:t>
            </a:r>
            <a:r>
              <a:rPr lang="en-US" sz="1200" i="1" dirty="0">
                <a:solidFill>
                  <a:srgbClr val="000000"/>
                </a:solidFill>
              </a:rPr>
              <a:t>, </a:t>
            </a:r>
            <a:r>
              <a:rPr lang="en-US" sz="1200" i="1" dirty="0" err="1">
                <a:solidFill>
                  <a:srgbClr val="6A3E3E"/>
                </a:solidFill>
              </a:rPr>
              <a:t>root</a:t>
            </a:r>
            <a:r>
              <a:rPr lang="en-US" sz="1200" i="1" dirty="0" err="1">
                <a:solidFill>
                  <a:srgbClr val="000000"/>
                </a:solidFill>
              </a:rPr>
              <a:t>.</a:t>
            </a:r>
            <a:r>
              <a:rPr lang="en-US" sz="1200" i="1" dirty="0" err="1">
                <a:solidFill>
                  <a:srgbClr val="0000C0"/>
                </a:solidFill>
              </a:rPr>
              <a:t>right</a:t>
            </a:r>
            <a:r>
              <a:rPr lang="en-US" sz="1200" i="1" dirty="0" smtClean="0">
                <a:solidFill>
                  <a:srgbClr val="000000"/>
                </a:solidFill>
              </a:rPr>
              <a:t>);    </a:t>
            </a:r>
            <a:r>
              <a:rPr lang="en-US" sz="1200" dirty="0" smtClean="0">
                <a:solidFill>
                  <a:srgbClr val="3F7F5F"/>
                </a:solidFill>
              </a:rPr>
              <a:t>// recursively add to the right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endParaRPr lang="en-US" sz="1200" i="1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}</a:t>
            </a:r>
            <a:endParaRPr lang="en-US" sz="1200" dirty="0"/>
          </a:p>
        </p:txBody>
      </p:sp>
      <p:sp>
        <p:nvSpPr>
          <p:cNvPr id="4" name="Rectangle 3"/>
          <p:cNvSpPr/>
          <p:nvPr/>
        </p:nvSpPr>
        <p:spPr>
          <a:xfrm>
            <a:off x="885152" y="3544214"/>
            <a:ext cx="7801648" cy="748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85152" y="5041996"/>
            <a:ext cx="7801648" cy="806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3F5FBF"/>
                </a:solidFill>
              </a:rPr>
              <a:t>/**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Add an element to the tree </a:t>
            </a:r>
            <a:r>
              <a:rPr lang="en-US" sz="1200" dirty="0" smtClean="0">
                <a:solidFill>
                  <a:srgbClr val="3F5FBF"/>
                </a:solidFill>
              </a:rPr>
              <a:t>with the specified root. The element </a:t>
            </a:r>
            <a:r>
              <a:rPr lang="en-US" sz="1200" dirty="0">
                <a:solidFill>
                  <a:srgbClr val="3F5FBF"/>
                </a:solidFill>
              </a:rPr>
              <a:t>is inserted into </a:t>
            </a:r>
            <a:r>
              <a:rPr lang="en-US" sz="1200" dirty="0" smtClean="0">
                <a:solidFill>
                  <a:srgbClr val="3F5FBF"/>
                </a:solidFill>
              </a:rPr>
              <a:t>the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  * </a:t>
            </a:r>
            <a:r>
              <a:rPr lang="en-US" sz="1200" dirty="0">
                <a:solidFill>
                  <a:srgbClr val="3F5FBF"/>
                </a:solidFill>
              </a:rPr>
              <a:t>tree in a position that preserves </a:t>
            </a:r>
            <a:r>
              <a:rPr lang="en-US" sz="1200" dirty="0" smtClean="0">
                <a:solidFill>
                  <a:srgbClr val="3F5FBF"/>
                </a:solidFill>
              </a:rPr>
              <a:t>the </a:t>
            </a:r>
            <a:r>
              <a:rPr lang="en-US" sz="1200" dirty="0">
                <a:solidFill>
                  <a:srgbClr val="3F5FBF"/>
                </a:solidFill>
              </a:rPr>
              <a:t>definition of a binary search tree.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  <a:r>
              <a:rPr lang="en-US" sz="1200" dirty="0">
                <a:solidFill>
                  <a:srgbClr val="7F9FBF"/>
                </a:solidFill>
              </a:rPr>
              <a:t>@</a:t>
            </a:r>
            <a:r>
              <a:rPr lang="en-US" sz="1200" dirty="0" err="1">
                <a:solidFill>
                  <a:srgbClr val="7F9FBF"/>
                </a:solidFill>
              </a:rPr>
              <a:t>param</a:t>
            </a:r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element      </a:t>
            </a:r>
            <a:r>
              <a:rPr lang="en-US" sz="1200" dirty="0">
                <a:solidFill>
                  <a:srgbClr val="3F5FBF"/>
                </a:solidFill>
              </a:rPr>
              <a:t>the element to add to the </a:t>
            </a:r>
            <a:r>
              <a:rPr lang="en-US" sz="1200" dirty="0" err="1">
                <a:solidFill>
                  <a:srgbClr val="3F5FBF"/>
                </a:solidFill>
              </a:rPr>
              <a:t>subtree</a:t>
            </a:r>
            <a:endParaRPr lang="en-US" sz="1200" dirty="0">
              <a:solidFill>
                <a:srgbClr val="3F5FBF"/>
              </a:solidFill>
            </a:endParaRPr>
          </a:p>
          <a:p>
            <a:r>
              <a:rPr lang="en-US" sz="1200" dirty="0">
                <a:solidFill>
                  <a:srgbClr val="3F5FBF"/>
                </a:solidFill>
              </a:rPr>
              <a:t>   * </a:t>
            </a:r>
            <a:r>
              <a:rPr lang="en-US" sz="1200" dirty="0">
                <a:solidFill>
                  <a:srgbClr val="7F9FBF"/>
                </a:solidFill>
              </a:rPr>
              <a:t>@</a:t>
            </a:r>
            <a:r>
              <a:rPr lang="en-US" sz="1200" dirty="0" err="1">
                <a:solidFill>
                  <a:srgbClr val="7F9FBF"/>
                </a:solidFill>
              </a:rPr>
              <a:t>param</a:t>
            </a:r>
            <a:r>
              <a:rPr lang="en-US" sz="1200" dirty="0">
                <a:solidFill>
                  <a:srgbClr val="3F5FBF"/>
                </a:solidFill>
              </a:rPr>
              <a:t> </a:t>
            </a:r>
            <a:r>
              <a:rPr lang="en-US" sz="1200" dirty="0" smtClean="0">
                <a:solidFill>
                  <a:srgbClr val="3F5FBF"/>
                </a:solidFill>
              </a:rPr>
              <a:t>root         </a:t>
            </a:r>
            <a:r>
              <a:rPr lang="en-US" sz="1200" dirty="0">
                <a:solidFill>
                  <a:srgbClr val="3F5FBF"/>
                </a:solidFill>
              </a:rPr>
              <a:t>the root of the </a:t>
            </a:r>
            <a:r>
              <a:rPr lang="en-US" sz="1200" dirty="0" err="1">
                <a:solidFill>
                  <a:srgbClr val="3F5FBF"/>
                </a:solidFill>
              </a:rPr>
              <a:t>subtree</a:t>
            </a:r>
            <a:endParaRPr lang="en-US" sz="1200" dirty="0">
              <a:solidFill>
                <a:srgbClr val="3F5FBF"/>
              </a:solidFill>
            </a:endParaRPr>
          </a:p>
          <a:p>
            <a:r>
              <a:rPr lang="en-US" sz="1200" dirty="0">
                <a:solidFill>
                  <a:srgbClr val="3F5FBF"/>
                </a:solidFill>
              </a:rPr>
              <a:t>   */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</a:t>
            </a:r>
            <a:r>
              <a:rPr lang="en-US" sz="1200" dirty="0">
                <a:solidFill>
                  <a:srgbClr val="7F0055"/>
                </a:solidFill>
              </a:rPr>
              <a:t>private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>
                <a:solidFill>
                  <a:srgbClr val="7F0055"/>
                </a:solidFill>
              </a:rPr>
              <a:t>static</a:t>
            </a:r>
            <a:r>
              <a:rPr lang="en-US" sz="1200" dirty="0">
                <a:solidFill>
                  <a:srgbClr val="000000"/>
                </a:solidFill>
              </a:rPr>
              <a:t> &lt;E </a:t>
            </a:r>
            <a:r>
              <a:rPr lang="en-US" sz="1200" dirty="0">
                <a:solidFill>
                  <a:srgbClr val="7F0055"/>
                </a:solidFill>
              </a:rPr>
              <a:t>extends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Comparable&lt;E&gt;&gt;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it-IT" sz="1200" dirty="0">
                <a:solidFill>
                  <a:srgbClr val="000000"/>
                </a:solidFill>
              </a:rPr>
              <a:t>  </a:t>
            </a:r>
            <a:r>
              <a:rPr lang="it-IT" sz="1200" dirty="0">
                <a:solidFill>
                  <a:srgbClr val="7F0055"/>
                </a:solidFill>
              </a:rPr>
              <a:t>void</a:t>
            </a:r>
            <a:r>
              <a:rPr lang="it-IT" sz="1200" dirty="0">
                <a:solidFill>
                  <a:srgbClr val="000000"/>
                </a:solidFill>
              </a:rPr>
              <a:t> add(E </a:t>
            </a:r>
            <a:r>
              <a:rPr lang="it-IT" sz="1200" dirty="0">
                <a:solidFill>
                  <a:srgbClr val="6A3E3E"/>
                </a:solidFill>
              </a:rPr>
              <a:t>element</a:t>
            </a:r>
            <a:r>
              <a:rPr lang="it-IT" sz="1200" dirty="0">
                <a:solidFill>
                  <a:srgbClr val="000000"/>
                </a:solidFill>
              </a:rPr>
              <a:t>, Node&lt;E&gt; </a:t>
            </a:r>
            <a:r>
              <a:rPr lang="it-IT" sz="1200" dirty="0">
                <a:solidFill>
                  <a:srgbClr val="6A3E3E"/>
                </a:solidFill>
              </a:rPr>
              <a:t>root</a:t>
            </a:r>
            <a:r>
              <a:rPr lang="it-IT" sz="1200" dirty="0">
                <a:solidFill>
                  <a:srgbClr val="000000"/>
                </a:solidFill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element</a:t>
            </a:r>
            <a:r>
              <a:rPr lang="en-US" sz="1200" dirty="0" err="1">
                <a:solidFill>
                  <a:srgbClr val="000000"/>
                </a:solidFill>
              </a:rPr>
              <a:t>.compareTo</a:t>
            </a:r>
            <a:r>
              <a:rPr lang="en-US" sz="1200" dirty="0">
                <a:solidFill>
                  <a:srgbClr val="000000"/>
                </a:solidFill>
              </a:rPr>
              <a:t>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data</a:t>
            </a:r>
            <a:r>
              <a:rPr lang="en-US" sz="1200" dirty="0">
                <a:solidFill>
                  <a:srgbClr val="000000"/>
                </a:solidFill>
              </a:rPr>
              <a:t>) &lt; </a:t>
            </a:r>
            <a:r>
              <a:rPr lang="en-US" sz="1200" dirty="0" smtClean="0">
                <a:solidFill>
                  <a:srgbClr val="000000"/>
                </a:solidFill>
              </a:rPr>
              <a:t>0) {           </a:t>
            </a:r>
            <a:r>
              <a:rPr lang="en-US" sz="1200" dirty="0" smtClean="0">
                <a:solidFill>
                  <a:srgbClr val="3F7F5F"/>
                </a:solidFill>
              </a:rPr>
              <a:t>// </a:t>
            </a:r>
            <a:r>
              <a:rPr lang="en-US" sz="1200" dirty="0">
                <a:solidFill>
                  <a:srgbClr val="3F7F5F"/>
                </a:solidFill>
              </a:rPr>
              <a:t>element belongs in the left </a:t>
            </a:r>
            <a:r>
              <a:rPr lang="en-US" sz="1200" dirty="0" err="1">
                <a:solidFill>
                  <a:srgbClr val="3F7F5F"/>
                </a:solidFill>
              </a:rPr>
              <a:t>subtree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left</a:t>
            </a:r>
            <a:r>
              <a:rPr lang="en-US" sz="1200" dirty="0">
                <a:solidFill>
                  <a:srgbClr val="000000"/>
                </a:solidFill>
              </a:rPr>
              <a:t> == </a:t>
            </a:r>
            <a:r>
              <a:rPr lang="en-US" sz="1200" dirty="0">
                <a:solidFill>
                  <a:srgbClr val="7F0055"/>
                </a:solidFill>
              </a:rPr>
              <a:t>null</a:t>
            </a:r>
            <a:r>
              <a:rPr lang="en-US" sz="1200" dirty="0">
                <a:solidFill>
                  <a:srgbClr val="000000"/>
                </a:solidFill>
              </a:rPr>
              <a:t>)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is there no </a:t>
            </a:r>
            <a:r>
              <a:rPr lang="en-US" sz="1200" dirty="0">
                <a:solidFill>
                  <a:srgbClr val="3F7F5F"/>
                </a:solidFill>
              </a:rPr>
              <a:t>left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r>
              <a:rPr lang="en-US" sz="1200" dirty="0" smtClean="0">
                <a:solidFill>
                  <a:srgbClr val="3F7F5F"/>
                </a:solidFill>
              </a:rPr>
              <a:t>?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left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>
                <a:solidFill>
                  <a:srgbClr val="7F0055"/>
                </a:solidFill>
              </a:rPr>
              <a:t>new</a:t>
            </a:r>
            <a:r>
              <a:rPr lang="en-US" sz="1200" dirty="0">
                <a:solidFill>
                  <a:srgbClr val="000000"/>
                </a:solidFill>
              </a:rPr>
              <a:t> Node&lt;E&gt;(</a:t>
            </a:r>
            <a:r>
              <a:rPr lang="en-US" sz="1200" dirty="0">
                <a:solidFill>
                  <a:srgbClr val="6A3E3E"/>
                </a:solidFill>
              </a:rPr>
              <a:t>element</a:t>
            </a:r>
            <a:r>
              <a:rPr lang="en-US" sz="1200" dirty="0" smtClean="0">
                <a:solidFill>
                  <a:srgbClr val="000000"/>
                </a:solidFill>
              </a:rPr>
              <a:t>);             </a:t>
            </a:r>
            <a:r>
              <a:rPr lang="en-US" sz="1200" dirty="0" smtClean="0">
                <a:solidFill>
                  <a:srgbClr val="3F7F5F"/>
                </a:solidFill>
              </a:rPr>
              <a:t>// add the element as the new left child 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000000"/>
                </a:solidFill>
              </a:rPr>
              <a:t>BinarySearchTree.</a:t>
            </a:r>
            <a:r>
              <a:rPr lang="en-US" sz="1200" i="1" dirty="0" err="1">
                <a:solidFill>
                  <a:srgbClr val="000000"/>
                </a:solidFill>
              </a:rPr>
              <a:t>add</a:t>
            </a:r>
            <a:r>
              <a:rPr lang="en-US" sz="1200" i="1" dirty="0">
                <a:solidFill>
                  <a:srgbClr val="000000"/>
                </a:solidFill>
              </a:rPr>
              <a:t>(</a:t>
            </a:r>
            <a:r>
              <a:rPr lang="en-US" sz="1200" i="1" dirty="0">
                <a:solidFill>
                  <a:srgbClr val="6A3E3E"/>
                </a:solidFill>
              </a:rPr>
              <a:t>element</a:t>
            </a:r>
            <a:r>
              <a:rPr lang="en-US" sz="1200" i="1" dirty="0">
                <a:solidFill>
                  <a:srgbClr val="000000"/>
                </a:solidFill>
              </a:rPr>
              <a:t>, </a:t>
            </a:r>
            <a:r>
              <a:rPr lang="en-US" sz="1200" i="1" dirty="0" err="1">
                <a:solidFill>
                  <a:srgbClr val="6A3E3E"/>
                </a:solidFill>
              </a:rPr>
              <a:t>root</a:t>
            </a:r>
            <a:r>
              <a:rPr lang="en-US" sz="1200" i="1" dirty="0" err="1">
                <a:solidFill>
                  <a:srgbClr val="000000"/>
                </a:solidFill>
              </a:rPr>
              <a:t>.</a:t>
            </a:r>
            <a:r>
              <a:rPr lang="en-US" sz="1200" i="1" dirty="0" err="1">
                <a:solidFill>
                  <a:srgbClr val="0000C0"/>
                </a:solidFill>
              </a:rPr>
              <a:t>left</a:t>
            </a:r>
            <a:r>
              <a:rPr lang="en-US" sz="1200" i="1" dirty="0" smtClean="0">
                <a:solidFill>
                  <a:srgbClr val="000000"/>
                </a:solidFill>
              </a:rPr>
              <a:t>);     </a:t>
            </a:r>
            <a:r>
              <a:rPr lang="en-US" sz="1200" dirty="0" smtClean="0">
                <a:solidFill>
                  <a:srgbClr val="3F7F5F"/>
                </a:solidFill>
              </a:rPr>
              <a:t>// recursively add to the left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endParaRPr lang="en-US" sz="1200" i="1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</a:t>
            </a:r>
            <a:r>
              <a:rPr lang="en-US" sz="1200" dirty="0">
                <a:solidFill>
                  <a:srgbClr val="3F7F5F"/>
                </a:solidFill>
              </a:rPr>
              <a:t>element belongs in </a:t>
            </a:r>
            <a:r>
              <a:rPr lang="en-US" sz="1200" dirty="0" smtClean="0">
                <a:solidFill>
                  <a:srgbClr val="3F7F5F"/>
                </a:solidFill>
              </a:rPr>
              <a:t>the right </a:t>
            </a:r>
            <a:r>
              <a:rPr lang="en-US" sz="1200" dirty="0" err="1">
                <a:solidFill>
                  <a:srgbClr val="3F7F5F"/>
                </a:solidFill>
              </a:rPr>
              <a:t>subtree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</a:t>
            </a:r>
            <a:r>
              <a:rPr lang="en-US" sz="1200" dirty="0">
                <a:solidFill>
                  <a:srgbClr val="7F0055"/>
                </a:solidFill>
              </a:rPr>
              <a:t>if</a:t>
            </a:r>
            <a:r>
              <a:rPr lang="en-US" sz="1200" dirty="0">
                <a:solidFill>
                  <a:srgbClr val="000000"/>
                </a:solidFill>
              </a:rPr>
              <a:t> (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right</a:t>
            </a:r>
            <a:r>
              <a:rPr lang="en-US" sz="1200" dirty="0">
                <a:solidFill>
                  <a:srgbClr val="000000"/>
                </a:solidFill>
              </a:rPr>
              <a:t> == </a:t>
            </a:r>
            <a:r>
              <a:rPr lang="en-US" sz="1200" dirty="0">
                <a:solidFill>
                  <a:srgbClr val="7F0055"/>
                </a:solidFill>
              </a:rPr>
              <a:t>null</a:t>
            </a:r>
            <a:r>
              <a:rPr lang="en-US" sz="1200" dirty="0">
                <a:solidFill>
                  <a:srgbClr val="000000"/>
                </a:solidFill>
              </a:rPr>
              <a:t>) </a:t>
            </a:r>
            <a:r>
              <a:rPr lang="en-US" sz="1200" dirty="0" smtClean="0">
                <a:solidFill>
                  <a:srgbClr val="000000"/>
                </a:solidFill>
              </a:rPr>
              <a:t>{                       </a:t>
            </a:r>
            <a:r>
              <a:rPr lang="en-US" sz="1200" dirty="0" smtClean="0">
                <a:solidFill>
                  <a:srgbClr val="3F7F5F"/>
                </a:solidFill>
              </a:rPr>
              <a:t>// is there no right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r>
              <a:rPr lang="en-US" sz="1200" dirty="0" smtClean="0">
                <a:solidFill>
                  <a:srgbClr val="3F7F5F"/>
                </a:solidFill>
              </a:rPr>
              <a:t>?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6A3E3E"/>
                </a:solidFill>
              </a:rPr>
              <a:t>root</a:t>
            </a:r>
            <a:r>
              <a:rPr lang="en-US" sz="1200" dirty="0" err="1">
                <a:solidFill>
                  <a:srgbClr val="000000"/>
                </a:solidFill>
              </a:rPr>
              <a:t>.</a:t>
            </a:r>
            <a:r>
              <a:rPr lang="en-US" sz="1200" dirty="0" err="1">
                <a:solidFill>
                  <a:srgbClr val="0000C0"/>
                </a:solidFill>
              </a:rPr>
              <a:t>right</a:t>
            </a:r>
            <a:r>
              <a:rPr lang="en-US" sz="1200" dirty="0">
                <a:solidFill>
                  <a:srgbClr val="000000"/>
                </a:solidFill>
              </a:rPr>
              <a:t> = </a:t>
            </a:r>
            <a:r>
              <a:rPr lang="en-US" sz="1200" dirty="0">
                <a:solidFill>
                  <a:srgbClr val="7F0055"/>
                </a:solidFill>
              </a:rPr>
              <a:t>new</a:t>
            </a:r>
            <a:r>
              <a:rPr lang="en-US" sz="1200" dirty="0">
                <a:solidFill>
                  <a:srgbClr val="000000"/>
                </a:solidFill>
              </a:rPr>
              <a:t> Node&lt;E&gt;(</a:t>
            </a:r>
            <a:r>
              <a:rPr lang="en-US" sz="1200" dirty="0">
                <a:solidFill>
                  <a:srgbClr val="6A3E3E"/>
                </a:solidFill>
              </a:rPr>
              <a:t>element</a:t>
            </a:r>
            <a:r>
              <a:rPr lang="en-US" sz="1200" dirty="0" smtClean="0">
                <a:solidFill>
                  <a:srgbClr val="000000"/>
                </a:solidFill>
              </a:rPr>
              <a:t>);</a:t>
            </a:r>
            <a:r>
              <a:rPr lang="en-US" sz="1200" dirty="0">
                <a:solidFill>
                  <a:srgbClr val="3F7F5F"/>
                </a:solidFill>
              </a:rPr>
              <a:t> </a:t>
            </a:r>
            <a:r>
              <a:rPr lang="en-US" sz="1200" dirty="0" smtClean="0">
                <a:solidFill>
                  <a:srgbClr val="3F7F5F"/>
                </a:solidFill>
              </a:rPr>
              <a:t>           // add the element as the new right child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 </a:t>
            </a:r>
            <a:r>
              <a:rPr lang="en-US" sz="1200" dirty="0">
                <a:solidFill>
                  <a:srgbClr val="7F0055"/>
                </a:solidFill>
              </a:rPr>
              <a:t>else</a:t>
            </a:r>
            <a:r>
              <a:rPr lang="en-US" sz="1200" dirty="0">
                <a:solidFill>
                  <a:srgbClr val="000000"/>
                </a:solidFill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    </a:t>
            </a:r>
            <a:r>
              <a:rPr lang="en-US" sz="1200" dirty="0" err="1">
                <a:solidFill>
                  <a:srgbClr val="000000"/>
                </a:solidFill>
              </a:rPr>
              <a:t>BinarySearchTree.</a:t>
            </a:r>
            <a:r>
              <a:rPr lang="en-US" sz="1200" i="1" dirty="0" err="1">
                <a:solidFill>
                  <a:srgbClr val="000000"/>
                </a:solidFill>
              </a:rPr>
              <a:t>add</a:t>
            </a:r>
            <a:r>
              <a:rPr lang="en-US" sz="1200" i="1" dirty="0">
                <a:solidFill>
                  <a:srgbClr val="000000"/>
                </a:solidFill>
              </a:rPr>
              <a:t>(</a:t>
            </a:r>
            <a:r>
              <a:rPr lang="en-US" sz="1200" i="1" dirty="0">
                <a:solidFill>
                  <a:srgbClr val="6A3E3E"/>
                </a:solidFill>
              </a:rPr>
              <a:t>element</a:t>
            </a:r>
            <a:r>
              <a:rPr lang="en-US" sz="1200" i="1" dirty="0">
                <a:solidFill>
                  <a:srgbClr val="000000"/>
                </a:solidFill>
              </a:rPr>
              <a:t>, </a:t>
            </a:r>
            <a:r>
              <a:rPr lang="en-US" sz="1200" i="1" dirty="0" err="1">
                <a:solidFill>
                  <a:srgbClr val="6A3E3E"/>
                </a:solidFill>
              </a:rPr>
              <a:t>root</a:t>
            </a:r>
            <a:r>
              <a:rPr lang="en-US" sz="1200" i="1" dirty="0" err="1">
                <a:solidFill>
                  <a:srgbClr val="000000"/>
                </a:solidFill>
              </a:rPr>
              <a:t>.</a:t>
            </a:r>
            <a:r>
              <a:rPr lang="en-US" sz="1200" i="1" dirty="0" err="1">
                <a:solidFill>
                  <a:srgbClr val="0000C0"/>
                </a:solidFill>
              </a:rPr>
              <a:t>right</a:t>
            </a:r>
            <a:r>
              <a:rPr lang="en-US" sz="1200" i="1" dirty="0" smtClean="0">
                <a:solidFill>
                  <a:srgbClr val="000000"/>
                </a:solidFill>
              </a:rPr>
              <a:t>);    </a:t>
            </a:r>
            <a:r>
              <a:rPr lang="en-US" sz="1200" dirty="0" smtClean="0">
                <a:solidFill>
                  <a:srgbClr val="3F7F5F"/>
                </a:solidFill>
              </a:rPr>
              <a:t>// recursively add to the right </a:t>
            </a:r>
            <a:r>
              <a:rPr lang="en-US" sz="1200" dirty="0" err="1" smtClean="0">
                <a:solidFill>
                  <a:srgbClr val="3F7F5F"/>
                </a:solidFill>
              </a:rPr>
              <a:t>subtree</a:t>
            </a:r>
            <a:endParaRPr lang="en-US" sz="1200" i="1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  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</a:rPr>
              <a:t>  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605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Predecessors and Successors in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BST there is something special about a node's: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left </a:t>
            </a:r>
            <a:r>
              <a:rPr lang="en-US" dirty="0" err="1" smtClean="0">
                <a:solidFill>
                  <a:srgbClr val="FF0000"/>
                </a:solidFill>
              </a:rPr>
              <a:t>subtree</a:t>
            </a:r>
            <a:r>
              <a:rPr lang="en-US" dirty="0" smtClean="0">
                <a:solidFill>
                  <a:srgbClr val="FF0000"/>
                </a:solidFill>
              </a:rPr>
              <a:t> right-most child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right </a:t>
            </a:r>
            <a:r>
              <a:rPr lang="en-US" dirty="0" err="1" smtClean="0">
                <a:solidFill>
                  <a:srgbClr val="0070C0"/>
                </a:solidFill>
              </a:rPr>
              <a:t>subtree</a:t>
            </a:r>
            <a:r>
              <a:rPr lang="en-US" dirty="0" smtClean="0">
                <a:solidFill>
                  <a:srgbClr val="0070C0"/>
                </a:solidFill>
              </a:rPr>
              <a:t> left-most child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 rot="5400000">
            <a:off x="1144383" y="1211130"/>
            <a:ext cx="2765136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74218" y="3889856"/>
            <a:ext cx="116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rightmost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child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1929" y="5377203"/>
            <a:ext cx="503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left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rightmost child =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inorder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predecessor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1" name="Straight Arrow Connector 60"/>
          <p:cNvCxnSpPr>
            <a:endCxn id="58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515550" y="951899"/>
            <a:ext cx="20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left subtree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(all elements &lt; 50)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root of the tree is the node that has no parent node</a:t>
            </a:r>
          </a:p>
          <a:p>
            <a:r>
              <a:rPr lang="en-US" dirty="0" smtClean="0"/>
              <a:t>all algorithms start at the root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7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/>
          <p:nvPr/>
        </p:nvSpPr>
        <p:spPr>
          <a:xfrm rot="5400000">
            <a:off x="4139945" y="1556775"/>
            <a:ext cx="5184631" cy="4781378"/>
          </a:xfrm>
          <a:prstGeom prst="ellipse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5400000">
            <a:off x="1144383" y="1211130"/>
            <a:ext cx="2765136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70C0"/>
                </a:solidFill>
              </a:rPr>
              <a:t>51</a:t>
            </a:r>
            <a:endParaRPr lang="en-CA" sz="2400" dirty="0">
              <a:solidFill>
                <a:srgbClr val="0070C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70C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70C0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341572" y="4005070"/>
            <a:ext cx="101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leftmost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child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1929" y="5767197"/>
            <a:ext cx="484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right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subtree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leftmost child =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successor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1" name="Straight Arrow Connector 60"/>
          <p:cNvCxnSpPr>
            <a:endCxn id="58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45469" y="556719"/>
            <a:ext cx="20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right subtree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(all elements &gt; 50)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551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Predecessors and Successors in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BST there is something special about a node's: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left subtree right-most child = </a:t>
            </a:r>
            <a:r>
              <a:rPr lang="en-US" dirty="0" err="1" smtClean="0">
                <a:solidFill>
                  <a:srgbClr val="FF0000"/>
                </a:solidFill>
              </a:rPr>
              <a:t>inorder</a:t>
            </a:r>
            <a:r>
              <a:rPr lang="en-US" dirty="0" smtClean="0">
                <a:solidFill>
                  <a:srgbClr val="FF0000"/>
                </a:solidFill>
              </a:rPr>
              <a:t> predecessor</a:t>
            </a:r>
          </a:p>
          <a:p>
            <a:pPr lvl="2"/>
            <a:r>
              <a:rPr lang="en-US" dirty="0" smtClean="0"/>
              <a:t>the node containing the largest value </a:t>
            </a:r>
            <a:r>
              <a:rPr lang="en-US" i="1" dirty="0" smtClean="0"/>
              <a:t>less</a:t>
            </a:r>
            <a:r>
              <a:rPr lang="en-US" dirty="0" smtClean="0"/>
              <a:t> than the root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right subtree left-most child = </a:t>
            </a:r>
            <a:r>
              <a:rPr lang="en-US" dirty="0" err="1" smtClean="0">
                <a:solidFill>
                  <a:srgbClr val="0070C0"/>
                </a:solidFill>
              </a:rPr>
              <a:t>inorder</a:t>
            </a:r>
            <a:r>
              <a:rPr lang="en-US" dirty="0" smtClean="0">
                <a:solidFill>
                  <a:srgbClr val="0070C0"/>
                </a:solidFill>
              </a:rPr>
              <a:t> successor</a:t>
            </a:r>
          </a:p>
          <a:p>
            <a:pPr lvl="2"/>
            <a:r>
              <a:rPr lang="en-US" dirty="0" smtClean="0"/>
              <a:t>the node containing the smallest value </a:t>
            </a:r>
            <a:r>
              <a:rPr lang="en-US" i="1" dirty="0" smtClean="0"/>
              <a:t>greater</a:t>
            </a:r>
            <a:r>
              <a:rPr lang="en-US" dirty="0" smtClean="0"/>
              <a:t> than the root</a:t>
            </a:r>
          </a:p>
          <a:p>
            <a:pPr lvl="2"/>
            <a:endParaRPr lang="en-US" dirty="0"/>
          </a:p>
          <a:p>
            <a:r>
              <a:rPr lang="en-US" dirty="0" smtClean="0"/>
              <a:t>it is easy to find the predecessor and successor nodes if you can find the nodes containing the maximum and minimum elements in a subtree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* Find the node in a subtree that has the smallest data element.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r</a:t>
            </a:r>
            <a:r>
              <a:rPr lang="en-US" dirty="0" smtClean="0">
                <a:solidFill>
                  <a:srgbClr val="3F5FBF"/>
                </a:solidFill>
              </a:rPr>
              <a:t>oot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node in the subtree that has the smallest data element.</a:t>
            </a:r>
          </a:p>
          <a:p>
            <a:r>
              <a:rPr lang="en-US" dirty="0">
                <a:solidFill>
                  <a:srgbClr val="3F5FBF"/>
                </a:solidFill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&lt;E&gt; Node&lt;E&gt; </a:t>
            </a:r>
            <a:r>
              <a:rPr lang="en-US" dirty="0" err="1">
                <a:solidFill>
                  <a:srgbClr val="000000"/>
                </a:solidFill>
              </a:rPr>
              <a:t>minimumInSubtree</a:t>
            </a:r>
            <a:r>
              <a:rPr lang="en-US" dirty="0">
                <a:solidFill>
                  <a:srgbClr val="000000"/>
                </a:solidFill>
              </a:rPr>
              <a:t>(Node&lt;E&gt; r</a:t>
            </a:r>
            <a:r>
              <a:rPr lang="en-US" dirty="0" smtClean="0">
                <a:solidFill>
                  <a:srgbClr val="000000"/>
                </a:solidFill>
              </a:rPr>
              <a:t>oot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if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root.left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return</a:t>
            </a:r>
            <a:r>
              <a:rPr lang="en-US" dirty="0" smtClean="0">
                <a:solidFill>
                  <a:srgbClr val="000000"/>
                </a:solidFill>
              </a:rPr>
              <a:t> root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7F0055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</a:t>
            </a:r>
            <a:r>
              <a:rPr lang="en-US" dirty="0" smtClean="0">
                <a:solidFill>
                  <a:srgbClr val="7F0055"/>
                </a:solidFill>
              </a:rPr>
              <a:t>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</a:rPr>
              <a:t>minimumInSubtree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>
                <a:solidFill>
                  <a:srgbClr val="000000"/>
                </a:solidFill>
              </a:rPr>
              <a:t>r</a:t>
            </a:r>
            <a:r>
              <a:rPr lang="en-US" dirty="0" err="1" smtClean="0">
                <a:solidFill>
                  <a:srgbClr val="000000"/>
                </a:solidFill>
              </a:rPr>
              <a:t>oot.left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2331" y="2968144"/>
            <a:ext cx="6164719" cy="979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case?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331" y="4177891"/>
            <a:ext cx="6164719" cy="40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recursive case?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1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* Find the node in a subtree that has the largest data element.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r</a:t>
            </a:r>
            <a:r>
              <a:rPr lang="en-US" dirty="0" smtClean="0">
                <a:solidFill>
                  <a:srgbClr val="3F5FBF"/>
                </a:solidFill>
              </a:rPr>
              <a:t>oot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node in the subtree that has the largest data element.</a:t>
            </a:r>
          </a:p>
          <a:p>
            <a:r>
              <a:rPr lang="en-US" dirty="0">
                <a:solidFill>
                  <a:srgbClr val="3F5FBF"/>
                </a:solidFill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&lt;E&gt; Node&lt;E&gt; </a:t>
            </a:r>
            <a:r>
              <a:rPr lang="en-US" dirty="0" err="1">
                <a:solidFill>
                  <a:srgbClr val="000000"/>
                </a:solidFill>
              </a:rPr>
              <a:t>maximumInSubtree</a:t>
            </a:r>
            <a:r>
              <a:rPr lang="en-US" dirty="0">
                <a:solidFill>
                  <a:srgbClr val="000000"/>
                </a:solidFill>
              </a:rPr>
              <a:t>(Node&lt;E&gt; r</a:t>
            </a:r>
            <a:r>
              <a:rPr lang="en-US" dirty="0" smtClean="0">
                <a:solidFill>
                  <a:srgbClr val="000000"/>
                </a:solidFill>
              </a:rPr>
              <a:t>oot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if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root.right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root;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smtClean="0">
                <a:solidFill>
                  <a:srgbClr val="000000"/>
                </a:solidFill>
              </a:rPr>
              <a:t>}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</a:rPr>
              <a:t>maximumInSubtree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root.right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}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2331" y="2968144"/>
            <a:ext cx="6164719" cy="9793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case?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2331" y="4177891"/>
            <a:ext cx="6164719" cy="403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recursive case?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* Find the node in a subtree that is the predecessor to the root of the</a:t>
            </a:r>
          </a:p>
          <a:p>
            <a:r>
              <a:rPr lang="en-US" dirty="0">
                <a:solidFill>
                  <a:srgbClr val="3F5FBF"/>
                </a:solidFill>
              </a:rPr>
              <a:t> * subtree. If the predecessor node exists, then it </a:t>
            </a:r>
            <a:r>
              <a:rPr lang="en-US" dirty="0" smtClean="0">
                <a:solidFill>
                  <a:srgbClr val="3F5FBF"/>
                </a:solidFill>
              </a:rPr>
              <a:t>has </a:t>
            </a:r>
            <a:r>
              <a:rPr lang="en-US" dirty="0">
                <a:solidFill>
                  <a:srgbClr val="3F5FBF"/>
                </a:solidFill>
              </a:rPr>
              <a:t>the</a:t>
            </a:r>
          </a:p>
          <a:p>
            <a:r>
              <a:rPr lang="en-US" dirty="0">
                <a:solidFill>
                  <a:srgbClr val="3F5FBF"/>
                </a:solidFill>
              </a:rPr>
              <a:t> * largest data element in the left </a:t>
            </a:r>
            <a:r>
              <a:rPr lang="en-US" dirty="0" err="1">
                <a:solidFill>
                  <a:srgbClr val="3F5FBF"/>
                </a:solidFill>
              </a:rPr>
              <a:t>subtree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of root.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r</a:t>
            </a:r>
            <a:r>
              <a:rPr lang="en-US" dirty="0" smtClean="0">
                <a:solidFill>
                  <a:srgbClr val="3F5FBF"/>
                </a:solidFill>
              </a:rPr>
              <a:t>oot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node in a subtree that is the predecessor to the root </a:t>
            </a:r>
            <a:r>
              <a:rPr lang="en-US" dirty="0" smtClean="0">
                <a:solidFill>
                  <a:srgbClr val="3F5FBF"/>
                </a:solidFill>
              </a:rPr>
              <a:t>of</a:t>
            </a: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the </a:t>
            </a:r>
            <a:r>
              <a:rPr lang="en-US" dirty="0" err="1" smtClean="0">
                <a:solidFill>
                  <a:srgbClr val="3F5FBF"/>
                </a:solidFill>
              </a:rPr>
              <a:t>subtree</a:t>
            </a:r>
            <a:r>
              <a:rPr lang="en-US" dirty="0">
                <a:solidFill>
                  <a:srgbClr val="3F5FBF"/>
                </a:solidFill>
              </a:rPr>
              <a:t>, </a:t>
            </a:r>
            <a:r>
              <a:rPr lang="en-US" dirty="0" smtClean="0">
                <a:solidFill>
                  <a:srgbClr val="3F5FBF"/>
                </a:solidFill>
              </a:rPr>
              <a:t>or null </a:t>
            </a:r>
            <a:r>
              <a:rPr lang="en-US" dirty="0">
                <a:solidFill>
                  <a:srgbClr val="3F5FBF"/>
                </a:solidFill>
              </a:rPr>
              <a:t>if the root of the </a:t>
            </a:r>
            <a:r>
              <a:rPr lang="en-US" dirty="0" err="1" smtClean="0">
                <a:solidFill>
                  <a:srgbClr val="3F5FBF"/>
                </a:solidFill>
              </a:rPr>
              <a:t>subtree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</a:t>
            </a:r>
            <a:r>
              <a:rPr lang="en-US" dirty="0">
                <a:solidFill>
                  <a:srgbClr val="3F5FBF"/>
                </a:solidFill>
              </a:rPr>
              <a:t>has </a:t>
            </a:r>
            <a:r>
              <a:rPr lang="en-US" dirty="0" smtClean="0">
                <a:solidFill>
                  <a:srgbClr val="3F5FBF"/>
                </a:solidFill>
              </a:rPr>
              <a:t>no predecessor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</a:rPr>
              <a:t>public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static</a:t>
            </a:r>
            <a:r>
              <a:rPr lang="en-US" dirty="0">
                <a:solidFill>
                  <a:srgbClr val="000000"/>
                </a:solidFill>
              </a:rPr>
              <a:t> &lt;E&gt; Node&lt;E&gt; </a:t>
            </a:r>
            <a:r>
              <a:rPr lang="en-US" dirty="0" err="1">
                <a:solidFill>
                  <a:srgbClr val="000000"/>
                </a:solidFill>
              </a:rPr>
              <a:t>predecessorInSubtree</a:t>
            </a:r>
            <a:r>
              <a:rPr lang="en-US" dirty="0">
                <a:solidFill>
                  <a:srgbClr val="000000"/>
                </a:solidFill>
              </a:rPr>
              <a:t>(Node&lt;E&gt; r</a:t>
            </a:r>
            <a:r>
              <a:rPr lang="en-US" dirty="0" smtClean="0">
                <a:solidFill>
                  <a:srgbClr val="000000"/>
                </a:solidFill>
              </a:rPr>
              <a:t>oot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if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root.left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</a:rPr>
              <a:t>maximumInSubtree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root.left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0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F5FBF"/>
                </a:solidFill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</a:rPr>
              <a:t> * Find the node in a subtree that is the successor to the root of the</a:t>
            </a:r>
          </a:p>
          <a:p>
            <a:r>
              <a:rPr lang="en-US" dirty="0">
                <a:solidFill>
                  <a:srgbClr val="3F5FBF"/>
                </a:solidFill>
              </a:rPr>
              <a:t> * subtree. If the successor node exists, then it is the node that has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the </a:t>
            </a:r>
            <a:r>
              <a:rPr lang="en-US" dirty="0">
                <a:solidFill>
                  <a:srgbClr val="3F5FBF"/>
                </a:solidFill>
              </a:rPr>
              <a:t>smallest data element in the right </a:t>
            </a:r>
            <a:r>
              <a:rPr lang="en-US" dirty="0" err="1">
                <a:solidFill>
                  <a:srgbClr val="3F5FBF"/>
                </a:solidFill>
              </a:rPr>
              <a:t>subtree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of root.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</a:t>
            </a:r>
            <a:r>
              <a:rPr lang="en-US" dirty="0" err="1">
                <a:solidFill>
                  <a:srgbClr val="7F9FBF"/>
                </a:solidFill>
              </a:rPr>
              <a:t>param</a:t>
            </a:r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root</a:t>
            </a:r>
            <a:endParaRPr lang="en-US" dirty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</a:rPr>
              <a:t> * </a:t>
            </a:r>
            <a:r>
              <a:rPr lang="en-US" dirty="0">
                <a:solidFill>
                  <a:srgbClr val="7F9FBF"/>
                </a:solidFill>
              </a:rPr>
              <a:t>@return</a:t>
            </a:r>
            <a:r>
              <a:rPr lang="en-US" dirty="0">
                <a:solidFill>
                  <a:srgbClr val="3F5FBF"/>
                </a:solidFill>
              </a:rPr>
              <a:t> the node in a subtree that is the successor to the root of </a:t>
            </a:r>
            <a:endParaRPr lang="en-US" dirty="0" smtClean="0">
              <a:solidFill>
                <a:srgbClr val="3F5FBF"/>
              </a:solidFill>
            </a:endParaRPr>
          </a:p>
          <a:p>
            <a:r>
              <a:rPr lang="en-US" dirty="0">
                <a:solidFill>
                  <a:srgbClr val="3F5FBF"/>
                </a:solidFill>
              </a:rPr>
              <a:t> </a:t>
            </a:r>
            <a:r>
              <a:rPr lang="en-US" dirty="0" smtClean="0">
                <a:solidFill>
                  <a:srgbClr val="3F5FBF"/>
                </a:solidFill>
              </a:rPr>
              <a:t>*         the </a:t>
            </a:r>
            <a:r>
              <a:rPr lang="en-US" dirty="0">
                <a:solidFill>
                  <a:srgbClr val="3F5FBF"/>
                </a:solidFill>
              </a:rPr>
              <a:t>subtree, </a:t>
            </a:r>
            <a:r>
              <a:rPr lang="en-US" dirty="0" smtClean="0">
                <a:solidFill>
                  <a:srgbClr val="3F5FBF"/>
                </a:solidFill>
              </a:rPr>
              <a:t>or null </a:t>
            </a:r>
            <a:r>
              <a:rPr lang="en-US" dirty="0">
                <a:solidFill>
                  <a:srgbClr val="3F5FBF"/>
                </a:solidFill>
              </a:rPr>
              <a:t>if the root of the subtree has no</a:t>
            </a:r>
          </a:p>
          <a:p>
            <a:r>
              <a:rPr lang="en-US" dirty="0">
                <a:solidFill>
                  <a:srgbClr val="3F5FBF"/>
                </a:solidFill>
              </a:rPr>
              <a:t> *         successor</a:t>
            </a:r>
          </a:p>
          <a:p>
            <a:r>
              <a:rPr lang="en-US" dirty="0">
                <a:solidFill>
                  <a:srgbClr val="3F5FBF"/>
                </a:solidFill>
              </a:rPr>
              <a:t> */</a:t>
            </a:r>
          </a:p>
          <a:p>
            <a:r>
              <a:rPr lang="it-IT" dirty="0">
                <a:solidFill>
                  <a:srgbClr val="7F0055"/>
                </a:solidFill>
              </a:rPr>
              <a:t>public</a:t>
            </a:r>
            <a:r>
              <a:rPr lang="it-IT" dirty="0">
                <a:solidFill>
                  <a:srgbClr val="000000"/>
                </a:solidFill>
              </a:rPr>
              <a:t> </a:t>
            </a:r>
            <a:r>
              <a:rPr lang="it-IT" dirty="0">
                <a:solidFill>
                  <a:srgbClr val="7F0055"/>
                </a:solidFill>
              </a:rPr>
              <a:t>static</a:t>
            </a:r>
            <a:r>
              <a:rPr lang="it-IT" dirty="0">
                <a:solidFill>
                  <a:srgbClr val="000000"/>
                </a:solidFill>
              </a:rPr>
              <a:t> &lt;E&gt; Node&lt;E&gt; successorInSubtree(Node&lt;E&gt; </a:t>
            </a:r>
            <a:r>
              <a:rPr lang="it-IT" dirty="0" smtClean="0">
                <a:solidFill>
                  <a:srgbClr val="000000"/>
                </a:solidFill>
              </a:rPr>
              <a:t>root</a:t>
            </a:r>
            <a:r>
              <a:rPr lang="it-IT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if</a:t>
            </a:r>
            <a:r>
              <a:rPr lang="en-US" dirty="0" smtClean="0">
                <a:solidFill>
                  <a:srgbClr val="000000"/>
                </a:solidFill>
              </a:rPr>
              <a:t> (</a:t>
            </a:r>
            <a:r>
              <a:rPr lang="en-US" dirty="0" err="1" smtClean="0">
                <a:solidFill>
                  <a:srgbClr val="000000"/>
                </a:solidFill>
              </a:rPr>
              <a:t>root.right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==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</a:rPr>
              <a:t>  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7F0055"/>
                </a:solidFill>
              </a:rPr>
              <a:t>null</a:t>
            </a:r>
            <a:r>
              <a:rPr lang="en-US" dirty="0">
                <a:solidFill>
                  <a:srgbClr val="000000"/>
                </a:solidFill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 }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7F0055"/>
                </a:solidFill>
              </a:rPr>
              <a:t>  return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</a:rPr>
              <a:t>minimumInSubtree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err="1" smtClean="0">
                <a:solidFill>
                  <a:srgbClr val="000000"/>
                </a:solidFill>
              </a:rPr>
              <a:t>root.right</a:t>
            </a:r>
            <a:r>
              <a:rPr lang="en-US" dirty="0" smtClean="0">
                <a:solidFill>
                  <a:srgbClr val="000000"/>
                </a:solidFill>
              </a:rPr>
              <a:t>);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8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delete a node in a BST there are 3 cases to consider: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deleting a leaf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deleting a node with one child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deleting a node with two children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66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Leaf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deleting a leaf node is easy because the leaf has no children</a:t>
            </a:r>
          </a:p>
          <a:p>
            <a:pPr lvl="1"/>
            <a:r>
              <a:rPr lang="en-US" dirty="0" smtClean="0"/>
              <a:t>simply remove the node from the tree</a:t>
            </a:r>
          </a:p>
          <a:p>
            <a:endParaRPr lang="en-US" dirty="0" smtClean="0"/>
          </a:p>
          <a:p>
            <a:r>
              <a:rPr lang="en-US" dirty="0" smtClean="0"/>
              <a:t>e.g., delete 93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67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028420" y="3544214"/>
            <a:ext cx="1072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93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FF0000"/>
                </a:solidFill>
              </a:rPr>
              <a:t>50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79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67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23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99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83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271372" y="678292"/>
            <a:ext cx="60125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root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699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Node with One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deleting a node with one child is also easy because of the structure of the BST</a:t>
            </a:r>
          </a:p>
          <a:p>
            <a:pPr lvl="1"/>
            <a:r>
              <a:rPr lang="en-US" dirty="0" smtClean="0"/>
              <a:t>remove the node by replacing it with its child</a:t>
            </a:r>
          </a:p>
          <a:p>
            <a:endParaRPr lang="en-US" dirty="0" smtClean="0"/>
          </a:p>
          <a:p>
            <a:r>
              <a:rPr lang="en-US" dirty="0" smtClean="0"/>
              <a:t>e.g., delete 83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61066" y="2507288"/>
            <a:ext cx="10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83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Node with Two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deleting a node with two children is a little trickier</a:t>
            </a:r>
          </a:p>
          <a:p>
            <a:pPr lvl="1"/>
            <a:r>
              <a:rPr lang="en-US" dirty="0" smtClean="0"/>
              <a:t>can you see how to do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Node with Two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replace the node with </a:t>
            </a:r>
            <a:r>
              <a:rPr lang="en-US" dirty="0"/>
              <a:t>its </a:t>
            </a:r>
            <a:r>
              <a:rPr lang="en-US" dirty="0" err="1"/>
              <a:t>inorder</a:t>
            </a:r>
            <a:r>
              <a:rPr lang="en-US" dirty="0"/>
              <a:t> predecessor OR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en-US" dirty="0"/>
              <a:t>successor</a:t>
            </a:r>
            <a:endParaRPr lang="en-US" dirty="0" smtClean="0"/>
          </a:p>
          <a:p>
            <a:pPr lvl="1"/>
            <a:r>
              <a:rPr lang="en-US" dirty="0" smtClean="0"/>
              <a:t>call the node to be deleted Z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err="1" smtClean="0"/>
              <a:t>inorder</a:t>
            </a:r>
            <a:r>
              <a:rPr lang="en-US" dirty="0" smtClean="0"/>
              <a:t> predecessor OR the </a:t>
            </a:r>
            <a:r>
              <a:rPr lang="en-US" dirty="0" err="1" smtClean="0"/>
              <a:t>inorder</a:t>
            </a:r>
            <a:r>
              <a:rPr lang="en-US" dirty="0" smtClean="0"/>
              <a:t> successor</a:t>
            </a:r>
          </a:p>
          <a:p>
            <a:pPr lvl="2"/>
            <a:r>
              <a:rPr lang="en-US" dirty="0" smtClean="0"/>
              <a:t>call this node Y</a:t>
            </a:r>
          </a:p>
          <a:p>
            <a:pPr lvl="1"/>
            <a:r>
              <a:rPr lang="en-US" dirty="0" smtClean="0"/>
              <a:t>copy the data element of Y into the data element of Z</a:t>
            </a:r>
          </a:p>
          <a:p>
            <a:pPr lvl="1"/>
            <a:r>
              <a:rPr lang="en-US" dirty="0" smtClean="0"/>
              <a:t>delete Y</a:t>
            </a:r>
          </a:p>
          <a:p>
            <a:endParaRPr lang="en-US" dirty="0" smtClean="0"/>
          </a:p>
          <a:p>
            <a:r>
              <a:rPr lang="en-US" dirty="0" smtClean="0"/>
              <a:t>e.g., delete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25915" y="203008"/>
            <a:ext cx="369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50 using </a:t>
            </a:r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 predecessor</a:t>
            </a:r>
          </a:p>
        </p:txBody>
      </p:sp>
    </p:spTree>
    <p:extLst>
      <p:ext uri="{BB962C8B-B14F-4D97-AF65-F5344CB8AC3E}">
        <p14:creationId xmlns:p14="http://schemas.microsoft.com/office/powerpoint/2010/main" val="3061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35074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68510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84129" y="4005070"/>
            <a:ext cx="1363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inorder</a:t>
            </a:r>
            <a:endParaRPr lang="en-US" dirty="0" smtClean="0">
              <a:solidFill>
                <a:schemeClr val="accent4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predecessor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to Z</a:t>
            </a:r>
          </a:p>
        </p:txBody>
      </p:sp>
    </p:spTree>
    <p:extLst>
      <p:ext uri="{BB962C8B-B14F-4D97-AF65-F5344CB8AC3E}">
        <p14:creationId xmlns:p14="http://schemas.microsoft.com/office/powerpoint/2010/main" val="21164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99CC"/>
                </a:solidFill>
              </a:rPr>
              <a:t>44</a:t>
            </a:r>
            <a:endParaRPr lang="en-CA" sz="2400" dirty="0">
              <a:solidFill>
                <a:srgbClr val="FF99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91650" y="491043"/>
            <a:ext cx="22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99CC"/>
                </a:solidFill>
                <a:latin typeface="+mn-lt"/>
              </a:rPr>
              <a:t>copy Y data to Z data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68510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84129" y="4005070"/>
            <a:ext cx="1363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inorder</a:t>
            </a:r>
            <a:endParaRPr lang="en-US" dirty="0" smtClean="0">
              <a:solidFill>
                <a:schemeClr val="accent4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predecessor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to 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35074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1919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35074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31825" y="2507288"/>
            <a:ext cx="973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68510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427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endCxn id="29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4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node without any children is called a leaf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25915" y="203008"/>
            <a:ext cx="345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50 using </a:t>
            </a:r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 successor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02428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63284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3965" y="4005070"/>
            <a:ext cx="1121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+mn-lt"/>
              </a:rPr>
              <a:t>inorder</a:t>
            </a:r>
            <a:endParaRPr lang="en-US" dirty="0" smtClean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successor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to Z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99CC"/>
                </a:solidFill>
              </a:rPr>
              <a:t>51</a:t>
            </a:r>
            <a:endParaRPr lang="en-CA" sz="2400" dirty="0">
              <a:solidFill>
                <a:srgbClr val="FF99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02428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63284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3965" y="4005070"/>
            <a:ext cx="1121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+mn-lt"/>
              </a:rPr>
              <a:t>inorder</a:t>
            </a:r>
            <a:endParaRPr lang="en-US" dirty="0" smtClean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successor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to 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41245" y="491043"/>
            <a:ext cx="22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99CC"/>
                </a:solidFill>
                <a:latin typeface="+mn-lt"/>
              </a:rPr>
              <a:t>copy Y data to Z data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02428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63284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47804" y="2507288"/>
            <a:ext cx="973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Y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47964" y="1139148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50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11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53014" y="2178819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6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3187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79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57726" y="216429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94743" y="3207081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88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6533" y="3217041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67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6183" y="3212898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23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7060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33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65502" y="3213000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99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38605" y="4253967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1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99132" y="4249926"/>
            <a:ext cx="648072" cy="5616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chemeClr val="tx1"/>
                </a:solidFill>
              </a:rPr>
              <a:t>31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6173" y="5286852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83</a:t>
            </a:r>
            <a:endParaRPr lang="en-CA" sz="2400" dirty="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6700" y="5282811"/>
            <a:ext cx="648072" cy="56164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CA" sz="2400" dirty="0" smtClean="0">
                <a:solidFill>
                  <a:srgbClr val="00B050"/>
                </a:solidFill>
              </a:rPr>
              <a:t>6</a:t>
            </a:r>
            <a:endParaRPr lang="en-CA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>
            <a:stCxn id="5" idx="2"/>
            <a:endCxn id="9" idx="0"/>
          </p:cNvCxnSpPr>
          <p:nvPr/>
        </p:nvCxnSpPr>
        <p:spPr>
          <a:xfrm flipH="1">
            <a:off x="2381762" y="1700790"/>
            <a:ext cx="2190238" cy="4635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" idx="2"/>
            <a:endCxn id="7" idx="0"/>
          </p:cNvCxnSpPr>
          <p:nvPr/>
        </p:nvCxnSpPr>
        <p:spPr>
          <a:xfrm>
            <a:off x="4572000" y="1700790"/>
            <a:ext cx="230505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2"/>
            <a:endCxn id="6" idx="0"/>
          </p:cNvCxnSpPr>
          <p:nvPr/>
        </p:nvCxnSpPr>
        <p:spPr>
          <a:xfrm>
            <a:off x="4572000" y="1700790"/>
            <a:ext cx="0" cy="47802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  <a:endCxn id="8" idx="0"/>
          </p:cNvCxnSpPr>
          <p:nvPr/>
        </p:nvCxnSpPr>
        <p:spPr>
          <a:xfrm flipH="1">
            <a:off x="1497223" y="2725938"/>
            <a:ext cx="884539" cy="48706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6" idx="2"/>
            <a:endCxn id="12" idx="0"/>
          </p:cNvCxnSpPr>
          <p:nvPr/>
        </p:nvCxnSpPr>
        <p:spPr>
          <a:xfrm flipH="1">
            <a:off x="3110219" y="2740461"/>
            <a:ext cx="1461781" cy="4724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2"/>
            <a:endCxn id="14" idx="0"/>
          </p:cNvCxnSpPr>
          <p:nvPr/>
        </p:nvCxnSpPr>
        <p:spPr>
          <a:xfrm flipH="1">
            <a:off x="4089538" y="2740461"/>
            <a:ext cx="482462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6" idx="2"/>
            <a:endCxn id="13" idx="0"/>
          </p:cNvCxnSpPr>
          <p:nvPr/>
        </p:nvCxnSpPr>
        <p:spPr>
          <a:xfrm>
            <a:off x="4572000" y="2740461"/>
            <a:ext cx="479096" cy="47253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2"/>
            <a:endCxn id="11" idx="0"/>
          </p:cNvCxnSpPr>
          <p:nvPr/>
        </p:nvCxnSpPr>
        <p:spPr>
          <a:xfrm>
            <a:off x="4572000" y="2740461"/>
            <a:ext cx="1418569" cy="476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" idx="2"/>
            <a:endCxn id="16" idx="0"/>
          </p:cNvCxnSpPr>
          <p:nvPr/>
        </p:nvCxnSpPr>
        <p:spPr>
          <a:xfrm flipH="1">
            <a:off x="7223168" y="3768723"/>
            <a:ext cx="495611" cy="4812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2"/>
            <a:endCxn id="15" idx="0"/>
          </p:cNvCxnSpPr>
          <p:nvPr/>
        </p:nvCxnSpPr>
        <p:spPr>
          <a:xfrm>
            <a:off x="7718779" y="3768723"/>
            <a:ext cx="443862" cy="485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6" idx="2"/>
            <a:endCxn id="18" idx="0"/>
          </p:cNvCxnSpPr>
          <p:nvPr/>
        </p:nvCxnSpPr>
        <p:spPr>
          <a:xfrm flipH="1">
            <a:off x="6740736" y="4811568"/>
            <a:ext cx="482432" cy="4712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2"/>
            <a:endCxn id="17" idx="0"/>
          </p:cNvCxnSpPr>
          <p:nvPr/>
        </p:nvCxnSpPr>
        <p:spPr>
          <a:xfrm>
            <a:off x="7223168" y="4811568"/>
            <a:ext cx="457041" cy="4752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7" idx="2"/>
            <a:endCxn id="10" idx="0"/>
          </p:cNvCxnSpPr>
          <p:nvPr/>
        </p:nvCxnSpPr>
        <p:spPr>
          <a:xfrm>
            <a:off x="6877050" y="2740461"/>
            <a:ext cx="841729" cy="4666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26155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839151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18470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0028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719501" y="386521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69668" y="596370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09141" y="5963708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91573" y="4864544"/>
            <a:ext cx="54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leaf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942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13979</TotalTime>
  <Words>3049</Words>
  <Application>Microsoft Office PowerPoint</Application>
  <PresentationFormat>On-screen Show (4:3)</PresentationFormat>
  <Paragraphs>890</Paragraphs>
  <Slides>84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84</vt:i4>
      </vt:variant>
    </vt:vector>
  </HeadingPairs>
  <TitlesOfParts>
    <vt:vector size="95" baseType="lpstr">
      <vt:lpstr>Arial</vt:lpstr>
      <vt:lpstr>Calibri</vt:lpstr>
      <vt:lpstr>Consolas</vt:lpstr>
      <vt:lpstr>Constantia</vt:lpstr>
      <vt:lpstr>Courier New</vt:lpstr>
      <vt:lpstr>Segoe UI Semibold</vt:lpstr>
      <vt:lpstr>Segoe UI Symbol</vt:lpstr>
      <vt:lpstr>Wingdings</vt:lpstr>
      <vt:lpstr>Wingdings 3</vt:lpstr>
      <vt:lpstr>Origin</vt:lpstr>
      <vt:lpstr>1_Origin</vt:lpstr>
      <vt:lpstr>Trees</vt:lpstr>
      <vt:lpstr>Graphs</vt:lpstr>
      <vt:lpstr>Trees</vt:lpstr>
      <vt:lpstr>PowerPoint Presentation</vt:lpstr>
      <vt:lpstr>PowerPoint Presentation</vt:lpstr>
      <vt:lpstr>Trees</vt:lpstr>
      <vt:lpstr>PowerPoint Presentation</vt:lpstr>
      <vt:lpstr>Trees</vt:lpstr>
      <vt:lpstr>PowerPoint Presentation</vt:lpstr>
      <vt:lpstr>Trees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Binary Tree</vt:lpstr>
      <vt:lpstr>PowerPoint Presentation</vt:lpstr>
      <vt:lpstr>PowerPoint Presentation</vt:lpstr>
      <vt:lpstr>PowerPoint Presentation</vt:lpstr>
      <vt:lpstr>PowerPoint Presentation</vt:lpstr>
      <vt:lpstr>Binary Tree Algorithms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Iteration or Traversal</vt:lpstr>
      <vt:lpstr>PowerPoint Presentation</vt:lpstr>
      <vt:lpstr>Iteration or Traversal</vt:lpstr>
      <vt:lpstr>PowerPoint Presentation</vt:lpstr>
      <vt:lpstr>Iteration or Traversal</vt:lpstr>
      <vt:lpstr>PowerPoint Presentation</vt:lpstr>
      <vt:lpstr>Iteration or Traversal</vt:lpstr>
      <vt:lpstr>Iteration or Traversal</vt:lpstr>
      <vt:lpstr>PowerPoint Presentation</vt:lpstr>
      <vt:lpstr>Binary Search Trees</vt:lpstr>
      <vt:lpstr>PowerPoint Presentation</vt:lpstr>
      <vt:lpstr>Binary Search Trees (BST)</vt:lpstr>
      <vt:lpstr>PowerPoint Presentation</vt:lpstr>
      <vt:lpstr>Binary Search Trees (BST)</vt:lpstr>
      <vt:lpstr>Implementing a BST</vt:lpstr>
      <vt:lpstr>PowerPoint Presentation</vt:lpstr>
      <vt:lpstr>Implementing a BST: Nodes</vt:lpstr>
      <vt:lpstr>PowerPoint Presentation</vt:lpstr>
      <vt:lpstr>Implementing a BST: Fields and Ctor</vt:lpstr>
      <vt:lpstr>PowerPoint Presentation</vt:lpstr>
      <vt:lpstr>Implementing a BST: Adding elements</vt:lpstr>
      <vt:lpstr>PowerPoint Presentation</vt:lpstr>
      <vt:lpstr>PowerPoint Presentation</vt:lpstr>
      <vt:lpstr>PowerPoint Presentation</vt:lpstr>
      <vt:lpstr>PowerPoint Presentation</vt:lpstr>
      <vt:lpstr>Predecessors and Successors in a BST</vt:lpstr>
      <vt:lpstr>PowerPoint Presentation</vt:lpstr>
      <vt:lpstr>PowerPoint Presentation</vt:lpstr>
      <vt:lpstr>Predecessors and Successors in a BST</vt:lpstr>
      <vt:lpstr>PowerPoint Presentation</vt:lpstr>
      <vt:lpstr>PowerPoint Presentation</vt:lpstr>
      <vt:lpstr>PowerPoint Presentation</vt:lpstr>
      <vt:lpstr>PowerPoint Presentation</vt:lpstr>
      <vt:lpstr>Deletion from a BST</vt:lpstr>
      <vt:lpstr>Deleting a Leaf Node</vt:lpstr>
      <vt:lpstr>PowerPoint Presentation</vt:lpstr>
      <vt:lpstr>PowerPoint Presentation</vt:lpstr>
      <vt:lpstr>Deleting a Node with One Child</vt:lpstr>
      <vt:lpstr>PowerPoint Presentation</vt:lpstr>
      <vt:lpstr>PowerPoint Presentation</vt:lpstr>
      <vt:lpstr>Deleting a Node with Two Children</vt:lpstr>
      <vt:lpstr>Deleting a Node with Two Children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Windows User</cp:lastModifiedBy>
  <cp:revision>1043</cp:revision>
  <dcterms:created xsi:type="dcterms:W3CDTF">2006-08-16T00:00:00Z</dcterms:created>
  <dcterms:modified xsi:type="dcterms:W3CDTF">2017-11-13T05:45:52Z</dcterms:modified>
</cp:coreProperties>
</file>