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84"/>
  </p:notesMasterIdLst>
  <p:sldIdLst>
    <p:sldId id="560" r:id="rId2"/>
    <p:sldId id="616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54" r:id="rId12"/>
    <p:sldId id="653" r:id="rId13"/>
    <p:sldId id="625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615" r:id="rId22"/>
    <p:sldId id="647" r:id="rId23"/>
    <p:sldId id="648" r:id="rId24"/>
    <p:sldId id="649" r:id="rId25"/>
    <p:sldId id="650" r:id="rId26"/>
    <p:sldId id="652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586" r:id="rId40"/>
    <p:sldId id="632" r:id="rId41"/>
    <p:sldId id="614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602" r:id="rId58"/>
    <p:sldId id="603" r:id="rId59"/>
    <p:sldId id="604" r:id="rId60"/>
    <p:sldId id="605" r:id="rId61"/>
    <p:sldId id="606" r:id="rId62"/>
    <p:sldId id="607" r:id="rId63"/>
    <p:sldId id="608" r:id="rId64"/>
    <p:sldId id="609" r:id="rId65"/>
    <p:sldId id="610" r:id="rId66"/>
    <p:sldId id="611" r:id="rId67"/>
    <p:sldId id="612" r:id="rId68"/>
    <p:sldId id="613" r:id="rId69"/>
    <p:sldId id="633" r:id="rId70"/>
    <p:sldId id="634" r:id="rId71"/>
    <p:sldId id="635" r:id="rId72"/>
    <p:sldId id="636" r:id="rId73"/>
    <p:sldId id="637" r:id="rId74"/>
    <p:sldId id="638" r:id="rId75"/>
    <p:sldId id="639" r:id="rId76"/>
    <p:sldId id="640" r:id="rId77"/>
    <p:sldId id="641" r:id="rId78"/>
    <p:sldId id="642" r:id="rId79"/>
    <p:sldId id="643" r:id="rId80"/>
    <p:sldId id="644" r:id="rId81"/>
    <p:sldId id="645" r:id="rId82"/>
    <p:sldId id="646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3031">
          <p15:clr>
            <a:srgbClr val="A4A3A4"/>
          </p15:clr>
        </p15:guide>
        <p15:guide id="4" pos="2880">
          <p15:clr>
            <a:srgbClr val="A4A3A4"/>
          </p15:clr>
        </p15:guide>
        <p15:guide id="5" pos="5348">
          <p15:clr>
            <a:srgbClr val="A4A3A4"/>
          </p15:clr>
        </p15:guide>
        <p15:guide id="6" pos="1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7" autoAdjust="0"/>
  </p:normalViewPr>
  <p:slideViewPr>
    <p:cSldViewPr showGuides="1">
      <p:cViewPr varScale="1">
        <p:scale>
          <a:sx n="159" d="100"/>
          <a:sy n="159" d="100"/>
        </p:scale>
        <p:origin x="1780" y="104"/>
      </p:cViewPr>
      <p:guideLst>
        <p:guide orient="horz" pos="2160"/>
        <p:guide orient="horz" pos="1761"/>
        <p:guide orient="horz" pos="3031"/>
        <p:guide pos="2880"/>
        <p:guide pos="5348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6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java/IandI/interfaceAsTyp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tutorial/java/IandI/interfaceAsTyp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Interfaces</a:t>
            </a: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F09-218D-423F-ABFC-DE72F5622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in the Java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interfaces are widely used in the Java library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Collection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List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Set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Map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</a:rPr>
              <a:t>Iterable</a:t>
            </a:r>
            <a:r>
              <a:rPr lang="en-US" dirty="0" smtClean="0"/>
              <a:t>, </a:t>
            </a:r>
            <a:r>
              <a:rPr lang="en-US" b="1" dirty="0" smtClean="0">
                <a:latin typeface="Consolas" panose="020B0609020204030204" pitchFamily="49" charset="0"/>
              </a:rPr>
              <a:t>Iterator</a:t>
            </a:r>
          </a:p>
          <a:p>
            <a:pPr lvl="1"/>
            <a:r>
              <a:rPr lang="en-US" b="1" dirty="0" err="1" smtClean="0">
                <a:latin typeface="Consolas" panose="020B0609020204030204" pitchFamily="49" charset="0"/>
              </a:rPr>
              <a:t>CharSequence</a:t>
            </a:r>
            <a:r>
              <a:rPr lang="en-US" dirty="0"/>
              <a:t> , </a:t>
            </a:r>
            <a:r>
              <a:rPr lang="en-US" b="1" dirty="0" err="1" smtClean="0">
                <a:latin typeface="Consolas" panose="020B0609020204030204" pitchFamily="49" charset="0"/>
              </a:rPr>
              <a:t>Appendable</a:t>
            </a:r>
            <a:endParaRPr lang="en-US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Comparable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are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interface is a reference data type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define a reference variable whose type is an interface, any object you assign to it must be an instance of a class that implements the interface </a:t>
            </a:r>
            <a:r>
              <a:rPr lang="en-US" sz="800" dirty="0"/>
              <a:t>(</a:t>
            </a: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docs.oracle.com/javase/tutorial/java/IandI/interfaceAsType.html</a:t>
            </a:r>
            <a:r>
              <a:rPr lang="en-US" sz="800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smtClean="0">
                <a:latin typeface="Consolas" panose="020B0609020204030204" pitchFamily="49" charset="0"/>
              </a:rPr>
              <a:t>List&lt;String&gt; t = new </a:t>
            </a:r>
            <a:r>
              <a:rPr lang="en-US" sz="2400" b="1" dirty="0" err="1" smtClean="0">
                <a:latin typeface="Consolas" panose="020B0609020204030204" pitchFamily="49" charset="0"/>
              </a:rPr>
              <a:t>ArrayList</a:t>
            </a:r>
            <a:r>
              <a:rPr lang="en-US" sz="2400" b="1" dirty="0" smtClean="0">
                <a:latin typeface="Consolas" panose="020B0609020204030204" pitchFamily="49" charset="0"/>
              </a:rPr>
              <a:t>&lt;String&gt;();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490026" y="2824126"/>
            <a:ext cx="115214" cy="201624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5436109" y="2392073"/>
            <a:ext cx="115212" cy="288035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9219" y="3966056"/>
            <a:ext cx="105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interface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5560" y="3966055"/>
            <a:ext cx="2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implements the interface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55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are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interface is a reference data type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define a reference variable whose type is an interface, any object you assign to it must be an instance of a class that implements the interface </a:t>
            </a:r>
            <a:r>
              <a:rPr lang="en-US" sz="800" dirty="0"/>
              <a:t>(</a:t>
            </a: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docs.oracle.com/javase/tutorial/java/IandI/interfaceAsType.html</a:t>
            </a:r>
            <a:r>
              <a:rPr lang="en-US" sz="800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smtClean="0">
                <a:latin typeface="Consolas" panose="020B0609020204030204" pitchFamily="49" charset="0"/>
              </a:rPr>
              <a:t>Function f = new </a:t>
            </a:r>
            <a:r>
              <a:rPr lang="en-US" sz="2400" b="1" dirty="0" err="1" smtClean="0">
                <a:latin typeface="Consolas" panose="020B0609020204030204" pitchFamily="49" charset="0"/>
              </a:rPr>
              <a:t>SquareWave</a:t>
            </a:r>
            <a:r>
              <a:rPr lang="en-US" sz="2400" b="1" dirty="0" smtClean="0">
                <a:latin typeface="Consolas" panose="020B0609020204030204" pitchFamily="49" charset="0"/>
              </a:rPr>
              <a:t>(101);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144386" y="3169768"/>
            <a:ext cx="115214" cy="132496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197556" y="2996947"/>
            <a:ext cx="115212" cy="167060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331" y="3966055"/>
            <a:ext cx="105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interface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2616" y="3966055"/>
            <a:ext cx="2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implements the interface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8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Notes Chapter 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you know a lot about an object by knowing its class</a:t>
            </a:r>
          </a:p>
          <a:p>
            <a:pPr lvl="1">
              <a:defRPr/>
            </a:pPr>
            <a:r>
              <a:rPr lang="en-CA" dirty="0" smtClean="0"/>
              <a:t>for example what is a </a:t>
            </a:r>
            <a:r>
              <a:rPr lang="en-CA" dirty="0" err="1" smtClean="0"/>
              <a:t>Komondor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E9A19-3639-47C5-A681-002A8EF7FB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2286000"/>
            <a:ext cx="51244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00300" y="5772150"/>
            <a:ext cx="4502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http://en.wikipedia.org/wiki/File:Komondor_delvin.jpg</a:t>
            </a:r>
          </a:p>
        </p:txBody>
      </p:sp>
    </p:spTree>
    <p:extLst>
      <p:ext uri="{BB962C8B-B14F-4D97-AF65-F5344CB8AC3E}">
        <p14:creationId xmlns:p14="http://schemas.microsoft.com/office/powerpoint/2010/main" val="18815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DE62-8774-45F8-B6F2-31B1868905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971372" y="2885979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76388" y="2400300"/>
            <a:ext cx="2252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754438"/>
            <a:ext cx="307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is-a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73725" y="5191125"/>
            <a:ext cx="3355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PureBreed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Isosceles Triangle 19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Isosceles Triangle 20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0976C-89EC-40A2-9E39-F3472051BF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211388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subclass of Object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PureBreed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754438"/>
            <a:ext cx="3076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subclass of Dog</a:t>
            </a:r>
          </a:p>
          <a:p>
            <a:r>
              <a:rPr lang="en-CA" sz="1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Komondor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5925" y="668338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(and all other classes)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24625" y="720725"/>
            <a:ext cx="2390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superclass ==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base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parent class</a:t>
            </a:r>
          </a:p>
          <a:p>
            <a:endParaRPr lang="en-US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subclass ==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derived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extended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child class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8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21C0-ADAC-4253-8775-16A91D7D0F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3733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extends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8862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extends Dog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92800" y="5314950"/>
            <a:ext cx="239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extends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PureBreed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8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say that a subclass is derived from its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with the exception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, every class in Java has one and only one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Java only supports </a:t>
            </a:r>
            <a:r>
              <a:rPr lang="en-US" i="1" dirty="0" smtClean="0"/>
              <a:t>single inheritance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 class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can be derived from a class that is derived from a class, and so on, all the way back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said to be descended from all of the classes in the inheritance chain going back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all of the classes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derived from are called ancestors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767A8-3D40-4F1A-BAF2-ACD17FFC22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Inheritance?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subclass inherits all of the non-private members (fields and methods </a:t>
            </a:r>
            <a:r>
              <a:rPr lang="en-US" b="1" i="1" dirty="0" smtClean="0"/>
              <a:t>but not constructors</a:t>
            </a:r>
            <a:r>
              <a:rPr lang="en-US" dirty="0" smtClean="0"/>
              <a:t>) from its superclass</a:t>
            </a:r>
          </a:p>
          <a:p>
            <a:pPr lvl="1">
              <a:defRPr/>
            </a:pPr>
            <a:r>
              <a:rPr lang="en-US" dirty="0" smtClean="0"/>
              <a:t>if there is an existing class that provides some of the functionality you need you can derive a new class from the existing class</a:t>
            </a:r>
          </a:p>
          <a:p>
            <a:pPr lvl="1">
              <a:defRPr/>
            </a:pPr>
            <a:r>
              <a:rPr lang="en-US" dirty="0" smtClean="0"/>
              <a:t>the new class has direct access to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/>
              <a:t> attributes and methods without having to re-declare or re-implement them</a:t>
            </a:r>
          </a:p>
          <a:p>
            <a:pPr lvl="1">
              <a:defRPr/>
            </a:pPr>
            <a:r>
              <a:rPr lang="en-US" dirty="0" smtClean="0"/>
              <a:t>the new class can introduce new fields and methods</a:t>
            </a:r>
          </a:p>
          <a:p>
            <a:pPr lvl="1">
              <a:defRPr/>
            </a:pPr>
            <a:r>
              <a:rPr lang="en-US" dirty="0" smtClean="0"/>
              <a:t>the new class can re-define (override) its </a:t>
            </a:r>
            <a:r>
              <a:rPr lang="en-US" dirty="0" err="1" smtClean="0"/>
              <a:t>superclass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C63EF-A7FA-4B85-BE1E-8E1B0ECE52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its most common form, a Java interface is a declaration (but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an implementation) of an API</a:t>
                </a:r>
              </a:p>
              <a:p>
                <a:r>
                  <a:rPr lang="en-US" dirty="0" smtClean="0"/>
                  <a:t>in its most common form, an interface is made up of public abstract methods</a:t>
                </a:r>
              </a:p>
              <a:p>
                <a:pPr lvl="1"/>
                <a:r>
                  <a:rPr lang="en-US" dirty="0" smtClean="0"/>
                  <a:t>an abstract method is a method that has an API but does not have an implementation</a:t>
                </a:r>
              </a:p>
              <a:p>
                <a:r>
                  <a:rPr lang="en-US" dirty="0" smtClean="0"/>
                  <a:t>consider an interface for mathematical functions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inheritance models the </a:t>
            </a:r>
            <a:r>
              <a:rPr lang="en-US" i="1" dirty="0" smtClean="0"/>
              <a:t>is-a</a:t>
            </a:r>
            <a:r>
              <a:rPr lang="en-US" dirty="0" smtClean="0"/>
              <a:t> relationship between classes</a:t>
            </a:r>
          </a:p>
          <a:p>
            <a:pPr lvl="1">
              <a:defRPr/>
            </a:pPr>
            <a:r>
              <a:rPr lang="en-US" i="1" dirty="0" smtClean="0"/>
              <a:t>is-a</a:t>
            </a:r>
            <a:r>
              <a:rPr lang="en-US" dirty="0" smtClean="0"/>
              <a:t> means </a:t>
            </a:r>
            <a:r>
              <a:rPr lang="en-US" i="1" dirty="0" smtClean="0"/>
              <a:t>is-substitutable-for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E6FB-7A6A-4C73-96C5-43D6280125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from a Java point of view, is-a means you can use a derived class instance in place of an ancestor class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E6FB-7A6A-4C73-96C5-43D6280125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827546" y="2622502"/>
            <a:ext cx="818019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SomeClass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someMethod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(Dog dog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does something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// client code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someMethod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shaggy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SomeClass.someMethod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shaggy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   // OK,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is-a dog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Mix mutt = new Mix ();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SomeClass.someMethod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mutt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     // OK, Mix is-a dog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is-a has nothing to do with the real world</a:t>
            </a:r>
          </a:p>
          <a:p>
            <a:pPr>
              <a:defRPr/>
            </a:pPr>
            <a:r>
              <a:rPr lang="en-US" dirty="0" smtClean="0"/>
              <a:t>is-a has everything to do with how the implementer has </a:t>
            </a:r>
            <a:r>
              <a:rPr lang="en-US" dirty="0" err="1" smtClean="0"/>
              <a:t>modelled</a:t>
            </a:r>
            <a:r>
              <a:rPr lang="en-US" dirty="0" smtClean="0"/>
              <a:t> the inheritance hierarchy</a:t>
            </a:r>
          </a:p>
          <a:p>
            <a:pPr>
              <a:defRPr/>
            </a:pPr>
            <a:r>
              <a:rPr lang="en-US" dirty="0" smtClean="0"/>
              <a:t>the classic example:</a:t>
            </a:r>
          </a:p>
          <a:p>
            <a:pPr lvl="1"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is-a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1B72-10A1-41BA-817A-C99013A329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53149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Circle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748088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Ellipse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rot="5400000">
            <a:off x="4303713" y="4902200"/>
            <a:ext cx="82391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C:\Users\mab\AppData\Local\Microsoft\Windows\Temporary Internet Files\Content.IE5\02X351K2\MCj043156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430847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sosceles Triangle 8"/>
          <p:cNvSpPr/>
          <p:nvPr/>
        </p:nvSpPr>
        <p:spPr>
          <a:xfrm>
            <a:off x="4607767" y="449103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b="1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smtClean="0"/>
              <a:t> is-a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mathematically a circle is a kind of ellipse</a:t>
            </a:r>
          </a:p>
          <a:p>
            <a:pPr>
              <a:defRPr/>
            </a:pPr>
            <a:r>
              <a:rPr lang="en-US" i="1" dirty="0" smtClean="0"/>
              <a:t>but</a:t>
            </a:r>
            <a:r>
              <a:rPr lang="en-US" dirty="0" smtClean="0"/>
              <a:t>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something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cannot,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is-a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is false for the purposes of inheritance</a:t>
            </a:r>
          </a:p>
          <a:p>
            <a:pPr lvl="1">
              <a:defRPr/>
            </a:pPr>
            <a:r>
              <a:rPr lang="en-US" dirty="0" smtClean="0"/>
              <a:t>remember: is-a means you can substitute a derived class instance for one of its ancestor instances</a:t>
            </a:r>
          </a:p>
          <a:p>
            <a:pPr lvl="2">
              <a:defRPr/>
            </a:pP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cannot do something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then you cannot (safely) substitute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instance for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3ECF6-408F-45B7-88D4-0CF1D87590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// method in Ellipse</a:t>
            </a:r>
          </a:p>
          <a:p>
            <a:r>
              <a:rPr lang="en-US" dirty="0" smtClean="0"/>
              <a:t>/*</a:t>
            </a:r>
          </a:p>
          <a:p>
            <a:r>
              <a:rPr lang="en-US" dirty="0" smtClean="0"/>
              <a:t> * Change the width and height of the ellipse.</a:t>
            </a:r>
          </a:p>
          <a:p>
            <a:r>
              <a:rPr lang="en-US" dirty="0" smtClean="0"/>
              <a:t> * @</a:t>
            </a:r>
            <a:r>
              <a:rPr lang="en-US" dirty="0" err="1" smtClean="0"/>
              <a:t>param</a:t>
            </a:r>
            <a:r>
              <a:rPr lang="en-US" dirty="0" smtClean="0"/>
              <a:t> width the desired width.</a:t>
            </a:r>
          </a:p>
          <a:p>
            <a:r>
              <a:rPr lang="en-US" dirty="0" smtClean="0"/>
              <a:t> * @</a:t>
            </a:r>
            <a:r>
              <a:rPr lang="en-US" dirty="0" err="1" smtClean="0"/>
              <a:t>param</a:t>
            </a:r>
            <a:r>
              <a:rPr lang="en-US" dirty="0" smtClean="0"/>
              <a:t> height the desired height.</a:t>
            </a:r>
          </a:p>
          <a:p>
            <a:r>
              <a:rPr lang="en-US" dirty="0" smtClean="0"/>
              <a:t> * @pre. width &gt; 0 &amp;&amp; height &gt; 0</a:t>
            </a:r>
          </a:p>
          <a:p>
            <a:r>
              <a:rPr lang="en-US" dirty="0" smtClean="0"/>
              <a:t> */</a:t>
            </a:r>
          </a:p>
          <a:p>
            <a:r>
              <a:rPr lang="en-US" dirty="0" smtClean="0"/>
              <a:t>public void </a:t>
            </a:r>
            <a:r>
              <a:rPr lang="en-US" dirty="0" err="1" smtClean="0"/>
              <a:t>setSize</a:t>
            </a:r>
            <a:r>
              <a:rPr lang="en-US" dirty="0" smtClean="0"/>
              <a:t>(double width, double height) 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this.width</a:t>
            </a:r>
            <a:r>
              <a:rPr lang="en-US" dirty="0" smtClean="0"/>
              <a:t> = width;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this.height</a:t>
            </a:r>
            <a:r>
              <a:rPr lang="en-US" dirty="0" smtClean="0"/>
              <a:t> = height;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623E-B76E-42FC-A8D5-9B19528ED2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is no good way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to support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(assuming that the fields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are always the same for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) because clients expect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to set both the width and height</a:t>
            </a:r>
          </a:p>
          <a:p>
            <a:pPr>
              <a:defRPr/>
            </a:pPr>
            <a:r>
              <a:rPr lang="en-US" dirty="0" smtClean="0"/>
              <a:t>can't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override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so that it throws an exception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!= height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no; this will surprise clients because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err="1"/>
              <a:t>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does not throw an exception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!= height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can't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override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so that it sets </a:t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== height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no; this will surprise clients because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err="1"/>
              <a:t>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says that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can be different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46BD2-30B4-48F4-A29C-E0CA336DCC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if there is no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method?</a:t>
            </a:r>
          </a:p>
          <a:p>
            <a:pPr lvl="1">
              <a:defRPr/>
            </a:pPr>
            <a:r>
              <a:rPr lang="en-US" dirty="0" smtClean="0"/>
              <a:t>if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 do everything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 extend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D5B4B-8AA4-4B5C-9879-F6BABEC201D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Inheritance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stack is an important data structure in computer science</a:t>
            </a:r>
          </a:p>
          <a:p>
            <a:pPr lvl="1"/>
            <a:r>
              <a:rPr lang="en-US" dirty="0" smtClean="0"/>
              <a:t>data structure: an organization of information for better algorithm efficiency or conceptual unity</a:t>
            </a:r>
          </a:p>
          <a:p>
            <a:pPr lvl="2"/>
            <a:r>
              <a:rPr lang="en-US" dirty="0" smtClean="0"/>
              <a:t>e.g., list, set, map, array</a:t>
            </a:r>
          </a:p>
          <a:p>
            <a:r>
              <a:rPr lang="en-US" dirty="0" smtClean="0"/>
              <a:t>widely used in computer science and computer engineering</a:t>
            </a:r>
          </a:p>
          <a:p>
            <a:pPr lvl="1"/>
            <a:r>
              <a:rPr lang="en-US" dirty="0" smtClean="0"/>
              <a:t>e.g., undo/redo can be implemented using two stacks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7" name="Picture 3" descr="C:\Users\burton\AppData\Local\Microsoft\Windows\Temporary Internet Files\Content.IE5\W4PV8V1W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716" y="2161646"/>
            <a:ext cx="2592315" cy="3886575"/>
          </a:xfrm>
          <a:prstGeom prst="rect">
            <a:avLst/>
          </a:prstGeom>
          <a:noFill/>
        </p:spPr>
      </p:pic>
      <p:pic>
        <p:nvPicPr>
          <p:cNvPr id="1028" name="Picture 4" descr="C:\Users\burton\AppData\Local\Microsoft\Windows\Temporary Internet Files\Content.IE5\C14MNT8S\MP9004224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83" y="2131459"/>
            <a:ext cx="3088333" cy="3889856"/>
          </a:xfrm>
          <a:prstGeom prst="rect">
            <a:avLst/>
          </a:prstGeom>
          <a:noFill/>
        </p:spPr>
      </p:pic>
      <p:pic>
        <p:nvPicPr>
          <p:cNvPr id="1033" name="Picture 9" descr="C:\Users\burton\AppData\Local\Microsoft\Windows\Temporary Internet Files\Content.IE5\X5GVJJ4G\MC9002329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673" y="3256179"/>
            <a:ext cx="1848416" cy="1786550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examples of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7" name="Picture 3" descr="C:\Users\burton\AppData\Local\Microsoft\Windows\Temporary Internet Files\Content.IE5\W4PV8V1W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42" y="2161646"/>
            <a:ext cx="2592315" cy="3886575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 of the stack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263284" y="2795323"/>
            <a:ext cx="1209747" cy="633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Evaluate the function at x.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the value at which to evaluate the function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value of the function evaluated at x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*/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Evaluate the function at each value of x in the given list.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</a:t>
            </a:r>
            <a:r>
              <a:rPr lang="en-US" dirty="0" err="1">
                <a:solidFill>
                  <a:srgbClr val="7F9FBF"/>
                </a:solidFill>
                <a:latin typeface="Consolas" panose="020B0609020204030204" pitchFamily="49" charset="0"/>
              </a:rPr>
              <a:t>param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x a list of values at which to evaluate the function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</a:t>
            </a:r>
            <a:r>
              <a:rPr lang="en-US" dirty="0">
                <a:solidFill>
                  <a:srgbClr val="7F9FBF"/>
                </a:solidFill>
                <a:latin typeface="Consolas" panose="020B0609020204030204" pitchFamily="49" charset="0"/>
              </a:rPr>
              <a:t>@return</a:t>
            </a:r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the list of values of the function evaluated at the given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 values of x </a:t>
            </a:r>
          </a:p>
          <a:p>
            <a:r>
              <a:rPr lang="en-US" dirty="0">
                <a:solidFill>
                  <a:srgbClr val="3F5FBF"/>
                </a:solidFill>
                <a:latin typeface="Consolas" panose="020B0609020204030204" pitchFamily="49" charset="0"/>
              </a:rPr>
              <a:t>     */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1144" y="2843827"/>
            <a:ext cx="33950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semicolon, and no method body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498" y="5157210"/>
            <a:ext cx="33950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semicolon, and no method body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14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Operations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classically, stacks only support two operations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push</a:t>
            </a:r>
          </a:p>
          <a:p>
            <a:pPr marL="1006475" lvl="2" indent="-457200"/>
            <a:r>
              <a:rPr lang="en-US" dirty="0" smtClean="0"/>
              <a:t>add to the top of the stack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pop</a:t>
            </a:r>
          </a:p>
          <a:p>
            <a:pPr marL="1006475" lvl="2" indent="-457200"/>
            <a:r>
              <a:rPr lang="en-US" dirty="0" smtClean="0"/>
              <a:t>remove from the top of the stack</a:t>
            </a:r>
          </a:p>
          <a:p>
            <a:pPr marL="1006475" lvl="2" indent="-457200"/>
            <a:endParaRPr lang="en-US" dirty="0"/>
          </a:p>
          <a:p>
            <a:r>
              <a:rPr lang="en-US" dirty="0" smtClean="0"/>
              <a:t>there is no way to access elements of the stack except at the top of the stack</a:t>
            </a:r>
          </a:p>
          <a:p>
            <a:pPr marL="457200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("A")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("B")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("C")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("D")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err="1" smtClean="0">
                <a:latin typeface="Consolas" panose="020B0609020204030204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("E")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4140" y="538773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"A"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40" y="486917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"B"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40" y="4350712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"C"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40" y="3832249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"D"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40" y="3313786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"E"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519" y="5387638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519" y="4869175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519" y="4350712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909519" y="3832249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19" y="3313786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String 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  <a:cs typeface="Courier New" pitchFamily="49" charset="0"/>
              </a:rPr>
              <a:t>s = st.pop()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4140" y="538773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"A"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40" y="486917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"B"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40" y="4350712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"C"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40" y="3832249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"D"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40" y="3313786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"E"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519" y="5387638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519" y="4869175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519" y="4350712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909519" y="3832249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19" y="3313786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stack using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stack looks a lot like a list</a:t>
            </a:r>
          </a:p>
          <a:p>
            <a:pPr lvl="1"/>
            <a:r>
              <a:rPr lang="en-US" dirty="0" smtClean="0"/>
              <a:t>pushing an element onto the top of the stack looks like adding an element to the end of a list</a:t>
            </a:r>
          </a:p>
          <a:p>
            <a:pPr lvl="1"/>
            <a:r>
              <a:rPr lang="en-US" dirty="0" smtClean="0"/>
              <a:t>popping an element from the top of a stack looks like removing an element from the end of the list</a:t>
            </a:r>
          </a:p>
          <a:p>
            <a:pPr lvl="1"/>
            <a:endParaRPr lang="en-US" dirty="0"/>
          </a:p>
          <a:p>
            <a:r>
              <a:rPr lang="en-US" dirty="0" smtClean="0"/>
              <a:t>if we have stack inherit from list, our stack class inherits the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remove</a:t>
            </a:r>
            <a:r>
              <a:rPr lang="en-US" dirty="0" smtClean="0"/>
              <a:t> methods from list</a:t>
            </a:r>
          </a:p>
          <a:p>
            <a:pPr lvl="1"/>
            <a:r>
              <a:rPr lang="en-US" dirty="0" smtClean="0"/>
              <a:t>we don't have to implement them ourselves</a:t>
            </a:r>
          </a:p>
          <a:p>
            <a:pPr lvl="1"/>
            <a:endParaRPr lang="en-US" dirty="0"/>
          </a:p>
          <a:p>
            <a:r>
              <a:rPr lang="en-US" dirty="0" smtClean="0"/>
              <a:t>let's try making a stack of integers by inheriting from </a:t>
            </a:r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ArrayList</a:t>
            </a:r>
            <a:r>
              <a:rPr 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&lt;Integer&gt;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397" y="2507288"/>
            <a:ext cx="28188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 the keyword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</a:p>
          <a:p>
            <a:r>
              <a:rPr lang="en-US" dirty="0" smtClean="0">
                <a:latin typeface="+mn-lt"/>
              </a:rPr>
              <a:t>followed by the name of</a:t>
            </a:r>
          </a:p>
          <a:p>
            <a:r>
              <a:rPr lang="en-US" dirty="0" smtClean="0">
                <a:latin typeface="+mn-lt"/>
              </a:rPr>
              <a:t>the class that you want</a:t>
            </a:r>
          </a:p>
          <a:p>
            <a:r>
              <a:rPr lang="en-US" dirty="0" smtClean="0">
                <a:latin typeface="+mn-lt"/>
              </a:rPr>
              <a:t>to extend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8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&lt;Integer&gt;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push(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value)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(value);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pop()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last =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.remove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.size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 - 1);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last;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dirty="0">
              <a:latin typeface="Consola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8FE8-322E-4534-B97A-7EAEC60AE3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8498" y="2507288"/>
            <a:ext cx="3002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= add to end of this list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925" y="3808559"/>
            <a:ext cx="3537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 = remove from end of this list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9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that's it, we’re done!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t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(2);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(t);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8FE8-322E-4534-B97A-7EAEC60AE3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8673" y="4005070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[0, 1, 2]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2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1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760"/>
          </a:xfrm>
        </p:spPr>
        <p:txBody>
          <a:bodyPr/>
          <a:lstStyle/>
          <a:p>
            <a:r>
              <a:rPr lang="en-US" dirty="0" smtClean="0"/>
              <a:t>why is this a poor implementation?</a:t>
            </a:r>
          </a:p>
          <a:p>
            <a:r>
              <a:rPr lang="en-US" dirty="0" smtClean="0"/>
              <a:t>by having </a:t>
            </a:r>
            <a:r>
              <a:rPr lang="en-US" sz="24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BadStack</a:t>
            </a:r>
            <a:r>
              <a:rPr lang="en-US" dirty="0" smtClean="0"/>
              <a:t> inherit from </a:t>
            </a:r>
            <a:r>
              <a:rPr lang="en-US" sz="2400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ArrayList</a:t>
            </a:r>
            <a:r>
              <a:rPr lang="en-US" sz="2400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/>
              <a:t> we are saying that a stack is a list</a:t>
            </a:r>
          </a:p>
          <a:p>
            <a:pPr lvl="1"/>
            <a:r>
              <a:rPr lang="en-US" dirty="0" smtClean="0"/>
              <a:t>anything a list can do, a stack can also do, such as:</a:t>
            </a:r>
          </a:p>
          <a:p>
            <a:pPr lvl="2"/>
            <a:r>
              <a:rPr lang="en-US" dirty="0" smtClean="0"/>
              <a:t>get a element from the middle of the stack (instead of only from the top of the stack)</a:t>
            </a:r>
          </a:p>
          <a:p>
            <a:pPr lvl="2"/>
            <a:r>
              <a:rPr lang="en-US" dirty="0" smtClean="0"/>
              <a:t>set an element in the middle of the stack</a:t>
            </a:r>
          </a:p>
          <a:p>
            <a:pPr lvl="2"/>
            <a:r>
              <a:rPr lang="en-US" dirty="0" smtClean="0"/>
              <a:t>iterate over the elements of the stack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76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t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();    </a:t>
            </a:r>
            <a:endParaRPr lang="en-US" sz="1600" b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(200);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(300);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get(1)?: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t.get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t.set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(1, -1000);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set(1, -1000)?: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t);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938" y="4696354"/>
            <a:ext cx="43636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[100, 200, 300]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get(1)?: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200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set(1, -1000)?: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[100, -1000, 300]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inheritance to implement a stack is an example of an incorrect usage of inheritance</a:t>
            </a:r>
          </a:p>
          <a:p>
            <a:r>
              <a:rPr lang="en-US" dirty="0" smtClean="0"/>
              <a:t>inheritance should only be used when an is-a relationship exists</a:t>
            </a:r>
          </a:p>
          <a:p>
            <a:pPr lvl="1"/>
            <a:r>
              <a:rPr lang="en-US" dirty="0" smtClean="0"/>
              <a:t>a stack is not a list, therefore, we should not use inheritance to implement a stack</a:t>
            </a:r>
          </a:p>
          <a:p>
            <a:r>
              <a:rPr lang="en-US" dirty="0" smtClean="0"/>
              <a:t>even experts sometimes get this wrong</a:t>
            </a:r>
          </a:p>
          <a:p>
            <a:pPr lvl="1"/>
            <a:r>
              <a:rPr lang="en-US" dirty="0" smtClean="0"/>
              <a:t>early versions of the Java class library provided a stack class that inherited from a list-like class</a:t>
            </a:r>
          </a:p>
          <a:p>
            <a:pPr lvl="2"/>
            <a:r>
              <a:rPr lang="en-US" b="1" dirty="0" err="1" smtClean="0">
                <a:latin typeface="Consolas" panose="020B0609020204030204" pitchFamily="49" charset="0"/>
                <a:cs typeface="Courier New" panose="02070309020205020404" pitchFamily="49" charset="0"/>
              </a:rPr>
              <a:t>java.util.Stack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notice that the interface declares which methods exist and specifies the contract of the methods</a:t>
                </a:r>
              </a:p>
              <a:p>
                <a:pPr lvl="1"/>
                <a:r>
                  <a:rPr lang="en-US" dirty="0" smtClean="0"/>
                  <a:t>but it does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specify </a:t>
                </a:r>
                <a:r>
                  <a:rPr lang="en-US" i="1" dirty="0" smtClean="0"/>
                  <a:t>how</a:t>
                </a:r>
                <a:r>
                  <a:rPr lang="en-US" dirty="0" smtClean="0"/>
                  <a:t> the methods are implemented</a:t>
                </a:r>
              </a:p>
              <a:p>
                <a:r>
                  <a:rPr lang="en-US" dirty="0" smtClean="0"/>
                  <a:t>the method implementations are defined by classes that implement the interface</a:t>
                </a:r>
              </a:p>
              <a:p>
                <a:r>
                  <a:rPr lang="en-US" dirty="0" smtClean="0"/>
                  <a:t>consider the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=1,3,5…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07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implement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composition</a:t>
            </a:r>
          </a:p>
          <a:p>
            <a:r>
              <a:rPr lang="en-US" b="1" dirty="0" smtClean="0">
                <a:latin typeface="Consolas" panose="020B0609020204030204" pitchFamily="49" charset="0"/>
              </a:rPr>
              <a:t>Stack</a:t>
            </a:r>
            <a:r>
              <a:rPr lang="en-US" dirty="0" smtClean="0"/>
              <a:t> has-a </a:t>
            </a:r>
            <a:r>
              <a:rPr lang="en-US" b="1" dirty="0" smtClean="0">
                <a:latin typeface="Consolas" panose="020B0609020204030204" pitchFamily="49" charset="0"/>
              </a:rPr>
              <a:t>List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end of the list is the top of the stack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push</a:t>
            </a:r>
            <a:r>
              <a:rPr lang="en-US" dirty="0" smtClean="0"/>
              <a:t> adds an element to the end of the list</a:t>
            </a:r>
          </a:p>
          <a:p>
            <a:pPr lvl="1"/>
            <a:r>
              <a:rPr lang="en-US" b="1" dirty="0" smtClean="0">
                <a:latin typeface="Consolas" panose="020B0609020204030204" pitchFamily="49" charset="0"/>
              </a:rPr>
              <a:t>pop</a:t>
            </a:r>
            <a:r>
              <a:rPr lang="en-US" dirty="0" smtClean="0"/>
              <a:t> removes the element at the end of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1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Inheritance (Part 2)</a:t>
            </a:r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Notes Chapter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F09-218D-423F-ABFC-DE72F562224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21C0-ADAC-4253-8775-16A91D7D0F5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3733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extends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8862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extends Dog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92800" y="5314950"/>
            <a:ext cx="239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extends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PureBreed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5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Implementing 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suppose you want to implement an inheritance hierarchy that represents breeds of dogs for the purpose of helping people decide what kind of dog would be appropriate for them</a:t>
            </a:r>
          </a:p>
          <a:p>
            <a:pPr>
              <a:defRPr/>
            </a:pPr>
            <a:r>
              <a:rPr lang="en-CA" dirty="0" smtClean="0"/>
              <a:t>many possible fields:</a:t>
            </a:r>
          </a:p>
          <a:p>
            <a:pPr lvl="1">
              <a:defRPr/>
            </a:pPr>
            <a:r>
              <a:rPr lang="en-CA" dirty="0" smtClean="0"/>
              <a:t>appearance, size, energy, grooming requirements, amount of exercise needed, protectiveness, compatibility with children, etc.</a:t>
            </a:r>
          </a:p>
          <a:p>
            <a:pPr lvl="1">
              <a:defRPr/>
            </a:pPr>
            <a:r>
              <a:rPr lang="en-CA" dirty="0" smtClean="0"/>
              <a:t>we will assume two fields measured on a 10 point scale</a:t>
            </a:r>
          </a:p>
          <a:p>
            <a:pPr lvl="2">
              <a:defRPr/>
            </a:pPr>
            <a:r>
              <a:rPr lang="en-CA" dirty="0" smtClean="0"/>
              <a:t>size from 1 (small) to 10 (giant)</a:t>
            </a:r>
          </a:p>
          <a:p>
            <a:pPr lvl="2">
              <a:defRPr/>
            </a:pPr>
            <a:r>
              <a:rPr lang="en-CA" dirty="0" smtClean="0"/>
              <a:t>energy from 1 (lazy) to 10 (high energy)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2F96F-5EA7-4C42-B390-BF56AC76C0A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public class Dog extends Object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private </a:t>
            </a:r>
            <a:r>
              <a:rPr lang="en-US" dirty="0" err="1" smtClean="0"/>
              <a:t>int</a:t>
            </a:r>
            <a:r>
              <a:rPr lang="en-US" dirty="0" smtClean="0"/>
              <a:t> size;</a:t>
            </a:r>
          </a:p>
          <a:p>
            <a:r>
              <a:rPr lang="en-US" dirty="0" smtClean="0"/>
              <a:t>  private </a:t>
            </a:r>
            <a:r>
              <a:rPr lang="en-US" dirty="0" err="1" smtClean="0"/>
              <a:t>int</a:t>
            </a:r>
            <a:r>
              <a:rPr lang="en-US" dirty="0" smtClean="0"/>
              <a:t> energy;</a:t>
            </a:r>
          </a:p>
          <a:p>
            <a:endParaRPr lang="en-US" dirty="0" smtClean="0"/>
          </a:p>
          <a:p>
            <a:r>
              <a:rPr lang="en-US" dirty="0" smtClean="0"/>
              <a:t>  // creates an "average" dog</a:t>
            </a:r>
          </a:p>
          <a:p>
            <a:r>
              <a:rPr lang="en-US" dirty="0" smtClean="0"/>
              <a:t>  Dog()</a:t>
            </a:r>
          </a:p>
          <a:p>
            <a:r>
              <a:rPr lang="en-US" dirty="0" smtClean="0"/>
              <a:t>  {  this(5, 5); }</a:t>
            </a:r>
          </a:p>
          <a:p>
            <a:endParaRPr lang="en-US" dirty="0" smtClean="0"/>
          </a:p>
          <a:p>
            <a:r>
              <a:rPr lang="en-US" dirty="0" smtClean="0"/>
              <a:t>  Dog(</a:t>
            </a:r>
            <a:r>
              <a:rPr lang="en-US" dirty="0" err="1" smtClean="0"/>
              <a:t>int</a:t>
            </a:r>
            <a:r>
              <a:rPr lang="en-US" dirty="0" smtClean="0"/>
              <a:t> size, </a:t>
            </a:r>
            <a:r>
              <a:rPr lang="en-US" dirty="0" err="1" smtClean="0"/>
              <a:t>int</a:t>
            </a:r>
            <a:r>
              <a:rPr lang="en-US" dirty="0" smtClean="0"/>
              <a:t> energy)</a:t>
            </a:r>
          </a:p>
          <a:p>
            <a:r>
              <a:rPr lang="en-US" dirty="0" smtClean="0"/>
              <a:t>  {  </a:t>
            </a:r>
            <a:r>
              <a:rPr lang="en-US" dirty="0" err="1" smtClean="0"/>
              <a:t>this.setSize</a:t>
            </a:r>
            <a:r>
              <a:rPr lang="en-US" dirty="0" smtClean="0"/>
              <a:t>(size);  </a:t>
            </a:r>
            <a:r>
              <a:rPr lang="en-US" dirty="0" err="1" smtClean="0"/>
              <a:t>this.setEnergy</a:t>
            </a:r>
            <a:r>
              <a:rPr lang="en-US" dirty="0" smtClean="0"/>
              <a:t>(energy);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CB72F-65AF-4AC5-AA4C-F559DE51D96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getSize</a:t>
            </a:r>
            <a:r>
              <a:rPr lang="en-US" dirty="0" smtClean="0"/>
              <a:t>()</a:t>
            </a:r>
          </a:p>
          <a:p>
            <a:pPr>
              <a:defRPr/>
            </a:pPr>
            <a:r>
              <a:rPr lang="en-US" dirty="0" smtClean="0"/>
              <a:t>  { return </a:t>
            </a:r>
            <a:r>
              <a:rPr lang="en-US" dirty="0" err="1" smtClean="0"/>
              <a:t>this.size</a:t>
            </a:r>
            <a:r>
              <a:rPr lang="en-US" dirty="0" smtClean="0"/>
              <a:t>;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getEnergy</a:t>
            </a:r>
            <a:r>
              <a:rPr lang="en-US" dirty="0" smtClean="0"/>
              <a:t>()</a:t>
            </a:r>
          </a:p>
          <a:p>
            <a:pPr>
              <a:defRPr/>
            </a:pPr>
            <a:r>
              <a:rPr lang="en-US" dirty="0" smtClean="0"/>
              <a:t>  { return </a:t>
            </a:r>
            <a:r>
              <a:rPr lang="en-US" dirty="0" err="1" smtClean="0"/>
              <a:t>this.energy</a:t>
            </a:r>
            <a:r>
              <a:rPr lang="en-US" dirty="0" smtClean="0"/>
              <a:t>;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void </a:t>
            </a:r>
            <a:r>
              <a:rPr lang="en-US" dirty="0" err="1" smtClean="0"/>
              <a:t>setSize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size)</a:t>
            </a:r>
          </a:p>
          <a:p>
            <a:pPr>
              <a:defRPr/>
            </a:pPr>
            <a:r>
              <a:rPr lang="en-US" dirty="0" smtClean="0"/>
              <a:t>  { </a:t>
            </a:r>
            <a:r>
              <a:rPr lang="en-US" dirty="0" err="1" smtClean="0"/>
              <a:t>this.size</a:t>
            </a:r>
            <a:r>
              <a:rPr lang="en-US" dirty="0" smtClean="0"/>
              <a:t> = size;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void </a:t>
            </a:r>
            <a:r>
              <a:rPr lang="en-US" dirty="0" err="1" smtClean="0"/>
              <a:t>setEnergy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energy)</a:t>
            </a:r>
          </a:p>
          <a:p>
            <a:pPr>
              <a:defRPr/>
            </a:pPr>
            <a:r>
              <a:rPr lang="en-US" dirty="0" smtClean="0"/>
              <a:t>  { </a:t>
            </a:r>
            <a:r>
              <a:rPr lang="en-US" dirty="0" err="1" smtClean="0"/>
              <a:t>this.energy</a:t>
            </a:r>
            <a:r>
              <a:rPr lang="en-US" dirty="0" smtClean="0"/>
              <a:t> = energy; }</a:t>
            </a:r>
          </a:p>
          <a:p>
            <a:pPr>
              <a:defRPr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234A2-D5BF-4DD8-9DAB-06E05C578A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050" y="5772150"/>
            <a:ext cx="2457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why final? stay tuned…</a:t>
            </a:r>
          </a:p>
        </p:txBody>
      </p:sp>
    </p:spTree>
    <p:extLst>
      <p:ext uri="{BB962C8B-B14F-4D97-AF65-F5344CB8AC3E}">
        <p14:creationId xmlns:p14="http://schemas.microsoft.com/office/powerpoint/2010/main" val="40413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is a Subclass?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looks like a new class that has the same API as its superclass with perhaps some additional methods and fields</a:t>
            </a:r>
          </a:p>
          <a:p>
            <a:pPr lvl="1">
              <a:defRPr/>
            </a:pPr>
            <a:r>
              <a:rPr lang="en-US" dirty="0"/>
              <a:t>the new class has direct access to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>
                <a:cs typeface="Courier New" pitchFamily="49" charset="0"/>
              </a:rPr>
              <a:t>*</a:t>
            </a:r>
            <a:r>
              <a:rPr lang="en-US" dirty="0" smtClean="0"/>
              <a:t> fields and </a:t>
            </a:r>
            <a:r>
              <a:rPr lang="en-US" dirty="0"/>
              <a:t>methods without having to re-declare or re-implement them</a:t>
            </a:r>
          </a:p>
          <a:p>
            <a:pPr lvl="1">
              <a:defRPr/>
            </a:pPr>
            <a:r>
              <a:rPr lang="en-US" dirty="0"/>
              <a:t>the new class can introduce new fields and methods</a:t>
            </a:r>
          </a:p>
          <a:p>
            <a:pPr lvl="1">
              <a:defRPr/>
            </a:pPr>
            <a:r>
              <a:rPr lang="en-US" dirty="0"/>
              <a:t>the new class can re-define (override) its superclass methods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18F09-D235-4773-ABDD-FA42142B31A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6062" y="6424564"/>
            <a:ext cx="487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 the notes does not discuss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 smtClean="0">
                <a:latin typeface="+mn-lt"/>
              </a:rPr>
              <a:t> access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UML Diagram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mixed breed dog is a dog whose ancestry is unknown or includes more than one pure breed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24AEC-756F-4962-A3E2-5B23A339634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897063" y="2852930"/>
            <a:ext cx="23383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Dog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885950" y="4229292"/>
            <a:ext cx="2376488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Mix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28676" idx="2"/>
            <a:endCxn id="28677" idx="0"/>
          </p:cNvCxnSpPr>
          <p:nvPr/>
        </p:nvCxnSpPr>
        <p:spPr>
          <a:xfrm rot="16200000" flipH="1">
            <a:off x="2582070" y="3736373"/>
            <a:ext cx="976312" cy="9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5262563" y="3829242"/>
            <a:ext cx="33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543550" y="4224530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ArrayList&lt;String&gt;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28680" idx="1"/>
          </p:cNvCxnSpPr>
          <p:nvPr/>
        </p:nvCxnSpPr>
        <p:spPr>
          <a:xfrm flipV="1">
            <a:off x="4686300" y="4424555"/>
            <a:ext cx="857250" cy="4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4286250" y="4286442"/>
            <a:ext cx="400050" cy="285750"/>
          </a:xfrm>
          <a:prstGeom prst="diamond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3" name="TextBox 18"/>
          <p:cNvSpPr txBox="1">
            <a:spLocks noChangeArrowheads="1"/>
          </p:cNvSpPr>
          <p:nvPr/>
        </p:nvSpPr>
        <p:spPr bwMode="auto">
          <a:xfrm>
            <a:off x="4572000" y="4629342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breeds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966293" y="3244434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F6DE-6F64-4B44-A198-2FF4861D2DD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38350"/>
              </p:ext>
            </p:extLst>
          </p:nvPr>
        </p:nvGraphicFramePr>
        <p:xfrm>
          <a:off x="539510" y="203008"/>
          <a:ext cx="40195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size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energy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setSize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setEnergy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equals(Object)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hashCode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String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14831"/>
              </p:ext>
            </p:extLst>
          </p:nvPr>
        </p:nvGraphicFramePr>
        <p:xfrm>
          <a:off x="539510" y="3849495"/>
          <a:ext cx="40195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Mix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breeds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&lt;String&gt;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getBreeds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List&lt;String&gt;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equals(Object)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hashCode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String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2280998" y="3535170"/>
            <a:ext cx="630238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486627" y="322207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01615"/>
              </p:ext>
            </p:extLst>
          </p:nvPr>
        </p:nvGraphicFramePr>
        <p:xfrm>
          <a:off x="4802428" y="3847176"/>
          <a:ext cx="40195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subclass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can add new fields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subclass can add new methods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subclass can change the implementation of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inherited methods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ight Brace 1"/>
          <p:cNvSpPr/>
          <p:nvPr/>
        </p:nvSpPr>
        <p:spPr>
          <a:xfrm>
            <a:off x="4629606" y="4926781"/>
            <a:ext cx="172821" cy="8641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4629607" y="4581140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629607" y="4235498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is a Subclass?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looks like a new class that has the same API as its superclass with perhaps some additional methods and fields</a:t>
            </a:r>
          </a:p>
          <a:p>
            <a:pPr>
              <a:defRPr/>
            </a:pPr>
            <a:r>
              <a:rPr lang="en-CA" dirty="0" smtClean="0"/>
              <a:t>inheritance does more than copy the API of the </a:t>
            </a:r>
            <a:r>
              <a:rPr lang="en-CA" dirty="0" err="1" smtClean="0"/>
              <a:t>superclass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the derived class contains a </a:t>
            </a:r>
            <a:r>
              <a:rPr lang="en-CA" dirty="0" err="1" smtClean="0"/>
              <a:t>subobject</a:t>
            </a:r>
            <a:r>
              <a:rPr lang="en-CA" dirty="0" smtClean="0"/>
              <a:t> of the parent class</a:t>
            </a:r>
          </a:p>
          <a:p>
            <a:pPr lvl="1">
              <a:defRPr/>
            </a:pPr>
            <a:r>
              <a:rPr lang="en-CA" dirty="0" smtClean="0"/>
              <a:t>the </a:t>
            </a:r>
            <a:r>
              <a:rPr lang="en-CA" dirty="0" err="1" smtClean="0"/>
              <a:t>superclass</a:t>
            </a:r>
            <a:r>
              <a:rPr lang="en-CA" dirty="0" smtClean="0"/>
              <a:t> </a:t>
            </a:r>
            <a:r>
              <a:rPr lang="en-CA" dirty="0" err="1" smtClean="0"/>
              <a:t>subobject</a:t>
            </a:r>
            <a:r>
              <a:rPr lang="en-CA" dirty="0" smtClean="0"/>
              <a:t> needs to be constructed (just like a regular object)</a:t>
            </a:r>
          </a:p>
          <a:p>
            <a:pPr lvl="2">
              <a:defRPr/>
            </a:pPr>
            <a:r>
              <a:rPr lang="en-CA" dirty="0" smtClean="0"/>
              <a:t>the mechanism to perform the construction of the  </a:t>
            </a:r>
            <a:r>
              <a:rPr lang="en-CA" dirty="0" err="1" smtClean="0"/>
              <a:t>superclass</a:t>
            </a:r>
            <a:r>
              <a:rPr lang="en-CA" dirty="0" smtClean="0"/>
              <a:t> </a:t>
            </a:r>
            <a:r>
              <a:rPr lang="en-CA" dirty="0" err="1" smtClean="0"/>
              <a:t>subobject</a:t>
            </a:r>
            <a:r>
              <a:rPr lang="en-CA" dirty="0" smtClean="0"/>
              <a:t> is to call the </a:t>
            </a:r>
            <a:r>
              <a:rPr lang="en-CA" dirty="0" err="1" smtClean="0"/>
              <a:t>superclass</a:t>
            </a:r>
            <a:r>
              <a:rPr lang="en-CA" dirty="0" smtClean="0"/>
              <a:t> constructor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18F09-D235-4773-ABDD-FA42142B31A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Square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(Double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no constructors because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Square has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no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fields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5677" y="203008"/>
            <a:ext cx="36347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implements the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Function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interface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77" y="1297541"/>
            <a:ext cx="36293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(double)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9675" y="2908919"/>
            <a:ext cx="260532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Square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(List&lt;Double&gt;)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00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Subclass?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model of inheritance is to imagine that the subclass contains all of the fields of the parent class (including the private fields), but cannot directly use the private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Memory Diagram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82D9-E3AD-4D97-8B7E-87556B1C75B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12478"/>
              </p:ext>
            </p:extLst>
          </p:nvPr>
        </p:nvGraphicFramePr>
        <p:xfrm>
          <a:off x="3600450" y="2316163"/>
          <a:ext cx="43053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09"/>
                <a:gridCol w="3282791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Mix object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size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energy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breeds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50" y="2905125"/>
            <a:ext cx="32501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and </a:t>
            </a:r>
            <a:r>
              <a:rPr lang="en-CA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belong to</a:t>
            </a:r>
            <a:b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the superclass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in superclass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not accessible by name to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of Subclasses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purpose of a constructor is to set the values of the fields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how can a constructor set the value of a field that belongs to the superclass and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by calling the superclass constructor and passing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 as an implicit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1DA6A-3C0F-42AB-AE65-17666D08040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Constructors of Subclasses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the first line in the body of every constructor </a:t>
            </a:r>
            <a:r>
              <a:rPr lang="en-CA" b="1" i="1" dirty="0" smtClean="0"/>
              <a:t>must</a:t>
            </a:r>
            <a:r>
              <a:rPr lang="en-CA" dirty="0" smtClean="0"/>
              <a:t> be a call to another constructor</a:t>
            </a:r>
          </a:p>
          <a:p>
            <a:pPr lvl="1">
              <a:defRPr/>
            </a:pPr>
            <a:r>
              <a:rPr lang="en-CA" dirty="0" smtClean="0"/>
              <a:t>if it is not then Java will insert a call to the </a:t>
            </a:r>
            <a:r>
              <a:rPr lang="en-CA" dirty="0" err="1" smtClean="0"/>
              <a:t>superclass</a:t>
            </a:r>
            <a:r>
              <a:rPr lang="en-CA" dirty="0" smtClean="0"/>
              <a:t> default constructor</a:t>
            </a:r>
          </a:p>
          <a:p>
            <a:pPr lvl="2">
              <a:defRPr/>
            </a:pPr>
            <a:r>
              <a:rPr lang="en-CA" dirty="0" smtClean="0"/>
              <a:t>if the </a:t>
            </a:r>
            <a:r>
              <a:rPr lang="en-CA" dirty="0" err="1" smtClean="0"/>
              <a:t>superclass</a:t>
            </a:r>
            <a:r>
              <a:rPr lang="en-CA" dirty="0" smtClean="0"/>
              <a:t> default constructor does not exist or is private then a compilation error occurs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a call to another constructor can only occur on the first line in the body of a constructor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dirty="0" smtClean="0"/>
              <a:t>the </a:t>
            </a:r>
            <a:r>
              <a:rPr lang="en-CA" dirty="0" err="1" smtClean="0"/>
              <a:t>superclass</a:t>
            </a:r>
            <a:r>
              <a:rPr lang="en-CA" dirty="0" smtClean="0"/>
              <a:t> constructor must be called during construction of the derived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35E0-155E-43AB-886E-B7C6491C950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 (version 1)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dirty="0" smtClean="0"/>
              <a:t>public final class Mix extends Dog { </a:t>
            </a:r>
          </a:p>
          <a:p>
            <a:pPr>
              <a:defRPr/>
            </a:pP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 // no declaration of size or energy; part of Dog</a:t>
            </a:r>
          </a:p>
          <a:p>
            <a:pPr>
              <a:defRPr/>
            </a:pPr>
            <a:r>
              <a:rPr lang="en-US" sz="1900" dirty="0" smtClean="0"/>
              <a:t>  private </a:t>
            </a:r>
            <a:r>
              <a:rPr lang="en-US" sz="1900" dirty="0" err="1" smtClean="0"/>
              <a:t>ArrayList</a:t>
            </a:r>
            <a:r>
              <a:rPr lang="en-US" sz="1900" dirty="0" smtClean="0"/>
              <a:t>&lt;String&gt; breeds;</a:t>
            </a:r>
          </a:p>
          <a:p>
            <a:pPr>
              <a:defRPr/>
            </a:pP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public Mix () { </a:t>
            </a:r>
          </a:p>
          <a:p>
            <a:pPr>
              <a:defRPr/>
            </a:pP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   // call to a Dog constructor</a:t>
            </a:r>
          </a:p>
          <a:p>
            <a:pPr>
              <a:defRPr/>
            </a:pPr>
            <a:r>
              <a:rPr lang="en-US" sz="1900" dirty="0" smtClean="0"/>
              <a:t>    super();</a:t>
            </a:r>
          </a:p>
          <a:p>
            <a:pPr>
              <a:defRPr/>
            </a:pPr>
            <a:r>
              <a:rPr lang="en-CA" sz="1900" dirty="0" smtClean="0"/>
              <a:t>    </a:t>
            </a:r>
            <a:r>
              <a:rPr lang="en-CA" sz="1900" dirty="0" err="1" smtClean="0"/>
              <a:t>this.breeds</a:t>
            </a:r>
            <a:r>
              <a:rPr lang="en-CA" sz="1900" dirty="0" smtClean="0"/>
              <a:t> = new </a:t>
            </a:r>
            <a:r>
              <a:rPr lang="en-CA" sz="1900" dirty="0" err="1" smtClean="0"/>
              <a:t>ArrayList</a:t>
            </a:r>
            <a:r>
              <a:rPr lang="en-CA" sz="1900" dirty="0" smtClean="0"/>
              <a:t>&lt;String&gt;();</a:t>
            </a: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}</a:t>
            </a:r>
          </a:p>
          <a:p>
            <a:pPr>
              <a:defRPr/>
            </a:pP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public Mix(</a:t>
            </a:r>
            <a:r>
              <a:rPr lang="en-US" sz="1900" dirty="0" err="1" smtClean="0"/>
              <a:t>int</a:t>
            </a:r>
            <a:r>
              <a:rPr lang="en-US" sz="1900" dirty="0" smtClean="0"/>
              <a:t> size, </a:t>
            </a:r>
            <a:r>
              <a:rPr lang="en-US" sz="1900" dirty="0" err="1" smtClean="0"/>
              <a:t>int</a:t>
            </a:r>
            <a:r>
              <a:rPr lang="en-US" sz="1900" dirty="0" smtClean="0"/>
              <a:t> energy) { </a:t>
            </a:r>
          </a:p>
          <a:p>
            <a:pPr>
              <a:defRPr/>
            </a:pPr>
            <a:r>
              <a:rPr lang="en-US" sz="1900" dirty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   // call to a Dog constructor</a:t>
            </a:r>
          </a:p>
          <a:p>
            <a:pPr>
              <a:defRPr/>
            </a:pPr>
            <a:r>
              <a:rPr lang="en-US" sz="1900" dirty="0" smtClean="0"/>
              <a:t>    super(size, energy);</a:t>
            </a:r>
          </a:p>
          <a:p>
            <a:pPr>
              <a:defRPr/>
            </a:pPr>
            <a:r>
              <a:rPr lang="en-CA" sz="1900" dirty="0" smtClean="0"/>
              <a:t>    </a:t>
            </a:r>
            <a:r>
              <a:rPr lang="en-CA" sz="1900" dirty="0" err="1" smtClean="0"/>
              <a:t>this.breeds</a:t>
            </a:r>
            <a:r>
              <a:rPr lang="en-CA" sz="1900" dirty="0" smtClean="0"/>
              <a:t> = new </a:t>
            </a:r>
            <a:r>
              <a:rPr lang="en-CA" sz="1900" dirty="0" err="1" smtClean="0"/>
              <a:t>ArrayList</a:t>
            </a:r>
            <a:r>
              <a:rPr lang="en-CA" sz="1900" dirty="0" smtClean="0"/>
              <a:t>&lt;String&gt;();</a:t>
            </a:r>
            <a:endParaRPr lang="en-US" sz="1900" dirty="0" smtClean="0"/>
          </a:p>
          <a:p>
            <a:pPr>
              <a:defRPr/>
            </a:pPr>
            <a:r>
              <a:rPr lang="en-US" sz="1900" dirty="0" smtClean="0"/>
              <a:t>  }</a:t>
            </a:r>
          </a:p>
          <a:p>
            <a:pPr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EA13E-A114-41A5-B1ED-9EF664885AF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  public Mix(</a:t>
            </a:r>
            <a:r>
              <a:rPr lang="en-CA" dirty="0" err="1" smtClean="0"/>
              <a:t>int</a:t>
            </a:r>
            <a:r>
              <a:rPr lang="en-CA" dirty="0" smtClean="0"/>
              <a:t> size, </a:t>
            </a:r>
            <a:r>
              <a:rPr lang="en-CA" dirty="0" err="1" smtClean="0"/>
              <a:t>int</a:t>
            </a:r>
            <a:r>
              <a:rPr lang="en-CA" dirty="0" smtClean="0"/>
              <a:t> energy,</a:t>
            </a:r>
          </a:p>
          <a:p>
            <a:r>
              <a:rPr lang="en-CA" dirty="0" smtClean="0"/>
              <a:t>             </a:t>
            </a:r>
            <a:r>
              <a:rPr lang="en-US" dirty="0" err="1" smtClean="0"/>
              <a:t>ArrayList</a:t>
            </a:r>
            <a:r>
              <a:rPr lang="en-US" dirty="0" smtClean="0"/>
              <a:t>&lt;String&gt; breeds) </a:t>
            </a:r>
            <a:r>
              <a:rPr lang="en-CA" dirty="0" smtClean="0"/>
              <a:t>{ </a:t>
            </a:r>
          </a:p>
          <a:p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   // call to a Dog constructor</a:t>
            </a:r>
          </a:p>
          <a:p>
            <a:r>
              <a:rPr lang="en-CA" dirty="0" smtClean="0"/>
              <a:t>    super(size, energy);</a:t>
            </a:r>
          </a:p>
          <a:p>
            <a:r>
              <a:rPr lang="en-CA" dirty="0" smtClean="0"/>
              <a:t>    </a:t>
            </a:r>
            <a:r>
              <a:rPr lang="en-CA" dirty="0" err="1" smtClean="0"/>
              <a:t>this.breeds</a:t>
            </a:r>
            <a:r>
              <a:rPr lang="en-CA" dirty="0" smtClean="0"/>
              <a:t> = new </a:t>
            </a:r>
            <a:r>
              <a:rPr lang="en-CA" dirty="0" err="1" smtClean="0"/>
              <a:t>ArrayList</a:t>
            </a:r>
            <a:r>
              <a:rPr lang="en-CA" dirty="0" smtClean="0"/>
              <a:t>&lt;String&gt;(breeds);</a:t>
            </a:r>
          </a:p>
          <a:p>
            <a:r>
              <a:rPr lang="en-CA" dirty="0" smtClean="0"/>
              <a:t>  }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13DD-05D5-44F4-835C-5D584011534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(version 2 using chaining)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public final class Mix extends Dog { 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// no declaration of size or energy; part of Dog</a:t>
            </a:r>
            <a:endParaRPr lang="en-US" sz="1800" dirty="0" smtClean="0"/>
          </a:p>
          <a:p>
            <a:pPr>
              <a:defRPr/>
            </a:pPr>
            <a:r>
              <a:rPr lang="en-US" dirty="0" smtClean="0"/>
              <a:t>  private </a:t>
            </a:r>
            <a:r>
              <a:rPr lang="en-US" dirty="0" err="1" smtClean="0"/>
              <a:t>ArrayList</a:t>
            </a:r>
            <a:r>
              <a:rPr lang="en-US" dirty="0" smtClean="0"/>
              <a:t>&lt;String&gt; breeds;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Mix () {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// call to a Mix constructor</a:t>
            </a:r>
          </a:p>
          <a:p>
            <a:pPr>
              <a:defRPr/>
            </a:pPr>
            <a:r>
              <a:rPr lang="en-US" dirty="0" smtClean="0"/>
              <a:t>    this(5, 5); </a:t>
            </a:r>
          </a:p>
          <a:p>
            <a:pPr>
              <a:defRPr/>
            </a:pPr>
            <a:r>
              <a:rPr lang="en-US" dirty="0" smtClean="0"/>
              <a:t>  }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public Mix(</a:t>
            </a:r>
            <a:r>
              <a:rPr lang="en-US" dirty="0" err="1" smtClean="0"/>
              <a:t>int</a:t>
            </a:r>
            <a:r>
              <a:rPr lang="en-US" dirty="0" smtClean="0"/>
              <a:t> size, </a:t>
            </a:r>
            <a:r>
              <a:rPr lang="en-US" dirty="0" err="1" smtClean="0"/>
              <a:t>int</a:t>
            </a:r>
            <a:r>
              <a:rPr lang="en-US" dirty="0" smtClean="0"/>
              <a:t> energy) {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// call to a Mix constructor</a:t>
            </a:r>
          </a:p>
          <a:p>
            <a:pPr>
              <a:defRPr/>
            </a:pPr>
            <a:r>
              <a:rPr lang="en-US" dirty="0" smtClean="0"/>
              <a:t>    this(size, energy, new </a:t>
            </a:r>
            <a:r>
              <a:rPr lang="en-US" dirty="0" err="1" smtClean="0"/>
              <a:t>ArrayList</a:t>
            </a:r>
            <a:r>
              <a:rPr lang="en-US" dirty="0" smtClean="0"/>
              <a:t>&lt;String&gt;());</a:t>
            </a:r>
          </a:p>
          <a:p>
            <a:pPr>
              <a:defRPr/>
            </a:pPr>
            <a:r>
              <a:rPr lang="en-US" dirty="0" smtClean="0"/>
              <a:t>  }</a:t>
            </a:r>
          </a:p>
          <a:p>
            <a:pPr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5460-4C38-4DD3-BAEF-321034C9AC9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  public Mix(</a:t>
            </a:r>
            <a:r>
              <a:rPr lang="en-CA" dirty="0" err="1" smtClean="0"/>
              <a:t>int</a:t>
            </a:r>
            <a:r>
              <a:rPr lang="en-CA" dirty="0" smtClean="0"/>
              <a:t> size, </a:t>
            </a:r>
            <a:r>
              <a:rPr lang="en-CA" dirty="0" err="1" smtClean="0"/>
              <a:t>int</a:t>
            </a:r>
            <a:r>
              <a:rPr lang="en-CA" dirty="0" smtClean="0"/>
              <a:t> energy,</a:t>
            </a:r>
          </a:p>
          <a:p>
            <a:r>
              <a:rPr lang="en-CA" dirty="0" smtClean="0"/>
              <a:t>             </a:t>
            </a:r>
            <a:r>
              <a:rPr lang="en-US" dirty="0" err="1" smtClean="0"/>
              <a:t>ArrayList</a:t>
            </a:r>
            <a:r>
              <a:rPr lang="en-US" dirty="0" smtClean="0"/>
              <a:t>&lt;String&gt; breeds) </a:t>
            </a:r>
            <a:r>
              <a:rPr lang="en-CA" dirty="0" smtClean="0"/>
              <a:t>{ </a:t>
            </a:r>
          </a:p>
          <a:p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   // call to a Dog constructor</a:t>
            </a:r>
          </a:p>
          <a:p>
            <a:r>
              <a:rPr lang="en-CA" dirty="0" smtClean="0"/>
              <a:t>    super(size, energy);</a:t>
            </a:r>
          </a:p>
          <a:p>
            <a:r>
              <a:rPr lang="en-CA" dirty="0" smtClean="0"/>
              <a:t>    </a:t>
            </a:r>
            <a:r>
              <a:rPr lang="en-CA" dirty="0" err="1" smtClean="0"/>
              <a:t>this.breeds</a:t>
            </a:r>
            <a:r>
              <a:rPr lang="en-CA" dirty="0" smtClean="0"/>
              <a:t> = new </a:t>
            </a:r>
            <a:r>
              <a:rPr lang="en-CA" dirty="0" err="1" smtClean="0"/>
              <a:t>ArrayList</a:t>
            </a:r>
            <a:r>
              <a:rPr lang="en-CA" dirty="0" smtClean="0"/>
              <a:t>&lt;String&gt;(breeds);</a:t>
            </a:r>
          </a:p>
          <a:p>
            <a:r>
              <a:rPr lang="en-CA" dirty="0" smtClean="0"/>
              <a:t>  }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DE7B-704E-4134-92B1-EB41A77F59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why is the constructor call to the </a:t>
            </a:r>
            <a:r>
              <a:rPr lang="en-CA" dirty="0" err="1" smtClean="0"/>
              <a:t>superclass</a:t>
            </a:r>
            <a:r>
              <a:rPr lang="en-CA" dirty="0" smtClean="0"/>
              <a:t> needed?</a:t>
            </a:r>
          </a:p>
          <a:p>
            <a:pPr lvl="1">
              <a:defRPr/>
            </a:pPr>
            <a:r>
              <a:rPr lang="en-CA" dirty="0" smtClean="0"/>
              <a:t>because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is-a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and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part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needs to be 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7CD79-3C40-41BD-8512-58EC7DB41E2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3700-4FE3-4932-A9A8-6DF4D62CB75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05677" y="894292"/>
            <a:ext cx="3514027" cy="4896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r>
              <a:rPr lang="en-US" dirty="0" smtClean="0">
                <a:solidFill>
                  <a:schemeClr val="tx1"/>
                </a:solidFill>
              </a:rPr>
              <a:t> object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105" y="1355149"/>
            <a:ext cx="3053171" cy="3283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7303" y="1816005"/>
            <a:ext cx="2591545" cy="16706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object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09696" y="3717035"/>
          <a:ext cx="2702358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156"/>
                <a:gridCol w="1666202"/>
              </a:tblGrid>
              <a:tr h="2505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size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energy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08926" y="4869176"/>
          <a:ext cx="270235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156"/>
                <a:gridCol w="1666202"/>
              </a:tblGrid>
              <a:tr h="2505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breeds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868" y="894292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Mix mutt = new Mix(1, 10);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61" y="1816004"/>
            <a:ext cx="49231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US" dirty="0" smtClean="0"/>
              <a:t> constructor starts running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creates new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 </a:t>
            </a:r>
            <a:r>
              <a:rPr lang="en-US" dirty="0" err="1" smtClean="0"/>
              <a:t>subobject</a:t>
            </a:r>
            <a:r>
              <a:rPr lang="en-US" dirty="0" smtClean="0"/>
              <a:t> by invoking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 constructor</a:t>
            </a:r>
          </a:p>
          <a:p>
            <a:pPr marL="1257300" lvl="2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solidFill>
                  <a:srgbClr val="0070C0"/>
                </a:solidFill>
              </a:rPr>
              <a:t> constructor starts running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creates new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subobject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by (silently) invoking the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rgbClr val="0070C0"/>
                </a:solidFill>
              </a:rPr>
              <a:t> constructor</a:t>
            </a:r>
          </a:p>
          <a:p>
            <a:pPr marL="2171700" lvl="4" indent="-342900">
              <a:buFont typeface="+mj-lt"/>
              <a:buAutoNum type="arabicPeriod" startAt="3"/>
            </a:pP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>
                <a:solidFill>
                  <a:srgbClr val="FFC000"/>
                </a:solidFill>
              </a:rPr>
              <a:t> constructor runs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and finishes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sets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energy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finishes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creates a new empty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assigns it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breeds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finishes</a:t>
            </a:r>
          </a:p>
        </p:txBody>
      </p:sp>
    </p:spTree>
    <p:extLst>
      <p:ext uri="{BB962C8B-B14F-4D97-AF65-F5344CB8AC3E}">
        <p14:creationId xmlns:p14="http://schemas.microsoft.com/office/powerpoint/2010/main" val="12530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Reciprocal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1.0 /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(Double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no constructors because Reciprocal has no </a:t>
            </a:r>
            <a:r>
              <a:rPr lang="en-US" dirty="0" smtClean="0">
                <a:solidFill>
                  <a:srgbClr val="3F7F5F"/>
                </a:solidFill>
                <a:latin typeface="Consolas" panose="020B0609020204030204" pitchFamily="49" charset="0"/>
              </a:rPr>
              <a:t>fields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6775" y="203008"/>
            <a:ext cx="31282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Reciprocal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implements the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Function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interface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5677" y="1297541"/>
            <a:ext cx="36293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Reciprocal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(double)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4808" y="2908919"/>
            <a:ext cx="28201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Reciprocal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 implementation of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(List&lt;Double&gt;)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2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Memory Diagram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82D9-E3AD-4D97-8B7E-87556B1C75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11730"/>
              </p:ext>
            </p:extLst>
          </p:nvPr>
        </p:nvGraphicFramePr>
        <p:xfrm>
          <a:off x="1749257" y="1355148"/>
          <a:ext cx="478138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33"/>
                <a:gridCol w="3686848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500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Mix object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size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energy</a:t>
                      </a:r>
                      <a:endParaRPr lang="en-US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breeds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Courier New" pitchFamily="49" charset="0"/>
                          <a:cs typeface="Courier New" pitchFamily="49" charset="0"/>
                        </a:rPr>
                        <a:t>1000a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1000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ArrayList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&lt;String&gt; object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the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Ctor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why is the constructor call to the superclass needed?</a:t>
            </a:r>
          </a:p>
          <a:p>
            <a:pPr lvl="1">
              <a:defRPr/>
            </a:pPr>
            <a:r>
              <a:rPr lang="en-CA" dirty="0" smtClean="0"/>
              <a:t>because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is-a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and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part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needs to be constructed</a:t>
            </a:r>
          </a:p>
          <a:p>
            <a:pPr lvl="2">
              <a:defRPr/>
            </a:pPr>
            <a:r>
              <a:rPr lang="en-CA" dirty="0" smtClean="0"/>
              <a:t>similarly,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CA" dirty="0" smtClean="0"/>
              <a:t> part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needs to be constructed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20DE2-D46E-4240-A207-1ACE3EBDB05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the </a:t>
            </a:r>
            <a:r>
              <a:rPr lang="en-US" dirty="0" err="1" smtClean="0"/>
              <a:t>Superclass</a:t>
            </a:r>
            <a:r>
              <a:rPr lang="en-US" dirty="0" smtClean="0"/>
              <a:t> </a:t>
            </a:r>
            <a:r>
              <a:rPr lang="en-US" dirty="0" err="1" smtClean="0"/>
              <a:t>Ctor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derived class can only call its own constructors or the constructors of its immediate superclass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 call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constructors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constructors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cannot call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CA" dirty="0" smtClean="0"/>
              <a:t> constructor</a:t>
            </a:r>
          </a:p>
          <a:p>
            <a:pPr lvl="2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CA" dirty="0" smtClean="0"/>
              <a:t> is not the immediate superclass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cannot call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constructors</a:t>
            </a:r>
          </a:p>
          <a:p>
            <a:pPr lvl="2">
              <a:defRPr/>
            </a:pPr>
            <a:r>
              <a:rPr lang="en-CA" dirty="0" smtClean="0"/>
              <a:t>cannot call constructors across the inheritance hierarchy</a:t>
            </a:r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cannot call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CA" dirty="0" smtClean="0"/>
              <a:t> constructors</a:t>
            </a:r>
          </a:p>
          <a:p>
            <a:pPr lvl="2">
              <a:defRPr/>
            </a:pPr>
            <a:r>
              <a:rPr lang="en-CA" dirty="0" smtClean="0"/>
              <a:t>cannot call subclass constructors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20DE2-D46E-4240-A207-1ACE3EBDB05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Constructors &amp; Overridable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a class is intended to be extended then its constructor must not call an overridable method</a:t>
            </a:r>
          </a:p>
          <a:p>
            <a:pPr lvl="1">
              <a:defRPr/>
            </a:pPr>
            <a:r>
              <a:rPr lang="en-CA" dirty="0" smtClean="0"/>
              <a:t>Java does not enforce this guideline</a:t>
            </a:r>
          </a:p>
          <a:p>
            <a:pPr>
              <a:defRPr/>
            </a:pPr>
            <a:r>
              <a:rPr lang="en-CA" dirty="0" smtClean="0"/>
              <a:t>why?</a:t>
            </a:r>
          </a:p>
          <a:p>
            <a:pPr lvl="1">
              <a:defRPr/>
            </a:pPr>
            <a:r>
              <a:rPr lang="en-CA" dirty="0" smtClean="0"/>
              <a:t>recall that a derived class object has inside of it an object of the superclass</a:t>
            </a:r>
          </a:p>
          <a:p>
            <a:pPr lvl="1">
              <a:defRPr/>
            </a:pPr>
            <a:r>
              <a:rPr lang="en-CA" dirty="0" smtClean="0"/>
              <a:t>the superclass object is always constructed first, then the subclass constructor completes construction of the subclass object</a:t>
            </a:r>
          </a:p>
          <a:p>
            <a:pPr lvl="1">
              <a:defRPr/>
            </a:pPr>
            <a:r>
              <a:rPr lang="en-CA" dirty="0" smtClean="0"/>
              <a:t>the superclass constructor will call the overridden version of the method (the subclass version) even though the subclass object has not yet been 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A1EE6-55E3-4306-9014-6853F4D046E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Superclass Ctor &amp; Overridable Method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public class </a:t>
            </a:r>
            <a:r>
              <a:rPr lang="en-CA" dirty="0" err="1" smtClean="0"/>
              <a:t>SuperDuper</a:t>
            </a:r>
            <a:r>
              <a:rPr lang="en-CA" dirty="0"/>
              <a:t> </a:t>
            </a:r>
            <a:r>
              <a:rPr lang="en-CA" dirty="0" smtClean="0"/>
              <a:t>{</a:t>
            </a:r>
          </a:p>
          <a:p>
            <a:pPr>
              <a:defRPr/>
            </a:pPr>
            <a:r>
              <a:rPr lang="en-CA" dirty="0" smtClean="0"/>
              <a:t>  public </a:t>
            </a:r>
            <a:r>
              <a:rPr lang="en-CA" dirty="0" err="1" smtClean="0"/>
              <a:t>SuperDuper</a:t>
            </a:r>
            <a:r>
              <a:rPr lang="en-CA" dirty="0" smtClean="0"/>
              <a:t>() {</a:t>
            </a:r>
          </a:p>
          <a:p>
            <a:pPr>
              <a:defRPr/>
            </a:pPr>
            <a:r>
              <a:rPr lang="en-CA" dirty="0" smtClean="0"/>
              <a:t>    </a:t>
            </a:r>
            <a:r>
              <a:rPr lang="en-CA" dirty="0" smtClean="0">
                <a:solidFill>
                  <a:srgbClr val="0070C0"/>
                </a:solidFill>
              </a:rPr>
              <a:t>// call to an over-</a:t>
            </a:r>
            <a:r>
              <a:rPr lang="en-CA" dirty="0" err="1" smtClean="0">
                <a:solidFill>
                  <a:srgbClr val="0070C0"/>
                </a:solidFill>
              </a:rPr>
              <a:t>ridable</a:t>
            </a:r>
            <a:r>
              <a:rPr lang="en-CA" dirty="0" smtClean="0">
                <a:solidFill>
                  <a:srgbClr val="0070C0"/>
                </a:solidFill>
              </a:rPr>
              <a:t> method; bad</a:t>
            </a:r>
          </a:p>
          <a:p>
            <a:pPr>
              <a:defRPr/>
            </a:pPr>
            <a:r>
              <a:rPr lang="en-CA" dirty="0" smtClean="0"/>
              <a:t>    </a:t>
            </a:r>
            <a:r>
              <a:rPr lang="en-CA" dirty="0" err="1" smtClean="0"/>
              <a:t>this.overrideMe</a:t>
            </a:r>
            <a:r>
              <a:rPr lang="en-CA" dirty="0" smtClean="0"/>
              <a:t>();</a:t>
            </a:r>
          </a:p>
          <a:p>
            <a:pPr>
              <a:defRPr/>
            </a:pPr>
            <a:r>
              <a:rPr lang="en-CA" dirty="0" smtClean="0"/>
              <a:t>  }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  public void </a:t>
            </a:r>
            <a:r>
              <a:rPr lang="en-CA" dirty="0" err="1" smtClean="0"/>
              <a:t>overrideMe</a:t>
            </a:r>
            <a:r>
              <a:rPr lang="en-CA" dirty="0" smtClean="0"/>
              <a:t>() { </a:t>
            </a:r>
          </a:p>
          <a:p>
            <a:pPr>
              <a:defRPr/>
            </a:pPr>
            <a:r>
              <a:rPr lang="en-CA" dirty="0" smtClean="0"/>
              <a:t>    </a:t>
            </a:r>
            <a:r>
              <a:rPr lang="en-CA" dirty="0" err="1" smtClean="0"/>
              <a:t>System.out.println</a:t>
            </a:r>
            <a:r>
              <a:rPr lang="en-CA" dirty="0" smtClean="0"/>
              <a:t>("</a:t>
            </a:r>
            <a:r>
              <a:rPr lang="en-CA" dirty="0" err="1" smtClean="0"/>
              <a:t>SuperDuper</a:t>
            </a:r>
            <a:r>
              <a:rPr lang="en-CA" dirty="0" smtClean="0"/>
              <a:t> </a:t>
            </a:r>
            <a:r>
              <a:rPr lang="en-CA" dirty="0" err="1" smtClean="0"/>
              <a:t>overrideMe</a:t>
            </a:r>
            <a:r>
              <a:rPr lang="en-CA" dirty="0" smtClean="0"/>
              <a:t>");</a:t>
            </a:r>
          </a:p>
          <a:p>
            <a:pPr>
              <a:defRPr/>
            </a:pPr>
            <a:r>
              <a:rPr lang="en-CA" dirty="0" smtClean="0"/>
              <a:t>  }</a:t>
            </a:r>
          </a:p>
          <a:p>
            <a:pPr>
              <a:defRPr/>
            </a:pPr>
            <a:r>
              <a:rPr lang="en-CA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AA64D-EDD3-43C0-A4C2-D7F8ECBEB48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Subclass Overrides Method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50"/>
          </a:xfrm>
        </p:spPr>
        <p:txBody>
          <a:bodyPr>
            <a:normAutofit fontScale="92500" lnSpcReduction="20000"/>
          </a:bodyPr>
          <a:lstStyle/>
          <a:p>
            <a:r>
              <a:rPr lang="en-CA" sz="1600" dirty="0" smtClean="0"/>
              <a:t>public class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 extends </a:t>
            </a:r>
            <a:r>
              <a:rPr lang="en-CA" sz="1600" dirty="0" err="1" smtClean="0"/>
              <a:t>SuperDuper</a:t>
            </a:r>
            <a:r>
              <a:rPr lang="en-CA" sz="1600" dirty="0" smtClean="0"/>
              <a:t> {</a:t>
            </a:r>
          </a:p>
          <a:p>
            <a:r>
              <a:rPr lang="en-CA" sz="1600" dirty="0" smtClean="0"/>
              <a:t>  private </a:t>
            </a:r>
            <a:r>
              <a:rPr lang="en-CA" sz="1600" dirty="0" smtClean="0">
                <a:solidFill>
                  <a:srgbClr val="0070C0"/>
                </a:solidFill>
              </a:rPr>
              <a:t>final</a:t>
            </a:r>
            <a:r>
              <a:rPr lang="en-CA" sz="1600" dirty="0" smtClean="0"/>
              <a:t> Date </a:t>
            </a:r>
            <a:r>
              <a:rPr lang="en-CA" sz="1600" dirty="0" err="1" smtClean="0"/>
              <a:t>date</a:t>
            </a:r>
            <a:r>
              <a:rPr lang="en-CA" sz="1600" dirty="0" smtClean="0"/>
              <a:t>;</a:t>
            </a:r>
          </a:p>
          <a:p>
            <a:endParaRPr lang="en-CA" sz="1600" dirty="0" smtClean="0"/>
          </a:p>
          <a:p>
            <a:r>
              <a:rPr lang="en-CA" sz="1600" dirty="0" smtClean="0"/>
              <a:t>  public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() {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super();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</a:t>
            </a:r>
            <a:r>
              <a:rPr lang="en-CA" sz="1600" dirty="0" err="1" smtClean="0"/>
              <a:t>this.date</a:t>
            </a:r>
            <a:r>
              <a:rPr lang="en-CA" sz="1600" dirty="0" smtClean="0"/>
              <a:t> = new Date(); 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}</a:t>
            </a:r>
          </a:p>
          <a:p>
            <a:endParaRPr lang="en-CA" sz="1600" dirty="0" smtClean="0"/>
          </a:p>
          <a:p>
            <a:r>
              <a:rPr lang="en-CA" sz="1600" dirty="0" smtClean="0"/>
              <a:t>  @Override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public void </a:t>
            </a:r>
            <a:r>
              <a:rPr lang="en-CA" sz="1600" dirty="0" err="1" smtClean="0"/>
              <a:t>overrideMe</a:t>
            </a:r>
            <a:r>
              <a:rPr lang="en-CA" sz="1600" dirty="0" smtClean="0"/>
              <a:t>() {  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 </a:t>
            </a:r>
            <a:r>
              <a:rPr lang="en-CA" sz="1600" dirty="0" err="1" smtClean="0"/>
              <a:t>System.out.println</a:t>
            </a:r>
            <a:r>
              <a:rPr lang="en-CA" sz="1600" dirty="0" smtClean="0"/>
              <a:t>("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 </a:t>
            </a:r>
            <a:r>
              <a:rPr lang="en-CA" sz="1600" dirty="0" err="1" smtClean="0"/>
              <a:t>overrideMe</a:t>
            </a:r>
            <a:r>
              <a:rPr lang="en-CA" sz="1600" dirty="0" smtClean="0"/>
              <a:t> : " + </a:t>
            </a:r>
            <a:r>
              <a:rPr lang="en-CA" sz="1600" dirty="0" err="1" smtClean="0"/>
              <a:t>this.date</a:t>
            </a:r>
            <a:r>
              <a:rPr lang="en-CA" sz="1600" dirty="0" smtClean="0"/>
              <a:t>);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}</a:t>
            </a:r>
          </a:p>
          <a:p>
            <a:endParaRPr lang="en-CA" sz="1600" dirty="0" smtClean="0"/>
          </a:p>
          <a:p>
            <a:r>
              <a:rPr lang="en-CA" sz="1600" dirty="0" smtClean="0"/>
              <a:t>  public static void main(String[] </a:t>
            </a:r>
            <a:r>
              <a:rPr lang="en-CA" sz="1600" dirty="0" err="1" smtClean="0"/>
              <a:t>args</a:t>
            </a:r>
            <a:r>
              <a:rPr lang="en-CA" sz="1600" dirty="0" smtClean="0"/>
              <a:t>) {  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 sub = new </a:t>
            </a:r>
            <a:r>
              <a:rPr lang="en-CA" sz="1600" dirty="0" err="1" smtClean="0"/>
              <a:t>SubbyDubby</a:t>
            </a:r>
            <a:r>
              <a:rPr lang="en-CA" sz="1600" dirty="0" smtClean="0"/>
              <a:t>();</a:t>
            </a:r>
          </a:p>
          <a:p>
            <a:r>
              <a:rPr lang="en-CA" sz="1600" dirty="0" smtClean="0"/>
              <a:t>     </a:t>
            </a:r>
            <a:r>
              <a:rPr lang="en-CA" sz="1600" dirty="0" err="1" smtClean="0"/>
              <a:t>sub.overrideMe</a:t>
            </a:r>
            <a:r>
              <a:rPr lang="en-CA" sz="1600" dirty="0" smtClean="0"/>
              <a:t>();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}</a:t>
            </a:r>
          </a:p>
          <a:p>
            <a:r>
              <a:rPr lang="en-CA" sz="1600" dirty="0" smtClean="0"/>
              <a:t>}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F4F13-7024-4A43-AEAF-90FEC6D2B68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programmer's intent was probably to have the program print:</a:t>
            </a:r>
          </a:p>
          <a:p>
            <a:pPr>
              <a:defRPr/>
            </a:pPr>
            <a:endParaRPr lang="en-CA" sz="800" dirty="0" smtClean="0"/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SuperDuper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endParaRPr lang="en-CA" b="1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  <a:r>
              <a:rPr lang="en-CA" dirty="0" smtClean="0"/>
              <a:t>  </a:t>
            </a:r>
          </a:p>
          <a:p>
            <a:pPr lvl="2">
              <a:buFont typeface="Wingdings 3" pitchFamily="18" charset="2"/>
              <a:buNone/>
              <a:defRPr/>
            </a:pPr>
            <a:endParaRPr lang="en-CA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CA" dirty="0" smtClean="0"/>
              <a:t>or, if the call to the overridden method was intentional</a:t>
            </a: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  <a:endParaRPr lang="en-CA" dirty="0" smtClean="0"/>
          </a:p>
          <a:p>
            <a:pPr lvl="2">
              <a:buFont typeface="Wingdings 3" pitchFamily="18" charset="2"/>
              <a:buNone/>
              <a:defRPr/>
            </a:pPr>
            <a:endParaRPr lang="en-CA" sz="800" i="1" dirty="0" smtClean="0"/>
          </a:p>
          <a:p>
            <a:pPr>
              <a:defRPr/>
            </a:pPr>
            <a:r>
              <a:rPr lang="en-CA" dirty="0" smtClean="0"/>
              <a:t>but the program prints:</a:t>
            </a:r>
          </a:p>
          <a:p>
            <a:pPr>
              <a:defRPr/>
            </a:pPr>
            <a:endParaRPr lang="en-CA" sz="800" dirty="0" smtClean="0"/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 null</a:t>
            </a:r>
          </a:p>
          <a:p>
            <a:pPr lvl="2">
              <a:buFont typeface="Wingdings 3" pitchFamily="18" charset="2"/>
              <a:buNone/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CA" dirty="0" smtClean="0"/>
              <a:t> </a:t>
            </a:r>
            <a:r>
              <a:rPr lang="en-CA" i="1" dirty="0" smtClean="0"/>
              <a:t>&lt;the date&gt;</a:t>
            </a:r>
            <a:r>
              <a:rPr lang="en-CA" dirty="0" smtClean="0"/>
              <a:t> 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108BB-10BE-4A7A-9763-3D2E00C46D2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5863" y="5429250"/>
            <a:ext cx="2143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Courier New" pitchFamily="49" charset="0"/>
              </a:rPr>
              <a:t>final attribute in</a:t>
            </a:r>
          </a:p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  <a:cs typeface="Courier New" pitchFamily="49" charset="0"/>
              </a:rPr>
              <a:t>two different states!</a:t>
            </a:r>
            <a:endParaRPr lang="en-US" dirty="0">
              <a:solidFill>
                <a:srgbClr val="0070C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What's Going On?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sz="2400" dirty="0" smtClean="0"/>
              <a:t> calls 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 calls the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SuperDuper</a:t>
            </a:r>
            <a:r>
              <a:rPr lang="en-CA" sz="2400" dirty="0" smtClean="0"/>
              <a:t> constructor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SuperDuper</a:t>
            </a:r>
            <a:r>
              <a:rPr lang="en-CA" sz="2400" dirty="0" smtClean="0"/>
              <a:t> constructor calls the method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sz="2400" dirty="0" smtClean="0"/>
              <a:t> which is overridden by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endParaRPr lang="en-CA" sz="2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version of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sz="2400" dirty="0" smtClean="0"/>
              <a:t> prints 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sz="2400" dirty="0" smtClean="0"/>
              <a:t> field which has not yet been assigned to by 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 (so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sz="2400" dirty="0" smtClean="0"/>
              <a:t> is null)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dirty="0" smtClean="0"/>
              <a:t>the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constructor assigns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sz="2400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SubbyDubby</a:t>
            </a:r>
            <a:r>
              <a:rPr lang="en-CA" sz="2400" dirty="0" smtClean="0"/>
              <a:t>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overrideMe</a:t>
            </a:r>
            <a:r>
              <a:rPr lang="en-CA" sz="2400" dirty="0" smtClean="0"/>
              <a:t> is called by the client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14EF8-4D52-4818-B80C-45429419CD9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remember to make sure that your base class constructors only call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n-CA" dirty="0" smtClean="0"/>
              <a:t> methods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CA" dirty="0" smtClean="0"/>
              <a:t> methods</a:t>
            </a:r>
          </a:p>
          <a:p>
            <a:pPr lvl="1">
              <a:defRPr/>
            </a:pPr>
            <a:r>
              <a:rPr lang="en-CA" dirty="0" smtClean="0"/>
              <a:t>if a base class constructor calls an overridden method, the method will run in an unconstructed derived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7787-3C5B-484E-A9A8-7303BEEED01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Preconditions and Inheritance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precondition</a:t>
            </a:r>
          </a:p>
          <a:p>
            <a:pPr lvl="1">
              <a:defRPr/>
            </a:pPr>
            <a:r>
              <a:rPr lang="en-CA" dirty="0" smtClean="0"/>
              <a:t>what the method assumes to be true about the arguments passed to it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inheritance (is-a)</a:t>
            </a:r>
          </a:p>
          <a:p>
            <a:pPr lvl="1">
              <a:defRPr/>
            </a:pPr>
            <a:r>
              <a:rPr lang="en-CA" dirty="0" smtClean="0"/>
              <a:t>a subclass is supposed to be able to do everything its </a:t>
            </a:r>
            <a:r>
              <a:rPr lang="en-CA" dirty="0" err="1" smtClean="0"/>
              <a:t>superclasses</a:t>
            </a:r>
            <a:r>
              <a:rPr lang="en-CA" dirty="0" smtClean="0"/>
              <a:t> can do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how do they interact?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B3246-35CB-454D-9C4A-3A9C9E320E4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Function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1)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@Override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t-BR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pt-BR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= 1;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pt-BR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dirty="0">
                <a:solidFill>
                  <a:srgbClr val="0000C0"/>
                </a:solidFill>
                <a:latin typeface="Consolas" panose="020B0609020204030204" pitchFamily="49" charset="0"/>
              </a:rPr>
              <a:t>nmax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+= 2) {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pt-BR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+= Math.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sin(</a:t>
            </a:r>
            <a:r>
              <a:rPr lang="pt-BR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 * Math.</a:t>
            </a:r>
            <a:r>
              <a:rPr lang="pt-BR" i="1" dirty="0">
                <a:solidFill>
                  <a:srgbClr val="0000C0"/>
                </a:solidFill>
                <a:latin typeface="Consolas" panose="020B0609020204030204" pitchFamily="49" charset="0"/>
              </a:rPr>
              <a:t>PI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pt-BR" i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pt-BR" i="1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pt-BR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4 /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Math.</a:t>
            </a:r>
            <a:r>
              <a:rPr lang="en-US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PI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i="1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6775" y="203008"/>
            <a:ext cx="31282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implements the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Function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interface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677" y="1457708"/>
            <a:ext cx="36293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 an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implementation of 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(double)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3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Preconditions and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 subclass can change a precondition on a method </a:t>
            </a:r>
            <a:r>
              <a:rPr lang="en-CA" dirty="0" smtClean="0"/>
              <a:t>but </a:t>
            </a:r>
            <a:r>
              <a:rPr lang="en-US" dirty="0" smtClean="0"/>
              <a:t>whatever argument values the superclass method accepts must also be accepted by the subclass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9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Strength of a Precondition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to strengthen a precondition means to make the precondition more restrictive</a:t>
            </a:r>
          </a:p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Dog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setEnergy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1. no precondition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2. 1 &lt;= energy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3. 1 &lt;= energy &lt;= 10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// 4. energy == 5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setEnergy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energy)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{ ... }</a:t>
            </a:r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5393B-7761-451C-8EFC-F54ED65260E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486400" y="3259859"/>
            <a:ext cx="400050" cy="8604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5825" y="2914650"/>
            <a:ext cx="2311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weakest precondition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6450" y="4096038"/>
            <a:ext cx="2439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strongest precondition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4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Preconditions on Overridden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can change a precondition on a method </a:t>
            </a:r>
            <a:r>
              <a:rPr lang="en-CA" i="1" dirty="0" smtClean="0"/>
              <a:t>but it must not strengthen the precondition</a:t>
            </a:r>
          </a:p>
          <a:p>
            <a:pPr lvl="1">
              <a:defRPr/>
            </a:pPr>
            <a:r>
              <a:rPr lang="en-CA" dirty="0" smtClean="0"/>
              <a:t>a subclass that strengthens a precondition is saying that it cannot do everything its superclass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0C447-5706-4A42-B740-27ABCB505AD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857250" y="3143250"/>
            <a:ext cx="33559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Dog setEnergy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assume non-final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@pre. none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void setEnergy(int nrg)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 // ... 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29150" y="3143250"/>
            <a:ext cx="40449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Mix setEnergy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bad : strengthen precond.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@pre. 1 &lt;= nrg &lt;= 10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void setEnergy(int nrg)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if (nrg &lt; 1 || nrg &gt; 10)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{ // throws exception }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// ...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client code written for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now fails when given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remember: a subclass must be able to do everything its ancestor classes can do; otherwise, clients will be (unpleasantly) surprised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5E37D-9095-4D38-9F07-DFF8CFF273F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00150" y="2343150"/>
            <a:ext cx="6664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that sets a Dog's energy to zero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 void walk(Dog d)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d.setEnergy(0);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Postconditions and Inheritance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postcondition</a:t>
            </a:r>
            <a:endParaRPr lang="en-CA" dirty="0" smtClean="0"/>
          </a:p>
          <a:p>
            <a:pPr lvl="1">
              <a:defRPr/>
            </a:pPr>
            <a:r>
              <a:rPr lang="en-CA" dirty="0" smtClean="0"/>
              <a:t>what the method promises to be true when it returns</a:t>
            </a:r>
          </a:p>
          <a:p>
            <a:pPr lvl="2">
              <a:defRPr/>
            </a:pPr>
            <a:r>
              <a:rPr lang="en-CA" dirty="0" smtClean="0"/>
              <a:t>the method might promise something about its return value</a:t>
            </a:r>
          </a:p>
          <a:p>
            <a:pPr lvl="3">
              <a:defRPr/>
            </a:pPr>
            <a:r>
              <a:rPr lang="en-CA" dirty="0" smtClean="0"/>
              <a:t>"returns size where size is between 1 and 10 inclusive"</a:t>
            </a:r>
          </a:p>
          <a:p>
            <a:pPr lvl="2">
              <a:defRPr/>
            </a:pPr>
            <a:r>
              <a:rPr lang="en-CA" dirty="0" smtClean="0"/>
              <a:t>the method might promise something about the state of the object used to call the method</a:t>
            </a:r>
          </a:p>
          <a:p>
            <a:pPr lvl="3">
              <a:defRPr/>
            </a:pPr>
            <a:r>
              <a:rPr lang="en-CA" dirty="0" smtClean="0"/>
              <a:t>"sets the size of the dog to the specified size"</a:t>
            </a:r>
          </a:p>
          <a:p>
            <a:pPr lvl="2">
              <a:defRPr/>
            </a:pPr>
            <a:r>
              <a:rPr lang="en-CA" dirty="0" smtClean="0"/>
              <a:t>the method might promise something about one of its parameters</a:t>
            </a:r>
          </a:p>
          <a:p>
            <a:pPr lvl="2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how do </a:t>
            </a:r>
            <a:r>
              <a:rPr lang="en-CA" dirty="0" err="1" smtClean="0"/>
              <a:t>postconditions</a:t>
            </a:r>
            <a:r>
              <a:rPr lang="en-CA" dirty="0" smtClean="0"/>
              <a:t> and inheritance interact?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F9C4E-78A0-4E89-A6C4-54EF878F3B9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Postconditions</a:t>
            </a:r>
            <a:r>
              <a:rPr lang="en-CA" dirty="0" smtClean="0"/>
              <a:t> </a:t>
            </a:r>
            <a:r>
              <a:rPr lang="en-CA" dirty="0"/>
              <a:t>and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a subclass can change a </a:t>
            </a:r>
            <a:r>
              <a:rPr lang="en-CA" dirty="0" err="1" smtClean="0"/>
              <a:t>postcondition</a:t>
            </a:r>
            <a:r>
              <a:rPr lang="en-CA" dirty="0" smtClean="0"/>
              <a:t> </a:t>
            </a:r>
            <a:r>
              <a:rPr lang="en-CA" dirty="0"/>
              <a:t>on a method </a:t>
            </a:r>
            <a:r>
              <a:rPr lang="en-CA" dirty="0" smtClean="0"/>
              <a:t>but </a:t>
            </a:r>
            <a:r>
              <a:rPr lang="en-US" dirty="0" smtClean="0"/>
              <a:t>whatever the superclass method promises will be true when it returns must also be true when the subclass method returns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50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Strength of a Postcondition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to strengthen a </a:t>
            </a:r>
            <a:r>
              <a:rPr lang="en-CA" dirty="0" err="1" smtClean="0"/>
              <a:t>postcondition</a:t>
            </a:r>
            <a:r>
              <a:rPr lang="en-CA" dirty="0" smtClean="0"/>
              <a:t> means to make the </a:t>
            </a:r>
            <a:r>
              <a:rPr lang="en-CA" dirty="0" err="1" smtClean="0"/>
              <a:t>postcondition</a:t>
            </a:r>
            <a:r>
              <a:rPr lang="en-CA" dirty="0" smtClean="0"/>
              <a:t> more restrictive</a:t>
            </a:r>
          </a:p>
          <a:p>
            <a:pPr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Dog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getSize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1. no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postcondition</a:t>
            </a:r>
            <a:endParaRPr lang="en-CA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2. return value &gt;= 1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// 3. return value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//       between 1 and 10 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// 4. return 5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getSize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	{ ... }</a:t>
            </a:r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  <a:p>
            <a:pPr>
              <a:buFont typeface="Wingdings 3" pitchFamily="18" charset="2"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0FE2A-23D7-42D3-ABDF-5615647AEE0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486400" y="3371393"/>
            <a:ext cx="400050" cy="860425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5825" y="2944813"/>
            <a:ext cx="2413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weakest </a:t>
            </a:r>
            <a:r>
              <a:rPr lang="en-CA" dirty="0" err="1">
                <a:solidFill>
                  <a:srgbClr val="0070C0"/>
                </a:solidFill>
                <a:latin typeface="+mn-lt"/>
              </a:rPr>
              <a:t>postcondition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6450" y="4441681"/>
            <a:ext cx="2540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strongest </a:t>
            </a:r>
            <a:r>
              <a:rPr lang="en-CA" dirty="0" err="1">
                <a:solidFill>
                  <a:srgbClr val="0070C0"/>
                </a:solidFill>
                <a:latin typeface="+mn-lt"/>
              </a:rPr>
              <a:t>postcondition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5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50" cy="990600"/>
          </a:xfrm>
        </p:spPr>
        <p:txBody>
          <a:bodyPr/>
          <a:lstStyle/>
          <a:p>
            <a:r>
              <a:rPr lang="en-CA" smtClean="0"/>
              <a:t>Postconditions on Overridden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subclass can change a </a:t>
            </a:r>
            <a:r>
              <a:rPr lang="en-CA" dirty="0" err="1" smtClean="0"/>
              <a:t>postcondition</a:t>
            </a:r>
            <a:r>
              <a:rPr lang="en-CA" dirty="0" smtClean="0"/>
              <a:t> on a method </a:t>
            </a:r>
            <a:r>
              <a:rPr lang="en-CA" i="1" dirty="0" smtClean="0"/>
              <a:t>but it must not weaken the </a:t>
            </a:r>
            <a:r>
              <a:rPr lang="en-CA" i="1" dirty="0" err="1" smtClean="0"/>
              <a:t>postcondition</a:t>
            </a:r>
            <a:endParaRPr lang="en-CA" i="1" dirty="0" smtClean="0"/>
          </a:p>
          <a:p>
            <a:pPr lvl="1">
              <a:defRPr/>
            </a:pPr>
            <a:r>
              <a:rPr lang="en-CA" dirty="0" smtClean="0"/>
              <a:t>a subclass that weakens a </a:t>
            </a:r>
            <a:r>
              <a:rPr lang="en-CA" dirty="0" err="1" smtClean="0"/>
              <a:t>postcondition</a:t>
            </a:r>
            <a:r>
              <a:rPr lang="en-CA" dirty="0" smtClean="0"/>
              <a:t> is saying that it cannot do everything its superclass can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DDC0D-4DE6-4A4B-956C-01C31E43BA6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857250" y="3143250"/>
            <a:ext cx="36306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Dog getSize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@post. 1 &lt;= size &lt;= 10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int getSize()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 // ... 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629150" y="3143250"/>
            <a:ext cx="36306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Dogzilla getSize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bad : weaken postcond.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// @post. 1 &lt;= size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int getSize()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 // ... }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5372100"/>
            <a:ext cx="34845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 err="1">
                <a:solidFill>
                  <a:srgbClr val="0070C0"/>
                </a:solidFill>
                <a:latin typeface="+mn-lt"/>
              </a:rPr>
              <a:t>Dogzilla</a:t>
            </a:r>
            <a:r>
              <a:rPr lang="en-CA" dirty="0">
                <a:solidFill>
                  <a:srgbClr val="0070C0"/>
                </a:solidFill>
                <a:latin typeface="+mn-lt"/>
              </a:rPr>
              <a:t>: a made-up breed of dog</a:t>
            </a:r>
          </a:p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that has no upper limit on its size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6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client code written for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can now fail when given a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Dogzilla</a:t>
            </a:r>
            <a:r>
              <a:rPr lang="en-CA" dirty="0" smtClean="0"/>
              <a:t> 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remember: a subclass must be able to do everything its ancestor classes can do; otherwise, clients will be (unpleasantly) surprised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56DD-B6B9-47AC-B28A-621BCBB174E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68450" y="2060575"/>
            <a:ext cx="59753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that assumes Dog size &lt;= 10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public String sizeToString(Dog d)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int sz = d.getSize();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String result = "";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if (sz &lt; 4)        result = "small";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else if (sz &lt; 7)   result = "medium";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else if (sz &lt;= 10) result = "large";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  return result;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Exceptions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all exceptions are objects that are subclasses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java.lang.Throwable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A820B-E461-4F79-8EDB-519905D2036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982663" y="2395538"/>
            <a:ext cx="23383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Throwable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973138" y="3429000"/>
            <a:ext cx="23764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stCxn id="17413" idx="2"/>
            <a:endCxn id="17414" idx="0"/>
          </p:cNvCxnSpPr>
          <p:nvPr/>
        </p:nvCxnSpPr>
        <p:spPr>
          <a:xfrm rot="16200000" flipH="1">
            <a:off x="1839120" y="3107531"/>
            <a:ext cx="633412" cy="9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42950" y="4457700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RuntimeException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endCxn id="17416" idx="0"/>
          </p:cNvCxnSpPr>
          <p:nvPr/>
        </p:nvCxnSpPr>
        <p:spPr>
          <a:xfrm rot="5400000">
            <a:off x="1830388" y="4137025"/>
            <a:ext cx="633412" cy="79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3714750" y="44577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Straight Arrow Connector 13"/>
          <p:cNvCxnSpPr>
            <a:stCxn id="24" idx="3"/>
            <a:endCxn id="17418" idx="0"/>
          </p:cNvCxnSpPr>
          <p:nvPr/>
        </p:nvCxnSpPr>
        <p:spPr>
          <a:xfrm>
            <a:off x="2151063" y="4060138"/>
            <a:ext cx="1906587" cy="3975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4572000" y="44577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>
            <a:stCxn id="24" idx="3"/>
            <a:endCxn id="17420" idx="0"/>
          </p:cNvCxnSpPr>
          <p:nvPr/>
        </p:nvCxnSpPr>
        <p:spPr>
          <a:xfrm>
            <a:off x="2151063" y="4060138"/>
            <a:ext cx="2763837" cy="3975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4457700"/>
            <a:ext cx="2393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and many, many more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423" name="TextBox 26"/>
          <p:cNvSpPr txBox="1">
            <a:spLocks noChangeArrowheads="1"/>
          </p:cNvSpPr>
          <p:nvPr/>
        </p:nvSpPr>
        <p:spPr bwMode="auto">
          <a:xfrm>
            <a:off x="171450" y="5491163"/>
            <a:ext cx="3943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IllegalArgumentException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Arrow Connector 27"/>
          <p:cNvCxnSpPr>
            <a:endCxn id="17423" idx="0"/>
          </p:cNvCxnSpPr>
          <p:nvPr/>
        </p:nvCxnSpPr>
        <p:spPr>
          <a:xfrm rot="16200000" flipH="1">
            <a:off x="1824037" y="5172076"/>
            <a:ext cx="633413" cy="4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36"/>
          <p:cNvSpPr txBox="1">
            <a:spLocks noChangeArrowheads="1"/>
          </p:cNvSpPr>
          <p:nvPr/>
        </p:nvSpPr>
        <p:spPr bwMode="auto">
          <a:xfrm>
            <a:off x="4349750" y="54864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8" name="Straight Arrow Connector 37"/>
          <p:cNvCxnSpPr>
            <a:stCxn id="25" idx="3"/>
            <a:endCxn id="17425" idx="0"/>
          </p:cNvCxnSpPr>
          <p:nvPr/>
        </p:nvCxnSpPr>
        <p:spPr>
          <a:xfrm>
            <a:off x="2138362" y="5071725"/>
            <a:ext cx="2554288" cy="4146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38"/>
          <p:cNvSpPr txBox="1">
            <a:spLocks noChangeArrowheads="1"/>
          </p:cNvSpPr>
          <p:nvPr/>
        </p:nvSpPr>
        <p:spPr bwMode="auto">
          <a:xfrm>
            <a:off x="5207000" y="5486400"/>
            <a:ext cx="6858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0" name="Straight Arrow Connector 39"/>
          <p:cNvCxnSpPr>
            <a:stCxn id="25" idx="3"/>
            <a:endCxn id="17427" idx="0"/>
          </p:cNvCxnSpPr>
          <p:nvPr/>
        </p:nvCxnSpPr>
        <p:spPr>
          <a:xfrm>
            <a:off x="2138362" y="5071725"/>
            <a:ext cx="3411538" cy="4146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21400" y="5486400"/>
            <a:ext cx="17446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and many more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6438" y="6400800"/>
            <a:ext cx="1397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latin typeface="+mn-lt"/>
              </a:rPr>
              <a:t>AJ chapter 9</a:t>
            </a:r>
            <a:endParaRPr lang="en-US" dirty="0">
              <a:latin typeface="+mn-lt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52685" y="279558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2042367" y="3846162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2029666" y="4857749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</a:t>
            </a:r>
            <a:r>
              <a:rPr lang="en-US" dirty="0">
                <a:solidFill>
                  <a:srgbClr val="646464"/>
                </a:solidFill>
                <a:latin typeface="Consolas" panose="020B0609020204030204" pitchFamily="49" charset="0"/>
              </a:rPr>
              <a:t>Override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List&lt;Double&gt;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List&lt;Double&gt;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(Double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5887" y="662246"/>
            <a:ext cx="28201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SquareWave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must provide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an implementation of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eval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(List&lt;Double&gt;)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75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User Defined Exceptions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you can define your own exception hierarchy</a:t>
            </a:r>
          </a:p>
          <a:p>
            <a:pPr lvl="1">
              <a:defRPr/>
            </a:pPr>
            <a:r>
              <a:rPr lang="en-CA" dirty="0" smtClean="0"/>
              <a:t>often, you will subclass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A6E8-E63E-43F8-8863-10207455AE1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30238" y="2509838"/>
            <a:ext cx="23764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00050" y="3538538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000" b="1">
                <a:latin typeface="Courier New" pitchFamily="49" charset="0"/>
                <a:cs typeface="Courier New" pitchFamily="49" charset="0"/>
              </a:rPr>
              <a:t>DogException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endCxn id="18438" idx="0"/>
          </p:cNvCxnSpPr>
          <p:nvPr/>
        </p:nvCxnSpPr>
        <p:spPr>
          <a:xfrm rot="5400000">
            <a:off x="1487487" y="3217863"/>
            <a:ext cx="633413" cy="79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457200" y="4572000"/>
            <a:ext cx="26860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b="1">
                <a:latin typeface="Courier New" pitchFamily="49" charset="0"/>
                <a:cs typeface="Courier New" pitchFamily="49" charset="0"/>
              </a:rPr>
              <a:t>BadSizeException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endCxn id="18440" idx="0"/>
          </p:cNvCxnSpPr>
          <p:nvPr/>
        </p:nvCxnSpPr>
        <p:spPr>
          <a:xfrm rot="16200000" flipH="1">
            <a:off x="1481138" y="4252913"/>
            <a:ext cx="633412" cy="4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3257550" y="4572000"/>
            <a:ext cx="24574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b="1">
                <a:latin typeface="Courier New" pitchFamily="49" charset="0"/>
                <a:cs typeface="Courier New" pitchFamily="49" charset="0"/>
              </a:rPr>
              <a:t>NoFoodException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43" name="TextBox 20"/>
          <p:cNvSpPr txBox="1">
            <a:spLocks noChangeArrowheads="1"/>
          </p:cNvSpPr>
          <p:nvPr/>
        </p:nvSpPr>
        <p:spPr bwMode="auto">
          <a:xfrm>
            <a:off x="5829300" y="4572000"/>
            <a:ext cx="280035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b="1">
                <a:latin typeface="Courier New" pitchFamily="49" charset="0"/>
                <a:cs typeface="Courier New" pitchFamily="49" charset="0"/>
              </a:rPr>
              <a:t>BadDogException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442" idx="0"/>
          </p:cNvCxnSpPr>
          <p:nvPr/>
        </p:nvCxnSpPr>
        <p:spPr>
          <a:xfrm>
            <a:off x="1795463" y="4152564"/>
            <a:ext cx="2690812" cy="4194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8443" idx="0"/>
          </p:cNvCxnSpPr>
          <p:nvPr/>
        </p:nvCxnSpPr>
        <p:spPr>
          <a:xfrm>
            <a:off x="1795463" y="4152564"/>
            <a:ext cx="5434012" cy="4194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3429000" y="3314700"/>
            <a:ext cx="514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 DogException extends Exception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695497" y="2928424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Isosceles Triangle 15"/>
          <p:cNvSpPr/>
          <p:nvPr/>
        </p:nvSpPr>
        <p:spPr>
          <a:xfrm>
            <a:off x="1686767" y="393858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Exceptions and 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method that claims to throw a </a:t>
            </a:r>
            <a:r>
              <a:rPr lang="en-CA" i="1" dirty="0" smtClean="0"/>
              <a:t>checked</a:t>
            </a:r>
            <a:r>
              <a:rPr lang="en-CA" dirty="0" smtClean="0"/>
              <a:t> exception of type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is allowed to throw any checked exception type that is a subclass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dirty="0" smtClean="0"/>
              <a:t>this makes sense because exceptions are objects and subclass objects are substitutable for ancestor classes</a:t>
            </a:r>
          </a:p>
          <a:p>
            <a:pPr lvl="1">
              <a:defRPr/>
            </a:pPr>
            <a:endParaRPr lang="en-CA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// in Dog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someDogMethod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() throws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DogException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  // can throw a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DogException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  //            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NoFoodException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, or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BadDogException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A8C88-BA82-4B50-AD72-2F7BD1210015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5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method that overrides a superclass method that claims to throw a checked exception of type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can also claim to throw a checked exception of type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or a subclass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dirty="0" smtClean="0"/>
              <a:t>remember: a subclass is substitutable for the parent type</a:t>
            </a:r>
          </a:p>
          <a:p>
            <a:pPr lvl="1">
              <a:defRPr/>
            </a:pPr>
            <a:endParaRPr lang="en-CA" dirty="0" smtClean="0"/>
          </a:p>
          <a:p>
            <a:pPr lvl="1">
              <a:defRPr/>
            </a:pPr>
            <a:endParaRPr lang="en-CA" sz="800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// in Mix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someDogMethod</a:t>
            </a: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() throws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DogException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  // ...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776AC-EF6B-41F3-85BB-340FF89AFB85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SquareWave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latin typeface="Consolas" panose="020B0609020204030204" pitchFamily="49" charset="0"/>
              </a:rPr>
              <a:t>SquareWave</a:t>
            </a:r>
            <a:r>
              <a:rPr lang="en-US" dirty="0" smtClean="0"/>
              <a:t> implements the Fourier series for a square wave</a:t>
            </a:r>
          </a:p>
          <a:p>
            <a:pPr lvl="1"/>
            <a:r>
              <a:rPr lang="en-US" dirty="0" smtClean="0"/>
              <a:t>results for </a:t>
            </a:r>
            <a:r>
              <a:rPr lang="en-US" b="1" dirty="0" err="1" smtClean="0">
                <a:latin typeface="Consolas" panose="020B0609020204030204" pitchFamily="49" charset="0"/>
              </a:rPr>
              <a:t>nmax</a:t>
            </a:r>
            <a:r>
              <a:rPr lang="en-US" b="1" dirty="0" smtClean="0">
                <a:latin typeface="Consolas" panose="020B0609020204030204" pitchFamily="49" charset="0"/>
              </a:rPr>
              <a:t> = 101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60" y="2390345"/>
            <a:ext cx="5155080" cy="38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8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6905</TotalTime>
  <Words>4436</Words>
  <Application>Microsoft Office PowerPoint</Application>
  <PresentationFormat>On-screen Show (4:3)</PresentationFormat>
  <Paragraphs>902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Calibri</vt:lpstr>
      <vt:lpstr>Cambria Math</vt:lpstr>
      <vt:lpstr>Consolas</vt:lpstr>
      <vt:lpstr>Constantia</vt:lpstr>
      <vt:lpstr>Courier New</vt:lpstr>
      <vt:lpstr>Wingdings</vt:lpstr>
      <vt:lpstr>Wingdings 3</vt:lpstr>
      <vt:lpstr>Origin</vt:lpstr>
      <vt:lpstr>Interfaces</vt:lpstr>
      <vt:lpstr>Interfaces</vt:lpstr>
      <vt:lpstr>PowerPoint Presentation</vt:lpstr>
      <vt:lpstr>Interfaces</vt:lpstr>
      <vt:lpstr>PowerPoint Presentation</vt:lpstr>
      <vt:lpstr>PowerPoint Presentation</vt:lpstr>
      <vt:lpstr>PowerPoint Presentation</vt:lpstr>
      <vt:lpstr>PowerPoint Presentation</vt:lpstr>
      <vt:lpstr>SquareWave </vt:lpstr>
      <vt:lpstr>Interfaces in the Java library</vt:lpstr>
      <vt:lpstr>Interfaces are types</vt:lpstr>
      <vt:lpstr>Interfaces are types</vt:lpstr>
      <vt:lpstr>Inheritance</vt:lpstr>
      <vt:lpstr>Inheritance</vt:lpstr>
      <vt:lpstr>PowerPoint Presentation</vt:lpstr>
      <vt:lpstr>PowerPoint Presentation</vt:lpstr>
      <vt:lpstr>PowerPoint Presentation</vt:lpstr>
      <vt:lpstr>Some Definitions</vt:lpstr>
      <vt:lpstr>Why Inheritance?</vt:lpstr>
      <vt:lpstr>Is-A</vt:lpstr>
      <vt:lpstr>Is-A</vt:lpstr>
      <vt:lpstr>Is-A Pitfalls</vt:lpstr>
      <vt:lpstr>Circle is-a Ellipse?</vt:lpstr>
      <vt:lpstr>PowerPoint Presentation</vt:lpstr>
      <vt:lpstr>PowerPoint Presentation</vt:lpstr>
      <vt:lpstr>PowerPoint Presentation</vt:lpstr>
      <vt:lpstr>A Naïve Inheritance Example</vt:lpstr>
      <vt:lpstr>Stack</vt:lpstr>
      <vt:lpstr>Top of Stack</vt:lpstr>
      <vt:lpstr>Stack Operations</vt:lpstr>
      <vt:lpstr>Push</vt:lpstr>
      <vt:lpstr>Pop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Other ways to implement stack</vt:lpstr>
      <vt:lpstr>Inheritance (Part 2)</vt:lpstr>
      <vt:lpstr>PowerPoint Presentation</vt:lpstr>
      <vt:lpstr>Implementing Inheritance</vt:lpstr>
      <vt:lpstr>Dog</vt:lpstr>
      <vt:lpstr>PowerPoint Presentation</vt:lpstr>
      <vt:lpstr>What is a Subclass?</vt:lpstr>
      <vt:lpstr>Mix UML Diagram</vt:lpstr>
      <vt:lpstr>PowerPoint Presentation</vt:lpstr>
      <vt:lpstr>What is a Subclass?</vt:lpstr>
      <vt:lpstr>What is a Subclass?</vt:lpstr>
      <vt:lpstr>Mix Memory Diagram</vt:lpstr>
      <vt:lpstr>Constructors of Subclasses</vt:lpstr>
      <vt:lpstr>Constructors of Subclasses</vt:lpstr>
      <vt:lpstr>Mix (version 1)</vt:lpstr>
      <vt:lpstr>PowerPoint Presentation</vt:lpstr>
      <vt:lpstr>Mix (version 2 using chaining)</vt:lpstr>
      <vt:lpstr>PowerPoint Presentation</vt:lpstr>
      <vt:lpstr>PowerPoint Presentation</vt:lpstr>
      <vt:lpstr>PowerPoint Presentation</vt:lpstr>
      <vt:lpstr>Mix Memory Diagram</vt:lpstr>
      <vt:lpstr>Invoking the Superclass Ctor</vt:lpstr>
      <vt:lpstr>Invoking the Superclass Ctor</vt:lpstr>
      <vt:lpstr>Constructors &amp; Overridable Methods</vt:lpstr>
      <vt:lpstr>Superclass Ctor &amp; Overridable Method</vt:lpstr>
      <vt:lpstr>Subclass Overrides Method</vt:lpstr>
      <vt:lpstr>PowerPoint Presentation</vt:lpstr>
      <vt:lpstr>What's Going On?</vt:lpstr>
      <vt:lpstr>PowerPoint Presentation</vt:lpstr>
      <vt:lpstr>Preconditions and Inheritance</vt:lpstr>
      <vt:lpstr>Preconditions and Inheritance</vt:lpstr>
      <vt:lpstr>Strength of a Precondition</vt:lpstr>
      <vt:lpstr>Preconditions on Overridden Methods</vt:lpstr>
      <vt:lpstr>PowerPoint Presentation</vt:lpstr>
      <vt:lpstr>Postconditions and Inheritance</vt:lpstr>
      <vt:lpstr>Postconditions and Inheritance</vt:lpstr>
      <vt:lpstr>Strength of a Postcondition</vt:lpstr>
      <vt:lpstr>Postconditions on Overridden Methods</vt:lpstr>
      <vt:lpstr>PowerPoint Presentation</vt:lpstr>
      <vt:lpstr>Exceptions</vt:lpstr>
      <vt:lpstr>User Defined Exceptions</vt:lpstr>
      <vt:lpstr>Exceptions and Inheritance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Windows User</cp:lastModifiedBy>
  <cp:revision>574</cp:revision>
  <dcterms:created xsi:type="dcterms:W3CDTF">2006-08-16T00:00:00Z</dcterms:created>
  <dcterms:modified xsi:type="dcterms:W3CDTF">2017-11-16T03:13:40Z</dcterms:modified>
</cp:coreProperties>
</file>