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7"/>
  </p:notesMasterIdLst>
  <p:sldIdLst>
    <p:sldId id="256" r:id="rId2"/>
    <p:sldId id="285" r:id="rId3"/>
    <p:sldId id="267" r:id="rId4"/>
    <p:sldId id="284" r:id="rId5"/>
    <p:sldId id="287" r:id="rId6"/>
    <p:sldId id="257" r:id="rId7"/>
    <p:sldId id="260" r:id="rId8"/>
    <p:sldId id="259" r:id="rId9"/>
    <p:sldId id="261" r:id="rId10"/>
    <p:sldId id="262" r:id="rId11"/>
    <p:sldId id="268" r:id="rId12"/>
    <p:sldId id="281" r:id="rId13"/>
    <p:sldId id="263" r:id="rId14"/>
    <p:sldId id="264" r:id="rId15"/>
    <p:sldId id="27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88151" autoAdjust="0"/>
  </p:normalViewPr>
  <p:slideViewPr>
    <p:cSldViewPr snapToGrid="0">
      <p:cViewPr varScale="1">
        <p:scale>
          <a:sx n="47" d="100"/>
          <a:sy n="47" d="100"/>
        </p:scale>
        <p:origin x="60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F293EA-9E30-4CFC-BEA8-109B13CBEA0E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C1439-BC93-4B46-A319-9A60CD725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67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C1439-BC93-4B46-A319-9A60CD72532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758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C1439-BC93-4B46-A319-9A60CD72532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C1439-BC93-4B46-A319-9A60CD72532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582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C1439-BC93-4B46-A319-9A60CD72532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873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C1439-BC93-4B46-A319-9A60CD72532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371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133600"/>
            <a:ext cx="11176000" cy="160020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1201" y="3810000"/>
            <a:ext cx="11200983" cy="457200"/>
          </a:xfrm>
        </p:spPr>
        <p:txBody>
          <a:bodyPr anchor="ctr">
            <a:no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29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4864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486400" cy="36925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9200" y="1535113"/>
            <a:ext cx="54864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9200" y="2174876"/>
            <a:ext cx="5486400" cy="36925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B7D4-AA16-41C6-BAF7-DC4BD7CD5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566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165600" cy="1022350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1"/>
            <a:ext cx="4165600" cy="45085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69933" y="273051"/>
            <a:ext cx="6815667" cy="567055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B7D4-AA16-41C6-BAF7-DC4BD7CD5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717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457200"/>
          </a:xfrm>
        </p:spPr>
        <p:txBody>
          <a:bodyPr anchor="t">
            <a:norm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257800"/>
            <a:ext cx="7315200" cy="685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B7D4-AA16-41C6-BAF7-DC4BD7CD5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1256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09600" y="1600200"/>
            <a:ext cx="11176000" cy="4343400"/>
          </a:xfrm>
        </p:spPr>
        <p:txBody>
          <a:bodyPr/>
          <a:lstStyle>
            <a:lvl1pPr>
              <a:defRPr sz="2400"/>
            </a:lvl1pPr>
            <a:lvl2pPr marL="742950" indent="-285750">
              <a:buFont typeface="Arial" panose="020B0604020202020204" pitchFamily="34" charset="0"/>
              <a:buChar char="−"/>
              <a:defRPr sz="2200"/>
            </a:lvl2pPr>
            <a:lvl3pPr marL="1143000" indent="-228600">
              <a:buFont typeface="Wingdings" panose="05000000000000000000" pitchFamily="2" charset="2"/>
              <a:buChar char="§"/>
              <a:defRPr sz="2000"/>
            </a:lvl3pPr>
            <a:lvl4pPr marL="1600200" indent="-228600">
              <a:buFont typeface="Courier New" panose="02070309020205020404" pitchFamily="49" charset="0"/>
              <a:buChar char="o"/>
              <a:defRPr sz="18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BFBEB7D4-AA16-41C6-BAF7-DC4BD7CD5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869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 descr="&quot;&quot;"/>
          <p:cNvSpPr/>
          <p:nvPr/>
        </p:nvSpPr>
        <p:spPr>
          <a:xfrm rot="16200000">
            <a:off x="5029200" y="-3047999"/>
            <a:ext cx="2133600" cy="12192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2286000"/>
            <a:ext cx="10871200" cy="1524000"/>
          </a:xfrm>
        </p:spPr>
        <p:txBody>
          <a:bodyPr anchor="ctr">
            <a:normAutofit/>
          </a:bodyPr>
          <a:lstStyle>
            <a:lvl1pPr algn="ctr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400" y="4267200"/>
            <a:ext cx="10871200" cy="7493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11" name="Picture 10" descr="Logo" title="York Universit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1694" y="5954902"/>
            <a:ext cx="2410620" cy="77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476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486400" cy="43434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600200"/>
            <a:ext cx="5486400" cy="43434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B7D4-AA16-41C6-BAF7-DC4BD7CD5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95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EB7D4-AA16-41C6-BAF7-DC4BD7CD5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85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 descr="&quot;&quot;"/>
          <p:cNvSpPr/>
          <p:nvPr/>
        </p:nvSpPr>
        <p:spPr>
          <a:xfrm>
            <a:off x="1" y="0"/>
            <a:ext cx="419575" cy="6858000"/>
          </a:xfrm>
          <a:prstGeom prst="rect">
            <a:avLst/>
          </a:prstGeom>
          <a:solidFill>
            <a:srgbClr val="E3183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09600" y="6342324"/>
            <a:ext cx="609600" cy="387421"/>
          </a:xfrm>
        </p:spPr>
        <p:txBody>
          <a:bodyPr/>
          <a:lstStyle/>
          <a:p>
            <a:fld id="{BFBEB7D4-AA16-41C6-BAF7-DC4BD7CD5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365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09600" y="6342324"/>
            <a:ext cx="609600" cy="387421"/>
          </a:xfrm>
        </p:spPr>
        <p:txBody>
          <a:bodyPr/>
          <a:lstStyle/>
          <a:p>
            <a:fld id="{BFBEB7D4-AA16-41C6-BAF7-DC4BD7CD5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901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d Bar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 descr="&quot;&quot;"/>
          <p:cNvSpPr/>
          <p:nvPr/>
        </p:nvSpPr>
        <p:spPr>
          <a:xfrm>
            <a:off x="1" y="0"/>
            <a:ext cx="419575" cy="6858000"/>
          </a:xfrm>
          <a:prstGeom prst="rect">
            <a:avLst/>
          </a:prstGeom>
          <a:solidFill>
            <a:srgbClr val="E31837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</a:endParaRPr>
          </a:p>
        </p:txBody>
      </p:sp>
      <p:sp>
        <p:nvSpPr>
          <p:cNvPr id="3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09600" y="6342324"/>
            <a:ext cx="609600" cy="387421"/>
          </a:xfrm>
        </p:spPr>
        <p:txBody>
          <a:bodyPr/>
          <a:lstStyle/>
          <a:p>
            <a:fld id="{BFBEB7D4-AA16-41C6-BAF7-DC4BD7CD5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230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09600" y="6342324"/>
            <a:ext cx="609600" cy="387421"/>
          </a:xfrm>
        </p:spPr>
        <p:txBody>
          <a:bodyPr/>
          <a:lstStyle/>
          <a:p>
            <a:fld id="{BFBEB7D4-AA16-41C6-BAF7-DC4BD7CD5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101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11176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1176000" cy="4267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9600" y="6342324"/>
            <a:ext cx="609600" cy="3874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EB7D4-AA16-41C6-BAF7-DC4BD7CD505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20800" y="6364620"/>
            <a:ext cx="20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FDAC0-6598-434A-9869-8BCD48EAB7A0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6462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pic>
        <p:nvPicPr>
          <p:cNvPr id="7" name="Picture 6" descr="York University logo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1694" y="5954902"/>
            <a:ext cx="2410620" cy="774842"/>
          </a:xfrm>
          <a:prstGeom prst="rect">
            <a:avLst/>
          </a:prstGeom>
        </p:spPr>
      </p:pic>
      <p:sp>
        <p:nvSpPr>
          <p:cNvPr id="8" name="Rectangle 7" descr="&quot;&quot;"/>
          <p:cNvSpPr/>
          <p:nvPr/>
        </p:nvSpPr>
        <p:spPr>
          <a:xfrm>
            <a:off x="1" y="0"/>
            <a:ext cx="41957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ln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867024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−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Strategy Design Pattern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EECS 6431- Software Re-engineering</a:t>
            </a:r>
            <a:endParaRPr lang="en-US" dirty="0"/>
          </a:p>
          <a:p>
            <a:r>
              <a:rPr lang="en-US" sz="2000" dirty="0" smtClean="0"/>
              <a:t>Nasim </a:t>
            </a:r>
            <a:r>
              <a:rPr lang="en-US" sz="2000" dirty="0" err="1" smtClean="0"/>
              <a:t>Razavi</a:t>
            </a:r>
            <a:endParaRPr lang="en-US" sz="2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35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Define the Strategy and Context. Make Strategy objects of </a:t>
            </a:r>
            <a:r>
              <a:rPr lang="en-US" dirty="0"/>
              <a:t>related algorithms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strategies can be defined as a hierarchy of classes offering the ability to extend and customize the existing </a:t>
            </a:r>
            <a:r>
              <a:rPr lang="en-US" dirty="0" smtClean="0"/>
              <a:t>algorithms.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context object can have a default algorithm. In runtime, if it does not contain a strategy object, it will execute the default algorithm.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616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Diagram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096" y="1572862"/>
            <a:ext cx="9534525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84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9006" y="1409215"/>
            <a:ext cx="8190016" cy="4785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12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Benefits</a:t>
            </a:r>
          </a:p>
          <a:p>
            <a:pPr lvl="1"/>
            <a:r>
              <a:rPr lang="en-US" dirty="0" smtClean="0"/>
              <a:t>Encapsulates families of related algorithms into Strategy classes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Keeps class changes from forcing other class changes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Implements algorithms independent from the Context class.</a:t>
            </a:r>
          </a:p>
          <a:p>
            <a:pPr lvl="1"/>
            <a:r>
              <a:rPr lang="en-US" dirty="0" smtClean="0"/>
              <a:t>Simplifies switching, understanding, and extending the algorithms. </a:t>
            </a:r>
          </a:p>
          <a:p>
            <a:pPr lvl="1"/>
            <a:r>
              <a:rPr lang="en-US" dirty="0" smtClean="0"/>
              <a:t>Avoids </a:t>
            </a:r>
            <a:r>
              <a:rPr lang="en-US" dirty="0"/>
              <a:t>duplicate codes.</a:t>
            </a:r>
          </a:p>
          <a:p>
            <a:pPr lvl="1"/>
            <a:r>
              <a:rPr lang="en-US" dirty="0" smtClean="0"/>
              <a:t>Eliminates conditional statements.</a:t>
            </a:r>
          </a:p>
          <a:p>
            <a:pPr lvl="1"/>
            <a:r>
              <a:rPr lang="en-US" dirty="0" smtClean="0"/>
              <a:t>Is flexible. The client can choose among different strategies.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12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Drawbacks</a:t>
            </a:r>
          </a:p>
          <a:p>
            <a:pPr lvl="1"/>
            <a:r>
              <a:rPr lang="en-US" dirty="0" smtClean="0"/>
              <a:t>Communication overhead between Strategy and Context.</a:t>
            </a:r>
          </a:p>
          <a:p>
            <a:pPr lvl="1"/>
            <a:r>
              <a:rPr lang="en-US" dirty="0" smtClean="0"/>
              <a:t>The increased number of objects.</a:t>
            </a:r>
          </a:p>
          <a:p>
            <a:pPr lvl="1"/>
            <a:r>
              <a:rPr lang="en-US" dirty="0" smtClean="0"/>
              <a:t>The client has to be aware of strategies and their difference.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16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Refrences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sz="2000" dirty="0" err="1"/>
              <a:t>Vlissides</a:t>
            </a:r>
            <a:r>
              <a:rPr lang="en-US" sz="2000" dirty="0"/>
              <a:t>, John, et al. "Design patterns: Elements of reusable object-oriented software." </a:t>
            </a:r>
            <a:r>
              <a:rPr lang="en-US" sz="2000" i="1" dirty="0"/>
              <a:t>Reading: Addison-Wesley</a:t>
            </a:r>
            <a:r>
              <a:rPr lang="en-US" sz="2000" dirty="0"/>
              <a:t> 49.120 (1995): 11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7899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Strategy pattern</a:t>
            </a:r>
          </a:p>
          <a:p>
            <a:r>
              <a:rPr lang="en-US" dirty="0" smtClean="0"/>
              <a:t>Motivation</a:t>
            </a:r>
          </a:p>
          <a:p>
            <a:r>
              <a:rPr lang="en-US" dirty="0" smtClean="0"/>
              <a:t>Intent</a:t>
            </a:r>
          </a:p>
          <a:p>
            <a:r>
              <a:rPr lang="en-US" dirty="0" smtClean="0"/>
              <a:t>Applicability</a:t>
            </a:r>
          </a:p>
          <a:p>
            <a:r>
              <a:rPr lang="en-US" dirty="0" smtClean="0"/>
              <a:t>Structure</a:t>
            </a:r>
          </a:p>
          <a:p>
            <a:r>
              <a:rPr lang="en-US" dirty="0" smtClean="0"/>
              <a:t>Participants</a:t>
            </a:r>
          </a:p>
          <a:p>
            <a:r>
              <a:rPr lang="en-US" dirty="0" smtClean="0"/>
              <a:t>Implementation</a:t>
            </a:r>
          </a:p>
          <a:p>
            <a:r>
              <a:rPr lang="en-US" dirty="0" smtClean="0"/>
              <a:t>Sequence diagram</a:t>
            </a:r>
          </a:p>
          <a:p>
            <a:r>
              <a:rPr lang="en-US" dirty="0" smtClean="0"/>
              <a:t>Consequences</a:t>
            </a:r>
          </a:p>
          <a:p>
            <a:r>
              <a:rPr lang="en-US" dirty="0" smtClean="0"/>
              <a:t>References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62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Strategy pattern </a:t>
            </a:r>
            <a:r>
              <a:rPr lang="en-US" dirty="0" smtClean="0"/>
              <a:t>(known as policy)</a:t>
            </a:r>
            <a:r>
              <a:rPr lang="en-US" dirty="0"/>
              <a:t> is </a:t>
            </a:r>
            <a:r>
              <a:rPr lang="en-US" dirty="0" smtClean="0"/>
              <a:t>a behavioral software design pattern</a:t>
            </a:r>
            <a:r>
              <a:rPr lang="en-US" dirty="0"/>
              <a:t> </a:t>
            </a:r>
            <a:r>
              <a:rPr lang="en-US" dirty="0" smtClean="0"/>
              <a:t>that </a:t>
            </a:r>
            <a:r>
              <a:rPr lang="en-US" dirty="0"/>
              <a:t>enables </a:t>
            </a:r>
            <a:r>
              <a:rPr lang="en-US" dirty="0" smtClean="0"/>
              <a:t>a</a:t>
            </a:r>
            <a:r>
              <a:rPr lang="en-US" dirty="0"/>
              <a:t> </a:t>
            </a:r>
            <a:r>
              <a:rPr lang="en-US" dirty="0" smtClean="0"/>
              <a:t>behavior (an algorithm) </a:t>
            </a:r>
            <a:r>
              <a:rPr lang="en-US" dirty="0"/>
              <a:t>to be selected at </a:t>
            </a:r>
            <a:r>
              <a:rPr lang="en-US" dirty="0" smtClean="0"/>
              <a:t>runtime.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Strategy defines a set of algorithms that can be used interchangeably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95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superclass or an interface may offer </a:t>
            </a:r>
            <a:r>
              <a:rPr lang="en-US" dirty="0"/>
              <a:t>features that </a:t>
            </a:r>
            <a:r>
              <a:rPr lang="en-US" dirty="0" smtClean="0"/>
              <a:t>are not applicable </a:t>
            </a:r>
            <a:r>
              <a:rPr lang="en-US" dirty="0"/>
              <a:t>for </a:t>
            </a:r>
            <a:r>
              <a:rPr lang="en-US" dirty="0" smtClean="0"/>
              <a:t>all subclass. In this case, for instance, we have to overwrite those features for some subclasses. </a:t>
            </a:r>
          </a:p>
          <a:p>
            <a:pPr lvl="1"/>
            <a:endParaRPr lang="en-US" dirty="0" smtClean="0"/>
          </a:p>
          <a:p>
            <a:pPr marL="400050"/>
            <a:r>
              <a:rPr lang="en-US" dirty="0" smtClean="0"/>
              <a:t>Having optional </a:t>
            </a:r>
            <a:r>
              <a:rPr lang="en-US" dirty="0"/>
              <a:t>features in the </a:t>
            </a:r>
            <a:r>
              <a:rPr lang="en-US" dirty="0" smtClean="0"/>
              <a:t>supper classes </a:t>
            </a:r>
            <a:r>
              <a:rPr lang="en-US" dirty="0"/>
              <a:t>that are only relevant to some </a:t>
            </a:r>
            <a:r>
              <a:rPr lang="en-US" dirty="0" smtClean="0"/>
              <a:t>subclasses causes many duplicate codes and </a:t>
            </a:r>
            <a:r>
              <a:rPr lang="en-US" dirty="0"/>
              <a:t>long lists of </a:t>
            </a:r>
            <a:r>
              <a:rPr lang="en-US" dirty="0" smtClean="0"/>
              <a:t>conditionals.</a:t>
            </a:r>
          </a:p>
          <a:p>
            <a:pPr marL="57150" indent="0">
              <a:buNone/>
            </a:pPr>
            <a:endParaRPr lang="en-US" dirty="0" smtClean="0"/>
          </a:p>
          <a:p>
            <a:pPr marL="400050"/>
            <a:r>
              <a:rPr lang="en-US" dirty="0" smtClean="0"/>
              <a:t>A class have different behaviors. Multiple </a:t>
            </a:r>
            <a:r>
              <a:rPr lang="en-US" dirty="0"/>
              <a:t>algorithms can be implemented for a specific task. </a:t>
            </a:r>
          </a:p>
          <a:p>
            <a:pPr marL="400050"/>
            <a:endParaRPr lang="en-US" dirty="0" smtClean="0"/>
          </a:p>
          <a:p>
            <a:pPr marL="40005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7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7987" y="2161190"/>
            <a:ext cx="6296025" cy="329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165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behavior of a class to be independent </a:t>
            </a:r>
            <a:r>
              <a:rPr lang="en-US" dirty="0"/>
              <a:t>from </a:t>
            </a:r>
            <a:r>
              <a:rPr lang="en-US" dirty="0" smtClean="0"/>
              <a:t>the clients </a:t>
            </a:r>
            <a:r>
              <a:rPr lang="en-US" dirty="0"/>
              <a:t>that </a:t>
            </a:r>
            <a:r>
              <a:rPr lang="en-US" dirty="0" smtClean="0"/>
              <a:t>use </a:t>
            </a:r>
            <a:r>
              <a:rPr lang="en-US" dirty="0"/>
              <a:t>it.</a:t>
            </a:r>
          </a:p>
          <a:p>
            <a:pPr lvl="1"/>
            <a:r>
              <a:rPr lang="en-US" dirty="0" smtClean="0"/>
              <a:t>By encapsulating each algorithm and make them interchangeable. </a:t>
            </a:r>
          </a:p>
          <a:p>
            <a:pPr lvl="1"/>
            <a:r>
              <a:rPr lang="en-US" dirty="0" smtClean="0"/>
              <a:t>Put </a:t>
            </a:r>
            <a:r>
              <a:rPr lang="en-US" dirty="0"/>
              <a:t>the abstraction in an interface, </a:t>
            </a:r>
            <a:r>
              <a:rPr lang="en-US" dirty="0" smtClean="0"/>
              <a:t>push </a:t>
            </a:r>
            <a:r>
              <a:rPr lang="en-US" dirty="0"/>
              <a:t>implementation </a:t>
            </a:r>
            <a:r>
              <a:rPr lang="en-US" dirty="0" smtClean="0"/>
              <a:t>details down to derived </a:t>
            </a:r>
            <a:r>
              <a:rPr lang="en-US" dirty="0"/>
              <a:t>classes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n-US" dirty="0" smtClean="0"/>
              <a:t>The behavior </a:t>
            </a:r>
            <a:r>
              <a:rPr lang="en-US" dirty="0"/>
              <a:t>can </a:t>
            </a:r>
            <a:r>
              <a:rPr lang="en-US" dirty="0" smtClean="0"/>
              <a:t>change in subclasses </a:t>
            </a:r>
            <a:r>
              <a:rPr lang="en-US" dirty="0"/>
              <a:t>without side effects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06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Use the Strategy pattern when </a:t>
            </a:r>
          </a:p>
          <a:p>
            <a:r>
              <a:rPr lang="en-US" dirty="0"/>
              <a:t>M</a:t>
            </a:r>
            <a:r>
              <a:rPr lang="en-US" dirty="0" smtClean="0"/>
              <a:t>any related classes differ only in their behavior. </a:t>
            </a:r>
          </a:p>
          <a:p>
            <a:r>
              <a:rPr lang="en-US" dirty="0" smtClean="0"/>
              <a:t>To avoid complex code. </a:t>
            </a:r>
          </a:p>
          <a:p>
            <a:r>
              <a:rPr lang="en-US" dirty="0"/>
              <a:t>W</a:t>
            </a:r>
            <a:r>
              <a:rPr lang="en-US" dirty="0" smtClean="0"/>
              <a:t>e </a:t>
            </a:r>
            <a:r>
              <a:rPr lang="en-US" dirty="0"/>
              <a:t>have multiple </a:t>
            </a:r>
            <a:r>
              <a:rPr lang="en-US" dirty="0" smtClean="0"/>
              <a:t>algorithms </a:t>
            </a:r>
            <a:r>
              <a:rPr lang="en-US" dirty="0"/>
              <a:t>for a specific task </a:t>
            </a:r>
            <a:r>
              <a:rPr lang="en-US" dirty="0" smtClean="0"/>
              <a:t>and we want the </a:t>
            </a:r>
            <a:r>
              <a:rPr lang="en-US" dirty="0"/>
              <a:t>client decides </a:t>
            </a:r>
            <a:r>
              <a:rPr lang="en-US" dirty="0" smtClean="0"/>
              <a:t>what strategy </a:t>
            </a:r>
            <a:r>
              <a:rPr lang="en-US" dirty="0"/>
              <a:t>to be used at runtime.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72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0066" y="398491"/>
            <a:ext cx="8134599" cy="5446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51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Strategy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eclares an interface common to all supported algorithms. </a:t>
            </a:r>
          </a:p>
          <a:p>
            <a:pPr lvl="1"/>
            <a:r>
              <a:rPr lang="en-US" dirty="0" smtClean="0"/>
              <a:t>Different behaviors can be selected by swapping between </a:t>
            </a:r>
            <a:r>
              <a:rPr lang="en-US" b="1" dirty="0" err="1" smtClean="0"/>
              <a:t>ConcreteStrategy</a:t>
            </a:r>
            <a:r>
              <a:rPr lang="en-US" dirty="0" err="1" smtClean="0"/>
              <a:t>s</a:t>
            </a:r>
            <a:r>
              <a:rPr lang="en-US" dirty="0" smtClean="0"/>
              <a:t> without any side effect in Context.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err="1" smtClean="0"/>
              <a:t>ConcreteStrategy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Defines an algorithm by implementing the Strategy interface.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Context</a:t>
            </a:r>
          </a:p>
          <a:p>
            <a:pPr lvl="1"/>
            <a:r>
              <a:rPr lang="en-US" dirty="0" smtClean="0"/>
              <a:t>Is composed of a strategy. It is a class that </a:t>
            </a:r>
            <a:r>
              <a:rPr lang="en-US" dirty="0" smtClean="0"/>
              <a:t>requires </a:t>
            </a:r>
            <a:r>
              <a:rPr lang="en-US" dirty="0" smtClean="0"/>
              <a:t>changing behaviors.</a:t>
            </a:r>
          </a:p>
          <a:p>
            <a:pPr lvl="1"/>
            <a:endParaRPr lang="en-US" dirty="0" smtClean="0"/>
          </a:p>
          <a:p>
            <a:pPr marL="400050"/>
            <a:r>
              <a:rPr lang="en-US" dirty="0" smtClean="0"/>
              <a:t>Client</a:t>
            </a:r>
          </a:p>
          <a:p>
            <a:pPr marL="800100" lvl="1"/>
            <a:r>
              <a:rPr lang="en-US" dirty="0" smtClean="0"/>
              <a:t>Defines what behavior the context uses. </a:t>
            </a:r>
          </a:p>
        </p:txBody>
      </p:sp>
    </p:spTree>
    <p:extLst>
      <p:ext uri="{BB962C8B-B14F-4D97-AF65-F5344CB8AC3E}">
        <p14:creationId xmlns:p14="http://schemas.microsoft.com/office/powerpoint/2010/main" val="27366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York U 2014">
  <a:themeElements>
    <a:clrScheme name="York">
      <a:dk1>
        <a:srgbClr val="000000"/>
      </a:dk1>
      <a:lt1>
        <a:sysClr val="window" lastClr="FFFFFF"/>
      </a:lt1>
      <a:dk2>
        <a:srgbClr val="E31837"/>
      </a:dk2>
      <a:lt2>
        <a:srgbClr val="666666"/>
      </a:lt2>
      <a:accent1>
        <a:srgbClr val="E31837"/>
      </a:accent1>
      <a:accent2>
        <a:srgbClr val="BFBFBF"/>
      </a:accent2>
      <a:accent3>
        <a:srgbClr val="666666"/>
      </a:accent3>
      <a:accent4>
        <a:srgbClr val="D59F0F"/>
      </a:accent4>
      <a:accent5>
        <a:srgbClr val="004A8D"/>
      </a:accent5>
      <a:accent6>
        <a:srgbClr val="B4A77A"/>
      </a:accent6>
      <a:hlink>
        <a:srgbClr val="E31837"/>
      </a:hlink>
      <a:folHlink>
        <a:srgbClr val="E31837"/>
      </a:folHlink>
    </a:clrScheme>
    <a:fontScheme name="Y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31837"/>
        </a:solidFill>
        <a:ln>
          <a:noFill/>
        </a:ln>
        <a:effectLst/>
      </a:spPr>
      <a:bodyPr rtlCol="0" anchor="ctr"/>
      <a:lstStyle>
        <a:defPPr algn="ctr">
          <a:defRPr>
            <a:ln>
              <a:noFill/>
            </a:ln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York U 2014" id="{95CA7901-4F8D-4924-84E4-758214DEA687}" vid="{C0B77178-D06D-4856-AD11-6EC873AABFB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York U 2014</Template>
  <TotalTime>2870</TotalTime>
  <Words>436</Words>
  <Application>Microsoft Office PowerPoint</Application>
  <PresentationFormat>Widescreen</PresentationFormat>
  <Paragraphs>82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Courier New</vt:lpstr>
      <vt:lpstr>Wingdings</vt:lpstr>
      <vt:lpstr>York U 2014</vt:lpstr>
      <vt:lpstr>Strategy Design Pattern</vt:lpstr>
      <vt:lpstr>Table of Content</vt:lpstr>
      <vt:lpstr>Strategy pattern</vt:lpstr>
      <vt:lpstr>Motivation</vt:lpstr>
      <vt:lpstr>Motivation</vt:lpstr>
      <vt:lpstr>Intent</vt:lpstr>
      <vt:lpstr>Applicability</vt:lpstr>
      <vt:lpstr>Structure</vt:lpstr>
      <vt:lpstr>Participants</vt:lpstr>
      <vt:lpstr>Implementation</vt:lpstr>
      <vt:lpstr>Sequence Diagram</vt:lpstr>
      <vt:lpstr>Example</vt:lpstr>
      <vt:lpstr>Consequences </vt:lpstr>
      <vt:lpstr>Consequences</vt:lpstr>
      <vt:lpstr>Refrences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Nasim</dc:creator>
  <cp:lastModifiedBy>Nasim</cp:lastModifiedBy>
  <cp:revision>79</cp:revision>
  <dcterms:created xsi:type="dcterms:W3CDTF">2017-02-13T13:40:19Z</dcterms:created>
  <dcterms:modified xsi:type="dcterms:W3CDTF">2017-02-15T14:16:15Z</dcterms:modified>
</cp:coreProperties>
</file>