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4326" r:id="rId2"/>
  </p:sldMasterIdLst>
  <p:notesMasterIdLst>
    <p:notesMasterId r:id="rId126"/>
  </p:notesMasterIdLst>
  <p:handoutMasterIdLst>
    <p:handoutMasterId r:id="rId127"/>
  </p:handoutMasterIdLst>
  <p:sldIdLst>
    <p:sldId id="943" r:id="rId3"/>
    <p:sldId id="908" r:id="rId4"/>
    <p:sldId id="909" r:id="rId5"/>
    <p:sldId id="910" r:id="rId6"/>
    <p:sldId id="911" r:id="rId7"/>
    <p:sldId id="912" r:id="rId8"/>
    <p:sldId id="913" r:id="rId9"/>
    <p:sldId id="914" r:id="rId10"/>
    <p:sldId id="915" r:id="rId11"/>
    <p:sldId id="916" r:id="rId12"/>
    <p:sldId id="917" r:id="rId13"/>
    <p:sldId id="918" r:id="rId14"/>
    <p:sldId id="919" r:id="rId15"/>
    <p:sldId id="920" r:id="rId16"/>
    <p:sldId id="921" r:id="rId17"/>
    <p:sldId id="922" r:id="rId18"/>
    <p:sldId id="923" r:id="rId19"/>
    <p:sldId id="924" r:id="rId20"/>
    <p:sldId id="925" r:id="rId21"/>
    <p:sldId id="926" r:id="rId22"/>
    <p:sldId id="927" r:id="rId23"/>
    <p:sldId id="928" r:id="rId24"/>
    <p:sldId id="929" r:id="rId25"/>
    <p:sldId id="930" r:id="rId26"/>
    <p:sldId id="931" r:id="rId27"/>
    <p:sldId id="932" r:id="rId28"/>
    <p:sldId id="933" r:id="rId29"/>
    <p:sldId id="934" r:id="rId30"/>
    <p:sldId id="935" r:id="rId31"/>
    <p:sldId id="936" r:id="rId32"/>
    <p:sldId id="937" r:id="rId33"/>
    <p:sldId id="938" r:id="rId34"/>
    <p:sldId id="939" r:id="rId35"/>
    <p:sldId id="940" r:id="rId36"/>
    <p:sldId id="941" r:id="rId37"/>
    <p:sldId id="942" r:id="rId38"/>
    <p:sldId id="768" r:id="rId39"/>
    <p:sldId id="793" r:id="rId40"/>
    <p:sldId id="794" r:id="rId41"/>
    <p:sldId id="798" r:id="rId42"/>
    <p:sldId id="841" r:id="rId43"/>
    <p:sldId id="843" r:id="rId44"/>
    <p:sldId id="842" r:id="rId45"/>
    <p:sldId id="844" r:id="rId46"/>
    <p:sldId id="845" r:id="rId47"/>
    <p:sldId id="846" r:id="rId48"/>
    <p:sldId id="847" r:id="rId49"/>
    <p:sldId id="848" r:id="rId50"/>
    <p:sldId id="849" r:id="rId51"/>
    <p:sldId id="797" r:id="rId52"/>
    <p:sldId id="795" r:id="rId53"/>
    <p:sldId id="840" r:id="rId54"/>
    <p:sldId id="850" r:id="rId55"/>
    <p:sldId id="851" r:id="rId56"/>
    <p:sldId id="852" r:id="rId57"/>
    <p:sldId id="853" r:id="rId58"/>
    <p:sldId id="796" r:id="rId59"/>
    <p:sldId id="799" r:id="rId60"/>
    <p:sldId id="800" r:id="rId61"/>
    <p:sldId id="801" r:id="rId62"/>
    <p:sldId id="802" r:id="rId63"/>
    <p:sldId id="803" r:id="rId64"/>
    <p:sldId id="804" r:id="rId65"/>
    <p:sldId id="805" r:id="rId66"/>
    <p:sldId id="854" r:id="rId67"/>
    <p:sldId id="855" r:id="rId68"/>
    <p:sldId id="856" r:id="rId69"/>
    <p:sldId id="857" r:id="rId70"/>
    <p:sldId id="858" r:id="rId71"/>
    <p:sldId id="859" r:id="rId72"/>
    <p:sldId id="806" r:id="rId73"/>
    <p:sldId id="807" r:id="rId74"/>
    <p:sldId id="808" r:id="rId75"/>
    <p:sldId id="809" r:id="rId76"/>
    <p:sldId id="810" r:id="rId77"/>
    <p:sldId id="860" r:id="rId78"/>
    <p:sldId id="861" r:id="rId79"/>
    <p:sldId id="862" r:id="rId80"/>
    <p:sldId id="863" r:id="rId81"/>
    <p:sldId id="864" r:id="rId82"/>
    <p:sldId id="865" r:id="rId83"/>
    <p:sldId id="866" r:id="rId84"/>
    <p:sldId id="867" r:id="rId85"/>
    <p:sldId id="868" r:id="rId86"/>
    <p:sldId id="869" r:id="rId87"/>
    <p:sldId id="870" r:id="rId88"/>
    <p:sldId id="871" r:id="rId89"/>
    <p:sldId id="872" r:id="rId90"/>
    <p:sldId id="873" r:id="rId91"/>
    <p:sldId id="874" r:id="rId92"/>
    <p:sldId id="875" r:id="rId93"/>
    <p:sldId id="876" r:id="rId94"/>
    <p:sldId id="877" r:id="rId95"/>
    <p:sldId id="878" r:id="rId96"/>
    <p:sldId id="879" r:id="rId97"/>
    <p:sldId id="880" r:id="rId98"/>
    <p:sldId id="881" r:id="rId99"/>
    <p:sldId id="882" r:id="rId100"/>
    <p:sldId id="883" r:id="rId101"/>
    <p:sldId id="884" r:id="rId102"/>
    <p:sldId id="885" r:id="rId103"/>
    <p:sldId id="886" r:id="rId104"/>
    <p:sldId id="887" r:id="rId105"/>
    <p:sldId id="888" r:id="rId106"/>
    <p:sldId id="889" r:id="rId107"/>
    <p:sldId id="890" r:id="rId108"/>
    <p:sldId id="891" r:id="rId109"/>
    <p:sldId id="892" r:id="rId110"/>
    <p:sldId id="893" r:id="rId111"/>
    <p:sldId id="894" r:id="rId112"/>
    <p:sldId id="895" r:id="rId113"/>
    <p:sldId id="896" r:id="rId114"/>
    <p:sldId id="897" r:id="rId115"/>
    <p:sldId id="898" r:id="rId116"/>
    <p:sldId id="899" r:id="rId117"/>
    <p:sldId id="900" r:id="rId118"/>
    <p:sldId id="901" r:id="rId119"/>
    <p:sldId id="902" r:id="rId120"/>
    <p:sldId id="903" r:id="rId121"/>
    <p:sldId id="904" r:id="rId122"/>
    <p:sldId id="905" r:id="rId123"/>
    <p:sldId id="906" r:id="rId124"/>
    <p:sldId id="907" r:id="rId1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20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539">
          <p15:clr>
            <a:srgbClr val="A4A3A4"/>
          </p15:clr>
        </p15:guide>
        <p15:guide id="4" pos="2880">
          <p15:clr>
            <a:srgbClr val="A4A3A4"/>
          </p15:clr>
        </p15:guide>
        <p15:guide id="5" pos="4332">
          <p15:clr>
            <a:srgbClr val="A4A3A4"/>
          </p15:clr>
        </p15:guide>
        <p15:guide id="6" pos="14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50" y="114"/>
      </p:cViewPr>
      <p:guideLst>
        <p:guide orient="horz" pos="3720"/>
        <p:guide orient="horz" pos="2160"/>
        <p:guide orient="horz" pos="3539"/>
        <p:guide pos="2880"/>
        <p:guide pos="4332"/>
        <p:guide pos="14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6" Type="http://schemas.openxmlformats.org/officeDocument/2006/relationships/slide" Target="slides/slide14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slide" Target="slides/slide121.xml"/><Relationship Id="rId128" Type="http://schemas.openxmlformats.org/officeDocument/2006/relationships/presProps" Target="presProps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113" Type="http://schemas.openxmlformats.org/officeDocument/2006/relationships/slide" Target="slides/slide111.xml"/><Relationship Id="rId118" Type="http://schemas.openxmlformats.org/officeDocument/2006/relationships/slide" Target="slides/slide116.xml"/><Relationship Id="rId12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121" Type="http://schemas.openxmlformats.org/officeDocument/2006/relationships/slide" Target="slides/slide11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116" Type="http://schemas.openxmlformats.org/officeDocument/2006/relationships/slide" Target="slides/slide114.xml"/><Relationship Id="rId124" Type="http://schemas.openxmlformats.org/officeDocument/2006/relationships/slide" Target="slides/slide122.xml"/><Relationship Id="rId129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11" Type="http://schemas.openxmlformats.org/officeDocument/2006/relationships/slide" Target="slides/slide10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Relationship Id="rId114" Type="http://schemas.openxmlformats.org/officeDocument/2006/relationships/slide" Target="slides/slide112.xml"/><Relationship Id="rId119" Type="http://schemas.openxmlformats.org/officeDocument/2006/relationships/slide" Target="slides/slide117.xml"/><Relationship Id="rId127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slide" Target="slides/slide120.xml"/><Relationship Id="rId13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120" Type="http://schemas.openxmlformats.org/officeDocument/2006/relationships/slide" Target="slides/slide118.xml"/><Relationship Id="rId125" Type="http://schemas.openxmlformats.org/officeDocument/2006/relationships/slide" Target="slides/slide123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15" Type="http://schemas.openxmlformats.org/officeDocument/2006/relationships/slide" Target="slides/slide113.xml"/><Relationship Id="rId131" Type="http://schemas.openxmlformats.org/officeDocument/2006/relationships/tableStyles" Target="tableStyles.xml"/><Relationship Id="rId61" Type="http://schemas.openxmlformats.org/officeDocument/2006/relationships/slide" Target="slides/slide59.xml"/><Relationship Id="rId82" Type="http://schemas.openxmlformats.org/officeDocument/2006/relationships/slide" Target="slides/slide8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DC913-D9B5-486A-9F19-D7B18256D665}" type="datetimeFigureOut">
              <a:rPr lang="en-CA" smtClean="0"/>
              <a:pPr/>
              <a:t>2017-04-04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35837-1C23-4D25-B28C-2AE92FCCBCF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5843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10CE68-E0FC-4F68-898C-2BAB9D7DDDF7}" type="datetimeFigureOut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25D12C-3AF0-40A5-94F7-CBF51ED916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44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25D12C-3AF0-40A5-94F7-CBF51ED9167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75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277271DB-76E9-4382-9BF0-149AB5DFBF70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6A6E2-77E7-48C1-B352-47395CF9B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3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9FC6D-BDC2-4E5C-9A76-7351943E1AD7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846A-4A76-47E1-A50F-D21DEB7ED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5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0B431-F19C-45CD-9732-96D79577B162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6409E-D61D-4CA8-967B-C4256353B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31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3A57-2ADC-41C9-B676-6A51F460B0C5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90F7-8BED-4B21-A814-3BA30F5E1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65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A970A-EA42-47E3-AFCC-3D4CCF2A96D2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B2F6C-DA97-4A4B-882B-554031CC1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60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277271DB-76E9-4382-9BF0-149AB5DFBF70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6A6E2-77E7-48C1-B352-47395CF9BB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9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4AA16-7FEA-4FB7-8661-30727D3D937E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24378-2BDF-4197-888D-42F063AC2A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752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C8119-5AEF-4B5C-8EE3-98847634C6D6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62C08-682E-43F6-B2C1-8599D21120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77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A961C-EC32-424D-8FC6-8D10F7A56E59}" type="datetime1">
              <a:rPr lang="en-US">
                <a:solidFill>
                  <a:srgbClr val="F8F8F8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F75A-9778-4183-A164-C5ED4B095EC6}" type="slidenum">
              <a:rPr 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998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5BFD5-5BCA-48AE-A5FD-BC7627AC3B91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45016-102C-4ACC-9DB4-D679AF0475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2526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D44D1-4C2D-407B-874E-08FE6253C6BF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D9F26-1C61-4F2F-8BD9-F5DC09141A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71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4AA16-7FEA-4FB7-8661-30727D3D937E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24378-2BDF-4197-888D-42F063AC2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93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C0955-F7CA-4486-B870-EB3560E140F3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29A4-9236-4C99-8AE7-13058A6579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063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47CD-21E6-4C71-BF69-1105FDB34260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E6AE-A8CB-4377-9816-A54EDC39FF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386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47CD-21E6-4C71-BF69-1105FDB34260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E6AE-A8CB-4377-9816-A54EDC39FF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375829"/>
            <a:ext cx="8229600" cy="5781131"/>
          </a:xfrm>
        </p:spPr>
        <p:txBody>
          <a:bodyPr>
            <a:normAutofit/>
          </a:bodyPr>
          <a:lstStyle>
            <a:lvl1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111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9FC6D-BDC2-4E5C-9A76-7351943E1AD7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846A-4A76-47E1-A50F-D21DEB7EDC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7513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0B431-F19C-45CD-9732-96D79577B162}" type="datetime1">
              <a:rPr lang="en-US">
                <a:solidFill>
                  <a:srgbClr val="F8F8F8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F8F8F8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6409E-D61D-4CA8-967B-C4256353BDCB}" type="slidenum">
              <a:rPr 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2063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3A57-2ADC-41C9-B676-6A51F460B0C5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90F7-8BED-4B21-A814-3BA30F5E17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499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A970A-EA42-47E3-AFCC-3D4CCF2A96D2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B2F6C-DA97-4A4B-882B-554031CC1A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859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d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D64FF-8B90-4557-A759-CC7674438530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0E8DD-7C13-4CFA-83A3-5C82826C23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433436"/>
            <a:ext cx="8229600" cy="5723524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5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C8119-5AEF-4B5C-8EE3-98847634C6D6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62C08-682E-43F6-B2C1-8599D2112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7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A961C-EC32-424D-8FC6-8D10F7A56E59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F75A-9778-4183-A164-C5ED4B095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59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5BFD5-5BCA-48AE-A5FD-BC7627AC3B91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45016-102C-4ACC-9DB4-D679AF047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0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D44D1-4C2D-407B-874E-08FE6253C6BF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D9F26-1C61-4F2F-8BD9-F5DC09141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9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C0955-F7CA-4486-B870-EB3560E140F3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29A4-9236-4C99-8AE7-13058A657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47CD-21E6-4C71-BF69-1105FDB34260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E6AE-A8CB-4377-9816-A54EDC39F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4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47CD-21E6-4C71-BF69-1105FDB34260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E6AE-A8CB-4377-9816-A54EDC39F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375829"/>
            <a:ext cx="8229600" cy="5781131"/>
          </a:xfrm>
        </p:spPr>
        <p:txBody>
          <a:bodyPr>
            <a:normAutofit/>
          </a:bodyPr>
          <a:lstStyle>
            <a:lvl1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16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46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F79B9A-9DDF-413B-A437-B3CDE6416320}" type="datetime1">
              <a:rPr lang="en-US"/>
              <a:pPr>
                <a:defRPr/>
              </a:pPr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EFBCBE-3178-422A-8244-A4E30F7D6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1" r:id="rId2"/>
    <p:sldLayoutId id="2147484302" r:id="rId3"/>
    <p:sldLayoutId id="2147484307" r:id="rId4"/>
    <p:sldLayoutId id="2147484303" r:id="rId5"/>
    <p:sldLayoutId id="2147484304" r:id="rId6"/>
    <p:sldLayoutId id="2147484308" r:id="rId7"/>
    <p:sldLayoutId id="2147484309" r:id="rId8"/>
    <p:sldLayoutId id="2147484313" r:id="rId9"/>
    <p:sldLayoutId id="2147484310" r:id="rId10"/>
    <p:sldLayoutId id="2147484311" r:id="rId11"/>
    <p:sldLayoutId id="2147484305" r:id="rId12"/>
    <p:sldLayoutId id="214748431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F79B9A-9DDF-413B-A437-B3CDE6416320}" type="datetime1">
              <a:rPr lang="en-US">
                <a:solidFill>
                  <a:srgbClr val="000000"/>
                </a:solidFill>
              </a:rPr>
              <a:pPr>
                <a:defRPr/>
              </a:pPr>
              <a:t>4/4/2017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EFBCBE-3178-422A-8244-A4E30F7D6A0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38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  <p:sldLayoutId id="2147484338" r:id="rId12"/>
    <p:sldLayoutId id="2147484339" r:id="rId13"/>
    <p:sldLayoutId id="2147484340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c.fltmaps.com/en" TargetMode="External"/><Relationship Id="rId2" Type="http://schemas.openxmlformats.org/officeDocument/2006/relationships/hyperlink" Target="http://friend-wheel.com/flashwheel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isualcomplexity.com/vc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wmf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information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in </a:t>
            </a:r>
            <a:r>
              <a:rPr lang="fr-FR" dirty="0" err="1" smtClean="0"/>
              <a:t>lab</a:t>
            </a:r>
            <a:r>
              <a:rPr lang="fr-FR" dirty="0" smtClean="0"/>
              <a:t> Tue</a:t>
            </a:r>
            <a:r>
              <a:rPr lang="fr-FR" dirty="0"/>
              <a:t>, 18 </a:t>
            </a:r>
            <a:r>
              <a:rPr lang="fr-FR" dirty="0" err="1"/>
              <a:t>Apr</a:t>
            </a:r>
            <a:r>
              <a:rPr lang="fr-FR" dirty="0"/>
              <a:t> </a:t>
            </a:r>
            <a:r>
              <a:rPr lang="fr-FR" dirty="0" smtClean="0"/>
              <a:t>2017, 9:00-noon</a:t>
            </a:r>
          </a:p>
          <a:p>
            <a:r>
              <a:rPr lang="fr-FR" dirty="0" err="1" smtClean="0"/>
              <a:t>programming</a:t>
            </a:r>
            <a:r>
              <a:rPr lang="fr-FR" dirty="0" smtClean="0"/>
              <a:t> part</a:t>
            </a:r>
          </a:p>
          <a:p>
            <a:pPr lvl="1"/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inheritance</a:t>
            </a:r>
            <a:r>
              <a:rPr lang="fr-FR" dirty="0" smtClean="0"/>
              <a:t> </a:t>
            </a:r>
            <a:r>
              <a:rPr lang="fr-FR" dirty="0" err="1" smtClean="0"/>
              <a:t>onwards</a:t>
            </a:r>
            <a:r>
              <a:rPr lang="fr-FR" dirty="0" smtClean="0"/>
              <a:t> but no GUI </a:t>
            </a:r>
            <a:r>
              <a:rPr lang="fr-FR" dirty="0" err="1" smtClean="0"/>
              <a:t>programming</a:t>
            </a:r>
            <a:endParaRPr lang="fr-FR" dirty="0" smtClean="0"/>
          </a:p>
          <a:p>
            <a:pPr lvl="2"/>
            <a:r>
              <a:rPr lang="fr-FR" dirty="0" err="1" smtClean="0"/>
              <a:t>expect</a:t>
            </a:r>
            <a:r>
              <a:rPr lang="fr-FR" dirty="0" smtClean="0"/>
              <a:t> to </a:t>
            </a:r>
            <a:r>
              <a:rPr lang="fr-FR" dirty="0" err="1" smtClean="0"/>
              <a:t>see</a:t>
            </a:r>
            <a:r>
              <a:rPr lang="fr-FR" dirty="0" smtClean="0"/>
              <a:t> an </a:t>
            </a:r>
            <a:r>
              <a:rPr lang="fr-FR" dirty="0" err="1" smtClean="0"/>
              <a:t>inheritance</a:t>
            </a:r>
            <a:r>
              <a:rPr lang="fr-FR" dirty="0" smtClean="0"/>
              <a:t> question, </a:t>
            </a:r>
            <a:r>
              <a:rPr lang="fr-FR" dirty="0" err="1" smtClean="0"/>
              <a:t>recursion</a:t>
            </a:r>
            <a:r>
              <a:rPr lang="fr-FR" dirty="0" smtClean="0"/>
              <a:t> questions, data structure questions</a:t>
            </a:r>
          </a:p>
          <a:p>
            <a:r>
              <a:rPr lang="fr-FR" dirty="0" err="1" smtClean="0"/>
              <a:t>written</a:t>
            </a:r>
            <a:r>
              <a:rPr lang="fr-FR" dirty="0" smtClean="0"/>
              <a:t> part</a:t>
            </a:r>
          </a:p>
          <a:p>
            <a:pPr lvl="1"/>
            <a:r>
              <a:rPr lang="fr-FR" dirty="0" smtClean="0"/>
              <a:t>short questions (</a:t>
            </a:r>
            <a:r>
              <a:rPr lang="fr-FR" dirty="0" err="1" smtClean="0"/>
              <a:t>facts</a:t>
            </a:r>
            <a:r>
              <a:rPr lang="fr-FR" dirty="0" smtClean="0"/>
              <a:t>, </a:t>
            </a:r>
            <a:r>
              <a:rPr lang="fr-FR" dirty="0" err="1" smtClean="0"/>
              <a:t>definitions</a:t>
            </a:r>
            <a:r>
              <a:rPr lang="fr-FR" dirty="0" smtClean="0"/>
              <a:t>, etc.) </a:t>
            </a:r>
            <a:r>
              <a:rPr lang="fr-FR" dirty="0" err="1" smtClean="0"/>
              <a:t>covering</a:t>
            </a:r>
            <a:r>
              <a:rPr lang="fr-FR" dirty="0" smtClean="0"/>
              <a:t> </a:t>
            </a:r>
            <a:r>
              <a:rPr lang="fr-FR" dirty="0" err="1" smtClean="0"/>
              <a:t>everything</a:t>
            </a:r>
            <a:r>
              <a:rPr lang="fr-FR" dirty="0" smtClean="0"/>
              <a:t> in the course</a:t>
            </a:r>
          </a:p>
          <a:p>
            <a:pPr lvl="1"/>
            <a:r>
              <a:rPr lang="en-US" dirty="0" smtClean="0"/>
              <a:t>longer questions covering from inheritance onwards</a:t>
            </a:r>
          </a:p>
          <a:p>
            <a:pPr lvl="2"/>
            <a:r>
              <a:rPr lang="en-US" dirty="0" smtClean="0"/>
              <a:t>expect to see a proof of correctness and termination of recursive a method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6A6E2-77E7-48C1-B352-47395CF9BB8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03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79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67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23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33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99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1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83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00B050"/>
                </a:solidFill>
              </a:rPr>
              <a:t>6</a:t>
            </a:r>
            <a:endParaRPr lang="en-CA" sz="2400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26155" y="386521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39151" y="386521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8470" y="386521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80028" y="386521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19501" y="386521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69668" y="596370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09141" y="596370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91573" y="4864544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leaf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942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100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1000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05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101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1000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1000</a:t>
                      </a:r>
                      <a:endParaRPr lang="en-US" b="1" dirty="0">
                        <a:solidFill>
                          <a:srgbClr val="FF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9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102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1000</a:t>
                      </a:r>
                      <a:endParaRPr lang="en-US" b="1" dirty="0">
                        <a:solidFill>
                          <a:srgbClr val="FF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21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stack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to simulate what the JVM is doing during the recursive method</a:t>
            </a:r>
          </a:p>
          <a:p>
            <a:pPr lvl="1"/>
            <a:r>
              <a:rPr lang="en-US" dirty="0" smtClean="0"/>
              <a:t>each recursive call that is not a base case pushes a 10 onto the stack</a:t>
            </a:r>
          </a:p>
          <a:p>
            <a:pPr lvl="1"/>
            <a:r>
              <a:rPr lang="en-US" dirty="0" smtClean="0"/>
              <a:t>a recursive call that reaches a base case pushes a 1 onto the stack</a:t>
            </a:r>
          </a:p>
          <a:p>
            <a:pPr lvl="1"/>
            <a:r>
              <a:rPr lang="en-US" dirty="0" smtClean="0"/>
              <a:t>pop the stack until it is empty, multiplying the values as you go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0E8DD-7C13-4CFA-83A3-5C82826C23BB}" type="slidenum">
              <a:rPr lang="en-US" smtClean="0"/>
              <a:pPr>
                <a:defRPr/>
              </a:pPr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8568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104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powerOf10(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n)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{</a:t>
            </a:r>
          </a:p>
          <a:p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Stack&lt;Integer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&gt; t 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Stack&lt;Integer&gt;();</a:t>
            </a: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recursive calls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while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(n &gt; 0) {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t.push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(10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n-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-;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base case: n == 0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t.push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(1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accumulate the result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result 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t.pop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while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(!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t.isEmpty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()) {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result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*=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t.pop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result;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60015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a Recursive Method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a stack in the previous example is too complicated for the problem that we were trying to solve</a:t>
            </a:r>
          </a:p>
          <a:p>
            <a:pPr lvl="1"/>
            <a:r>
              <a:rPr lang="en-US" dirty="0" smtClean="0"/>
              <a:t>but it illustrates the basic idea of using a stack to convert a recursive method to an iterative method</a:t>
            </a:r>
          </a:p>
          <a:p>
            <a:r>
              <a:rPr lang="en-US" dirty="0" smtClean="0"/>
              <a:t>more complicated examples require greater sophistication in exactly what is pushed onto the stack</a:t>
            </a:r>
          </a:p>
          <a:p>
            <a:pPr lvl="1"/>
            <a:r>
              <a:rPr lang="en-US" dirty="0" smtClean="0"/>
              <a:t>see the make-up lab (Part 1) when it becomes available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0E8DD-7C13-4CFA-83A3-5C82826C23B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39681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with </a:t>
            </a:r>
            <a:r>
              <a:rPr lang="en-US" dirty="0" err="1" smtClean="0"/>
              <a:t>ArrayList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dirty="0" smtClean="0"/>
              <a:t> can be used to efficiently implement a stack</a:t>
            </a:r>
          </a:p>
          <a:p>
            <a:r>
              <a:rPr lang="en-US" dirty="0" smtClean="0"/>
              <a:t>the end of the list becomes the top of the stack</a:t>
            </a:r>
          </a:p>
          <a:p>
            <a:pPr lvl="1"/>
            <a:r>
              <a:rPr lang="en-US" dirty="0" smtClean="0"/>
              <a:t>adding and removing to the end of an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dirty="0" smtClean="0"/>
              <a:t> usually can be performed in O(1)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3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107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public class Stack&lt;E&gt; {</a:t>
            </a:r>
          </a:p>
          <a:p>
            <a:r>
              <a:rPr lang="en-US" dirty="0" smtClean="0"/>
              <a:t>  private </a:t>
            </a:r>
            <a:r>
              <a:rPr lang="en-US" dirty="0" err="1" smtClean="0"/>
              <a:t>ArrayList</a:t>
            </a:r>
            <a:r>
              <a:rPr lang="en-US" dirty="0" smtClean="0"/>
              <a:t>&lt;E&gt; stack;</a:t>
            </a:r>
          </a:p>
          <a:p>
            <a:endParaRPr lang="en-US" dirty="0" smtClean="0"/>
          </a:p>
          <a:p>
            <a:r>
              <a:rPr lang="en-US" dirty="0" smtClean="0"/>
              <a:t>  public Stack()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this.stack</a:t>
            </a:r>
            <a:r>
              <a:rPr lang="en-US" dirty="0" smtClean="0"/>
              <a:t> = new </a:t>
            </a:r>
            <a:r>
              <a:rPr lang="en-US" dirty="0" err="1" smtClean="0"/>
              <a:t>ArrayList</a:t>
            </a:r>
            <a:r>
              <a:rPr lang="en-US" dirty="0" smtClean="0"/>
              <a:t>&lt;E&gt;();</a:t>
            </a:r>
          </a:p>
          <a:p>
            <a:r>
              <a:rPr lang="en-US" dirty="0" smtClean="0"/>
              <a:t>  }</a:t>
            </a:r>
          </a:p>
          <a:p>
            <a:endParaRPr lang="en-US" dirty="0" smtClean="0"/>
          </a:p>
          <a:p>
            <a:r>
              <a:rPr lang="en-US" dirty="0" smtClean="0"/>
              <a:t>  public void push(E element)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this.stack.add</a:t>
            </a:r>
            <a:r>
              <a:rPr lang="en-US" dirty="0" smtClean="0"/>
              <a:t>(element);</a:t>
            </a:r>
          </a:p>
          <a:p>
            <a:r>
              <a:rPr lang="en-US" dirty="0" smtClean="0"/>
              <a:t>  }</a:t>
            </a:r>
          </a:p>
          <a:p>
            <a:endParaRPr lang="en-US" dirty="0" smtClean="0"/>
          </a:p>
          <a:p>
            <a:r>
              <a:rPr lang="en-US" dirty="0" smtClean="0"/>
              <a:t>  public E pop() {</a:t>
            </a:r>
          </a:p>
          <a:p>
            <a:r>
              <a:rPr lang="en-US" dirty="0" smtClean="0"/>
              <a:t>    return </a:t>
            </a:r>
            <a:r>
              <a:rPr lang="en-US" dirty="0" err="1" smtClean="0"/>
              <a:t>this.stack.remove</a:t>
            </a:r>
            <a:r>
              <a:rPr lang="en-US" dirty="0" smtClean="0"/>
              <a:t>(</a:t>
            </a:r>
            <a:r>
              <a:rPr lang="en-US" dirty="0" err="1" smtClean="0"/>
              <a:t>this.stack.size</a:t>
            </a:r>
            <a:r>
              <a:rPr lang="en-US" dirty="0" smtClean="0"/>
              <a:t>() - 1);</a:t>
            </a:r>
          </a:p>
          <a:p>
            <a:r>
              <a:rPr lang="en-US" dirty="0" smtClean="0"/>
              <a:t>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with 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ArrayList</a:t>
            </a:r>
            <a:r>
              <a:rPr lang="en-US" dirty="0" smtClean="0"/>
              <a:t> version of stack hints at how to implement a stack using a plain array</a:t>
            </a:r>
          </a:p>
          <a:p>
            <a:pPr lvl="1"/>
            <a:r>
              <a:rPr lang="en-US" dirty="0" smtClean="0"/>
              <a:t>however, an array always holds a fixed number of elements</a:t>
            </a:r>
          </a:p>
          <a:p>
            <a:pPr lvl="2"/>
            <a:r>
              <a:rPr lang="en-US" dirty="0" smtClean="0"/>
              <a:t>you cannot add to the end of the array without creating a new array</a:t>
            </a:r>
          </a:p>
          <a:p>
            <a:pPr lvl="2"/>
            <a:r>
              <a:rPr lang="en-US" dirty="0" smtClean="0"/>
              <a:t>you cannot remove elements from the array without creating a new array</a:t>
            </a:r>
          </a:p>
          <a:p>
            <a:r>
              <a:rPr lang="en-US" dirty="0" smtClean="0"/>
              <a:t>instead of adding and removing from the end of the array, we need to keep track of which element of the array represents the current top of the stack</a:t>
            </a:r>
          </a:p>
          <a:p>
            <a:pPr lvl="1"/>
            <a:r>
              <a:rPr lang="en-US" dirty="0" smtClean="0"/>
              <a:t>we need a field for this index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5869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109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7F0055"/>
                </a:solidFill>
                <a:latin typeface="Segoe UI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java.util.Arrays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>
                <a:solidFill>
                  <a:srgbClr val="7F0055"/>
                </a:solidFill>
                <a:latin typeface="Segoe UI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java.util.EmptyStackException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endParaRPr lang="en-US" dirty="0">
              <a:latin typeface="Segoe UI"/>
            </a:endParaRPr>
          </a:p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IntStack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{</a:t>
            </a:r>
          </a:p>
          <a:p>
            <a:r>
              <a:rPr lang="en-US" dirty="0" smtClean="0">
                <a:solidFill>
                  <a:srgbClr val="3F7F5F"/>
                </a:solidFill>
                <a:highlight>
                  <a:srgbClr val="E8F2FE"/>
                </a:highlight>
                <a:latin typeface="Segoe UI"/>
              </a:rPr>
              <a:t>  </a:t>
            </a:r>
            <a:r>
              <a:rPr lang="en-US" dirty="0" smtClean="0">
                <a:solidFill>
                  <a:srgbClr val="3F7F5F"/>
                </a:solidFill>
                <a:latin typeface="Segoe UI"/>
              </a:rPr>
              <a:t>// the initial capacity of the stack</a:t>
            </a:r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final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i="1" dirty="0" smtClean="0">
                <a:solidFill>
                  <a:srgbClr val="0000C0"/>
                </a:solidFill>
                <a:latin typeface="Segoe UI"/>
              </a:rPr>
              <a:t>DEFAULT_CAPACITY</a:t>
            </a:r>
            <a:r>
              <a:rPr lang="en-US" i="1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16;</a:t>
            </a:r>
          </a:p>
          <a:p>
            <a:endParaRPr lang="en-US" dirty="0" smtClean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the </a:t>
            </a:r>
            <a:r>
              <a:rPr lang="en-US" dirty="0" smtClean="0">
                <a:solidFill>
                  <a:srgbClr val="3F7F5F"/>
                </a:solidFill>
                <a:latin typeface="Segoe UI"/>
              </a:rPr>
              <a:t>array that stores the stack</a:t>
            </a:r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[] </a:t>
            </a:r>
            <a:r>
              <a:rPr lang="en-US" dirty="0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// the </a:t>
            </a:r>
            <a:r>
              <a:rPr lang="en-US" dirty="0" smtClean="0">
                <a:solidFill>
                  <a:srgbClr val="3F7F5F"/>
                </a:solidFill>
                <a:latin typeface="Segoe UI"/>
              </a:rPr>
              <a:t>index of the top of the stack (equal to -1 for an empty stack)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640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recursive structure of a tree means that every node is the root of a tree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solidFill>
                <a:srgbClr val="7F0055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Create an empty stack.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*/</a:t>
            </a:r>
            <a:endParaRPr lang="en-US" dirty="0" smtClean="0">
              <a:solidFill>
                <a:srgbClr val="7F0055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IntStack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IntStack.</a:t>
            </a:r>
            <a:r>
              <a:rPr lang="en-US" i="1" dirty="0" err="1">
                <a:solidFill>
                  <a:srgbClr val="0000C0"/>
                </a:solidFill>
                <a:latin typeface="Segoe UI"/>
              </a:rPr>
              <a:t>DEFAULT_CAPACITY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];</a:t>
            </a:r>
            <a:endParaRPr lang="en-US" dirty="0">
              <a:solidFill>
                <a:srgbClr val="000000"/>
              </a:solidFill>
              <a:highlight>
                <a:srgbClr val="D4D4D4"/>
              </a:highlight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-1;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645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Array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Segoe UI Semibold" panose="020B0702040204020203" pitchFamily="34" charset="0"/>
            </a:endParaRPr>
          </a:p>
          <a:p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 t = new </a:t>
            </a:r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();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111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403606" y="3947461"/>
          <a:ext cx="7431312" cy="92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</a:tblGrid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5521" y="398137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endParaRPr lang="en-US" dirty="0">
              <a:solidFill>
                <a:prstClr val="black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860" y="444223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Segoe UI Semibold" panose="020B0702040204020203" pitchFamily="34" charset="0"/>
              </a:rPr>
              <a:t>index</a:t>
            </a:r>
            <a:endParaRPr lang="en-US" dirty="0">
              <a:solidFill>
                <a:srgbClr val="0070C0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261" y="3371393"/>
            <a:ext cx="2306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b="1" dirty="0" smtClean="0">
                <a:solidFill>
                  <a:prstClr val="black"/>
                </a:solidFill>
                <a:latin typeface="Segoe UI"/>
                <a:cs typeface="Courier New" pitchFamily="49" charset="0"/>
              </a:rPr>
              <a:t> == -1</a:t>
            </a:r>
            <a:endParaRPr lang="en-US" dirty="0">
              <a:solidFill>
                <a:prstClr val="black"/>
              </a:solidFill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6114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with 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pushing a value onto the stack:</a:t>
            </a:r>
          </a:p>
          <a:p>
            <a:pPr lvl="1"/>
            <a:r>
              <a:rPr lang="en-US" dirty="0" smtClean="0"/>
              <a:t>increment </a:t>
            </a:r>
            <a:r>
              <a:rPr lang="en-US" sz="2000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sz="1800" b="1" dirty="0">
                <a:solidFill>
                  <a:srgbClr val="0000C0"/>
                </a:solidFill>
                <a:latin typeface="Segoe UI"/>
                <a:cs typeface="Courier New" pitchFamily="49" charset="0"/>
              </a:rPr>
              <a:t> </a:t>
            </a:r>
            <a:endParaRPr lang="en-US" sz="1800" b="1" dirty="0" smtClean="0">
              <a:solidFill>
                <a:srgbClr val="0000C0"/>
              </a:solidFill>
              <a:latin typeface="Segoe UI"/>
              <a:cs typeface="Courier New" pitchFamily="49" charset="0"/>
            </a:endParaRPr>
          </a:p>
          <a:p>
            <a:pPr lvl="1"/>
            <a:r>
              <a:rPr lang="en-US" dirty="0" smtClean="0"/>
              <a:t>set the value at </a:t>
            </a:r>
            <a:r>
              <a:rPr lang="en-US" sz="2000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sz="2000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sz="2000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r>
              <a:rPr lang="en-US" sz="2000" b="1" dirty="0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[</a:t>
            </a:r>
            <a:r>
              <a:rPr lang="en-US" sz="2000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sz="2000" b="1" dirty="0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]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3720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Array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Segoe UI Semibold" panose="020B0702040204020203" pitchFamily="34" charset="0"/>
            </a:endParaRPr>
          </a:p>
          <a:p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 t = new </a:t>
            </a:r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();</a:t>
            </a:r>
          </a:p>
          <a:p>
            <a:r>
              <a:rPr lang="en-US" dirty="0" err="1" smtClean="0">
                <a:latin typeface="Segoe UI Semibold" panose="020B0702040204020203" pitchFamily="34" charset="0"/>
              </a:rPr>
              <a:t>t.push</a:t>
            </a:r>
            <a:r>
              <a:rPr lang="en-US" dirty="0" smtClean="0">
                <a:latin typeface="Segoe UI Semibold" panose="020B0702040204020203" pitchFamily="34" charset="0"/>
              </a:rPr>
              <a:t>(7);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113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403606" y="3947461"/>
          <a:ext cx="7431312" cy="92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</a:tblGrid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5521" y="398137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860" y="444223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Segoe UI Semibold" panose="020B0702040204020203" pitchFamily="34" charset="0"/>
              </a:rPr>
              <a:t>index</a:t>
            </a:r>
            <a:endParaRPr lang="en-US" dirty="0">
              <a:solidFill>
                <a:srgbClr val="0070C0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261" y="3371393"/>
            <a:ext cx="2213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b="1" dirty="0" smtClean="0">
                <a:latin typeface="Segoe UI"/>
                <a:cs typeface="Courier New" pitchFamily="49" charset="0"/>
              </a:rPr>
              <a:t> == 0</a:t>
            </a:r>
            <a:endParaRPr lang="en-US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235007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Array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Segoe UI Semibold" panose="020B0702040204020203" pitchFamily="34" charset="0"/>
            </a:endParaRPr>
          </a:p>
          <a:p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 t = new </a:t>
            </a:r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();</a:t>
            </a:r>
          </a:p>
          <a:p>
            <a:r>
              <a:rPr lang="en-US" dirty="0" err="1" smtClean="0">
                <a:latin typeface="Segoe UI Semibold" panose="020B0702040204020203" pitchFamily="34" charset="0"/>
              </a:rPr>
              <a:t>t.push</a:t>
            </a:r>
            <a:r>
              <a:rPr lang="en-US" dirty="0" smtClean="0">
                <a:latin typeface="Segoe UI Semibold" panose="020B0702040204020203" pitchFamily="34" charset="0"/>
              </a:rPr>
              <a:t>(7);</a:t>
            </a:r>
          </a:p>
          <a:p>
            <a:r>
              <a:rPr lang="en-US" dirty="0" err="1" smtClean="0">
                <a:latin typeface="Segoe UI Semibold" panose="020B0702040204020203" pitchFamily="34" charset="0"/>
              </a:rPr>
              <a:t>t.push</a:t>
            </a:r>
            <a:r>
              <a:rPr lang="en-US" dirty="0" smtClean="0">
                <a:latin typeface="Segoe UI Semibold" panose="020B0702040204020203" pitchFamily="34" charset="0"/>
              </a:rPr>
              <a:t>(-5);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114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403606" y="3947461"/>
          <a:ext cx="7431312" cy="92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</a:tblGrid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-5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5521" y="398137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860" y="444223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Segoe UI Semibold" panose="020B0702040204020203" pitchFamily="34" charset="0"/>
              </a:rPr>
              <a:t>index</a:t>
            </a:r>
            <a:endParaRPr lang="en-US" dirty="0">
              <a:solidFill>
                <a:srgbClr val="0070C0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261" y="3371393"/>
            <a:ext cx="2213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b="1" dirty="0" smtClean="0">
                <a:latin typeface="Segoe UI"/>
                <a:cs typeface="Courier New" pitchFamily="49" charset="0"/>
              </a:rPr>
              <a:t> == 1</a:t>
            </a:r>
            <a:endParaRPr lang="en-US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81862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with 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popping a value from the stack:</a:t>
            </a:r>
          </a:p>
          <a:p>
            <a:pPr lvl="1"/>
            <a:r>
              <a:rPr lang="en-US" dirty="0" smtClean="0"/>
              <a:t>get the value at </a:t>
            </a:r>
            <a:r>
              <a:rPr lang="en-US" sz="2000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sz="2000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sz="2000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r>
              <a:rPr lang="en-US" sz="2000" b="1" dirty="0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[</a:t>
            </a:r>
            <a:r>
              <a:rPr lang="en-US" sz="2000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sz="2000" b="1" dirty="0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]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decrement </a:t>
            </a:r>
            <a:r>
              <a:rPr lang="en-US" sz="2000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dirty="0" smtClean="0"/>
              <a:t>    </a:t>
            </a:r>
          </a:p>
          <a:p>
            <a:pPr lvl="1"/>
            <a:r>
              <a:rPr lang="en-US" dirty="0" smtClean="0"/>
              <a:t>return the value</a:t>
            </a:r>
          </a:p>
          <a:p>
            <a:pPr lvl="1"/>
            <a:endParaRPr lang="en-US" dirty="0"/>
          </a:p>
          <a:p>
            <a:r>
              <a:rPr lang="en-US" dirty="0" smtClean="0"/>
              <a:t>notice that we do not need to modify the value stored in the array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414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Array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Segoe UI Semibold" panose="020B0702040204020203" pitchFamily="34" charset="0"/>
            </a:endParaRPr>
          </a:p>
          <a:p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 t = new </a:t>
            </a:r>
            <a:r>
              <a:rPr lang="en-US" dirty="0" err="1" smtClean="0">
                <a:latin typeface="Segoe UI Semibold" panose="020B0702040204020203" pitchFamily="34" charset="0"/>
              </a:rPr>
              <a:t>IntStack</a:t>
            </a:r>
            <a:r>
              <a:rPr lang="en-US" dirty="0" smtClean="0">
                <a:latin typeface="Segoe UI Semibold" panose="020B0702040204020203" pitchFamily="34" charset="0"/>
              </a:rPr>
              <a:t>();</a:t>
            </a:r>
          </a:p>
          <a:p>
            <a:r>
              <a:rPr lang="en-US" dirty="0" err="1" smtClean="0">
                <a:latin typeface="Segoe UI Semibold" panose="020B0702040204020203" pitchFamily="34" charset="0"/>
              </a:rPr>
              <a:t>t.push</a:t>
            </a:r>
            <a:r>
              <a:rPr lang="en-US" dirty="0" smtClean="0">
                <a:latin typeface="Segoe UI Semibold" panose="020B0702040204020203" pitchFamily="34" charset="0"/>
              </a:rPr>
              <a:t>(7);</a:t>
            </a:r>
          </a:p>
          <a:p>
            <a:r>
              <a:rPr lang="en-US" dirty="0" err="1" smtClean="0">
                <a:latin typeface="Segoe UI Semibold" panose="020B0702040204020203" pitchFamily="34" charset="0"/>
              </a:rPr>
              <a:t>t.push</a:t>
            </a:r>
            <a:r>
              <a:rPr lang="en-US" dirty="0" smtClean="0">
                <a:latin typeface="Segoe UI Semibold" panose="020B0702040204020203" pitchFamily="34" charset="0"/>
              </a:rPr>
              <a:t>(-5);</a:t>
            </a:r>
          </a:p>
          <a:p>
            <a:r>
              <a:rPr lang="en-US" dirty="0" err="1" smtClean="0">
                <a:latin typeface="Segoe UI Semibold" panose="020B0702040204020203" pitchFamily="34" charset="0"/>
              </a:rPr>
              <a:t>int</a:t>
            </a:r>
            <a:r>
              <a:rPr lang="en-US" dirty="0" smtClean="0">
                <a:latin typeface="Segoe UI Semibold" panose="020B0702040204020203" pitchFamily="34" charset="0"/>
              </a:rPr>
              <a:t> value = </a:t>
            </a:r>
            <a:r>
              <a:rPr lang="en-US" dirty="0" err="1" smtClean="0">
                <a:latin typeface="Segoe UI Semibold" panose="020B0702040204020203" pitchFamily="34" charset="0"/>
              </a:rPr>
              <a:t>t.pop</a:t>
            </a:r>
            <a:r>
              <a:rPr lang="en-US" dirty="0" smtClean="0">
                <a:latin typeface="Segoe UI Semibold" panose="020B0702040204020203" pitchFamily="34" charset="0"/>
              </a:rPr>
              <a:t>();   // value == -5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116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403606" y="3947461"/>
          <a:ext cx="7431312" cy="92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</a:tblGrid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-5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5521" y="398137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860" y="444223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Segoe UI Semibold" panose="020B0702040204020203" pitchFamily="34" charset="0"/>
              </a:rPr>
              <a:t>index</a:t>
            </a:r>
            <a:endParaRPr lang="en-US" dirty="0">
              <a:solidFill>
                <a:srgbClr val="0070C0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261" y="3371393"/>
            <a:ext cx="2213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b="1" dirty="0" smtClean="0">
                <a:latin typeface="Segoe UI"/>
                <a:cs typeface="Courier New" pitchFamily="49" charset="0"/>
              </a:rPr>
              <a:t> == 0</a:t>
            </a:r>
            <a:endParaRPr lang="en-US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07480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117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Pop and return the top element of the stack.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@return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the top element of the stack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@throws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EmptyStackException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if the stack is empty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*/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pop()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  </a:t>
            </a:r>
            <a:r>
              <a:rPr lang="en-US" dirty="0" smtClean="0">
                <a:solidFill>
                  <a:srgbClr val="3F7F5F"/>
                </a:solidFill>
                <a:latin typeface="Segoe UI"/>
              </a:rPr>
              <a:t>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is the stack empty?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== -1)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throw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EmptyStackException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get the element at the top of the stack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element =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adjust the top of stack index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-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-;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return the element that was on the top of the stack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element;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 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44866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Array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Segoe UI Semibold" panose="020B0702040204020203" pitchFamily="34" charset="0"/>
            </a:endParaRPr>
          </a:p>
          <a:p>
            <a:r>
              <a:rPr lang="en-US" dirty="0" smtClean="0">
                <a:latin typeface="Segoe UI Semibold" panose="020B0702040204020203" pitchFamily="34" charset="0"/>
              </a:rPr>
              <a:t>// stack state when we can safely do one more push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118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403606" y="3947461"/>
          <a:ext cx="7431312" cy="92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  <a:gridCol w="464457"/>
              </a:tblGrid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-5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-3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-2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8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11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12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13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14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  <a:latin typeface="Segoe UI Semibold" panose="020B0702040204020203" pitchFamily="34" charset="0"/>
                        </a:rPr>
                        <a:t>15</a:t>
                      </a:r>
                      <a:endParaRPr lang="en-US" dirty="0">
                        <a:solidFill>
                          <a:srgbClr val="0070C0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5521" y="398137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Segoe UI"/>
                <a:cs typeface="Courier New" pitchFamily="49" charset="0"/>
              </a:rPr>
              <a:t>stack</a:t>
            </a:r>
            <a:endParaRPr lang="en-US" dirty="0">
              <a:latin typeface="Segoe UI Semibold" panose="020B07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860" y="444223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Segoe UI Semibold" panose="020B0702040204020203" pitchFamily="34" charset="0"/>
              </a:rPr>
              <a:t>index</a:t>
            </a:r>
            <a:endParaRPr lang="en-US" dirty="0">
              <a:solidFill>
                <a:srgbClr val="0070C0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261" y="3371393"/>
            <a:ext cx="2346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7F0055"/>
                </a:solidFill>
                <a:latin typeface="Segoe UI"/>
                <a:cs typeface="Courier New" pitchFamily="49" charset="0"/>
              </a:rPr>
              <a:t>this</a:t>
            </a:r>
            <a:r>
              <a:rPr lang="en-US" b="1" dirty="0" err="1" smtClean="0">
                <a:solidFill>
                  <a:srgbClr val="000000"/>
                </a:solidFill>
                <a:latin typeface="Segoe UI"/>
                <a:cs typeface="Courier New" pitchFamily="49" charset="0"/>
              </a:rPr>
              <a:t>.</a:t>
            </a:r>
            <a:r>
              <a:rPr lang="en-US" b="1" dirty="0" err="1" smtClean="0">
                <a:solidFill>
                  <a:srgbClr val="0000C0"/>
                </a:solidFill>
                <a:latin typeface="Segoe UI"/>
                <a:cs typeface="Courier New" pitchFamily="49" charset="0"/>
              </a:rPr>
              <a:t>topIndex</a:t>
            </a:r>
            <a:r>
              <a:rPr lang="en-US" b="1" dirty="0" smtClean="0">
                <a:latin typeface="Segoe UI"/>
                <a:cs typeface="Courier New" pitchFamily="49" charset="0"/>
              </a:rPr>
              <a:t> == 14</a:t>
            </a:r>
            <a:endParaRPr lang="en-US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45169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Push an element onto the top of the stack.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element the element to push onto the stack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*/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void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push(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element) {</a:t>
            </a: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is there capacity for one more element?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&lt;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length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- 1)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increment the top of stack index and insert the element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++;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topIndex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 = element;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{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63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rot="1800000">
            <a:off x="960758" y="1450381"/>
            <a:ext cx="1957466" cy="288218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34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23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103619" y="4346081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subtree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42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Capacity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we run out of capacity in the current array we need to add capacity by doing the following:</a:t>
            </a:r>
          </a:p>
          <a:p>
            <a:pPr lvl="1"/>
            <a:r>
              <a:rPr lang="en-US" dirty="0" smtClean="0"/>
              <a:t>make a new array with greater capacity</a:t>
            </a:r>
          </a:p>
          <a:p>
            <a:pPr lvl="2"/>
            <a:r>
              <a:rPr lang="en-US" dirty="0" smtClean="0"/>
              <a:t>how much more capacity?</a:t>
            </a:r>
          </a:p>
          <a:p>
            <a:pPr lvl="1"/>
            <a:r>
              <a:rPr lang="en-US" dirty="0" smtClean="0"/>
              <a:t>copy the old array into the new array</a:t>
            </a:r>
          </a:p>
          <a:p>
            <a:pPr lvl="1"/>
            <a:r>
              <a:rPr lang="en-US" dirty="0" smtClean="0"/>
              <a:t>set </a:t>
            </a:r>
            <a:r>
              <a:rPr lang="en-US" sz="2000" b="1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smtClean="0"/>
              <a:t> to refer to the new array</a:t>
            </a:r>
          </a:p>
          <a:p>
            <a:pPr lvl="1"/>
            <a:r>
              <a:rPr lang="en-US" dirty="0" smtClean="0"/>
              <a:t>push the element onto the stack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989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{</a:t>
            </a:r>
            <a:endParaRPr lang="en-US" u="sng" dirty="0">
              <a:solidFill>
                <a:srgbClr val="3F7F5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make a new array with </a:t>
            </a:r>
            <a:r>
              <a:rPr lang="en-US" dirty="0" smtClean="0">
                <a:solidFill>
                  <a:srgbClr val="3F7F5F"/>
                </a:solidFill>
                <a:latin typeface="Segoe UI"/>
              </a:rPr>
              <a:t>double previous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capacity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length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* 2];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copy the old array into the new array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for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= 0;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&lt;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length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++) {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 =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refer to the new array and push the element onto the stack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.push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(element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8665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Capacity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working with arrays, it is a common operation to have to create a new larger array when you run out of capacity in the existing array</a:t>
            </a:r>
          </a:p>
          <a:p>
            <a:r>
              <a:rPr lang="en-US" dirty="0" smtClean="0"/>
              <a:t>you should use </a:t>
            </a:r>
            <a:r>
              <a:rPr lang="en-US" sz="2400" b="1" dirty="0" err="1" smtClean="0">
                <a:solidFill>
                  <a:srgbClr val="000000"/>
                </a:solidFill>
                <a:latin typeface="Segoe UI"/>
              </a:rPr>
              <a:t>Arrays.</a:t>
            </a:r>
            <a:r>
              <a:rPr lang="en-US" sz="2400" b="1" i="1" dirty="0" err="1" smtClean="0">
                <a:solidFill>
                  <a:srgbClr val="000000"/>
                </a:solidFill>
                <a:latin typeface="Segoe UI"/>
              </a:rPr>
              <a:t>copyOf</a:t>
            </a:r>
            <a:r>
              <a:rPr lang="en-US" dirty="0" smtClean="0"/>
              <a:t> to create and copy an existing array into a new array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2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{</a:t>
            </a:r>
            <a:endParaRPr lang="en-US" u="sng" dirty="0">
              <a:solidFill>
                <a:srgbClr val="3F7F5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make a new array with greater capacity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length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* 2];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copy the old array into the new array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for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= 0;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&lt;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length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++) {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   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 =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[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i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];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7F5F"/>
                </a:solidFill>
                <a:latin typeface="Segoe UI"/>
              </a:rPr>
              <a:t>      //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refer to the new array and push the element onto the stack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.push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(element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9938" y="721470"/>
            <a:ext cx="6310638" cy="2477101"/>
          </a:xfrm>
          <a:prstGeom prst="rect">
            <a:avLst/>
          </a:prstGeom>
          <a:solidFill>
            <a:schemeClr val="accent1"/>
          </a:solidFill>
        </p:spPr>
        <p:txBody>
          <a:bodyPr wrap="none" rtlCol="0" anchor="ctr" anchorCtr="0">
            <a:noAutofit/>
          </a:bodyPr>
          <a:lstStyle/>
          <a:p>
            <a:r>
              <a:rPr lang="en-US" sz="1600" b="1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Segoe UI"/>
              </a:rPr>
              <a:t>[] </a:t>
            </a:r>
            <a:r>
              <a:rPr lang="en-US" sz="1600" b="1" dirty="0" err="1">
                <a:solidFill>
                  <a:srgbClr val="000000"/>
                </a:solidFill>
                <a:latin typeface="Segoe UI"/>
              </a:rPr>
              <a:t>newStack</a:t>
            </a:r>
            <a:r>
              <a:rPr lang="en-US" sz="1600" b="1" dirty="0">
                <a:solidFill>
                  <a:srgbClr val="000000"/>
                </a:solidFill>
                <a:latin typeface="Segoe UI"/>
              </a:rPr>
              <a:t> = </a:t>
            </a:r>
            <a:r>
              <a:rPr lang="en-US" sz="1600" b="1" dirty="0" err="1">
                <a:solidFill>
                  <a:srgbClr val="000000"/>
                </a:solidFill>
                <a:latin typeface="Segoe UI"/>
              </a:rPr>
              <a:t>Arrays.</a:t>
            </a:r>
            <a:r>
              <a:rPr lang="en-US" sz="1600" b="1" i="1" dirty="0" err="1">
                <a:solidFill>
                  <a:srgbClr val="000000"/>
                </a:solidFill>
                <a:latin typeface="Segoe UI"/>
              </a:rPr>
              <a:t>copyOf</a:t>
            </a:r>
            <a:r>
              <a:rPr lang="en-US" sz="1600" b="1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sz="1600" b="1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sz="1600" b="1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sz="1600" b="1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sz="1600" b="1" dirty="0">
                <a:solidFill>
                  <a:srgbClr val="000000"/>
                </a:solidFill>
                <a:latin typeface="Segoe UI"/>
              </a:rPr>
              <a:t>, </a:t>
            </a:r>
            <a:r>
              <a:rPr lang="en-US" sz="1600" b="1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sz="1600" b="1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sz="1600" b="1" dirty="0" err="1">
                <a:solidFill>
                  <a:srgbClr val="0000C0"/>
                </a:solidFill>
                <a:latin typeface="Segoe UI"/>
              </a:rPr>
              <a:t>stack</a:t>
            </a:r>
            <a:r>
              <a:rPr lang="en-US" sz="1600" b="1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sz="1600" b="1" dirty="0" err="1">
                <a:solidFill>
                  <a:srgbClr val="0000C0"/>
                </a:solidFill>
                <a:latin typeface="Segoe UI"/>
              </a:rPr>
              <a:t>length</a:t>
            </a:r>
            <a:r>
              <a:rPr lang="en-US" sz="1600" b="1" dirty="0">
                <a:solidFill>
                  <a:srgbClr val="000000"/>
                </a:solidFill>
                <a:latin typeface="Segoe UI"/>
              </a:rPr>
              <a:t> * 2);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9986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 rot="5400000">
            <a:off x="3208294" y="1247370"/>
            <a:ext cx="2719751" cy="4090097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11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23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29622" y="48115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subtree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662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 rot="5400000">
            <a:off x="4616474" y="2386983"/>
            <a:ext cx="4896595" cy="352420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6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23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604606" y="1168261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subtree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590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 rot="5400000">
            <a:off x="5426193" y="3196707"/>
            <a:ext cx="3871447" cy="292991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88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23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792964" y="2356606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subtree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489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 rot="5400000">
            <a:off x="2474153" y="3001756"/>
            <a:ext cx="1315344" cy="103692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23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33165" y="4249926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subtree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940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binary tree is a tree where each node has at most two children</a:t>
            </a:r>
          </a:p>
          <a:p>
            <a:pPr lvl="1"/>
            <a:r>
              <a:rPr lang="en-US" dirty="0" smtClean="0"/>
              <a:t>very common in computer science</a:t>
            </a:r>
            <a:endParaRPr lang="en-US" dirty="0"/>
          </a:p>
          <a:p>
            <a:pPr lvl="1"/>
            <a:r>
              <a:rPr lang="en-US" dirty="0" smtClean="0"/>
              <a:t>many variations</a:t>
            </a:r>
          </a:p>
          <a:p>
            <a:r>
              <a:rPr lang="en-US" dirty="0" smtClean="0"/>
              <a:t>traditionally, the children nodes are called the left node and the right node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3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191123" y="1459471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left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04068" y="1459471"/>
            <a:ext cx="668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right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4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66987" y="2483607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left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37834" y="2483604"/>
            <a:ext cx="668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right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2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Trees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868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938234" y="2524254"/>
            <a:ext cx="668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right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7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53501" y="3604377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left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24348" y="3604374"/>
            <a:ext cx="668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tantia" pitchFamily="18" charset="0"/>
              </a:rPr>
              <a:t>right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41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 Algorithms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recursive structure of trees leads naturally to recursive algorithms that operate on trees</a:t>
            </a:r>
          </a:p>
          <a:p>
            <a:r>
              <a:rPr lang="en-US" dirty="0" smtClean="0"/>
              <a:t>for example, suppose that you want to search a binary tree for a particular element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84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public static &lt;E&gt; </a:t>
            </a:r>
            <a:r>
              <a:rPr lang="en-US" dirty="0" err="1" smtClean="0"/>
              <a:t>boolean</a:t>
            </a:r>
            <a:r>
              <a:rPr lang="en-US" dirty="0" smtClean="0"/>
              <a:t> contains(E element, Node&lt;E&gt; node) {</a:t>
            </a:r>
          </a:p>
          <a:p>
            <a:r>
              <a:rPr lang="en-US" dirty="0" smtClean="0"/>
              <a:t>  if (node == null) {</a:t>
            </a:r>
          </a:p>
          <a:p>
            <a:r>
              <a:rPr lang="en-US" dirty="0"/>
              <a:t> </a:t>
            </a:r>
            <a:r>
              <a:rPr lang="en-US" dirty="0" smtClean="0"/>
              <a:t>   return false;</a:t>
            </a:r>
          </a:p>
          <a:p>
            <a:r>
              <a:rPr lang="en-US" dirty="0"/>
              <a:t> </a:t>
            </a:r>
            <a:r>
              <a:rPr lang="en-US" dirty="0" smtClean="0"/>
              <a:t> }</a:t>
            </a:r>
          </a:p>
          <a:p>
            <a:r>
              <a:rPr lang="en-US" dirty="0"/>
              <a:t> </a:t>
            </a:r>
            <a:r>
              <a:rPr lang="en-US" dirty="0" smtClean="0"/>
              <a:t> if (</a:t>
            </a:r>
            <a:r>
              <a:rPr lang="en-US" dirty="0" err="1" smtClean="0"/>
              <a:t>element.equals</a:t>
            </a:r>
            <a:r>
              <a:rPr lang="en-US" dirty="0" smtClean="0"/>
              <a:t>(</a:t>
            </a:r>
            <a:r>
              <a:rPr lang="en-US" dirty="0" err="1" smtClean="0"/>
              <a:t>node.data</a:t>
            </a:r>
            <a:r>
              <a:rPr lang="en-US" dirty="0" smtClean="0"/>
              <a:t>)) {</a:t>
            </a:r>
          </a:p>
          <a:p>
            <a:r>
              <a:rPr lang="en-US" dirty="0"/>
              <a:t> </a:t>
            </a:r>
            <a:r>
              <a:rPr lang="en-US" dirty="0" smtClean="0"/>
              <a:t>   return true;</a:t>
            </a:r>
          </a:p>
          <a:p>
            <a:r>
              <a:rPr lang="en-US" dirty="0"/>
              <a:t> </a:t>
            </a:r>
            <a:r>
              <a:rPr lang="en-US" dirty="0" smtClean="0"/>
              <a:t> }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inLeftTree</a:t>
            </a:r>
            <a:r>
              <a:rPr lang="en-US" dirty="0" smtClean="0"/>
              <a:t> = contains(element, </a:t>
            </a:r>
            <a:r>
              <a:rPr lang="en-US" dirty="0" err="1" smtClean="0"/>
              <a:t>node.left</a:t>
            </a:r>
            <a:r>
              <a:rPr lang="en-US" dirty="0" smtClean="0"/>
              <a:t>);</a:t>
            </a:r>
          </a:p>
          <a:p>
            <a:r>
              <a:rPr lang="en-US" dirty="0"/>
              <a:t> </a:t>
            </a:r>
            <a:r>
              <a:rPr lang="en-US" dirty="0" smtClean="0"/>
              <a:t> if (</a:t>
            </a:r>
            <a:r>
              <a:rPr lang="en-US" dirty="0" err="1" smtClean="0"/>
              <a:t>inLeftTree</a:t>
            </a:r>
            <a:r>
              <a:rPr lang="en-US" dirty="0" smtClean="0"/>
              <a:t>) {</a:t>
            </a:r>
          </a:p>
          <a:p>
            <a:r>
              <a:rPr lang="en-US" dirty="0"/>
              <a:t> </a:t>
            </a:r>
            <a:r>
              <a:rPr lang="en-US" dirty="0" smtClean="0"/>
              <a:t>   return true;</a:t>
            </a:r>
          </a:p>
          <a:p>
            <a:r>
              <a:rPr lang="en-US" dirty="0"/>
              <a:t> </a:t>
            </a:r>
            <a:r>
              <a:rPr lang="en-US" dirty="0" smtClean="0"/>
              <a:t> }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inRightTree</a:t>
            </a:r>
            <a:r>
              <a:rPr lang="en-US" dirty="0" smtClean="0"/>
              <a:t> = contains(element, </a:t>
            </a:r>
            <a:r>
              <a:rPr lang="en-US" dirty="0" err="1" smtClean="0"/>
              <a:t>node.right</a:t>
            </a:r>
            <a:r>
              <a:rPr lang="en-US" dirty="0" smtClean="0"/>
              <a:t>);</a:t>
            </a:r>
          </a:p>
          <a:p>
            <a:r>
              <a:rPr lang="en-US" dirty="0"/>
              <a:t> </a:t>
            </a:r>
            <a:r>
              <a:rPr lang="en-US" dirty="0" smtClean="0"/>
              <a:t> return </a:t>
            </a:r>
            <a:r>
              <a:rPr lang="en-US" dirty="0" err="1" smtClean="0"/>
              <a:t>inRightTree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  <p:sp>
        <p:nvSpPr>
          <p:cNvPr id="2" name="Right Brace 1"/>
          <p:cNvSpPr/>
          <p:nvPr/>
        </p:nvSpPr>
        <p:spPr>
          <a:xfrm>
            <a:off x="7221922" y="2334467"/>
            <a:ext cx="115214" cy="864105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7221922" y="3371393"/>
            <a:ext cx="115214" cy="1036926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7221922" y="4581140"/>
            <a:ext cx="115214" cy="518463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94743" y="2581853"/>
            <a:ext cx="1491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examine root</a:t>
            </a:r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4743" y="3566690"/>
            <a:ext cx="1406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examine left</a:t>
            </a:r>
          </a:p>
          <a:p>
            <a:r>
              <a:rPr lang="en-US" dirty="0" smtClean="0">
                <a:latin typeface="+mn-lt"/>
              </a:rPr>
              <a:t>subtree</a:t>
            </a:r>
            <a:endParaRPr lang="en-US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4743" y="4517205"/>
            <a:ext cx="1558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examine right</a:t>
            </a:r>
          </a:p>
          <a:p>
            <a:r>
              <a:rPr lang="en-US" dirty="0" smtClean="0">
                <a:latin typeface="+mn-lt"/>
              </a:rPr>
              <a:t>subtree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451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56422" y="433436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t.contains</a:t>
            </a:r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(93)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6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50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84696" y="1009506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50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50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27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8329" y="2161646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27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8828" y="4036422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8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20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44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054583" y="403642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44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79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73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540362" y="219557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73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50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smtClean="0"/>
              <a:t>graph </a:t>
            </a:r>
            <a:r>
              <a:rPr lang="en-US" dirty="0"/>
              <a:t>is a data structure made up of nodes</a:t>
            </a:r>
          </a:p>
          <a:p>
            <a:pPr lvl="1"/>
            <a:r>
              <a:rPr lang="en-US" dirty="0"/>
              <a:t>each node stores data</a:t>
            </a:r>
          </a:p>
          <a:p>
            <a:pPr lvl="1"/>
            <a:r>
              <a:rPr lang="en-US" dirty="0"/>
              <a:t>each node has links to zero or more </a:t>
            </a:r>
            <a:r>
              <a:rPr lang="en-US" dirty="0" smtClean="0"/>
              <a:t>nodes</a:t>
            </a:r>
            <a:endParaRPr lang="en-US" dirty="0"/>
          </a:p>
          <a:p>
            <a:pPr lvl="2"/>
            <a:r>
              <a:rPr lang="en-US" dirty="0" smtClean="0"/>
              <a:t>in graph theory the links are normally called </a:t>
            </a:r>
            <a:r>
              <a:rPr lang="en-US" i="1" dirty="0" smtClean="0"/>
              <a:t>edges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graphs occur frequently in a wide variety of real-world problems</a:t>
            </a:r>
          </a:p>
          <a:p>
            <a:pPr lvl="1"/>
            <a:r>
              <a:rPr lang="en-US" dirty="0" smtClean="0"/>
              <a:t>social network analysis</a:t>
            </a:r>
          </a:p>
          <a:p>
            <a:pPr lvl="2"/>
            <a:r>
              <a:rPr lang="en-US" dirty="0" smtClean="0"/>
              <a:t>e.g., six-degrees-of-Kevin-Bacon, </a:t>
            </a:r>
            <a:r>
              <a:rPr lang="en-US" dirty="0" smtClean="0">
                <a:hlinkClick r:id="rId2"/>
              </a:rPr>
              <a:t>Facebook Friend Wheel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transportation networks</a:t>
            </a:r>
          </a:p>
          <a:p>
            <a:pPr lvl="2"/>
            <a:r>
              <a:rPr lang="en-US" dirty="0"/>
              <a:t>e.g.,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ac.fltmaps.com/en</a:t>
            </a:r>
            <a:endParaRPr lang="en-US" dirty="0" smtClean="0"/>
          </a:p>
          <a:p>
            <a:pPr lvl="1"/>
            <a:r>
              <a:rPr lang="en-US" dirty="0" smtClean="0"/>
              <a:t>many other examples</a:t>
            </a:r>
          </a:p>
          <a:p>
            <a:pPr lvl="2"/>
            <a:r>
              <a:rPr lang="en-US" dirty="0">
                <a:hlinkClick r:id="rId4"/>
              </a:rPr>
              <a:t>http://www.visualcomplexity.com/vc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49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83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64911" y="3244334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83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03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74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430847" y="5099603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74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8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93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909367" y="5157210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93 == 93?</a:t>
            </a:r>
            <a:endParaRPr lang="en-US" b="1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22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visiting every element of the tree can also be done recursively</a:t>
            </a:r>
          </a:p>
          <a:p>
            <a:r>
              <a:rPr lang="en-US" dirty="0" smtClean="0"/>
              <a:t>3 possibilities based on when the root is visited</a:t>
            </a:r>
          </a:p>
          <a:p>
            <a:pPr lvl="1"/>
            <a:r>
              <a:rPr lang="en-US" dirty="0" err="1" smtClean="0"/>
              <a:t>inorder</a:t>
            </a:r>
            <a:endParaRPr lang="en-US" dirty="0" smtClean="0"/>
          </a:p>
          <a:p>
            <a:pPr lvl="2"/>
            <a:r>
              <a:rPr lang="en-US" dirty="0" smtClean="0"/>
              <a:t>visit left child, then root, then right child</a:t>
            </a:r>
          </a:p>
          <a:p>
            <a:pPr lvl="1"/>
            <a:r>
              <a:rPr lang="en-US" dirty="0" smtClean="0"/>
              <a:t>preorder</a:t>
            </a:r>
          </a:p>
          <a:p>
            <a:pPr lvl="2"/>
            <a:r>
              <a:rPr lang="en-US" dirty="0" smtClean="0"/>
              <a:t>visit root, then left child, then right child</a:t>
            </a:r>
          </a:p>
          <a:p>
            <a:pPr lvl="1"/>
            <a:r>
              <a:rPr lang="en-US" dirty="0" err="1" smtClean="0"/>
              <a:t>postorder</a:t>
            </a:r>
            <a:endParaRPr lang="en-US" dirty="0" smtClean="0"/>
          </a:p>
          <a:p>
            <a:pPr lvl="2"/>
            <a:r>
              <a:rPr lang="en-US" dirty="0" smtClean="0"/>
              <a:t>visit left child, then right child, then root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2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54724" y="5330031"/>
            <a:ext cx="3574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+mn-lt"/>
              </a:rPr>
              <a:t>inorder</a:t>
            </a:r>
            <a:r>
              <a:rPr lang="en-US" dirty="0" smtClean="0">
                <a:latin typeface="+mn-lt"/>
              </a:rPr>
              <a:t>: 8, 27, 44, 50, 73, 74, 83, 93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0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4724" y="5330031"/>
            <a:ext cx="3699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preorder: 50, 27, 8, 44, 73, 83, 74, 93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157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4724" y="5330031"/>
            <a:ext cx="3800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+mn-lt"/>
              </a:rPr>
              <a:t>postorder</a:t>
            </a:r>
            <a:r>
              <a:rPr lang="en-US" dirty="0" smtClean="0">
                <a:latin typeface="+mn-lt"/>
              </a:rPr>
              <a:t>: 8, 44, 27, 74, 93, 83, 73, 50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724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Binary Search Trees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452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44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74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Trees (BST)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tree from the previous slide is a special kind of binary tree called a </a:t>
            </a:r>
            <a:r>
              <a:rPr lang="en-US" i="1" dirty="0" smtClean="0"/>
              <a:t>binary search tree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a binary search tree: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all nodes in the left </a:t>
            </a:r>
            <a:r>
              <a:rPr lang="en-US" dirty="0" err="1" smtClean="0"/>
              <a:t>subtree</a:t>
            </a:r>
            <a:r>
              <a:rPr lang="en-US" dirty="0" smtClean="0"/>
              <a:t> have data elements that are less than the data element of the root node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all nodes in the right </a:t>
            </a:r>
            <a:r>
              <a:rPr lang="en-US" dirty="0" err="1" smtClean="0"/>
              <a:t>subtree</a:t>
            </a:r>
            <a:r>
              <a:rPr lang="en-US" dirty="0" smtClean="0"/>
              <a:t> have data elements that are greater than the data element of the root node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rules 1 and 2 apply recursively to every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trees are special cases of graphs</a:t>
            </a:r>
          </a:p>
          <a:p>
            <a:r>
              <a:rPr lang="en-US" dirty="0" smtClean="0"/>
              <a:t>a tree is a data structure made up of nodes</a:t>
            </a:r>
          </a:p>
          <a:p>
            <a:pPr lvl="1"/>
            <a:r>
              <a:rPr lang="en-US" dirty="0" smtClean="0"/>
              <a:t>each node stores data</a:t>
            </a:r>
          </a:p>
          <a:p>
            <a:pPr lvl="1"/>
            <a:r>
              <a:rPr lang="en-US" dirty="0" smtClean="0"/>
              <a:t>each node has links to zero or more nodes in the next level of the tree</a:t>
            </a:r>
          </a:p>
          <a:p>
            <a:pPr lvl="2"/>
            <a:r>
              <a:rPr lang="en-US" dirty="0" smtClean="0"/>
              <a:t>children of the node</a:t>
            </a:r>
          </a:p>
          <a:p>
            <a:pPr lvl="1"/>
            <a:r>
              <a:rPr lang="en-US" dirty="0" smtClean="0"/>
              <a:t>each node has exactly one parent node</a:t>
            </a:r>
          </a:p>
          <a:p>
            <a:pPr lvl="2"/>
            <a:r>
              <a:rPr lang="en-US" dirty="0" smtClean="0"/>
              <a:t>except for the root node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1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/>
          <p:cNvSpPr/>
          <p:nvPr/>
        </p:nvSpPr>
        <p:spPr>
          <a:xfrm rot="5400000">
            <a:off x="1115578" y="1239934"/>
            <a:ext cx="2822743" cy="4090097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 rot="5400000">
            <a:off x="4139945" y="1556775"/>
            <a:ext cx="5184631" cy="4781378"/>
          </a:xfrm>
          <a:prstGeom prst="ellipse">
            <a:avLst/>
          </a:prstGeom>
          <a:solidFill>
            <a:srgbClr val="CC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745469" y="556719"/>
            <a:ext cx="2022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right subtree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(all elements &gt; 50)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15550" y="951899"/>
            <a:ext cx="2022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left subtree</a:t>
            </a:r>
          </a:p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(all elements &lt; 50)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7004704" y="5301223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004704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28740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6184996" y="4869175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BST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types of data elements can a BST hold?</a:t>
            </a:r>
          </a:p>
          <a:p>
            <a:pPr lvl="1"/>
            <a:r>
              <a:rPr lang="en-US" dirty="0" smtClean="0"/>
              <a:t>hint: we need to be able to perform comparisons such as less than, greater than, and equal to with the data elements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5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solidFill>
                <a:srgbClr val="7F0055"/>
              </a:solidFill>
              <a:latin typeface="Segoe UI"/>
            </a:endParaRPr>
          </a:p>
          <a:p>
            <a:endParaRPr lang="en-US" dirty="0">
              <a:solidFill>
                <a:srgbClr val="7F0055"/>
              </a:solidFill>
              <a:latin typeface="Segoe UI"/>
            </a:endParaRPr>
          </a:p>
          <a:p>
            <a:endParaRPr lang="en-US" dirty="0" smtClean="0">
              <a:solidFill>
                <a:srgbClr val="7F0055"/>
              </a:solidFill>
              <a:latin typeface="Segoe UI"/>
            </a:endParaRPr>
          </a:p>
          <a:p>
            <a:endParaRPr lang="en-US" dirty="0">
              <a:solidFill>
                <a:srgbClr val="7F0055"/>
              </a:solidFill>
              <a:latin typeface="Segoe UI"/>
            </a:endParaRPr>
          </a:p>
          <a:p>
            <a:endParaRPr lang="en-US" dirty="0" smtClean="0">
              <a:solidFill>
                <a:srgbClr val="7F0055"/>
              </a:solidFill>
              <a:latin typeface="Segoe UI"/>
            </a:endParaRPr>
          </a:p>
          <a:p>
            <a:endParaRPr lang="en-US" dirty="0">
              <a:solidFill>
                <a:srgbClr val="7F0055"/>
              </a:solidFill>
              <a:latin typeface="Segoe UI"/>
            </a:endParaRPr>
          </a:p>
          <a:p>
            <a:endParaRPr lang="en-US" dirty="0" smtClean="0">
              <a:solidFill>
                <a:srgbClr val="7F0055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BinarySearchTree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&lt;E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extends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Comparable&lt;?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super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E&gt;&gt; {</a:t>
            </a:r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 rot="5400000">
            <a:off x="4975248" y="1412755"/>
            <a:ext cx="172821" cy="328359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21108" y="3414731"/>
            <a:ext cx="4481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egoe UI Semibold" panose="020B0702040204020203" pitchFamily="34" charset="0"/>
              </a:rPr>
              <a:t>E</a:t>
            </a:r>
            <a:r>
              <a:rPr lang="en-US" dirty="0" smtClean="0">
                <a:latin typeface="+mn-lt"/>
              </a:rPr>
              <a:t> must implement </a:t>
            </a:r>
            <a:r>
              <a:rPr lang="en-US" dirty="0" smtClean="0">
                <a:latin typeface="Segoe UI Semibold" panose="020B0702040204020203" pitchFamily="34" charset="0"/>
              </a:rPr>
              <a:t>Comparable&lt;G&gt;</a:t>
            </a:r>
            <a:r>
              <a:rPr lang="en-US" dirty="0" smtClean="0">
                <a:latin typeface="+mn-lt"/>
              </a:rPr>
              <a:t> where</a:t>
            </a:r>
          </a:p>
          <a:p>
            <a:r>
              <a:rPr lang="en-US" dirty="0" smtClean="0">
                <a:latin typeface="Segoe UI Semibold" panose="020B0702040204020203" pitchFamily="34" charset="0"/>
              </a:rPr>
              <a:t>G</a:t>
            </a:r>
            <a:r>
              <a:rPr lang="en-US" dirty="0" smtClean="0">
                <a:latin typeface="+mn-lt"/>
              </a:rPr>
              <a:t> is either </a:t>
            </a:r>
            <a:r>
              <a:rPr lang="en-US" dirty="0" smtClean="0">
                <a:latin typeface="Segoe UI Semibold" panose="020B0702040204020203" pitchFamily="34" charset="0"/>
              </a:rPr>
              <a:t>E</a:t>
            </a:r>
            <a:r>
              <a:rPr lang="en-US" dirty="0" smtClean="0">
                <a:latin typeface="+mn-lt"/>
              </a:rPr>
              <a:t> or an ancestor of </a:t>
            </a:r>
            <a:r>
              <a:rPr lang="en-US" dirty="0" smtClean="0">
                <a:latin typeface="Segoe UI Semibold" panose="020B0702040204020203" pitchFamily="34" charset="0"/>
              </a:rPr>
              <a:t>E</a:t>
            </a:r>
            <a:endParaRPr lang="en-US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993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BST: Nodes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need a node class that:</a:t>
            </a:r>
          </a:p>
          <a:p>
            <a:pPr lvl="1"/>
            <a:r>
              <a:rPr lang="en-US" dirty="0" smtClean="0"/>
              <a:t>has-a data element</a:t>
            </a:r>
          </a:p>
          <a:p>
            <a:pPr lvl="1"/>
            <a:r>
              <a:rPr lang="en-US" dirty="0" smtClean="0"/>
              <a:t>has-a link to the left subtree</a:t>
            </a:r>
          </a:p>
          <a:p>
            <a:pPr lvl="1"/>
            <a:r>
              <a:rPr lang="en-US" dirty="0" smtClean="0"/>
              <a:t>has-a link to the right subtree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42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BinarySearchTree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&lt;E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extends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Comparable&lt;?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super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E&gt;&gt; {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Node&lt;E&gt;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E </a:t>
            </a:r>
            <a:r>
              <a:rPr lang="en-US" dirty="0">
                <a:solidFill>
                  <a:srgbClr val="0000C0"/>
                </a:solidFill>
                <a:latin typeface="Segoe UI"/>
              </a:rPr>
              <a:t>data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Node&lt;E&gt; </a:t>
            </a:r>
            <a:r>
              <a:rPr lang="en-US" dirty="0">
                <a:solidFill>
                  <a:srgbClr val="0000C0"/>
                </a:solidFill>
                <a:latin typeface="Segoe UI"/>
              </a:rPr>
              <a:t>left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Node&lt;E&gt; </a:t>
            </a:r>
            <a:r>
              <a:rPr lang="en-US" dirty="0">
                <a:solidFill>
                  <a:srgbClr val="0000C0"/>
                </a:solidFill>
                <a:latin typeface="Segoe UI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Create a node with the given data element. The left and right child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nodes are set to null.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data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           the element to store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*/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Node(E data)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data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data;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left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right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4059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 BST: </a:t>
            </a:r>
            <a:r>
              <a:rPr lang="en-US" dirty="0" smtClean="0"/>
              <a:t>Fields and </a:t>
            </a:r>
            <a:r>
              <a:rPr lang="en-US" dirty="0" err="1" smtClean="0"/>
              <a:t>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BST has-a root node</a:t>
            </a:r>
          </a:p>
          <a:p>
            <a:endParaRPr lang="en-US" dirty="0"/>
          </a:p>
          <a:p>
            <a:r>
              <a:rPr lang="en-US" dirty="0" smtClean="0"/>
              <a:t>creating an empty BST should set the root node to null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0200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The root node of the binary search tree.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*/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private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Node&lt;E&gt; </a:t>
            </a:r>
            <a:r>
              <a:rPr lang="en-US" dirty="0">
                <a:solidFill>
                  <a:srgbClr val="0000C0"/>
                </a:solidFill>
                <a:latin typeface="Segoe UI"/>
              </a:rPr>
              <a:t>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Create an empty binary search tree.</a:t>
            </a: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*/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BinarySearchTree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root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465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BST: Adding elements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definition for a BST tells you everything that you need to know to add an element</a:t>
            </a:r>
          </a:p>
          <a:p>
            <a:r>
              <a:rPr lang="en-US" dirty="0"/>
              <a:t>in a binary search tree: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all nodes in the left subtree have data elements that are less than the data element of the root node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all nodes in the right subtree have data elements that are greater than the data element of the root node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rules 1 and 2 apply recursively to every subtree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508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* Add an element to the tree. The element is inserted into the tree in a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position that preserves the definition of a binary search tree.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element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           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the element to add to the tree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  */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void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add(E element)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>
                <a:solidFill>
                  <a:srgbClr val="0000C0"/>
                </a:solidFill>
                <a:latin typeface="Segoe UI"/>
              </a:rPr>
              <a:t>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==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root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Node&lt;E&gt;(element);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  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 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add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(element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null,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this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.</a:t>
            </a:r>
            <a:r>
              <a:rPr lang="en-US" dirty="0" err="1" smtClean="0">
                <a:solidFill>
                  <a:srgbClr val="0000C0"/>
                </a:solidFill>
                <a:latin typeface="Segoe UI"/>
              </a:rPr>
              <a:t>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); 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// </a:t>
            </a:r>
            <a:r>
              <a:rPr lang="en-US" dirty="0" smtClean="0">
                <a:solidFill>
                  <a:srgbClr val="3F7F5F"/>
                </a:solidFill>
                <a:latin typeface="Segoe UI"/>
              </a:rPr>
              <a:t>recursive static </a:t>
            </a:r>
            <a:r>
              <a:rPr lang="en-US" dirty="0">
                <a:solidFill>
                  <a:srgbClr val="3F7F5F"/>
                </a:solidFill>
                <a:latin typeface="Segoe UI"/>
              </a:rPr>
              <a:t>method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507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/**</a:t>
            </a:r>
          </a:p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 * Add an element to the subtree rooted at </a:t>
            </a:r>
            <a:r>
              <a:rPr lang="en-US" sz="1200" dirty="0">
                <a:solidFill>
                  <a:srgbClr val="7F7F9F"/>
                </a:solidFill>
                <a:latin typeface="Segoe UI"/>
              </a:rPr>
              <a:t>&lt;code&gt;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root</a:t>
            </a:r>
            <a:r>
              <a:rPr lang="en-US" sz="1200" dirty="0">
                <a:solidFill>
                  <a:srgbClr val="7F7F9F"/>
                </a:solidFill>
                <a:latin typeface="Segoe UI"/>
              </a:rPr>
              <a:t>&lt;/code&gt;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.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The 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element is inserted into the tree in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a</a:t>
            </a:r>
          </a:p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* 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position that preserves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the 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definition of a binary search tree.</a:t>
            </a:r>
          </a:p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 * </a:t>
            </a:r>
          </a:p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sz="1200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sz="1200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element            the 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element to add to the subtree</a:t>
            </a:r>
          </a:p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sz="1200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sz="1200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parent              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the parent node to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the subtree</a:t>
            </a:r>
            <a:endParaRPr lang="en-US" sz="1200" dirty="0">
              <a:solidFill>
                <a:srgbClr val="3F5FBF"/>
              </a:solidFill>
              <a:latin typeface="Segoe UI"/>
            </a:endParaRPr>
          </a:p>
          <a:p>
            <a:r>
              <a:rPr lang="en-US" sz="1200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sz="1200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sz="1200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sz="1200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root                  the root of the subtree</a:t>
            </a:r>
          </a:p>
          <a:p>
            <a:r>
              <a:rPr lang="en-US" sz="1200" dirty="0" smtClean="0">
                <a:solidFill>
                  <a:srgbClr val="3F5FBF"/>
                </a:solidFill>
                <a:latin typeface="Segoe UI"/>
              </a:rPr>
              <a:t> */</a:t>
            </a:r>
          </a:p>
          <a:p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private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&lt;E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extends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Comparable&lt;?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super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E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&gt;&gt; </a:t>
            </a:r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void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add(E element, Node&lt;E&gt; parent, Node&lt;E&gt; root) {</a:t>
            </a:r>
          </a:p>
          <a:p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 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(root ==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&amp;&amp; </a:t>
            </a:r>
            <a:r>
              <a:rPr lang="en-US" sz="1200" dirty="0" err="1">
                <a:solidFill>
                  <a:srgbClr val="000000"/>
                </a:solidFill>
                <a:latin typeface="Segoe UI"/>
              </a:rPr>
              <a:t>element.compareTo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Segoe UI"/>
              </a:rPr>
              <a:t>parent.</a:t>
            </a:r>
            <a:r>
              <a:rPr lang="en-US" sz="1200" dirty="0" err="1">
                <a:solidFill>
                  <a:srgbClr val="0000C0"/>
                </a:solidFill>
                <a:latin typeface="Segoe UI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) &lt; 0) {</a:t>
            </a:r>
          </a:p>
          <a:p>
            <a:r>
              <a:rPr lang="en-US" sz="1200" dirty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Segoe UI"/>
              </a:rPr>
              <a:t>parent.</a:t>
            </a:r>
            <a:r>
              <a:rPr lang="en-US" sz="1200" dirty="0" err="1" smtClean="0">
                <a:solidFill>
                  <a:srgbClr val="0000C0"/>
                </a:solidFill>
                <a:latin typeface="Segoe UI"/>
              </a:rPr>
              <a:t>left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Node&lt;E&gt;(element);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sz="1200" dirty="0">
              <a:solidFill>
                <a:srgbClr val="000000"/>
              </a:solidFill>
              <a:latin typeface="Segoe UI"/>
            </a:endParaRPr>
          </a:p>
          <a:p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(root ==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sz="1200" dirty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Segoe UI"/>
              </a:rPr>
              <a:t>parent.</a:t>
            </a:r>
            <a:r>
              <a:rPr lang="en-US" sz="1200" dirty="0" err="1" smtClean="0">
                <a:solidFill>
                  <a:srgbClr val="0000C0"/>
                </a:solidFill>
                <a:latin typeface="Segoe UI"/>
              </a:rPr>
              <a:t>right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= </a:t>
            </a:r>
            <a:r>
              <a:rPr lang="en-US" sz="1200" dirty="0">
                <a:solidFill>
                  <a:srgbClr val="7F0055"/>
                </a:solidFill>
                <a:latin typeface="Segoe UI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 Node&lt;E&gt;(element);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sz="1200" dirty="0">
              <a:solidFill>
                <a:srgbClr val="7F0055"/>
              </a:solidFill>
              <a:latin typeface="Segoe UI"/>
            </a:endParaRPr>
          </a:p>
          <a:p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(</a:t>
            </a:r>
            <a:r>
              <a:rPr lang="en-US" sz="1200" dirty="0" err="1" smtClean="0">
                <a:solidFill>
                  <a:srgbClr val="000000"/>
                </a:solidFill>
                <a:latin typeface="Segoe UI"/>
              </a:rPr>
              <a:t>element.compareTo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  <a:latin typeface="Segoe UI"/>
              </a:rPr>
              <a:t>root.</a:t>
            </a:r>
            <a:r>
              <a:rPr lang="en-US" sz="1200" dirty="0" err="1" smtClean="0">
                <a:solidFill>
                  <a:srgbClr val="0000C0"/>
                </a:solidFill>
                <a:latin typeface="Segoe UI"/>
              </a:rPr>
              <a:t>data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) &lt; 0)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sz="1200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sz="1200" i="1" dirty="0" err="1" smtClean="0">
                <a:solidFill>
                  <a:srgbClr val="000000"/>
                </a:solidFill>
                <a:latin typeface="Segoe UI"/>
              </a:rPr>
              <a:t>add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(element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, root, </a:t>
            </a:r>
            <a:r>
              <a:rPr lang="en-US" sz="1200" dirty="0" err="1">
                <a:solidFill>
                  <a:srgbClr val="000000"/>
                </a:solidFill>
                <a:latin typeface="Segoe UI"/>
              </a:rPr>
              <a:t>root.</a:t>
            </a:r>
            <a:r>
              <a:rPr lang="en-US" sz="1200" dirty="0" err="1">
                <a:solidFill>
                  <a:srgbClr val="0000C0"/>
                </a:solidFill>
                <a:latin typeface="Segoe UI"/>
              </a:rPr>
              <a:t>left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sz="1200" dirty="0">
              <a:solidFill>
                <a:srgbClr val="000000"/>
              </a:solidFill>
              <a:latin typeface="Segoe UI"/>
            </a:endParaRPr>
          </a:p>
          <a:p>
            <a:r>
              <a:rPr lang="en-US" sz="1200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sz="1200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sz="1200" i="1" dirty="0" err="1" smtClean="0">
                <a:solidFill>
                  <a:srgbClr val="000000"/>
                </a:solidFill>
                <a:latin typeface="Segoe UI"/>
              </a:rPr>
              <a:t>add</a:t>
            </a:r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(element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, root, </a:t>
            </a:r>
            <a:r>
              <a:rPr lang="en-US" sz="1200" dirty="0" err="1">
                <a:solidFill>
                  <a:srgbClr val="000000"/>
                </a:solidFill>
                <a:latin typeface="Segoe UI"/>
              </a:rPr>
              <a:t>root.</a:t>
            </a:r>
            <a:r>
              <a:rPr lang="en-US" sz="1200" dirty="0" err="1">
                <a:solidFill>
                  <a:srgbClr val="0000C0"/>
                </a:solidFill>
                <a:latin typeface="Segoe UI"/>
              </a:rPr>
              <a:t>right</a:t>
            </a:r>
            <a:r>
              <a:rPr lang="en-US" sz="1200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Segoe UI"/>
              </a:rPr>
              <a:t>  }</a:t>
            </a:r>
          </a:p>
          <a:p>
            <a:r>
              <a:rPr lang="en-US" sz="1200" dirty="0">
                <a:solidFill>
                  <a:srgbClr val="000000"/>
                </a:solidFill>
                <a:latin typeface="Segoe UI"/>
              </a:rPr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46922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50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23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28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Predecessors and Successors in a BST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a BST there is something special about a node's: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left </a:t>
            </a:r>
            <a:r>
              <a:rPr lang="en-US" dirty="0" err="1" smtClean="0">
                <a:solidFill>
                  <a:srgbClr val="FF0000"/>
                </a:solidFill>
              </a:rPr>
              <a:t>subtree</a:t>
            </a:r>
            <a:r>
              <a:rPr lang="en-US" dirty="0" smtClean="0">
                <a:solidFill>
                  <a:srgbClr val="FF0000"/>
                </a:solidFill>
              </a:rPr>
              <a:t> right-most child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right </a:t>
            </a:r>
            <a:r>
              <a:rPr lang="en-US" dirty="0" err="1" smtClean="0">
                <a:solidFill>
                  <a:srgbClr val="0070C0"/>
                </a:solidFill>
              </a:rPr>
              <a:t>subtree</a:t>
            </a:r>
            <a:r>
              <a:rPr lang="en-US" dirty="0" smtClean="0">
                <a:solidFill>
                  <a:srgbClr val="0070C0"/>
                </a:solidFill>
              </a:rPr>
              <a:t> left-most child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50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52"/>
          <p:cNvSpPr/>
          <p:nvPr/>
        </p:nvSpPr>
        <p:spPr>
          <a:xfrm rot="5400000">
            <a:off x="4139945" y="1556775"/>
            <a:ext cx="5184631" cy="4781378"/>
          </a:xfrm>
          <a:prstGeom prst="ellipse">
            <a:avLst/>
          </a:prstGeom>
          <a:solidFill>
            <a:srgbClr val="CC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 rot="5400000">
            <a:off x="1144383" y="1211130"/>
            <a:ext cx="2765136" cy="4090097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0000"/>
                </a:solidFill>
              </a:rPr>
              <a:t>44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074218" y="3889856"/>
            <a:ext cx="116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rightmost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+mn-lt"/>
              </a:rPr>
              <a:t>child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0070C0"/>
                </a:solidFill>
              </a:rPr>
              <a:t>51</a:t>
            </a:r>
            <a:endParaRPr lang="en-CA" sz="2400" dirty="0">
              <a:solidFill>
                <a:srgbClr val="0070C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rgbClr val="0070C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rgbClr val="0070C0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341572" y="4005070"/>
            <a:ext cx="1013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+mn-lt"/>
              </a:rPr>
              <a:t>leftmost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child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61929" y="5377203"/>
            <a:ext cx="4005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rightmost child = </a:t>
            </a:r>
            <a:r>
              <a:rPr lang="en-US" dirty="0" err="1" smtClean="0">
                <a:solidFill>
                  <a:srgbClr val="FF0000"/>
                </a:solidFill>
                <a:latin typeface="+mn-lt"/>
              </a:rPr>
              <a:t>inorder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 predecessor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61929" y="5767197"/>
            <a:ext cx="3607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+mn-lt"/>
              </a:rPr>
              <a:t>leftmost child = </a:t>
            </a:r>
            <a:r>
              <a:rPr lang="en-US" dirty="0" err="1" smtClean="0">
                <a:solidFill>
                  <a:srgbClr val="0070C0"/>
                </a:solidFill>
                <a:latin typeface="+mn-lt"/>
              </a:rPr>
              <a:t>inorder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 successor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004704" y="5301223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004704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328740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1" name="Straight Arrow Connector 60"/>
          <p:cNvCxnSpPr>
            <a:endCxn id="58" idx="0"/>
          </p:cNvCxnSpPr>
          <p:nvPr/>
        </p:nvCxnSpPr>
        <p:spPr>
          <a:xfrm>
            <a:off x="6184996" y="4869175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745469" y="556719"/>
            <a:ext cx="2022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right subtree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(all elements &gt; 50)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15550" y="951899"/>
            <a:ext cx="2022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left subtree</a:t>
            </a:r>
          </a:p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(all elements &lt; 50)</a:t>
            </a:r>
            <a:endParaRPr lang="en-US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Predecessors and Successors in a BST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a BST there is something special about a node's: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left subtree right-most child = </a:t>
            </a:r>
            <a:r>
              <a:rPr lang="en-US" dirty="0" err="1" smtClean="0">
                <a:solidFill>
                  <a:srgbClr val="FF0000"/>
                </a:solidFill>
              </a:rPr>
              <a:t>inorder</a:t>
            </a:r>
            <a:r>
              <a:rPr lang="en-US" dirty="0" smtClean="0">
                <a:solidFill>
                  <a:srgbClr val="FF0000"/>
                </a:solidFill>
              </a:rPr>
              <a:t> predecessor</a:t>
            </a:r>
          </a:p>
          <a:p>
            <a:pPr lvl="2"/>
            <a:r>
              <a:rPr lang="en-US" dirty="0" smtClean="0"/>
              <a:t>the node containing the largest value </a:t>
            </a:r>
            <a:r>
              <a:rPr lang="en-US" i="1" dirty="0" smtClean="0"/>
              <a:t>less</a:t>
            </a:r>
            <a:r>
              <a:rPr lang="en-US" dirty="0" smtClean="0"/>
              <a:t> than the root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right subtree left-most child = </a:t>
            </a:r>
            <a:r>
              <a:rPr lang="en-US" dirty="0" err="1" smtClean="0">
                <a:solidFill>
                  <a:srgbClr val="0070C0"/>
                </a:solidFill>
              </a:rPr>
              <a:t>inorder</a:t>
            </a:r>
            <a:r>
              <a:rPr lang="en-US" dirty="0" smtClean="0">
                <a:solidFill>
                  <a:srgbClr val="0070C0"/>
                </a:solidFill>
              </a:rPr>
              <a:t> successor</a:t>
            </a:r>
          </a:p>
          <a:p>
            <a:pPr lvl="2"/>
            <a:r>
              <a:rPr lang="en-US" dirty="0" smtClean="0"/>
              <a:t>the node containing the smallest value </a:t>
            </a:r>
            <a:r>
              <a:rPr lang="en-US" i="1" dirty="0" smtClean="0"/>
              <a:t>greater</a:t>
            </a:r>
            <a:r>
              <a:rPr lang="en-US" dirty="0" smtClean="0"/>
              <a:t> than the root</a:t>
            </a:r>
          </a:p>
          <a:p>
            <a:pPr lvl="2"/>
            <a:endParaRPr lang="en-US" dirty="0"/>
          </a:p>
          <a:p>
            <a:r>
              <a:rPr lang="en-US" dirty="0" smtClean="0"/>
              <a:t>it is easy to find the predecessor and successor nodes if you can find the nodes containing the maximum and minimum elements in a subtree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51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3F5FBF"/>
                </a:solidFill>
                <a:latin typeface="Segoe UI"/>
              </a:rPr>
              <a:t>/**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Find the node in a subtree that has the smallest data element.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subtreeRoot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   the root of the subtree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@return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the node in the subtree that has the smallest data element.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*/</a:t>
            </a:r>
          </a:p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&lt;E&gt; Node&lt;E&gt;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minimumInSubtree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(Node&lt;E&gt;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subtreeRoot.left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==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minimumInSubtree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subtreeRoot.left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);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1104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3F5FBF"/>
                </a:solidFill>
                <a:latin typeface="Segoe UI"/>
              </a:rPr>
              <a:t>/**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Find the node in a subtree that has the largest data element.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subtreeRoot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   the root of the subtree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@return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the node in the subtree that has the largest data element.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*/</a:t>
            </a:r>
          </a:p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&lt;E&gt; Node&lt;E&gt;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maximumInSubtree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(Node&lt;E&gt;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subtreeRoot.right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==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maximumInSubtree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subtreeRoot.right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);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3F5FBF"/>
                </a:solidFill>
                <a:latin typeface="Segoe UI"/>
              </a:rPr>
              <a:t>/**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Find the node in a subtree that is the predecessor to the root of the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subtree. If the predecessor node exists, then it is the node that has the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largest data element in the left subtree of 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&lt;code&gt;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&lt;/code&gt;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subtreeRoot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   the root of the subtree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@return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the node in a subtree that is the predecessor to the root of the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subtree, or 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&lt;code&gt;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&lt;/code&gt;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if the root of the subtree has no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predecessor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*/</a:t>
            </a:r>
          </a:p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&lt;E&gt; Node&lt;E&gt;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predecessorInSubtree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(Node&lt;E&gt;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subtreeRoot.left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==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maximumInSubtree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subtreeRoot.left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);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0114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3F5FBF"/>
                </a:solidFill>
                <a:latin typeface="Segoe UI"/>
              </a:rPr>
              <a:t>/**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Find the node in a subtree that is the successor to the root of the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subtree. If the successor node exists, then it is the node that has the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smallest data element in the right subtree of 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&lt;code&gt;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subtreeRoot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&lt;/code&gt;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.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Segoe UI"/>
              </a:rPr>
              <a:t>subtreeRoot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   the root of the subtree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@return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the node in a subtree that is the successor to the root of the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subtree, or 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&lt;code&gt;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7F7F9F"/>
                </a:solidFill>
                <a:latin typeface="Segoe UI"/>
              </a:rPr>
              <a:t>&lt;/code&gt;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if the root of the subtree has no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        successor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*/</a:t>
            </a:r>
          </a:p>
          <a:p>
            <a:r>
              <a:rPr lang="it-IT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it-IT" dirty="0">
                <a:solidFill>
                  <a:srgbClr val="000000"/>
                </a:solidFill>
                <a:latin typeface="Segoe UI"/>
              </a:rPr>
              <a:t> </a:t>
            </a:r>
            <a:r>
              <a:rPr lang="it-IT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it-IT" dirty="0">
                <a:solidFill>
                  <a:srgbClr val="000000"/>
                </a:solidFill>
                <a:latin typeface="Segoe UI"/>
              </a:rPr>
              <a:t> &lt;E&gt; Node&lt;E&gt; successorInSubtree(Node&lt;E&gt; subtreeRoot)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subtreeRoot.right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==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null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BinarySearchTree.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minimumInSubtree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subtreeRoot.right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);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854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a BST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delete a node in a BST there are 3 cases to consider: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deleting a leaf node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deleting a node with one child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deleting a node with two children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57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Leaf 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deleting a leaf node is easy because the leaf has no children</a:t>
            </a:r>
          </a:p>
          <a:p>
            <a:pPr lvl="1"/>
            <a:r>
              <a:rPr lang="en-US" dirty="0" smtClean="0"/>
              <a:t>simply remove the node from the tree</a:t>
            </a:r>
          </a:p>
          <a:p>
            <a:endParaRPr lang="en-US" dirty="0" smtClean="0"/>
          </a:p>
          <a:p>
            <a:r>
              <a:rPr lang="en-US" dirty="0" smtClean="0"/>
              <a:t>e.g., delete 93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58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4440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93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0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56844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27" idx="0"/>
          </p:cNvCxnSpPr>
          <p:nvPr/>
        </p:nvCxnSpPr>
        <p:spPr>
          <a:xfrm>
            <a:off x="7424700" y="3789040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7004704" y="5301223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004704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28740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6184996" y="4869175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028420" y="3544214"/>
            <a:ext cx="1072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delete 93</a:t>
            </a: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 flipV="1">
            <a:off x="1173187" y="663864"/>
            <a:ext cx="7313490" cy="4709346"/>
            <a:chOff x="1173187" y="663864"/>
            <a:chExt cx="7313490" cy="4709346"/>
          </a:xfrm>
        </p:grpSpPr>
        <p:sp>
          <p:nvSpPr>
            <p:cNvPr id="5" name="Rectangle 4"/>
            <p:cNvSpPr/>
            <p:nvPr/>
          </p:nvSpPr>
          <p:spPr>
            <a:xfrm>
              <a:off x="4247964" y="663864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50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247964" y="1703535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11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553014" y="1703535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6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73187" y="2737716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79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057726" y="1689012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34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394743" y="2731797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88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66533" y="2741757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67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86183" y="2737614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23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7060" y="2737716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33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65502" y="2737716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99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838605" y="3778683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1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899132" y="3774642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31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356173" y="4811568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83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16700" y="4807527"/>
              <a:ext cx="648072" cy="5616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CA" sz="2400" dirty="0" smtClean="0">
                  <a:solidFill>
                    <a:schemeClr val="tx1"/>
                  </a:solidFill>
                </a:rPr>
                <a:t>6</a:t>
              </a:r>
              <a:endParaRPr lang="en-CA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Arrow Connector 18"/>
            <p:cNvCxnSpPr>
              <a:stCxn id="5" idx="2"/>
              <a:endCxn id="9" idx="0"/>
            </p:cNvCxnSpPr>
            <p:nvPr/>
          </p:nvCxnSpPr>
          <p:spPr>
            <a:xfrm flipH="1">
              <a:off x="2381762" y="1225506"/>
              <a:ext cx="2190238" cy="46350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5" idx="2"/>
              <a:endCxn id="7" idx="0"/>
            </p:cNvCxnSpPr>
            <p:nvPr/>
          </p:nvCxnSpPr>
          <p:spPr>
            <a:xfrm>
              <a:off x="4572000" y="1225506"/>
              <a:ext cx="2305050" cy="47802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5" idx="2"/>
              <a:endCxn id="6" idx="0"/>
            </p:cNvCxnSpPr>
            <p:nvPr/>
          </p:nvCxnSpPr>
          <p:spPr>
            <a:xfrm>
              <a:off x="4572000" y="1225506"/>
              <a:ext cx="0" cy="47802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9" idx="2"/>
              <a:endCxn id="8" idx="0"/>
            </p:cNvCxnSpPr>
            <p:nvPr/>
          </p:nvCxnSpPr>
          <p:spPr>
            <a:xfrm flipH="1">
              <a:off x="1497223" y="2250654"/>
              <a:ext cx="884539" cy="48706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6" idx="2"/>
              <a:endCxn id="12" idx="0"/>
            </p:cNvCxnSpPr>
            <p:nvPr/>
          </p:nvCxnSpPr>
          <p:spPr>
            <a:xfrm flipH="1">
              <a:off x="3110219" y="2265177"/>
              <a:ext cx="1461781" cy="47243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6" idx="2"/>
              <a:endCxn id="14" idx="0"/>
            </p:cNvCxnSpPr>
            <p:nvPr/>
          </p:nvCxnSpPr>
          <p:spPr>
            <a:xfrm flipH="1">
              <a:off x="4089538" y="2265177"/>
              <a:ext cx="482462" cy="47253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6" idx="2"/>
              <a:endCxn id="13" idx="0"/>
            </p:cNvCxnSpPr>
            <p:nvPr/>
          </p:nvCxnSpPr>
          <p:spPr>
            <a:xfrm>
              <a:off x="4572000" y="2265177"/>
              <a:ext cx="479096" cy="47253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6" idx="2"/>
              <a:endCxn id="11" idx="0"/>
            </p:cNvCxnSpPr>
            <p:nvPr/>
          </p:nvCxnSpPr>
          <p:spPr>
            <a:xfrm>
              <a:off x="4572000" y="2265177"/>
              <a:ext cx="1418569" cy="47658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0" idx="2"/>
              <a:endCxn id="16" idx="0"/>
            </p:cNvCxnSpPr>
            <p:nvPr/>
          </p:nvCxnSpPr>
          <p:spPr>
            <a:xfrm flipH="1">
              <a:off x="7223168" y="3293439"/>
              <a:ext cx="495611" cy="48120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0" idx="2"/>
              <a:endCxn id="15" idx="0"/>
            </p:cNvCxnSpPr>
            <p:nvPr/>
          </p:nvCxnSpPr>
          <p:spPr>
            <a:xfrm>
              <a:off x="7718779" y="3293439"/>
              <a:ext cx="443862" cy="48524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6" idx="2"/>
              <a:endCxn id="18" idx="0"/>
            </p:cNvCxnSpPr>
            <p:nvPr/>
          </p:nvCxnSpPr>
          <p:spPr>
            <a:xfrm flipH="1">
              <a:off x="6740736" y="4336284"/>
              <a:ext cx="482432" cy="47124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6" idx="2"/>
              <a:endCxn id="17" idx="0"/>
            </p:cNvCxnSpPr>
            <p:nvPr/>
          </p:nvCxnSpPr>
          <p:spPr>
            <a:xfrm>
              <a:off x="7223168" y="4336284"/>
              <a:ext cx="457041" cy="47528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7" idx="2"/>
              <a:endCxn id="10" idx="0"/>
            </p:cNvCxnSpPr>
            <p:nvPr/>
          </p:nvCxnSpPr>
          <p:spPr>
            <a:xfrm>
              <a:off x="6877050" y="2265177"/>
              <a:ext cx="841729" cy="46662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734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7004704" y="5301223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004704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28740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6184996" y="4869175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Node with One Child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deleting a node with one child is also easy because of the structure of the BST</a:t>
            </a:r>
          </a:p>
          <a:p>
            <a:pPr lvl="1"/>
            <a:r>
              <a:rPr lang="en-US" dirty="0" smtClean="0"/>
              <a:t>remove the node by replacing it with its child</a:t>
            </a:r>
          </a:p>
          <a:p>
            <a:endParaRPr lang="en-US" dirty="0" smtClean="0"/>
          </a:p>
          <a:p>
            <a:r>
              <a:rPr lang="en-US" dirty="0" smtClean="0"/>
              <a:t>e.g., delete 83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482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83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82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23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4128" y="422108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48164" y="472514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4" idx="0"/>
          </p:cNvCxnSpPr>
          <p:nvPr/>
        </p:nvCxnSpPr>
        <p:spPr>
          <a:xfrm flipH="1">
            <a:off x="6048164" y="3789040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1" idx="0"/>
          </p:cNvCxnSpPr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7004704" y="5301223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004704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28740" y="5805279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6184996" y="4869175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761066" y="2507288"/>
            <a:ext cx="1067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delete 83</a:t>
            </a: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Node with Two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deleting a node with two children is a little trickier</a:t>
            </a:r>
          </a:p>
          <a:p>
            <a:pPr lvl="1"/>
            <a:r>
              <a:rPr lang="en-US" dirty="0" smtClean="0"/>
              <a:t>can you see how to do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Node with Two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replace the node with </a:t>
            </a:r>
            <a:r>
              <a:rPr lang="en-US" dirty="0"/>
              <a:t>its </a:t>
            </a:r>
            <a:r>
              <a:rPr lang="en-US" dirty="0" err="1"/>
              <a:t>inorder</a:t>
            </a:r>
            <a:r>
              <a:rPr lang="en-US" dirty="0"/>
              <a:t> predecessor OR </a:t>
            </a:r>
            <a:r>
              <a:rPr lang="en-US" dirty="0" err="1" smtClean="0"/>
              <a:t>inorder</a:t>
            </a:r>
            <a:r>
              <a:rPr lang="en-US" dirty="0" smtClean="0"/>
              <a:t> </a:t>
            </a:r>
            <a:r>
              <a:rPr lang="en-US" dirty="0"/>
              <a:t>successor</a:t>
            </a:r>
            <a:endParaRPr lang="en-US" dirty="0" smtClean="0"/>
          </a:p>
          <a:p>
            <a:pPr lvl="1"/>
            <a:r>
              <a:rPr lang="en-US" dirty="0" smtClean="0"/>
              <a:t>call the node to be deleted Z</a:t>
            </a:r>
          </a:p>
          <a:p>
            <a:pPr lvl="1"/>
            <a:r>
              <a:rPr lang="en-US" dirty="0" smtClean="0"/>
              <a:t>find the </a:t>
            </a:r>
            <a:r>
              <a:rPr lang="en-US" dirty="0" err="1" smtClean="0"/>
              <a:t>inorder</a:t>
            </a:r>
            <a:r>
              <a:rPr lang="en-US" dirty="0" smtClean="0"/>
              <a:t> predecessor OR the </a:t>
            </a:r>
            <a:r>
              <a:rPr lang="en-US" dirty="0" err="1" smtClean="0"/>
              <a:t>inorder</a:t>
            </a:r>
            <a:r>
              <a:rPr lang="en-US" dirty="0" smtClean="0"/>
              <a:t> successor</a:t>
            </a:r>
          </a:p>
          <a:p>
            <a:pPr lvl="2"/>
            <a:r>
              <a:rPr lang="en-US" dirty="0" smtClean="0"/>
              <a:t>call this node Y</a:t>
            </a:r>
          </a:p>
          <a:p>
            <a:pPr lvl="1"/>
            <a:r>
              <a:rPr lang="en-US" dirty="0" smtClean="0"/>
              <a:t>copy the data element of Y into the data element of Z</a:t>
            </a:r>
          </a:p>
          <a:p>
            <a:pPr lvl="1"/>
            <a:r>
              <a:rPr lang="en-US" dirty="0" smtClean="0"/>
              <a:t>delete Y</a:t>
            </a:r>
          </a:p>
          <a:p>
            <a:endParaRPr lang="en-US" dirty="0" smtClean="0"/>
          </a:p>
          <a:p>
            <a:r>
              <a:rPr lang="en-US" dirty="0" smtClean="0"/>
              <a:t>e.g., delete 50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61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725915" y="203008"/>
            <a:ext cx="369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delete 50 using </a:t>
            </a:r>
            <a:r>
              <a:rPr lang="en-US" dirty="0" err="1" smtClean="0">
                <a:latin typeface="+mn-lt"/>
              </a:rPr>
              <a:t>inorder</a:t>
            </a:r>
            <a:r>
              <a:rPr lang="en-US" dirty="0" smtClean="0">
                <a:latin typeface="+mn-lt"/>
              </a:rPr>
              <a:t> predecessor</a:t>
            </a:r>
          </a:p>
        </p:txBody>
      </p:sp>
    </p:spTree>
    <p:extLst>
      <p:ext uri="{BB962C8B-B14F-4D97-AF65-F5344CB8AC3E}">
        <p14:creationId xmlns:p14="http://schemas.microsoft.com/office/powerpoint/2010/main" val="3061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35074" y="100950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Z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68510" y="3429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984129" y="4005070"/>
            <a:ext cx="13630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inorder</a:t>
            </a:r>
            <a:endParaRPr lang="en-US" dirty="0" smtClean="0">
              <a:solidFill>
                <a:schemeClr val="accent4"/>
              </a:solidFill>
              <a:latin typeface="+mn-lt"/>
            </a:endParaRPr>
          </a:p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predecessor</a:t>
            </a:r>
          </a:p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to Z</a:t>
            </a:r>
          </a:p>
        </p:txBody>
      </p:sp>
    </p:spTree>
    <p:extLst>
      <p:ext uri="{BB962C8B-B14F-4D97-AF65-F5344CB8AC3E}">
        <p14:creationId xmlns:p14="http://schemas.microsoft.com/office/powerpoint/2010/main" val="211644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99CC"/>
                </a:solidFill>
              </a:rPr>
              <a:t>44</a:t>
            </a:r>
            <a:endParaRPr lang="en-CA" sz="2400" dirty="0">
              <a:solidFill>
                <a:srgbClr val="FF99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691650" y="491043"/>
            <a:ext cx="2235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99CC"/>
                </a:solidFill>
                <a:latin typeface="+mn-lt"/>
              </a:rPr>
              <a:t>copy Y data to Z data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868510" y="3429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984129" y="4005070"/>
            <a:ext cx="13630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4"/>
                </a:solidFill>
                <a:latin typeface="+mn-lt"/>
              </a:rPr>
              <a:t>inorder</a:t>
            </a:r>
            <a:endParaRPr lang="en-US" dirty="0" smtClean="0">
              <a:solidFill>
                <a:schemeClr val="accent4"/>
              </a:solidFill>
              <a:latin typeface="+mn-lt"/>
            </a:endParaRPr>
          </a:p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predecessor</a:t>
            </a:r>
          </a:p>
          <a:p>
            <a:pPr algn="ctr"/>
            <a:r>
              <a:rPr lang="en-US" dirty="0" smtClean="0">
                <a:solidFill>
                  <a:schemeClr val="accent4"/>
                </a:solidFill>
                <a:latin typeface="+mn-lt"/>
              </a:rPr>
              <a:t>to Z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535074" y="100950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1919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35074" y="100950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Z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131825" y="2507288"/>
            <a:ext cx="973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delete 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868510" y="3429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54277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root of the tree is the node that has no parent node</a:t>
            </a:r>
          </a:p>
          <a:p>
            <a:r>
              <a:rPr lang="en-US" dirty="0" smtClean="0"/>
              <a:t>all algorithms start at the root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7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endCxn id="29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4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725915" y="203008"/>
            <a:ext cx="3452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delete 50 using </a:t>
            </a:r>
            <a:r>
              <a:rPr lang="en-US" dirty="0" err="1" smtClean="0">
                <a:latin typeface="+mn-lt"/>
              </a:rPr>
              <a:t>inorder</a:t>
            </a:r>
            <a:r>
              <a:rPr lang="en-US" dirty="0" smtClean="0">
                <a:latin typeface="+mn-lt"/>
              </a:rPr>
              <a:t> successor</a:t>
            </a: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50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802428" y="100950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Z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63284" y="3429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83965" y="4005070"/>
            <a:ext cx="11214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  <a:latin typeface="+mn-lt"/>
              </a:rPr>
              <a:t>inorder</a:t>
            </a:r>
            <a:endParaRPr lang="en-US" dirty="0" smtClean="0">
              <a:solidFill>
                <a:srgbClr val="0070C0"/>
              </a:solidFill>
              <a:latin typeface="+mn-lt"/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successor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to Z</a:t>
            </a: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rgbClr val="FF99CC"/>
                </a:solidFill>
              </a:rPr>
              <a:t>51</a:t>
            </a:r>
            <a:endParaRPr lang="en-CA" sz="2400" dirty="0">
              <a:solidFill>
                <a:srgbClr val="FF99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802428" y="100950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Z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63284" y="3429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83965" y="4005070"/>
            <a:ext cx="11214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  <a:latin typeface="+mn-lt"/>
              </a:rPr>
              <a:t>inorder</a:t>
            </a:r>
            <a:endParaRPr lang="en-US" dirty="0" smtClean="0">
              <a:solidFill>
                <a:srgbClr val="0070C0"/>
              </a:solidFill>
              <a:latin typeface="+mn-lt"/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successor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+mn-lt"/>
              </a:rPr>
              <a:t>to Z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41245" y="491043"/>
            <a:ext cx="2235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99CC"/>
                </a:solidFill>
                <a:latin typeface="+mn-lt"/>
              </a:rPr>
              <a:t>copy Y data to Z data</a:t>
            </a: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514393" y="315537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14393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38429" y="365943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endCxn id="44" idx="0"/>
          </p:cNvCxnSpPr>
          <p:nvPr/>
        </p:nvCxnSpPr>
        <p:spPr>
          <a:xfrm flipH="1">
            <a:off x="4838429" y="2723327"/>
            <a:ext cx="1049433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802428" y="100950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Z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63284" y="3429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347804" y="2507288"/>
            <a:ext cx="973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delete Y</a:t>
            </a:r>
          </a:p>
        </p:txBody>
      </p: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3928" y="90872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51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141277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27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37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477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06084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73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24128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48164" y="256490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 flipH="1">
            <a:off x="2447764" y="1556792"/>
            <a:ext cx="163818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0"/>
          </p:cNvCxnSpPr>
          <p:nvPr/>
        </p:nvCxnSpPr>
        <p:spPr>
          <a:xfrm>
            <a:off x="4415172" y="1556792"/>
            <a:ext cx="1632992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solidFill>
                  <a:prstClr val="black"/>
                </a:solidFill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23628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7864" y="3140968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44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47864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71900" y="3645024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3887" y="3140965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schemeClr val="tx1"/>
                </a:solidFill>
              </a:rPr>
              <a:t>74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3887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7923" y="3645021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endCxn id="13" idx="0"/>
          </p:cNvCxnSpPr>
          <p:nvPr/>
        </p:nvCxnSpPr>
        <p:spPr>
          <a:xfrm flipH="1">
            <a:off x="1223628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>
            <a:off x="2609782" y="2708920"/>
            <a:ext cx="10621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181782" y="2708920"/>
            <a:ext cx="1090518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8214463" y="4221100"/>
            <a:ext cx="648072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>
                <a:solidFill>
                  <a:prstClr val="black"/>
                </a:solidFill>
              </a:rPr>
              <a:t>76</a:t>
            </a:r>
            <a:endParaRPr lang="en-CA" sz="2400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214463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538499" y="4725156"/>
            <a:ext cx="32403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endCxn id="62" idx="0"/>
          </p:cNvCxnSpPr>
          <p:nvPr/>
        </p:nvCxnSpPr>
        <p:spPr>
          <a:xfrm>
            <a:off x="7394755" y="3789052"/>
            <a:ext cx="114374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 More Data Structures (Part 1)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Stacks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3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  <p:pic>
        <p:nvPicPr>
          <p:cNvPr id="1027" name="Picture 3" descr="C:\Users\burton\AppData\Local\Microsoft\Windows\Temporary Internet Files\Content.IE5\W4PV8V1W\MP90042768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0716" y="2161646"/>
            <a:ext cx="2592315" cy="3886575"/>
          </a:xfrm>
          <a:prstGeom prst="rect">
            <a:avLst/>
          </a:prstGeom>
          <a:noFill/>
        </p:spPr>
      </p:pic>
      <p:pic>
        <p:nvPicPr>
          <p:cNvPr id="1028" name="Picture 4" descr="C:\Users\burton\AppData\Local\Microsoft\Windows\Temporary Internet Files\Content.IE5\C14MNT8S\MP90042245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783" y="2131459"/>
            <a:ext cx="3088333" cy="3889856"/>
          </a:xfrm>
          <a:prstGeom prst="rect">
            <a:avLst/>
          </a:prstGeom>
          <a:noFill/>
        </p:spPr>
      </p:pic>
      <p:pic>
        <p:nvPicPr>
          <p:cNvPr id="1033" name="Picture 9" descr="C:\Users\burton\AppData\Local\Microsoft\Windows\Temporary Internet Files\Content.IE5\X5GVJJ4G\MC90023298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8673" y="3256179"/>
            <a:ext cx="1848416" cy="1786550"/>
          </a:xfrm>
          <a:prstGeom prst="rect">
            <a:avLst/>
          </a:prstGeom>
          <a:noFill/>
        </p:spPr>
      </p:pic>
      <p:sp>
        <p:nvSpPr>
          <p:cNvPr id="14" name="Content Placeholder 1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examples of stacks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43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of Stack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  <p:pic>
        <p:nvPicPr>
          <p:cNvPr id="1027" name="Picture 3" descr="C:\Users\burton\AppData\Local\Microsoft\Windows\Temporary Internet Files\Content.IE5\W4PV8V1W\MP90042768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42" y="2161646"/>
            <a:ext cx="2592315" cy="3886575"/>
          </a:xfrm>
          <a:prstGeom prst="rect">
            <a:avLst/>
          </a:prstGeom>
          <a:noFill/>
        </p:spPr>
      </p:pic>
      <p:sp>
        <p:nvSpPr>
          <p:cNvPr id="14" name="Content Placeholder 1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top of the stack</a:t>
            </a:r>
            <a:endParaRPr lang="en-US" dirty="0"/>
          </a:p>
        </p:txBody>
      </p:sp>
      <p:sp>
        <p:nvSpPr>
          <p:cNvPr id="8" name="Left Arrow 7"/>
          <p:cNvSpPr/>
          <p:nvPr/>
        </p:nvSpPr>
        <p:spPr>
          <a:xfrm>
            <a:off x="5263284" y="2795323"/>
            <a:ext cx="1209747" cy="63367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1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Operations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classically, stacks only support two operations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push</a:t>
            </a:r>
          </a:p>
          <a:p>
            <a:pPr marL="1006475" lvl="2" indent="-457200"/>
            <a:r>
              <a:rPr lang="en-US" dirty="0" smtClean="0"/>
              <a:t>add to the top of the stack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pop</a:t>
            </a:r>
          </a:p>
          <a:p>
            <a:pPr marL="1006475" lvl="2" indent="-457200"/>
            <a:r>
              <a:rPr lang="en-US" dirty="0" smtClean="0"/>
              <a:t>remove from the top of the stack</a:t>
            </a:r>
          </a:p>
          <a:p>
            <a:pPr marL="1006475" lvl="2" indent="-457200"/>
            <a:r>
              <a:rPr lang="en-US" dirty="0" smtClean="0"/>
              <a:t>throws an exception if there is nothing on the stack</a:t>
            </a:r>
          </a:p>
          <a:p>
            <a:pPr marL="457200" indent="-45720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047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47964" y="1139148"/>
            <a:ext cx="648072" cy="5616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rgbClr val="FF0000"/>
                </a:solidFill>
              </a:rPr>
              <a:t>50</a:t>
            </a:r>
            <a:endParaRPr lang="en-CA" sz="2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4796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014" y="2178819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3187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79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726" y="216429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34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4743" y="320708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88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66533" y="321704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67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183" y="3212898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23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7060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65502" y="3213000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99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8605" y="4253967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99132" y="4249926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31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56173" y="5286852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83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16700" y="5282811"/>
            <a:ext cx="648072" cy="56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CA" sz="2400" dirty="0" smtClean="0">
                <a:solidFill>
                  <a:schemeClr val="tx1"/>
                </a:solidFill>
              </a:rPr>
              <a:t>6</a:t>
            </a:r>
            <a:endParaRPr lang="en-CA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5" idx="2"/>
            <a:endCxn id="9" idx="0"/>
          </p:cNvCxnSpPr>
          <p:nvPr/>
        </p:nvCxnSpPr>
        <p:spPr>
          <a:xfrm flipH="1">
            <a:off x="2381762" y="1700790"/>
            <a:ext cx="2190238" cy="4635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2"/>
            <a:endCxn id="7" idx="0"/>
          </p:cNvCxnSpPr>
          <p:nvPr/>
        </p:nvCxnSpPr>
        <p:spPr>
          <a:xfrm>
            <a:off x="4572000" y="1700790"/>
            <a:ext cx="230505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4572000" y="1700790"/>
            <a:ext cx="0" cy="4780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  <a:endCxn id="8" idx="0"/>
          </p:cNvCxnSpPr>
          <p:nvPr/>
        </p:nvCxnSpPr>
        <p:spPr>
          <a:xfrm flipH="1">
            <a:off x="1497223" y="2725938"/>
            <a:ext cx="884539" cy="487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2" idx="0"/>
          </p:cNvCxnSpPr>
          <p:nvPr/>
        </p:nvCxnSpPr>
        <p:spPr>
          <a:xfrm flipH="1">
            <a:off x="3110219" y="2740461"/>
            <a:ext cx="1461781" cy="4724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4" idx="0"/>
          </p:cNvCxnSpPr>
          <p:nvPr/>
        </p:nvCxnSpPr>
        <p:spPr>
          <a:xfrm flipH="1">
            <a:off x="4089538" y="2740461"/>
            <a:ext cx="482462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2"/>
            <a:endCxn id="13" idx="0"/>
          </p:cNvCxnSpPr>
          <p:nvPr/>
        </p:nvCxnSpPr>
        <p:spPr>
          <a:xfrm>
            <a:off x="4572000" y="2740461"/>
            <a:ext cx="479096" cy="47253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  <a:endCxn id="11" idx="0"/>
          </p:cNvCxnSpPr>
          <p:nvPr/>
        </p:nvCxnSpPr>
        <p:spPr>
          <a:xfrm>
            <a:off x="4572000" y="2740461"/>
            <a:ext cx="1418569" cy="476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" idx="2"/>
            <a:endCxn id="16" idx="0"/>
          </p:cNvCxnSpPr>
          <p:nvPr/>
        </p:nvCxnSpPr>
        <p:spPr>
          <a:xfrm flipH="1">
            <a:off x="7223168" y="3768723"/>
            <a:ext cx="495611" cy="4812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15" idx="0"/>
          </p:cNvCxnSpPr>
          <p:nvPr/>
        </p:nvCxnSpPr>
        <p:spPr>
          <a:xfrm>
            <a:off x="7718779" y="3768723"/>
            <a:ext cx="443862" cy="485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18" idx="0"/>
          </p:cNvCxnSpPr>
          <p:nvPr/>
        </p:nvCxnSpPr>
        <p:spPr>
          <a:xfrm flipH="1">
            <a:off x="6740736" y="4811568"/>
            <a:ext cx="482432" cy="4712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17" idx="0"/>
          </p:cNvCxnSpPr>
          <p:nvPr/>
        </p:nvCxnSpPr>
        <p:spPr>
          <a:xfrm>
            <a:off x="7223168" y="4811568"/>
            <a:ext cx="457041" cy="4752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2"/>
            <a:endCxn id="10" idx="0"/>
          </p:cNvCxnSpPr>
          <p:nvPr/>
        </p:nvCxnSpPr>
        <p:spPr>
          <a:xfrm>
            <a:off x="6877050" y="2740461"/>
            <a:ext cx="841729" cy="4666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271372" y="678292"/>
            <a:ext cx="60125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root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699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st.push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("A")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st.push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("B")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st.push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("C")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st.push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("D")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st.push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("E")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24140" y="5387735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"A"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4140" y="4869175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"B"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24140" y="4350712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"C"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4140" y="3832249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"D"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24140" y="3313786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"E"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3909519" y="5387638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3909519" y="4869175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3909519" y="4350712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3909519" y="3832249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3909519" y="3313786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15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String s = st.pop()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 = st.pop()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 = st.pop()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 = st.pop()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 = st.pop()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24140" y="5387735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"A"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4140" y="4869175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"B"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24140" y="4350712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"C"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4140" y="3832249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"D"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24140" y="3313786"/>
            <a:ext cx="1728210" cy="460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"E"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3909519" y="5387638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3909519" y="4869175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3909519" y="4350712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3909519" y="3832249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3909519" y="3313786"/>
            <a:ext cx="1324961" cy="4608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top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32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stacks are used widely in computer science and computer engineering</a:t>
            </a:r>
          </a:p>
          <a:p>
            <a:pPr lvl="1"/>
            <a:r>
              <a:rPr lang="en-US" dirty="0" smtClean="0"/>
              <a:t>undo/redo</a:t>
            </a:r>
          </a:p>
          <a:p>
            <a:pPr lvl="1"/>
            <a:r>
              <a:rPr lang="en-US" dirty="0" smtClean="0"/>
              <a:t>widely used in parsing</a:t>
            </a:r>
          </a:p>
          <a:p>
            <a:pPr lvl="1"/>
            <a:r>
              <a:rPr lang="en-US" dirty="0"/>
              <a:t>a call stack is used to store information about the active methods in a Java program</a:t>
            </a:r>
            <a:endParaRPr lang="en-US" dirty="0" smtClean="0"/>
          </a:p>
          <a:p>
            <a:pPr lvl="1"/>
            <a:r>
              <a:rPr lang="en-US" dirty="0" smtClean="0"/>
              <a:t>convert a recursive method into a non-recursive one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AE6AE-A8CB-4377-9816-A54EDC39FFB4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2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Reversing a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silly and usually inefficient way to reverse a sequence is to use a stack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5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Don't do this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public static &lt;E&gt; List&lt;E&gt; reverse(List&lt;E&gt; t) {</a:t>
            </a:r>
          </a:p>
          <a:p>
            <a:r>
              <a:rPr lang="en-US" dirty="0" smtClean="0"/>
              <a:t>  List&lt;E&gt; result = new </a:t>
            </a:r>
            <a:r>
              <a:rPr lang="en-US" dirty="0" err="1" smtClean="0"/>
              <a:t>ArrayList</a:t>
            </a:r>
            <a:r>
              <a:rPr lang="en-US" dirty="0" smtClean="0"/>
              <a:t>&lt;E&gt;();</a:t>
            </a:r>
          </a:p>
          <a:p>
            <a:r>
              <a:rPr lang="en-US" dirty="0" smtClean="0"/>
              <a:t>  Stack&lt;E&gt; </a:t>
            </a:r>
            <a:r>
              <a:rPr lang="en-US" dirty="0" err="1" smtClean="0"/>
              <a:t>st</a:t>
            </a:r>
            <a:r>
              <a:rPr lang="en-US" dirty="0" smtClean="0"/>
              <a:t> = new Stack&lt;E&gt;();</a:t>
            </a:r>
          </a:p>
          <a:p>
            <a:r>
              <a:rPr lang="en-US" dirty="0" smtClean="0"/>
              <a:t>  for (E </a:t>
            </a:r>
            <a:r>
              <a:rPr lang="en-US" dirty="0" err="1" smtClean="0"/>
              <a:t>e</a:t>
            </a:r>
            <a:r>
              <a:rPr lang="en-US" dirty="0" smtClean="0"/>
              <a:t> : t)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st.push</a:t>
            </a:r>
            <a:r>
              <a:rPr lang="en-US" dirty="0" smtClean="0"/>
              <a:t>(e);</a:t>
            </a:r>
          </a:p>
          <a:p>
            <a:r>
              <a:rPr lang="en-US" dirty="0" smtClean="0"/>
              <a:t>  }</a:t>
            </a:r>
          </a:p>
          <a:p>
            <a:r>
              <a:rPr lang="en-US" dirty="0" smtClean="0"/>
              <a:t>  while (!</a:t>
            </a:r>
            <a:r>
              <a:rPr lang="en-US" dirty="0" err="1" smtClean="0"/>
              <a:t>st.isEmpty</a:t>
            </a:r>
            <a:r>
              <a:rPr lang="en-US" dirty="0" smtClean="0"/>
              <a:t>())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result.add</a:t>
            </a:r>
            <a:r>
              <a:rPr lang="en-US" dirty="0" smtClean="0"/>
              <a:t>(st.pop());</a:t>
            </a:r>
          </a:p>
          <a:p>
            <a:r>
              <a:rPr lang="en-US" dirty="0" smtClean="0"/>
              <a:t>  }</a:t>
            </a:r>
          </a:p>
          <a:p>
            <a:r>
              <a:rPr lang="en-US" dirty="0" smtClean="0"/>
              <a:t>  return result;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a Recursive Method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stack can be used to convert a recursive method to a non-recursive method</a:t>
            </a:r>
          </a:p>
          <a:p>
            <a:r>
              <a:rPr lang="en-US" dirty="0" smtClean="0"/>
              <a:t>the key to understanding how to do this lies in the memory diagram for a recursive memory</a:t>
            </a:r>
          </a:p>
          <a:p>
            <a:pPr lvl="1"/>
            <a:r>
              <a:rPr lang="en-US" dirty="0" smtClean="0"/>
              <a:t>the following slides are from the Day 25 lecture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C62C08-682E-43F6-B2C1-8599D21120B6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3912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AA54B2-749F-4E07-87B5-F79153A7FC7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double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powerOf10(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n)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double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result;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(n &lt;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0)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</a:t>
            </a:r>
            <a:r>
              <a:rPr lang="en-US" dirty="0" smtClean="0">
                <a:latin typeface="Segoe UI"/>
              </a:rPr>
              <a:t>result</a:t>
            </a:r>
            <a:r>
              <a:rPr lang="en-US" dirty="0" smtClean="0">
                <a:solidFill>
                  <a:srgbClr val="7F0055"/>
                </a:solidFill>
                <a:latin typeface="Segoe UI"/>
              </a:rPr>
              <a:t> </a:t>
            </a:r>
            <a:r>
              <a:rPr lang="en-US" dirty="0" smtClean="0">
                <a:latin typeface="Segoe UI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1.0 / </a:t>
            </a:r>
            <a:r>
              <a:rPr lang="en-US" i="1" dirty="0">
                <a:solidFill>
                  <a:srgbClr val="000000"/>
                </a:solidFill>
                <a:latin typeface="Segoe UI"/>
              </a:rPr>
              <a:t>powerOf10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(-n);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(n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==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0)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  </a:t>
            </a:r>
            <a:r>
              <a:rPr lang="en-US" dirty="0" smtClean="0">
                <a:latin typeface="Segoe UI"/>
              </a:rPr>
              <a:t>result</a:t>
            </a:r>
            <a:r>
              <a:rPr lang="en-US" dirty="0" smtClean="0">
                <a:solidFill>
                  <a:srgbClr val="7F0055"/>
                </a:solidFill>
                <a:latin typeface="Segoe UI"/>
              </a:rPr>
              <a:t> </a:t>
            </a:r>
            <a:r>
              <a:rPr lang="en-US" dirty="0">
                <a:latin typeface="Segoe UI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1.0;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{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 smtClean="0">
                <a:latin typeface="Segoe UI"/>
              </a:rPr>
              <a:t>result</a:t>
            </a:r>
            <a:r>
              <a:rPr lang="en-US" dirty="0" smtClean="0">
                <a:solidFill>
                  <a:srgbClr val="7F0055"/>
                </a:solidFill>
                <a:latin typeface="Segoe UI"/>
              </a:rPr>
              <a:t> </a:t>
            </a:r>
            <a:r>
              <a:rPr lang="en-US" dirty="0">
                <a:latin typeface="Segoe UI"/>
              </a:rPr>
              <a:t>=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10 * </a:t>
            </a:r>
            <a:r>
              <a:rPr lang="en-US" i="1" dirty="0" smtClean="0">
                <a:solidFill>
                  <a:srgbClr val="000000"/>
                </a:solidFill>
                <a:latin typeface="Segoe UI"/>
              </a:rPr>
              <a:t>powerOf10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(n - 1);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7F0055"/>
                </a:solidFill>
                <a:latin typeface="Segoe UI"/>
              </a:rPr>
              <a:t>return</a:t>
            </a:r>
            <a:r>
              <a:rPr lang="en-US" dirty="0" smtClean="0">
                <a:latin typeface="Segoe UI"/>
              </a:rPr>
              <a:t> result;</a:t>
            </a:r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52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11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88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i="1" dirty="0">
                        <a:solidFill>
                          <a:srgbClr val="FF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58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89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i="1" dirty="0">
                        <a:solidFill>
                          <a:srgbClr val="FF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58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node without any children is called a leaf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24378-2BDF-4197-888D-42F063AC2A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0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90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21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91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powerOf10(1)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60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92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powerOf10(1)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313526" y="338860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800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powerOf10(0)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7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93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powerOf10(1)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313526" y="338860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800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powerOf10(0)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313526" y="500053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950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7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94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powerOf10(1)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313526" y="338860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800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powerOf10(0)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313526" y="500053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950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i="1" dirty="0">
                        <a:solidFill>
                          <a:srgbClr val="FF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4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95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powerOf10(1)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313526" y="338860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800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313526" y="500053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950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i="1" dirty="0">
                        <a:solidFill>
                          <a:srgbClr val="FF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2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96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powerOf10(1)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313526" y="338860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800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97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10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313526" y="3388608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800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1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98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powerOf10(2)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11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99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313526" y="14540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600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 * 100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313526" y="1757331"/>
          <a:ext cx="452139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71019"/>
                <a:gridCol w="679619"/>
                <a:gridCol w="2770754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750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powerOf10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result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0608" y="1083262"/>
          <a:ext cx="4118142" cy="1539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8902"/>
                <a:gridCol w="691284"/>
                <a:gridCol w="2937956"/>
              </a:tblGrid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100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>
                          <a:latin typeface="Courier New" pitchFamily="49" charset="0"/>
                          <a:cs typeface="Courier New" pitchFamily="49" charset="0"/>
                        </a:rPr>
                        <a:t>main </a:t>
                      </a:r>
                      <a:r>
                        <a:rPr lang="en-CA" b="0" dirty="0" smtClean="0">
                          <a:latin typeface="Courier New" pitchFamily="49" charset="0"/>
                          <a:cs typeface="Courier New" pitchFamily="49" charset="0"/>
                        </a:rPr>
                        <a:t>method</a:t>
                      </a:r>
                      <a:endParaRPr lang="en-US" b="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CA" sz="1600" b="1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powerOf10(3)</a:t>
                      </a:r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70C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" y="7620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x = Recursion.powerOf10(3);</a:t>
            </a:r>
            <a:endParaRPr lang="en-US" sz="16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19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3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4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13723</TotalTime>
  <Words>4647</Words>
  <Application>Microsoft Office PowerPoint</Application>
  <PresentationFormat>On-screen Show (4:3)</PresentationFormat>
  <Paragraphs>1555</Paragraphs>
  <Slides>123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123</vt:i4>
      </vt:variant>
    </vt:vector>
  </HeadingPairs>
  <TitlesOfParts>
    <vt:vector size="134" baseType="lpstr">
      <vt:lpstr>Arial</vt:lpstr>
      <vt:lpstr>Calibri</vt:lpstr>
      <vt:lpstr>Constantia</vt:lpstr>
      <vt:lpstr>Courier New</vt:lpstr>
      <vt:lpstr>Segoe UI</vt:lpstr>
      <vt:lpstr>Segoe UI Semibold</vt:lpstr>
      <vt:lpstr>Segoe UI Symbol</vt:lpstr>
      <vt:lpstr>Wingdings</vt:lpstr>
      <vt:lpstr>Wingdings 3</vt:lpstr>
      <vt:lpstr>Origin</vt:lpstr>
      <vt:lpstr>1_Origin</vt:lpstr>
      <vt:lpstr>Exam information</vt:lpstr>
      <vt:lpstr>Trees</vt:lpstr>
      <vt:lpstr>Graphs</vt:lpstr>
      <vt:lpstr>Trees</vt:lpstr>
      <vt:lpstr>PowerPoint Presentation</vt:lpstr>
      <vt:lpstr>PowerPoint Presentation</vt:lpstr>
      <vt:lpstr>Trees</vt:lpstr>
      <vt:lpstr>PowerPoint Presentation</vt:lpstr>
      <vt:lpstr>Trees</vt:lpstr>
      <vt:lpstr>PowerPoint Presentation</vt:lpstr>
      <vt:lpstr>Trees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Binary Tree</vt:lpstr>
      <vt:lpstr>PowerPoint Presentation</vt:lpstr>
      <vt:lpstr>PowerPoint Presentation</vt:lpstr>
      <vt:lpstr>PowerPoint Presentation</vt:lpstr>
      <vt:lpstr>PowerPoint Presentation</vt:lpstr>
      <vt:lpstr>Binary Tree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Iteration</vt:lpstr>
      <vt:lpstr>PowerPoint Presentation</vt:lpstr>
      <vt:lpstr>PowerPoint Presentation</vt:lpstr>
      <vt:lpstr>PowerPoint Presentation</vt:lpstr>
      <vt:lpstr>Binary Search Trees</vt:lpstr>
      <vt:lpstr>PowerPoint Presentation</vt:lpstr>
      <vt:lpstr>Binary Search Trees (BST)</vt:lpstr>
      <vt:lpstr>PowerPoint Presentation</vt:lpstr>
      <vt:lpstr>Implementing a BST</vt:lpstr>
      <vt:lpstr>PowerPoint Presentation</vt:lpstr>
      <vt:lpstr>Implementing a BST: Nodes</vt:lpstr>
      <vt:lpstr>PowerPoint Presentation</vt:lpstr>
      <vt:lpstr>Implementing a BST: Fields and Ctor</vt:lpstr>
      <vt:lpstr>PowerPoint Presentation</vt:lpstr>
      <vt:lpstr>Implementing a BST: Adding elements</vt:lpstr>
      <vt:lpstr>PowerPoint Presentation</vt:lpstr>
      <vt:lpstr>PowerPoint Presentation</vt:lpstr>
      <vt:lpstr>Predecessors and Successors in a BST</vt:lpstr>
      <vt:lpstr>PowerPoint Presentation</vt:lpstr>
      <vt:lpstr>Predecessors and Successors in a BST</vt:lpstr>
      <vt:lpstr>PowerPoint Presentation</vt:lpstr>
      <vt:lpstr>PowerPoint Presentation</vt:lpstr>
      <vt:lpstr>PowerPoint Presentation</vt:lpstr>
      <vt:lpstr>PowerPoint Presentation</vt:lpstr>
      <vt:lpstr>Deletion from a BST</vt:lpstr>
      <vt:lpstr>Deleting a Leaf Node</vt:lpstr>
      <vt:lpstr>PowerPoint Presentation</vt:lpstr>
      <vt:lpstr>PowerPoint Presentation</vt:lpstr>
      <vt:lpstr>Deleting a Node with One Child</vt:lpstr>
      <vt:lpstr>PowerPoint Presentation</vt:lpstr>
      <vt:lpstr>PowerPoint Presentation</vt:lpstr>
      <vt:lpstr>Deleting a Node with Two Children</vt:lpstr>
      <vt:lpstr>Deleting a Node with Two Children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More Data Structures (Part 1)</vt:lpstr>
      <vt:lpstr>Stack</vt:lpstr>
      <vt:lpstr>Top of Stack</vt:lpstr>
      <vt:lpstr>Stack Operations</vt:lpstr>
      <vt:lpstr>Push</vt:lpstr>
      <vt:lpstr>Pop</vt:lpstr>
      <vt:lpstr>Applications</vt:lpstr>
      <vt:lpstr>Example: Reversing a sequence</vt:lpstr>
      <vt:lpstr>Don't do this</vt:lpstr>
      <vt:lpstr>Converting a Recursive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Using a stack</vt:lpstr>
      <vt:lpstr>PowerPoint Presentation</vt:lpstr>
      <vt:lpstr>Converting a Recursive Method</vt:lpstr>
      <vt:lpstr>Implementation with ArrayList</vt:lpstr>
      <vt:lpstr>PowerPoint Presentation</vt:lpstr>
      <vt:lpstr>Implementation with Array</vt:lpstr>
      <vt:lpstr>PowerPoint Presentation</vt:lpstr>
      <vt:lpstr>PowerPoint Presentation</vt:lpstr>
      <vt:lpstr>Implementation with Array</vt:lpstr>
      <vt:lpstr>Implementation with Array</vt:lpstr>
      <vt:lpstr>Implementation with Array</vt:lpstr>
      <vt:lpstr>Implementation with Array</vt:lpstr>
      <vt:lpstr>Implementation with Array</vt:lpstr>
      <vt:lpstr>Implementation with Array</vt:lpstr>
      <vt:lpstr>PowerPoint Presentation</vt:lpstr>
      <vt:lpstr>Implementation with Array</vt:lpstr>
      <vt:lpstr>PowerPoint Presentation</vt:lpstr>
      <vt:lpstr>Adding Capacity</vt:lpstr>
      <vt:lpstr>PowerPoint Presentation</vt:lpstr>
      <vt:lpstr>Adding Capacity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Windows User</cp:lastModifiedBy>
  <cp:revision>1030</cp:revision>
  <dcterms:created xsi:type="dcterms:W3CDTF">2006-08-16T00:00:00Z</dcterms:created>
  <dcterms:modified xsi:type="dcterms:W3CDTF">2017-04-04T17:05:38Z</dcterms:modified>
</cp:coreProperties>
</file>