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88"/>
  </p:notesMasterIdLst>
  <p:sldIdLst>
    <p:sldId id="817" r:id="rId2"/>
    <p:sldId id="818" r:id="rId3"/>
    <p:sldId id="816" r:id="rId4"/>
    <p:sldId id="819" r:id="rId5"/>
    <p:sldId id="820" r:id="rId6"/>
    <p:sldId id="821" r:id="rId7"/>
    <p:sldId id="831" r:id="rId8"/>
    <p:sldId id="822" r:id="rId9"/>
    <p:sldId id="823" r:id="rId10"/>
    <p:sldId id="824" r:id="rId11"/>
    <p:sldId id="827" r:id="rId12"/>
    <p:sldId id="828" r:id="rId13"/>
    <p:sldId id="830" r:id="rId14"/>
    <p:sldId id="829" r:id="rId15"/>
    <p:sldId id="832" r:id="rId16"/>
    <p:sldId id="825" r:id="rId17"/>
    <p:sldId id="833" r:id="rId18"/>
    <p:sldId id="834" r:id="rId19"/>
    <p:sldId id="835" r:id="rId20"/>
    <p:sldId id="836" r:id="rId21"/>
    <p:sldId id="837" r:id="rId22"/>
    <p:sldId id="838" r:id="rId23"/>
    <p:sldId id="839" r:id="rId24"/>
    <p:sldId id="840" r:id="rId25"/>
    <p:sldId id="841" r:id="rId26"/>
    <p:sldId id="842" r:id="rId27"/>
    <p:sldId id="899" r:id="rId28"/>
    <p:sldId id="900" r:id="rId29"/>
    <p:sldId id="901" r:id="rId30"/>
    <p:sldId id="902" r:id="rId31"/>
    <p:sldId id="893" r:id="rId32"/>
    <p:sldId id="897" r:id="rId33"/>
    <p:sldId id="894" r:id="rId34"/>
    <p:sldId id="898" r:id="rId35"/>
    <p:sldId id="895" r:id="rId36"/>
    <p:sldId id="896" r:id="rId37"/>
    <p:sldId id="843" r:id="rId38"/>
    <p:sldId id="844" r:id="rId39"/>
    <p:sldId id="845" r:id="rId40"/>
    <p:sldId id="846" r:id="rId41"/>
    <p:sldId id="847" r:id="rId42"/>
    <p:sldId id="848" r:id="rId43"/>
    <p:sldId id="849" r:id="rId44"/>
    <p:sldId id="850" r:id="rId45"/>
    <p:sldId id="851" r:id="rId46"/>
    <p:sldId id="852" r:id="rId47"/>
    <p:sldId id="853" r:id="rId48"/>
    <p:sldId id="854" r:id="rId49"/>
    <p:sldId id="855" r:id="rId50"/>
    <p:sldId id="856" r:id="rId51"/>
    <p:sldId id="857" r:id="rId52"/>
    <p:sldId id="858" r:id="rId53"/>
    <p:sldId id="859" r:id="rId54"/>
    <p:sldId id="860" r:id="rId55"/>
    <p:sldId id="861" r:id="rId56"/>
    <p:sldId id="862" r:id="rId57"/>
    <p:sldId id="863" r:id="rId58"/>
    <p:sldId id="864" r:id="rId59"/>
    <p:sldId id="865" r:id="rId60"/>
    <p:sldId id="866" r:id="rId61"/>
    <p:sldId id="867" r:id="rId62"/>
    <p:sldId id="868" r:id="rId63"/>
    <p:sldId id="869" r:id="rId64"/>
    <p:sldId id="870" r:id="rId65"/>
    <p:sldId id="871" r:id="rId66"/>
    <p:sldId id="872" r:id="rId67"/>
    <p:sldId id="873" r:id="rId68"/>
    <p:sldId id="874" r:id="rId69"/>
    <p:sldId id="875" r:id="rId70"/>
    <p:sldId id="876" r:id="rId71"/>
    <p:sldId id="877" r:id="rId72"/>
    <p:sldId id="878" r:id="rId73"/>
    <p:sldId id="879" r:id="rId74"/>
    <p:sldId id="880" r:id="rId75"/>
    <p:sldId id="881" r:id="rId76"/>
    <p:sldId id="882" r:id="rId77"/>
    <p:sldId id="883" r:id="rId78"/>
    <p:sldId id="884" r:id="rId79"/>
    <p:sldId id="885" r:id="rId80"/>
    <p:sldId id="886" r:id="rId81"/>
    <p:sldId id="887" r:id="rId82"/>
    <p:sldId id="888" r:id="rId83"/>
    <p:sldId id="889" r:id="rId84"/>
    <p:sldId id="890" r:id="rId85"/>
    <p:sldId id="891" r:id="rId86"/>
    <p:sldId id="892" r:id="rId8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720">
          <p15:clr>
            <a:srgbClr val="A4A3A4"/>
          </p15:clr>
        </p15:guide>
        <p15:guide id="2" orient="horz" pos="3902">
          <p15:clr>
            <a:srgbClr val="A4A3A4"/>
          </p15:clr>
        </p15:guide>
        <p15:guide id="3" orient="horz" pos="3539">
          <p15:clr>
            <a:srgbClr val="A4A3A4"/>
          </p15:clr>
        </p15:guide>
        <p15:guide id="4" pos="4150">
          <p15:clr>
            <a:srgbClr val="A4A3A4"/>
          </p15:clr>
        </p15:guide>
        <p15:guide id="5" pos="2880">
          <p15:clr>
            <a:srgbClr val="A4A3A4"/>
          </p15:clr>
        </p15:guide>
        <p15:guide id="6" pos="2408">
          <p15:clr>
            <a:srgbClr val="A4A3A4"/>
          </p15:clr>
        </p15:guide>
        <p15:guide id="7" pos="327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00FFFF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6302" autoAdjust="0"/>
    <p:restoredTop sz="94667" autoAdjust="0"/>
  </p:normalViewPr>
  <p:slideViewPr>
    <p:cSldViewPr showGuides="1">
      <p:cViewPr varScale="1">
        <p:scale>
          <a:sx n="117" d="100"/>
          <a:sy n="117" d="100"/>
        </p:scale>
        <p:origin x="1368" y="96"/>
      </p:cViewPr>
      <p:guideLst>
        <p:guide orient="horz" pos="3720"/>
        <p:guide orient="horz" pos="3902"/>
        <p:guide orient="horz" pos="3539"/>
        <p:guide pos="4150"/>
        <p:guide pos="2880"/>
        <p:guide pos="2408"/>
        <p:guide pos="327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57607" cy="57607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notesMaster" Target="notesMasters/notesMaster1.xml"/><Relationship Id="rId9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07E05CD-E902-4E5A-B8D6-28FEB029C69B}" type="datetimeFigureOut">
              <a:rPr lang="en-US"/>
              <a:pPr>
                <a:defRPr/>
              </a:pPr>
              <a:t>3/28/2017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A9CD58B-E0FB-49F4-BF54-A923429863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1386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A546D6FF-C891-4159-B431-8E53CFCADFDE}" type="datetime1">
              <a:rPr lang="en-US"/>
              <a:pPr>
                <a:defRPr/>
              </a:pPr>
              <a:t>3/28/2017</a:t>
            </a:fld>
            <a:endParaRPr lang="en-US"/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EFA10-DCF3-4FFE-AFBA-F83CF2F22B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5451C4-3DD8-4738-8F45-A959A06B8D8E}" type="datetime1">
              <a:rPr lang="en-US"/>
              <a:pPr>
                <a:defRPr/>
              </a:pPr>
              <a:t>3/28/2017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8F7D9-1946-4E8E-8008-E5EC213286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56364E-1564-49DF-BA88-B1C3D347F7B9}" type="datetime1">
              <a:rPr lang="en-US"/>
              <a:pPr>
                <a:defRPr/>
              </a:pPr>
              <a:t>3/28/2017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D0269D-0139-484E-BDD2-E56718709F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1C5E8B-8035-4883-9BD9-2A7CEAB89B4B}" type="datetime1">
              <a:rPr lang="en-US"/>
              <a:pPr>
                <a:defRPr/>
              </a:pPr>
              <a:t>3/28/2017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2B3165-477C-4A32-873B-B8892B4A61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8C47CD-21E6-4C71-BF69-1105FDB34260}" type="datetime1">
              <a:rPr lang="en-US"/>
              <a:pPr>
                <a:defRPr/>
              </a:pPr>
              <a:t>3/28/2017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AE6AE-A8CB-4377-9816-A54EDC39FF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375829"/>
            <a:ext cx="8229600" cy="5781131"/>
          </a:xfrm>
        </p:spPr>
        <p:txBody>
          <a:bodyPr>
            <a:normAutofit/>
          </a:bodyPr>
          <a:lstStyle>
            <a:lvl1pPr>
              <a:buFontTx/>
              <a:buNone/>
              <a:defRPr sz="16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16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16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16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16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596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2CF873-4163-4E41-97B6-D7CDDFCB651A}" type="datetime1">
              <a:rPr lang="en-US"/>
              <a:pPr>
                <a:defRPr/>
              </a:pPr>
              <a:t>3/28/2017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96E1D6-1F69-4FC6-9D02-A07BF57C0D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29BC6-DF29-44E0-B09A-1BED331363D7}" type="datetime1">
              <a:rPr lang="en-US"/>
              <a:pPr>
                <a:defRPr/>
              </a:pPr>
              <a:t>3/28/2017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B0659C-8185-43E0-99D0-C6E27206A3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1E1C5B-5E7A-4DE3-BAC3-D04F8DE761DE}" type="datetime1">
              <a:rPr lang="en-US"/>
              <a:pPr>
                <a:defRPr/>
              </a:pPr>
              <a:t>3/28/2017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31D76C-8743-4B33-94C2-F2618AB00A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0A004E-A7DC-4953-A9D9-B427AF4A2531}" type="datetime1">
              <a:rPr lang="en-US"/>
              <a:pPr>
                <a:defRPr/>
              </a:pPr>
              <a:t>3/28/2017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1ECA54-7C2A-4346-95A2-CCC3460887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E397B-1FE6-4EF6-9FA3-F9F2C3B53784}" type="datetime1">
              <a:rPr lang="en-US"/>
              <a:pPr>
                <a:defRPr/>
              </a:pPr>
              <a:t>3/28/2017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992AC7-109F-4BA9-B1D7-59BE7C50DE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B3CF5A-35D5-4CD8-B7FC-B4BD04BFB355}" type="datetime1">
              <a:rPr lang="en-US"/>
              <a:pPr>
                <a:defRPr/>
              </a:pPr>
              <a:t>3/28/2017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ED646B-918D-49A2-BF6D-A3C6EB12E5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5D64FF-8B90-4557-A759-CC7674438530}" type="datetime1">
              <a:rPr lang="en-US"/>
              <a:pPr>
                <a:defRPr/>
              </a:pPr>
              <a:t>3/28/2017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E0E8DD-7C13-4CFA-83A3-5C82826C23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CD8481-8AAE-4272-8AF2-9D73540960F7}" type="datetime1">
              <a:rPr lang="en-US"/>
              <a:pPr>
                <a:defRPr/>
              </a:pPr>
              <a:t>3/28/2017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39D17D-392A-4773-BDD8-DECFF5DAD7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21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A28FA1E-0E06-4220-B584-FC1CF02F7D72}" type="datetime1">
              <a:rPr lang="en-US"/>
              <a:pPr>
                <a:defRPr/>
              </a:pPr>
              <a:t>3/28/2017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8B7AA7E-2757-4015-89C4-9DBA87FA38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06" r:id="rId1"/>
    <p:sldLayoutId id="2147484301" r:id="rId2"/>
    <p:sldLayoutId id="2147484302" r:id="rId3"/>
    <p:sldLayoutId id="2147484307" r:id="rId4"/>
    <p:sldLayoutId id="2147484303" r:id="rId5"/>
    <p:sldLayoutId id="2147484304" r:id="rId6"/>
    <p:sldLayoutId id="2147484308" r:id="rId7"/>
    <p:sldLayoutId id="2147484309" r:id="rId8"/>
    <p:sldLayoutId id="2147484310" r:id="rId9"/>
    <p:sldLayoutId id="2147484311" r:id="rId10"/>
    <p:sldLayoutId id="2147484305" r:id="rId11"/>
    <p:sldLayoutId id="2147484312" r:id="rId12"/>
    <p:sldLayoutId id="2147484314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9C9C9C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2.png"/><Relationship Id="rId4" Type="http://schemas.openxmlformats.org/officeDocument/2006/relationships/image" Target="../media/image14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20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0.png"/><Relationship Id="rId2" Type="http://schemas.openxmlformats.org/officeDocument/2006/relationships/image" Target="../media/image260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0.png"/><Relationship Id="rId2" Type="http://schemas.openxmlformats.org/officeDocument/2006/relationships/image" Target="../media/image280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0.png"/><Relationship Id="rId2" Type="http://schemas.openxmlformats.org/officeDocument/2006/relationships/image" Target="../media/image300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0.png"/><Relationship Id="rId2" Type="http://schemas.openxmlformats.org/officeDocument/2006/relationships/image" Target="../media/image320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0.png"/><Relationship Id="rId2" Type="http://schemas.openxmlformats.org/officeDocument/2006/relationships/image" Target="../media/image340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List_of_data_structures" TargetMode="Externa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gif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Recursion (Part 3)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B0659C-8185-43E0-99D0-C6E27206A33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1635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Total number of operations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before we can determine the total number of elementary operations, we need to count the number of elementary operations arising from the recursive call</a:t>
                </a:r>
              </a:p>
              <a:p>
                <a:r>
                  <a:rPr lang="en-US" dirty="0" smtClean="0"/>
                  <a:t>let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</m:oMath>
                </a14:m>
                <a:r>
                  <a:rPr lang="en-US" dirty="0" smtClean="0"/>
                  <a:t> be the total number of elementary operations required by </a:t>
                </a:r>
                <a:r>
                  <a:rPr lang="en-US" b="1" dirty="0" err="1" smtClean="0">
                    <a:solidFill>
                      <a:srgbClr val="000000"/>
                    </a:solidFill>
                    <a:latin typeface="Segoe UI"/>
                  </a:rPr>
                  <a:t>minToFront</a:t>
                </a:r>
                <a:r>
                  <a:rPr lang="en-US" b="1" dirty="0" smtClean="0">
                    <a:solidFill>
                      <a:srgbClr val="000000"/>
                    </a:solidFill>
                    <a:latin typeface="Segoe UI"/>
                  </a:rPr>
                  <a:t>(t)</a:t>
                </a:r>
                <a:r>
                  <a:rPr lang="en-US" dirty="0" smtClean="0">
                    <a:solidFill>
                      <a:srgbClr val="000000"/>
                    </a:solidFill>
                    <a:latin typeface="Segoe UI"/>
                  </a:rPr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6" name="Conten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0">
                <a:blip r:embed="rId2"/>
                <a:stretch>
                  <a:fillRect l="-667" t="-988" r="-5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B0659C-8185-43E0-99D0-C6E27206A33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2101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Total number of operations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199"/>
            <a:ext cx="8229600" cy="5147757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rgbClr val="7F0055"/>
                </a:solidFill>
                <a:latin typeface="Segoe UI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Week10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{</a:t>
            </a:r>
          </a:p>
          <a:p>
            <a:endParaRPr lang="en-US" dirty="0">
              <a:latin typeface="Segoe UI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public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void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minToFront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(List&lt;Integer&gt; t) {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</a:t>
            </a:r>
            <a:r>
              <a:rPr lang="en-US" dirty="0">
                <a:solidFill>
                  <a:schemeClr val="bg1"/>
                </a:solidFill>
                <a:latin typeface="Segoe UI"/>
              </a:rPr>
              <a:t>if (</a:t>
            </a:r>
            <a:r>
              <a:rPr lang="en-US" dirty="0" err="1">
                <a:solidFill>
                  <a:schemeClr val="bg1"/>
                </a:solidFill>
                <a:latin typeface="Segoe UI"/>
              </a:rPr>
              <a:t>t.size</a:t>
            </a:r>
            <a:r>
              <a:rPr lang="en-US" dirty="0">
                <a:solidFill>
                  <a:schemeClr val="bg1"/>
                </a:solidFill>
                <a:latin typeface="Segoe UI"/>
              </a:rPr>
              <a:t>() &lt; 2) {</a:t>
            </a:r>
          </a:p>
          <a:p>
            <a:r>
              <a:rPr lang="en-US" dirty="0">
                <a:solidFill>
                  <a:schemeClr val="bg1"/>
                </a:solidFill>
                <a:latin typeface="Segoe UI"/>
              </a:rPr>
              <a:t>      return;</a:t>
            </a:r>
          </a:p>
          <a:p>
            <a:r>
              <a:rPr lang="en-US" dirty="0">
                <a:solidFill>
                  <a:schemeClr val="bg1"/>
                </a:solidFill>
                <a:latin typeface="Segoe UI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Week10.</a:t>
            </a:r>
            <a:r>
              <a:rPr lang="en-US" i="1" dirty="0" smtClean="0">
                <a:solidFill>
                  <a:srgbClr val="000000"/>
                </a:solidFill>
                <a:latin typeface="Segoe UI"/>
              </a:rPr>
              <a:t>minToFront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(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t.subList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(1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t.size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()));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</a:t>
            </a:r>
            <a:r>
              <a:rPr lang="en-US" dirty="0" err="1">
                <a:solidFill>
                  <a:schemeClr val="bg1"/>
                </a:solidFill>
                <a:latin typeface="Segoe UI"/>
              </a:rPr>
              <a:t>int</a:t>
            </a:r>
            <a:r>
              <a:rPr lang="en-US" dirty="0">
                <a:solidFill>
                  <a:schemeClr val="bg1"/>
                </a:solidFill>
                <a:latin typeface="Segoe UI"/>
              </a:rPr>
              <a:t> first = </a:t>
            </a:r>
            <a:r>
              <a:rPr lang="en-US" dirty="0" err="1">
                <a:solidFill>
                  <a:schemeClr val="bg1"/>
                </a:solidFill>
                <a:latin typeface="Segoe UI"/>
              </a:rPr>
              <a:t>t.get</a:t>
            </a:r>
            <a:r>
              <a:rPr lang="en-US" dirty="0">
                <a:solidFill>
                  <a:schemeClr val="bg1"/>
                </a:solidFill>
                <a:latin typeface="Segoe UI"/>
              </a:rPr>
              <a:t>(0);</a:t>
            </a:r>
          </a:p>
          <a:p>
            <a:r>
              <a:rPr lang="en-US" dirty="0">
                <a:solidFill>
                  <a:schemeClr val="bg1"/>
                </a:solidFill>
                <a:latin typeface="Segoe UI"/>
              </a:rPr>
              <a:t>    </a:t>
            </a:r>
            <a:r>
              <a:rPr lang="en-US" dirty="0" err="1">
                <a:solidFill>
                  <a:schemeClr val="bg1"/>
                </a:solidFill>
                <a:latin typeface="Segoe UI"/>
              </a:rPr>
              <a:t>int</a:t>
            </a:r>
            <a:r>
              <a:rPr lang="en-US" dirty="0">
                <a:solidFill>
                  <a:schemeClr val="bg1"/>
                </a:solidFill>
                <a:latin typeface="Segoe UI"/>
              </a:rPr>
              <a:t> second = </a:t>
            </a:r>
            <a:r>
              <a:rPr lang="en-US" dirty="0" err="1">
                <a:solidFill>
                  <a:schemeClr val="bg1"/>
                </a:solidFill>
                <a:latin typeface="Segoe UI"/>
              </a:rPr>
              <a:t>t.get</a:t>
            </a:r>
            <a:r>
              <a:rPr lang="en-US" dirty="0">
                <a:solidFill>
                  <a:schemeClr val="bg1"/>
                </a:solidFill>
                <a:latin typeface="Segoe UI"/>
              </a:rPr>
              <a:t>(1);</a:t>
            </a:r>
          </a:p>
          <a:p>
            <a:r>
              <a:rPr lang="en-US" dirty="0">
                <a:solidFill>
                  <a:schemeClr val="bg1"/>
                </a:solidFill>
                <a:latin typeface="Segoe UI"/>
              </a:rPr>
              <a:t>    if (second &lt; first) {</a:t>
            </a:r>
          </a:p>
          <a:p>
            <a:r>
              <a:rPr lang="en-US" dirty="0">
                <a:solidFill>
                  <a:schemeClr val="bg1"/>
                </a:solidFill>
                <a:latin typeface="Segoe UI"/>
              </a:rPr>
              <a:t>      </a:t>
            </a:r>
            <a:r>
              <a:rPr lang="en-US" dirty="0" err="1">
                <a:solidFill>
                  <a:schemeClr val="bg1"/>
                </a:solidFill>
                <a:latin typeface="Segoe UI"/>
              </a:rPr>
              <a:t>t.set</a:t>
            </a:r>
            <a:r>
              <a:rPr lang="en-US" dirty="0">
                <a:solidFill>
                  <a:schemeClr val="bg1"/>
                </a:solidFill>
                <a:latin typeface="Segoe UI"/>
              </a:rPr>
              <a:t>(0, second);</a:t>
            </a:r>
          </a:p>
          <a:p>
            <a:r>
              <a:rPr lang="en-US" dirty="0">
                <a:solidFill>
                  <a:schemeClr val="bg1"/>
                </a:solidFill>
                <a:latin typeface="Segoe UI"/>
              </a:rPr>
              <a:t>      </a:t>
            </a:r>
            <a:r>
              <a:rPr lang="en-US" dirty="0" err="1">
                <a:solidFill>
                  <a:schemeClr val="bg1"/>
                </a:solidFill>
                <a:latin typeface="Segoe UI"/>
              </a:rPr>
              <a:t>t.set</a:t>
            </a:r>
            <a:r>
              <a:rPr lang="en-US" dirty="0">
                <a:solidFill>
                  <a:schemeClr val="bg1"/>
                </a:solidFill>
                <a:latin typeface="Segoe UI"/>
              </a:rPr>
              <a:t>(1, first);</a:t>
            </a:r>
          </a:p>
          <a:p>
            <a:r>
              <a:rPr lang="en-US" dirty="0">
                <a:solidFill>
                  <a:schemeClr val="bg1"/>
                </a:solidFill>
                <a:latin typeface="Segoe UI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}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Right Brace 5"/>
          <p:cNvSpPr/>
          <p:nvPr/>
        </p:nvSpPr>
        <p:spPr>
          <a:xfrm rot="5400000">
            <a:off x="4802428" y="3313786"/>
            <a:ext cx="115214" cy="691284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587892" y="3762796"/>
            <a:ext cx="2544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elementary operation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5125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Total number of operations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199"/>
            <a:ext cx="8229600" cy="5147757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rgbClr val="7F0055"/>
                </a:solidFill>
                <a:latin typeface="Segoe UI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Week10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{</a:t>
            </a:r>
          </a:p>
          <a:p>
            <a:endParaRPr lang="en-US" dirty="0">
              <a:latin typeface="Segoe UI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public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void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minToFront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(List&lt;Integer&gt; t) {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</a:t>
            </a:r>
            <a:r>
              <a:rPr lang="en-US" dirty="0">
                <a:solidFill>
                  <a:schemeClr val="bg1"/>
                </a:solidFill>
                <a:latin typeface="Segoe UI"/>
              </a:rPr>
              <a:t>if (</a:t>
            </a:r>
            <a:r>
              <a:rPr lang="en-US" dirty="0" err="1">
                <a:solidFill>
                  <a:schemeClr val="bg1"/>
                </a:solidFill>
                <a:latin typeface="Segoe UI"/>
              </a:rPr>
              <a:t>t.size</a:t>
            </a:r>
            <a:r>
              <a:rPr lang="en-US" dirty="0">
                <a:solidFill>
                  <a:schemeClr val="bg1"/>
                </a:solidFill>
                <a:latin typeface="Segoe UI"/>
              </a:rPr>
              <a:t>() &lt; 2) {</a:t>
            </a:r>
          </a:p>
          <a:p>
            <a:r>
              <a:rPr lang="en-US" dirty="0">
                <a:solidFill>
                  <a:schemeClr val="bg1"/>
                </a:solidFill>
                <a:latin typeface="Segoe UI"/>
              </a:rPr>
              <a:t>      return;</a:t>
            </a:r>
          </a:p>
          <a:p>
            <a:r>
              <a:rPr lang="en-US" dirty="0">
                <a:solidFill>
                  <a:schemeClr val="bg1"/>
                </a:solidFill>
                <a:latin typeface="Segoe UI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Week10.</a:t>
            </a:r>
            <a:r>
              <a:rPr lang="en-US" i="1" dirty="0" smtClean="0">
                <a:solidFill>
                  <a:srgbClr val="000000"/>
                </a:solidFill>
                <a:latin typeface="Segoe UI"/>
              </a:rPr>
              <a:t>minToFront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(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t.subList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(1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t.size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()));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</a:t>
            </a:r>
            <a:r>
              <a:rPr lang="en-US" dirty="0" err="1">
                <a:solidFill>
                  <a:schemeClr val="bg1"/>
                </a:solidFill>
                <a:latin typeface="Segoe UI"/>
              </a:rPr>
              <a:t>int</a:t>
            </a:r>
            <a:r>
              <a:rPr lang="en-US" dirty="0">
                <a:solidFill>
                  <a:schemeClr val="bg1"/>
                </a:solidFill>
                <a:latin typeface="Segoe UI"/>
              </a:rPr>
              <a:t> first = </a:t>
            </a:r>
            <a:r>
              <a:rPr lang="en-US" dirty="0" err="1">
                <a:solidFill>
                  <a:schemeClr val="bg1"/>
                </a:solidFill>
                <a:latin typeface="Segoe UI"/>
              </a:rPr>
              <a:t>t.get</a:t>
            </a:r>
            <a:r>
              <a:rPr lang="en-US" dirty="0">
                <a:solidFill>
                  <a:schemeClr val="bg1"/>
                </a:solidFill>
                <a:latin typeface="Segoe UI"/>
              </a:rPr>
              <a:t>(0);</a:t>
            </a:r>
          </a:p>
          <a:p>
            <a:r>
              <a:rPr lang="en-US" dirty="0">
                <a:solidFill>
                  <a:schemeClr val="bg1"/>
                </a:solidFill>
                <a:latin typeface="Segoe UI"/>
              </a:rPr>
              <a:t>    </a:t>
            </a:r>
            <a:r>
              <a:rPr lang="en-US" dirty="0" err="1">
                <a:solidFill>
                  <a:schemeClr val="bg1"/>
                </a:solidFill>
                <a:latin typeface="Segoe UI"/>
              </a:rPr>
              <a:t>int</a:t>
            </a:r>
            <a:r>
              <a:rPr lang="en-US" dirty="0">
                <a:solidFill>
                  <a:schemeClr val="bg1"/>
                </a:solidFill>
                <a:latin typeface="Segoe UI"/>
              </a:rPr>
              <a:t> second = </a:t>
            </a:r>
            <a:r>
              <a:rPr lang="en-US" dirty="0" err="1">
                <a:solidFill>
                  <a:schemeClr val="bg1"/>
                </a:solidFill>
                <a:latin typeface="Segoe UI"/>
              </a:rPr>
              <a:t>t.get</a:t>
            </a:r>
            <a:r>
              <a:rPr lang="en-US" dirty="0">
                <a:solidFill>
                  <a:schemeClr val="bg1"/>
                </a:solidFill>
                <a:latin typeface="Segoe UI"/>
              </a:rPr>
              <a:t>(1);</a:t>
            </a:r>
          </a:p>
          <a:p>
            <a:r>
              <a:rPr lang="en-US" dirty="0">
                <a:solidFill>
                  <a:schemeClr val="bg1"/>
                </a:solidFill>
                <a:latin typeface="Segoe UI"/>
              </a:rPr>
              <a:t>    if (second &lt; first) {</a:t>
            </a:r>
          </a:p>
          <a:p>
            <a:r>
              <a:rPr lang="en-US" dirty="0">
                <a:solidFill>
                  <a:schemeClr val="bg1"/>
                </a:solidFill>
                <a:latin typeface="Segoe UI"/>
              </a:rPr>
              <a:t>      </a:t>
            </a:r>
            <a:r>
              <a:rPr lang="en-US" dirty="0" err="1">
                <a:solidFill>
                  <a:schemeClr val="bg1"/>
                </a:solidFill>
                <a:latin typeface="Segoe UI"/>
              </a:rPr>
              <a:t>t.set</a:t>
            </a:r>
            <a:r>
              <a:rPr lang="en-US" dirty="0">
                <a:solidFill>
                  <a:schemeClr val="bg1"/>
                </a:solidFill>
                <a:latin typeface="Segoe UI"/>
              </a:rPr>
              <a:t>(0, second);</a:t>
            </a:r>
          </a:p>
          <a:p>
            <a:r>
              <a:rPr lang="en-US" dirty="0">
                <a:solidFill>
                  <a:schemeClr val="bg1"/>
                </a:solidFill>
                <a:latin typeface="Segoe UI"/>
              </a:rPr>
              <a:t>      </a:t>
            </a:r>
            <a:r>
              <a:rPr lang="en-US" dirty="0" err="1">
                <a:solidFill>
                  <a:schemeClr val="bg1"/>
                </a:solidFill>
                <a:latin typeface="Segoe UI"/>
              </a:rPr>
              <a:t>t.set</a:t>
            </a:r>
            <a:r>
              <a:rPr lang="en-US" dirty="0">
                <a:solidFill>
                  <a:schemeClr val="bg1"/>
                </a:solidFill>
                <a:latin typeface="Segoe UI"/>
              </a:rPr>
              <a:t>(1, first);</a:t>
            </a:r>
          </a:p>
          <a:p>
            <a:r>
              <a:rPr lang="en-US" dirty="0">
                <a:solidFill>
                  <a:schemeClr val="bg1"/>
                </a:solidFill>
                <a:latin typeface="Segoe UI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}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7" name="Right Brace 6"/>
          <p:cNvSpPr/>
          <p:nvPr/>
        </p:nvSpPr>
        <p:spPr>
          <a:xfrm rot="5400000">
            <a:off x="4197554" y="2593699"/>
            <a:ext cx="115214" cy="2131459"/>
          </a:xfrm>
          <a:prstGeom prst="rightBrac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983018" y="3793235"/>
            <a:ext cx="2544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F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smtClean="0">
                <a:solidFill>
                  <a:srgbClr val="00B0F0"/>
                </a:solidFill>
                <a:latin typeface="+mn-lt"/>
              </a:rPr>
              <a:t>elementary operation</a:t>
            </a:r>
            <a:endParaRPr lang="en-US" dirty="0">
              <a:solidFill>
                <a:srgbClr val="00B0F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23021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Total number of operations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199"/>
            <a:ext cx="8229600" cy="5147757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rgbClr val="7F0055"/>
                </a:solidFill>
                <a:latin typeface="Segoe UI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Week10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{</a:t>
            </a:r>
          </a:p>
          <a:p>
            <a:endParaRPr lang="en-US" dirty="0">
              <a:latin typeface="Segoe UI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public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void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minToFront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(List&lt;Integer&gt; t) {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</a:t>
            </a:r>
            <a:r>
              <a:rPr lang="en-US" dirty="0">
                <a:solidFill>
                  <a:schemeClr val="bg1"/>
                </a:solidFill>
                <a:latin typeface="Segoe UI"/>
              </a:rPr>
              <a:t>if (</a:t>
            </a:r>
            <a:r>
              <a:rPr lang="en-US" dirty="0" err="1">
                <a:solidFill>
                  <a:schemeClr val="bg1"/>
                </a:solidFill>
                <a:latin typeface="Segoe UI"/>
              </a:rPr>
              <a:t>t.size</a:t>
            </a:r>
            <a:r>
              <a:rPr lang="en-US" dirty="0">
                <a:solidFill>
                  <a:schemeClr val="bg1"/>
                </a:solidFill>
                <a:latin typeface="Segoe UI"/>
              </a:rPr>
              <a:t>() &lt; 2) {</a:t>
            </a:r>
          </a:p>
          <a:p>
            <a:r>
              <a:rPr lang="en-US" dirty="0">
                <a:solidFill>
                  <a:schemeClr val="bg1"/>
                </a:solidFill>
                <a:latin typeface="Segoe UI"/>
              </a:rPr>
              <a:t>      return;</a:t>
            </a:r>
          </a:p>
          <a:p>
            <a:r>
              <a:rPr lang="en-US" dirty="0">
                <a:solidFill>
                  <a:schemeClr val="bg1"/>
                </a:solidFill>
                <a:latin typeface="Segoe UI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Week10.</a:t>
            </a:r>
            <a:r>
              <a:rPr lang="en-US" i="1" dirty="0" smtClean="0">
                <a:solidFill>
                  <a:srgbClr val="000000"/>
                </a:solidFill>
                <a:latin typeface="Segoe UI"/>
              </a:rPr>
              <a:t>minToFront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(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t.subList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(1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t.size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()));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</a:t>
            </a:r>
            <a:r>
              <a:rPr lang="en-US" dirty="0" err="1">
                <a:solidFill>
                  <a:schemeClr val="bg1"/>
                </a:solidFill>
                <a:latin typeface="Segoe UI"/>
              </a:rPr>
              <a:t>int</a:t>
            </a:r>
            <a:r>
              <a:rPr lang="en-US" dirty="0">
                <a:solidFill>
                  <a:schemeClr val="bg1"/>
                </a:solidFill>
                <a:latin typeface="Segoe UI"/>
              </a:rPr>
              <a:t> first = </a:t>
            </a:r>
            <a:r>
              <a:rPr lang="en-US" dirty="0" err="1">
                <a:solidFill>
                  <a:schemeClr val="bg1"/>
                </a:solidFill>
                <a:latin typeface="Segoe UI"/>
              </a:rPr>
              <a:t>t.get</a:t>
            </a:r>
            <a:r>
              <a:rPr lang="en-US" dirty="0">
                <a:solidFill>
                  <a:schemeClr val="bg1"/>
                </a:solidFill>
                <a:latin typeface="Segoe UI"/>
              </a:rPr>
              <a:t>(0);</a:t>
            </a:r>
          </a:p>
          <a:p>
            <a:r>
              <a:rPr lang="en-US" dirty="0">
                <a:solidFill>
                  <a:schemeClr val="bg1"/>
                </a:solidFill>
                <a:latin typeface="Segoe UI"/>
              </a:rPr>
              <a:t>    </a:t>
            </a:r>
            <a:r>
              <a:rPr lang="en-US" dirty="0" err="1">
                <a:solidFill>
                  <a:schemeClr val="bg1"/>
                </a:solidFill>
                <a:latin typeface="Segoe UI"/>
              </a:rPr>
              <a:t>int</a:t>
            </a:r>
            <a:r>
              <a:rPr lang="en-US" dirty="0">
                <a:solidFill>
                  <a:schemeClr val="bg1"/>
                </a:solidFill>
                <a:latin typeface="Segoe UI"/>
              </a:rPr>
              <a:t> second = </a:t>
            </a:r>
            <a:r>
              <a:rPr lang="en-US" dirty="0" err="1">
                <a:solidFill>
                  <a:schemeClr val="bg1"/>
                </a:solidFill>
                <a:latin typeface="Segoe UI"/>
              </a:rPr>
              <a:t>t.get</a:t>
            </a:r>
            <a:r>
              <a:rPr lang="en-US" dirty="0">
                <a:solidFill>
                  <a:schemeClr val="bg1"/>
                </a:solidFill>
                <a:latin typeface="Segoe UI"/>
              </a:rPr>
              <a:t>(1);</a:t>
            </a:r>
          </a:p>
          <a:p>
            <a:r>
              <a:rPr lang="en-US" dirty="0">
                <a:solidFill>
                  <a:schemeClr val="bg1"/>
                </a:solidFill>
                <a:latin typeface="Segoe UI"/>
              </a:rPr>
              <a:t>    if (second &lt; first) {</a:t>
            </a:r>
          </a:p>
          <a:p>
            <a:r>
              <a:rPr lang="en-US" dirty="0">
                <a:solidFill>
                  <a:schemeClr val="bg1"/>
                </a:solidFill>
                <a:latin typeface="Segoe UI"/>
              </a:rPr>
              <a:t>      </a:t>
            </a:r>
            <a:r>
              <a:rPr lang="en-US" dirty="0" err="1">
                <a:solidFill>
                  <a:schemeClr val="bg1"/>
                </a:solidFill>
                <a:latin typeface="Segoe UI"/>
              </a:rPr>
              <a:t>t.set</a:t>
            </a:r>
            <a:r>
              <a:rPr lang="en-US" dirty="0">
                <a:solidFill>
                  <a:schemeClr val="bg1"/>
                </a:solidFill>
                <a:latin typeface="Segoe UI"/>
              </a:rPr>
              <a:t>(0, second);</a:t>
            </a:r>
          </a:p>
          <a:p>
            <a:r>
              <a:rPr lang="en-US" dirty="0">
                <a:solidFill>
                  <a:schemeClr val="bg1"/>
                </a:solidFill>
                <a:latin typeface="Segoe UI"/>
              </a:rPr>
              <a:t>      </a:t>
            </a:r>
            <a:r>
              <a:rPr lang="en-US" dirty="0" err="1">
                <a:solidFill>
                  <a:schemeClr val="bg1"/>
                </a:solidFill>
                <a:latin typeface="Segoe UI"/>
              </a:rPr>
              <a:t>t.set</a:t>
            </a:r>
            <a:r>
              <a:rPr lang="en-US" dirty="0">
                <a:solidFill>
                  <a:schemeClr val="bg1"/>
                </a:solidFill>
                <a:latin typeface="Segoe UI"/>
              </a:rPr>
              <a:t>(1, first);</a:t>
            </a:r>
          </a:p>
          <a:p>
            <a:r>
              <a:rPr lang="en-US" dirty="0">
                <a:solidFill>
                  <a:schemeClr val="bg1"/>
                </a:solidFill>
                <a:latin typeface="Segoe UI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}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891207" y="3774642"/>
                <a:ext cx="334533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b="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−1)</m:t>
                    </m:r>
                  </m:oMath>
                </a14:m>
                <a:r>
                  <a:rPr lang="en-US" dirty="0" smtClean="0">
                    <a:solidFill>
                      <a:srgbClr val="FFC000"/>
                    </a:solidFill>
                    <a:latin typeface="+mn-lt"/>
                  </a:rPr>
                  <a:t> elementary operations</a:t>
                </a:r>
                <a:endParaRPr lang="en-US" dirty="0">
                  <a:solidFill>
                    <a:srgbClr val="FFC000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1207" y="3774642"/>
                <a:ext cx="3345339" cy="369332"/>
              </a:xfrm>
              <a:prstGeom prst="rect">
                <a:avLst/>
              </a:prstGeom>
              <a:blipFill rotWithShape="0">
                <a:blip r:embed="rId2"/>
                <a:stretch>
                  <a:fillRect t="-8197" r="-911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ight Brace 5"/>
          <p:cNvSpPr/>
          <p:nvPr/>
        </p:nvSpPr>
        <p:spPr>
          <a:xfrm rot="5400000">
            <a:off x="3515565" y="1893120"/>
            <a:ext cx="96623" cy="3514027"/>
          </a:xfrm>
          <a:prstGeom prst="rightBrac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553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Total number of operations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199"/>
            <a:ext cx="8229600" cy="5147757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rgbClr val="7F0055"/>
                </a:solidFill>
                <a:latin typeface="Segoe UI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Week10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{</a:t>
            </a:r>
          </a:p>
          <a:p>
            <a:endParaRPr lang="en-US" dirty="0">
              <a:latin typeface="Segoe UI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public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void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minToFront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(List&lt;Integer&gt; t) {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</a:t>
            </a:r>
            <a:r>
              <a:rPr lang="en-US" dirty="0">
                <a:solidFill>
                  <a:schemeClr val="bg1"/>
                </a:solidFill>
                <a:latin typeface="Segoe UI"/>
              </a:rPr>
              <a:t>if (</a:t>
            </a:r>
            <a:r>
              <a:rPr lang="en-US" dirty="0" err="1">
                <a:solidFill>
                  <a:schemeClr val="bg1"/>
                </a:solidFill>
                <a:latin typeface="Segoe UI"/>
              </a:rPr>
              <a:t>t.size</a:t>
            </a:r>
            <a:r>
              <a:rPr lang="en-US" dirty="0">
                <a:solidFill>
                  <a:schemeClr val="bg1"/>
                </a:solidFill>
                <a:latin typeface="Segoe UI"/>
              </a:rPr>
              <a:t>() &lt; 2) {</a:t>
            </a:r>
          </a:p>
          <a:p>
            <a:r>
              <a:rPr lang="en-US" dirty="0">
                <a:solidFill>
                  <a:schemeClr val="bg1"/>
                </a:solidFill>
                <a:latin typeface="Segoe UI"/>
              </a:rPr>
              <a:t>      return;</a:t>
            </a:r>
          </a:p>
          <a:p>
            <a:r>
              <a:rPr lang="en-US" dirty="0">
                <a:solidFill>
                  <a:schemeClr val="bg1"/>
                </a:solidFill>
                <a:latin typeface="Segoe UI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Week10.</a:t>
            </a:r>
            <a:r>
              <a:rPr lang="en-US" i="1" dirty="0" smtClean="0">
                <a:solidFill>
                  <a:srgbClr val="000000"/>
                </a:solidFill>
                <a:latin typeface="Segoe UI"/>
              </a:rPr>
              <a:t>minToFront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(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t.subList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(1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t.size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()));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</a:t>
            </a:r>
            <a:r>
              <a:rPr lang="en-US" dirty="0" err="1">
                <a:solidFill>
                  <a:schemeClr val="bg1"/>
                </a:solidFill>
                <a:latin typeface="Segoe UI"/>
              </a:rPr>
              <a:t>int</a:t>
            </a:r>
            <a:r>
              <a:rPr lang="en-US" dirty="0">
                <a:solidFill>
                  <a:schemeClr val="bg1"/>
                </a:solidFill>
                <a:latin typeface="Segoe UI"/>
              </a:rPr>
              <a:t> first = </a:t>
            </a:r>
            <a:r>
              <a:rPr lang="en-US" dirty="0" err="1">
                <a:solidFill>
                  <a:schemeClr val="bg1"/>
                </a:solidFill>
                <a:latin typeface="Segoe UI"/>
              </a:rPr>
              <a:t>t.get</a:t>
            </a:r>
            <a:r>
              <a:rPr lang="en-US" dirty="0">
                <a:solidFill>
                  <a:schemeClr val="bg1"/>
                </a:solidFill>
                <a:latin typeface="Segoe UI"/>
              </a:rPr>
              <a:t>(0);</a:t>
            </a:r>
          </a:p>
          <a:p>
            <a:r>
              <a:rPr lang="en-US" dirty="0">
                <a:solidFill>
                  <a:schemeClr val="bg1"/>
                </a:solidFill>
                <a:latin typeface="Segoe UI"/>
              </a:rPr>
              <a:t>    </a:t>
            </a:r>
            <a:r>
              <a:rPr lang="en-US" dirty="0" err="1">
                <a:solidFill>
                  <a:schemeClr val="bg1"/>
                </a:solidFill>
                <a:latin typeface="Segoe UI"/>
              </a:rPr>
              <a:t>int</a:t>
            </a:r>
            <a:r>
              <a:rPr lang="en-US" dirty="0">
                <a:solidFill>
                  <a:schemeClr val="bg1"/>
                </a:solidFill>
                <a:latin typeface="Segoe UI"/>
              </a:rPr>
              <a:t> second = </a:t>
            </a:r>
            <a:r>
              <a:rPr lang="en-US" dirty="0" err="1">
                <a:solidFill>
                  <a:schemeClr val="bg1"/>
                </a:solidFill>
                <a:latin typeface="Segoe UI"/>
              </a:rPr>
              <a:t>t.get</a:t>
            </a:r>
            <a:r>
              <a:rPr lang="en-US" dirty="0">
                <a:solidFill>
                  <a:schemeClr val="bg1"/>
                </a:solidFill>
                <a:latin typeface="Segoe UI"/>
              </a:rPr>
              <a:t>(1);</a:t>
            </a:r>
          </a:p>
          <a:p>
            <a:r>
              <a:rPr lang="en-US" dirty="0">
                <a:solidFill>
                  <a:schemeClr val="bg1"/>
                </a:solidFill>
                <a:latin typeface="Segoe UI"/>
              </a:rPr>
              <a:t>    if (second &lt; first) {</a:t>
            </a:r>
          </a:p>
          <a:p>
            <a:r>
              <a:rPr lang="en-US" dirty="0">
                <a:solidFill>
                  <a:schemeClr val="bg1"/>
                </a:solidFill>
                <a:latin typeface="Segoe UI"/>
              </a:rPr>
              <a:t>      </a:t>
            </a:r>
            <a:r>
              <a:rPr lang="en-US" dirty="0" err="1">
                <a:solidFill>
                  <a:schemeClr val="bg1"/>
                </a:solidFill>
                <a:latin typeface="Segoe UI"/>
              </a:rPr>
              <a:t>t.set</a:t>
            </a:r>
            <a:r>
              <a:rPr lang="en-US" dirty="0">
                <a:solidFill>
                  <a:schemeClr val="bg1"/>
                </a:solidFill>
                <a:latin typeface="Segoe UI"/>
              </a:rPr>
              <a:t>(0, second);</a:t>
            </a:r>
          </a:p>
          <a:p>
            <a:r>
              <a:rPr lang="en-US" dirty="0">
                <a:solidFill>
                  <a:schemeClr val="bg1"/>
                </a:solidFill>
                <a:latin typeface="Segoe UI"/>
              </a:rPr>
              <a:t>      </a:t>
            </a:r>
            <a:r>
              <a:rPr lang="en-US" dirty="0" err="1">
                <a:solidFill>
                  <a:schemeClr val="bg1"/>
                </a:solidFill>
                <a:latin typeface="Segoe UI"/>
              </a:rPr>
              <a:t>t.set</a:t>
            </a:r>
            <a:r>
              <a:rPr lang="en-US" dirty="0">
                <a:solidFill>
                  <a:schemeClr val="bg1"/>
                </a:solidFill>
                <a:latin typeface="Segoe UI"/>
              </a:rPr>
              <a:t>(1, first);</a:t>
            </a:r>
          </a:p>
          <a:p>
            <a:r>
              <a:rPr lang="en-US" dirty="0">
                <a:solidFill>
                  <a:schemeClr val="bg1"/>
                </a:solidFill>
                <a:latin typeface="Segoe UI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}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891207" y="3774642"/>
                <a:ext cx="334533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b="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−1)</m:t>
                    </m:r>
                  </m:oMath>
                </a14:m>
                <a:r>
                  <a:rPr lang="en-US" dirty="0" smtClean="0">
                    <a:solidFill>
                      <a:srgbClr val="FFC000"/>
                    </a:solidFill>
                    <a:latin typeface="+mn-lt"/>
                  </a:rPr>
                  <a:t> elementary operations</a:t>
                </a:r>
                <a:endParaRPr lang="en-US" dirty="0">
                  <a:solidFill>
                    <a:srgbClr val="FFC000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1207" y="3774642"/>
                <a:ext cx="3345339" cy="369332"/>
              </a:xfrm>
              <a:prstGeom prst="rect">
                <a:avLst/>
              </a:prstGeom>
              <a:blipFill rotWithShape="0">
                <a:blip r:embed="rId2"/>
                <a:stretch>
                  <a:fillRect t="-8197" r="-911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2291733" y="4183289"/>
            <a:ext cx="2544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F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smtClean="0">
                <a:solidFill>
                  <a:srgbClr val="00B0F0"/>
                </a:solidFill>
                <a:latin typeface="+mn-lt"/>
              </a:rPr>
              <a:t>elementary operation</a:t>
            </a:r>
            <a:endParaRPr lang="en-US" dirty="0">
              <a:solidFill>
                <a:srgbClr val="00B0F0"/>
              </a:solidFill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91733" y="4590223"/>
            <a:ext cx="2544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elementary operation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Right Brace 2"/>
          <p:cNvSpPr/>
          <p:nvPr/>
        </p:nvSpPr>
        <p:spPr>
          <a:xfrm>
            <a:off x="5236546" y="3889856"/>
            <a:ext cx="141952" cy="979319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666533" y="4194849"/>
                <a:ext cx="175907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+2</m:t>
                      </m:r>
                    </m:oMath>
                  </m:oMathPara>
                </a14:m>
                <a:endParaRPr lang="en-US" dirty="0">
                  <a:latin typeface="+mn-lt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6533" y="4194849"/>
                <a:ext cx="1759071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30378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69938" y="2219254"/>
            <a:ext cx="7719338" cy="10369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Total number of operations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199"/>
            <a:ext cx="8229600" cy="5147757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rgbClr val="7F0055"/>
                </a:solidFill>
                <a:latin typeface="Segoe UI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Week10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{</a:t>
            </a:r>
          </a:p>
          <a:p>
            <a:endParaRPr lang="en-US" dirty="0">
              <a:latin typeface="Segoe UI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public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void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minToFront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(List&lt;Integer&gt; t) {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if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(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t.size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() &lt; 2) 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{                                                                </a:t>
            </a: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    </a:t>
            </a:r>
            <a:r>
              <a:rPr lang="en-US" dirty="0" smtClean="0">
                <a:solidFill>
                  <a:srgbClr val="7F0055"/>
                </a:solidFill>
                <a:latin typeface="Segoe UI"/>
              </a:rPr>
              <a:t>return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;                                                                             </a:t>
            </a: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  }</a:t>
            </a: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  Week10.</a:t>
            </a:r>
            <a:r>
              <a:rPr lang="en-US" i="1" dirty="0" smtClean="0">
                <a:solidFill>
                  <a:srgbClr val="000000"/>
                </a:solidFill>
                <a:latin typeface="Segoe UI"/>
              </a:rPr>
              <a:t>minToFront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(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t.subList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(1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t.size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()));                     </a:t>
            </a:r>
            <a:endParaRPr lang="en-US" dirty="0">
              <a:solidFill>
                <a:srgbClr val="000000"/>
              </a:solidFill>
              <a:latin typeface="Segoe UI"/>
            </a:endParaRP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</a:t>
            </a:r>
            <a:r>
              <a:rPr lang="en-US" dirty="0" err="1">
                <a:solidFill>
                  <a:srgbClr val="7F0055"/>
                </a:solidFill>
                <a:latin typeface="Segoe UI"/>
              </a:rPr>
              <a:t>int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first =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t.get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(0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);                                                            </a:t>
            </a:r>
            <a:endParaRPr lang="en-US" dirty="0">
              <a:solidFill>
                <a:srgbClr val="FF0000"/>
              </a:solidFill>
              <a:latin typeface="Segoe UI"/>
            </a:endParaRP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</a:t>
            </a:r>
            <a:r>
              <a:rPr lang="en-US" dirty="0" err="1">
                <a:solidFill>
                  <a:srgbClr val="7F0055"/>
                </a:solidFill>
                <a:latin typeface="Segoe UI"/>
              </a:rPr>
              <a:t>int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second =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t.get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(1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);                                                       </a:t>
            </a:r>
            <a:endParaRPr lang="en-US" dirty="0" smtClean="0">
              <a:solidFill>
                <a:srgbClr val="FF0000"/>
              </a:solidFill>
              <a:latin typeface="Segoe UI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  </a:t>
            </a:r>
            <a:r>
              <a:rPr lang="en-US" dirty="0" smtClean="0">
                <a:solidFill>
                  <a:srgbClr val="7F0055"/>
                </a:solidFill>
                <a:latin typeface="Segoe UI"/>
              </a:rPr>
              <a:t>if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(second &lt; first) {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    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t.set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(0, second);                                                              </a:t>
            </a:r>
            <a:endParaRPr lang="en-US" dirty="0" smtClean="0">
              <a:solidFill>
                <a:srgbClr val="FF0000"/>
              </a:solidFill>
              <a:latin typeface="Segoe UI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   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t.set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(1, first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);                                                                   </a:t>
            </a:r>
            <a:endParaRPr lang="en-US" dirty="0">
              <a:solidFill>
                <a:srgbClr val="FF0000"/>
              </a:solidFill>
              <a:latin typeface="Segoe UI"/>
            </a:endParaRP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}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12175" y="2449681"/>
            <a:ext cx="22165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these lines run if the</a:t>
            </a:r>
          </a:p>
          <a:p>
            <a:r>
              <a:rPr lang="en-US" dirty="0" smtClean="0">
                <a:latin typeface="+mn-lt"/>
              </a:rPr>
              <a:t>base case is true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87619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Total number of operations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base cases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endParaRPr lang="en-US" dirty="0" smtClean="0"/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0">
                <a:blip r:embed="rId2"/>
                <a:stretch>
                  <a:fillRect l="-667" t="-9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2896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769938" y="4581140"/>
            <a:ext cx="7719338" cy="691284"/>
          </a:xfrm>
          <a:prstGeom prst="rect">
            <a:avLst/>
          </a:prstGeom>
          <a:solidFill>
            <a:srgbClr val="CC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69938" y="3256179"/>
            <a:ext cx="7719338" cy="13249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69938" y="2219253"/>
            <a:ext cx="7719338" cy="3456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Total number of operations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199"/>
            <a:ext cx="8229600" cy="5147757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rgbClr val="7F0055"/>
                </a:solidFill>
                <a:latin typeface="Segoe UI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Week10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{</a:t>
            </a:r>
          </a:p>
          <a:p>
            <a:endParaRPr lang="en-US" dirty="0">
              <a:latin typeface="Segoe UI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public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void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minToFront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(List&lt;Integer&gt; t) {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if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(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t.size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() &lt; 2) 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{                                                                </a:t>
            </a: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    </a:t>
            </a:r>
            <a:r>
              <a:rPr lang="en-US" dirty="0" smtClean="0">
                <a:solidFill>
                  <a:srgbClr val="7F0055"/>
                </a:solidFill>
                <a:latin typeface="Segoe UI"/>
              </a:rPr>
              <a:t>return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;                                                                             </a:t>
            </a: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  }</a:t>
            </a: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  Week10.</a:t>
            </a:r>
            <a:r>
              <a:rPr lang="en-US" i="1" dirty="0" smtClean="0">
                <a:solidFill>
                  <a:srgbClr val="000000"/>
                </a:solidFill>
                <a:latin typeface="Segoe UI"/>
              </a:rPr>
              <a:t>minToFront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(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t.subList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(1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t.size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()));                     </a:t>
            </a:r>
            <a:endParaRPr lang="en-US" dirty="0">
              <a:solidFill>
                <a:srgbClr val="000000"/>
              </a:solidFill>
              <a:latin typeface="Segoe UI"/>
            </a:endParaRP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</a:t>
            </a:r>
            <a:r>
              <a:rPr lang="en-US" dirty="0" err="1">
                <a:solidFill>
                  <a:srgbClr val="7F0055"/>
                </a:solidFill>
                <a:latin typeface="Segoe UI"/>
              </a:rPr>
              <a:t>int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first =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t.get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(0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);                                                            </a:t>
            </a:r>
            <a:endParaRPr lang="en-US" dirty="0">
              <a:solidFill>
                <a:srgbClr val="FF0000"/>
              </a:solidFill>
              <a:latin typeface="Segoe UI"/>
            </a:endParaRP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</a:t>
            </a:r>
            <a:r>
              <a:rPr lang="en-US" dirty="0" err="1">
                <a:solidFill>
                  <a:srgbClr val="7F0055"/>
                </a:solidFill>
                <a:latin typeface="Segoe UI"/>
              </a:rPr>
              <a:t>int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second =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t.get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(1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);                                                       </a:t>
            </a:r>
            <a:endParaRPr lang="en-US" dirty="0" smtClean="0">
              <a:solidFill>
                <a:srgbClr val="FF0000"/>
              </a:solidFill>
              <a:latin typeface="Segoe UI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  </a:t>
            </a:r>
            <a:r>
              <a:rPr lang="en-US" dirty="0" smtClean="0">
                <a:solidFill>
                  <a:srgbClr val="7F0055"/>
                </a:solidFill>
                <a:latin typeface="Segoe UI"/>
              </a:rPr>
              <a:t>if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(second &lt; first) {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    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t.set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(0, second);                                                              </a:t>
            </a:r>
            <a:endParaRPr lang="en-US" dirty="0" smtClean="0">
              <a:solidFill>
                <a:srgbClr val="FF0000"/>
              </a:solidFill>
              <a:latin typeface="Segoe UI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   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t.set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(1, first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);                                                                   </a:t>
            </a:r>
            <a:endParaRPr lang="en-US" dirty="0">
              <a:solidFill>
                <a:srgbClr val="FF0000"/>
              </a:solidFill>
              <a:latin typeface="Segoe UI"/>
            </a:endParaRP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}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69782" y="3563724"/>
            <a:ext cx="22165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  <a:latin typeface="Constantia"/>
              </a:rPr>
              <a:t>these lines run if the</a:t>
            </a:r>
          </a:p>
          <a:p>
            <a:r>
              <a:rPr lang="en-US" dirty="0" smtClean="0">
                <a:solidFill>
                  <a:prstClr val="black"/>
                </a:solidFill>
                <a:latin typeface="Constantia"/>
              </a:rPr>
              <a:t>base case is not true</a:t>
            </a:r>
            <a:endParaRPr lang="en-US" dirty="0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46833" y="2214234"/>
            <a:ext cx="4088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  <a:latin typeface="Constantia"/>
              </a:rPr>
              <a:t>this line runs if the base case is not true</a:t>
            </a:r>
            <a:endParaRPr lang="en-US" dirty="0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94538" y="4581140"/>
            <a:ext cx="28643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  <a:latin typeface="Constantia"/>
              </a:rPr>
              <a:t>these lines might run if the</a:t>
            </a:r>
          </a:p>
          <a:p>
            <a:r>
              <a:rPr lang="en-US" dirty="0" smtClean="0">
                <a:solidFill>
                  <a:prstClr val="black"/>
                </a:solidFill>
                <a:latin typeface="Constantia"/>
              </a:rPr>
              <a:t>base case is not true</a:t>
            </a:r>
            <a:endParaRPr lang="en-US" dirty="0">
              <a:solidFill>
                <a:prstClr val="black"/>
              </a:solidFill>
              <a:latin typeface="Constantia"/>
            </a:endParaRPr>
          </a:p>
        </p:txBody>
      </p:sp>
    </p:spTree>
    <p:extLst>
      <p:ext uri="{BB962C8B-B14F-4D97-AF65-F5344CB8AC3E}">
        <p14:creationId xmlns:p14="http://schemas.microsoft.com/office/powerpoint/2010/main" val="3806618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Total number of operations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when counting the total number of operations, we often consider the worst case scenario</a:t>
            </a:r>
          </a:p>
          <a:p>
            <a:pPr lvl="1"/>
            <a:r>
              <a:rPr lang="en-US" dirty="0" smtClean="0"/>
              <a:t>let’s assume that the lines that might run always run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B0659C-8185-43E0-99D0-C6E27206A33F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0112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Total number of operations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base cases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endParaRPr lang="en-US" dirty="0" smtClean="0"/>
              </a:p>
              <a:p>
                <a:r>
                  <a:rPr lang="en-US" dirty="0" smtClean="0"/>
                  <a:t>recursive case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+15</m:t>
                    </m:r>
                  </m:oMath>
                </a14:m>
                <a:endParaRPr lang="en-US" dirty="0" smtClean="0"/>
              </a:p>
              <a:p>
                <a:endParaRPr lang="en-US" dirty="0"/>
              </a:p>
              <a:p>
                <a:r>
                  <a:rPr lang="en-US" dirty="0" smtClean="0"/>
                  <a:t>the two equations above are called the </a:t>
                </a:r>
                <a:r>
                  <a:rPr lang="en-US" i="1" dirty="0" smtClean="0"/>
                  <a:t>recurrence relation</a:t>
                </a:r>
                <a:r>
                  <a:rPr lang="en-US" dirty="0" smtClean="0"/>
                  <a:t> for </a:t>
                </a:r>
                <a:r>
                  <a:rPr lang="en-US" b="1" dirty="0" err="1" smtClean="0">
                    <a:latin typeface="Segoe UI" panose="020B0502040204020203" pitchFamily="34" charset="0"/>
                    <a:cs typeface="Segoe UI" panose="020B0502040204020203" pitchFamily="34" charset="0"/>
                  </a:rPr>
                  <a:t>minToFront</a:t>
                </a:r>
                <a:r>
                  <a:rPr lang="en-US" dirty="0" smtClean="0"/>
                  <a:t> </a:t>
                </a:r>
              </a:p>
              <a:p>
                <a:r>
                  <a:rPr lang="en-US" dirty="0" smtClean="0"/>
                  <a:t>let’s try to solve the recurrence relation</a:t>
                </a:r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0">
                <a:blip r:embed="rId2"/>
                <a:stretch>
                  <a:fillRect l="-667" t="-9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246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Computational complexity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computational complexity is concerned with describing the amount of resources needed to run an algorithm</a:t>
                </a:r>
              </a:p>
              <a:p>
                <a:pPr lvl="1"/>
                <a:r>
                  <a:rPr lang="en-US" dirty="0" smtClean="0"/>
                  <a:t>for our purposes, the resource is time</a:t>
                </a:r>
              </a:p>
              <a:p>
                <a:r>
                  <a:rPr lang="en-US" dirty="0" smtClean="0"/>
                  <a:t>complexity is usually expressed as a function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 smtClean="0"/>
                  <a:t> the size of the problem</a:t>
                </a:r>
              </a:p>
              <a:p>
                <a:pPr lvl="1"/>
                <a:r>
                  <a:rPr lang="en-US" dirty="0" smtClean="0"/>
                  <a:t>the size of the problem is always a non-negative integer value (i.e., a natural number)</a:t>
                </a:r>
                <a:endParaRPr lang="en-US" dirty="0"/>
              </a:p>
            </p:txBody>
          </p:sp>
        </mc:Choice>
        <mc:Fallback xmlns="">
          <p:sp>
            <p:nvSpPr>
              <p:cNvPr id="6" name="Conten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0">
                <a:blip r:embed="rId2"/>
                <a:stretch>
                  <a:fillRect l="-667" t="-9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B0659C-8185-43E0-99D0-C6E27206A33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7810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Solving the recurrence relation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r>
                  <a:rPr lang="en-US" dirty="0" smtClean="0"/>
                  <a:t>if we knew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−1)</m:t>
                    </m:r>
                  </m:oMath>
                </a14:m>
                <a:r>
                  <a:rPr lang="en-US" dirty="0" smtClean="0"/>
                  <a:t> we could solve for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0">
                <a:blip r:embed="rId2"/>
                <a:stretch>
                  <a:fillRect l="-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12331" y="1326312"/>
                <a:ext cx="2980047" cy="11079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=4</m:t>
                      </m:r>
                    </m:oMath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=4</m:t>
                      </m:r>
                    </m:oMath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+15</m:t>
                      </m:r>
                    </m:oMath>
                  </m:oMathPara>
                </a14:m>
                <a:endParaRPr lang="en-US" sz="2400" b="0" dirty="0" smtClean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331" y="1326312"/>
                <a:ext cx="2980047" cy="1107996"/>
              </a:xfrm>
              <a:prstGeom prst="rect">
                <a:avLst/>
              </a:prstGeom>
              <a:blipFill rotWithShape="0">
                <a:blip r:embed="rId3"/>
                <a:stretch>
                  <a:fillRect l="-1840" r="-1840" b="-33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57200" y="3309991"/>
                <a:ext cx="3802062" cy="110799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m:rPr>
                          <m:aln/>
                        </m:rP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+15</m:t>
                      </m:r>
                    </m:oMath>
                    <m:oMath xmlns:m="http://schemas.openxmlformats.org/officeDocument/2006/math">
                      <m:r>
                        <m:rPr>
                          <m:aln/>
                        </m:rP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+15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+15</m:t>
                      </m:r>
                    </m:oMath>
                    <m:oMath xmlns:m="http://schemas.openxmlformats.org/officeDocument/2006/math">
                      <m:r>
                        <m:rPr>
                          <m:aln/>
                        </m:rP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+2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309991"/>
                <a:ext cx="3802062" cy="1107996"/>
              </a:xfrm>
              <a:prstGeom prst="rect">
                <a:avLst/>
              </a:prstGeom>
              <a:blipFill rotWithShape="0">
                <a:blip r:embed="rId4"/>
                <a:stretch>
                  <a:fillRect b="-27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146070" y="3318748"/>
                <a:ext cx="3516027" cy="3693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m:rPr>
                          <m:aln/>
                        </m:rP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+15</m:t>
                      </m:r>
                    </m:oMath>
                  </m:oMathPara>
                </a14:m>
                <a:r>
                  <a:rPr lang="en-US" sz="2400" b="0" dirty="0" smtClean="0"/>
                  <a:t/>
                </a:r>
                <a:br>
                  <a:rPr lang="en-US" sz="2400" b="0" dirty="0" smtClean="0"/>
                </a:br>
                <a:endParaRPr lang="en-US" sz="2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6070" y="3318748"/>
                <a:ext cx="3516027" cy="369397"/>
              </a:xfrm>
              <a:prstGeom prst="rect">
                <a:avLst/>
              </a:prstGeom>
              <a:blipFill rotWithShape="0">
                <a:blip r:embed="rId5"/>
                <a:stretch>
                  <a:fillRect l="-1213" r="-1733"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448153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Solving the recurrence relation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r>
                  <a:rPr lang="en-US" dirty="0" smtClean="0"/>
                  <a:t>if we knew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−2)</m:t>
                    </m:r>
                  </m:oMath>
                </a14:m>
                <a:r>
                  <a:rPr lang="en-US" dirty="0" smtClean="0"/>
                  <a:t> we could solve for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0">
                <a:blip r:embed="rId2"/>
                <a:stretch>
                  <a:fillRect l="-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12331" y="1326312"/>
                <a:ext cx="2980047" cy="11079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=4</m:t>
                      </m:r>
                    </m:oMath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=4</m:t>
                      </m:r>
                    </m:oMath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+15</m:t>
                      </m:r>
                    </m:oMath>
                  </m:oMathPara>
                </a14:m>
                <a:endParaRPr lang="en-US" sz="2400" b="0" dirty="0" smtClean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331" y="1326312"/>
                <a:ext cx="2980047" cy="1107996"/>
              </a:xfrm>
              <a:prstGeom prst="rect">
                <a:avLst/>
              </a:prstGeom>
              <a:blipFill rotWithShape="0">
                <a:blip r:embed="rId3"/>
                <a:stretch>
                  <a:fillRect l="-1840" r="-1840" b="-33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0" y="3318748"/>
                <a:ext cx="5069416" cy="184665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m:rPr>
                          <m:aln/>
                        </m:rP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+15</m:t>
                      </m:r>
                    </m:oMath>
                    <m:oMath xmlns:m="http://schemas.openxmlformats.org/officeDocument/2006/math">
                      <m:r>
                        <m:rPr>
                          <m:aln/>
                        </m:rP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+15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+15</m:t>
                      </m:r>
                    </m:oMath>
                    <m:oMath xmlns:m="http://schemas.openxmlformats.org/officeDocument/2006/math">
                      <m:r>
                        <m:rPr>
                          <m:aln/>
                        </m:rP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+2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</m:e>
                      </m:d>
                    </m:oMath>
                    <m:oMath xmlns:m="http://schemas.openxmlformats.org/officeDocument/2006/math">
                      <m:r>
                        <m:rPr>
                          <m:aln/>
                        </m:rP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+15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+2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</m:e>
                      </m:d>
                    </m:oMath>
                    <m:oMath xmlns:m="http://schemas.openxmlformats.org/officeDocument/2006/math">
                      <m:r>
                        <m:rPr>
                          <m:aln/>
                        </m:rP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+3(15)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318748"/>
                <a:ext cx="5069416" cy="1846659"/>
              </a:xfrm>
              <a:prstGeom prst="rect">
                <a:avLst/>
              </a:prstGeom>
              <a:blipFill rotWithShape="0">
                <a:blip r:embed="rId4"/>
                <a:stretch>
                  <a:fillRect b="-69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146070" y="3318748"/>
                <a:ext cx="3516027" cy="3693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m:rPr>
                          <m:aln/>
                        </m:rP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+15</m:t>
                      </m:r>
                    </m:oMath>
                  </m:oMathPara>
                </a14:m>
                <a:r>
                  <a:rPr lang="en-US" sz="2400" b="0" dirty="0" smtClean="0"/>
                  <a:t/>
                </a:r>
                <a:br>
                  <a:rPr lang="en-US" sz="2400" b="0" dirty="0" smtClean="0"/>
                </a:br>
                <a:endParaRPr lang="en-US" sz="2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6070" y="3318748"/>
                <a:ext cx="3516027" cy="369397"/>
              </a:xfrm>
              <a:prstGeom prst="rect">
                <a:avLst/>
              </a:prstGeom>
              <a:blipFill rotWithShape="0">
                <a:blip r:embed="rId5"/>
                <a:stretch>
                  <a:fillRect l="-1213" r="-1733"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146070" y="4057378"/>
                <a:ext cx="3575018" cy="3693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  <m:r>
                        <m:rPr>
                          <m:aln/>
                        </m:rP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+15</m:t>
                      </m:r>
                    </m:oMath>
                  </m:oMathPara>
                </a14:m>
                <a:r>
                  <a:rPr lang="en-US" sz="2400" b="0" dirty="0" smtClean="0"/>
                  <a:t/>
                </a:r>
                <a:br>
                  <a:rPr lang="en-US" sz="2400" b="0" dirty="0" smtClean="0"/>
                </a:br>
                <a:endParaRPr lang="en-US" sz="2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6070" y="4057378"/>
                <a:ext cx="3575018" cy="369397"/>
              </a:xfrm>
              <a:prstGeom prst="rect">
                <a:avLst/>
              </a:prstGeom>
              <a:blipFill rotWithShape="0">
                <a:blip r:embed="rId6"/>
                <a:stretch>
                  <a:fillRect l="-511" r="-852" b="-1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329246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Solving the recurrence relation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r>
                  <a:rPr lang="en-US" dirty="0" smtClean="0"/>
                  <a:t>if we knew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−3)</m:t>
                    </m:r>
                  </m:oMath>
                </a14:m>
                <a:r>
                  <a:rPr lang="en-US" dirty="0" smtClean="0"/>
                  <a:t> we could solve for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0">
                <a:blip r:embed="rId2"/>
                <a:stretch>
                  <a:fillRect l="-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12331" y="1326312"/>
                <a:ext cx="2980047" cy="11079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=4</m:t>
                      </m:r>
                    </m:oMath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=4</m:t>
                      </m:r>
                    </m:oMath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+15</m:t>
                      </m:r>
                    </m:oMath>
                  </m:oMathPara>
                </a14:m>
                <a:endParaRPr lang="en-US" sz="2400" b="0" dirty="0" smtClean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331" y="1326312"/>
                <a:ext cx="2980047" cy="1107996"/>
              </a:xfrm>
              <a:prstGeom prst="rect">
                <a:avLst/>
              </a:prstGeom>
              <a:blipFill rotWithShape="0">
                <a:blip r:embed="rId3"/>
                <a:stretch>
                  <a:fillRect l="-1840" r="-1840" b="-33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69938" y="3318748"/>
                <a:ext cx="5069416" cy="258532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m:rPr>
                          <m:aln/>
                        </m:rP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+15</m:t>
                      </m:r>
                    </m:oMath>
                    <m:oMath xmlns:m="http://schemas.openxmlformats.org/officeDocument/2006/math">
                      <m:r>
                        <m:rPr>
                          <m:aln/>
                        </m:rP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+15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+15</m:t>
                      </m:r>
                    </m:oMath>
                    <m:oMath xmlns:m="http://schemas.openxmlformats.org/officeDocument/2006/math">
                      <m:r>
                        <m:rPr>
                          <m:aln/>
                        </m:rP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+2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</m:e>
                      </m:d>
                    </m:oMath>
                    <m:oMath xmlns:m="http://schemas.openxmlformats.org/officeDocument/2006/math">
                      <m:r>
                        <m:rPr>
                          <m:aln/>
                        </m:rP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+15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+2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</m:e>
                      </m:d>
                    </m:oMath>
                    <m:oMath xmlns:m="http://schemas.openxmlformats.org/officeDocument/2006/math">
                      <m:r>
                        <m:rPr>
                          <m:aln/>
                        </m:rP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+3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</m:e>
                      </m:d>
                    </m:oMath>
                    <m:oMath xmlns:m="http://schemas.openxmlformats.org/officeDocument/2006/math">
                      <m:r>
                        <m:rPr>
                          <m:aln/>
                        </m:rP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+15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+3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</m:e>
                      </m:d>
                    </m:oMath>
                    <m:oMath xmlns:m="http://schemas.openxmlformats.org/officeDocument/2006/math">
                      <m:r>
                        <m:rPr>
                          <m:aln/>
                        </m:rP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−4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+4(15)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938" y="3318748"/>
                <a:ext cx="5069416" cy="2585323"/>
              </a:xfrm>
              <a:prstGeom prst="rect">
                <a:avLst/>
              </a:prstGeom>
              <a:blipFill rotWithShape="0">
                <a:blip r:embed="rId4"/>
                <a:stretch>
                  <a:fillRect l="-2043" b="-44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317507" y="3318748"/>
                <a:ext cx="3516027" cy="3693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m:rPr>
                          <m:aln/>
                        </m:rP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+15</m:t>
                      </m:r>
                    </m:oMath>
                  </m:oMathPara>
                </a14:m>
                <a:r>
                  <a:rPr lang="en-US" sz="2400" b="0" dirty="0" smtClean="0"/>
                  <a:t/>
                </a:r>
                <a:br>
                  <a:rPr lang="en-US" sz="2400" b="0" dirty="0" smtClean="0"/>
                </a:br>
                <a:endParaRPr lang="en-US" sz="2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7507" y="3318748"/>
                <a:ext cx="3516027" cy="369397"/>
              </a:xfrm>
              <a:prstGeom prst="rect">
                <a:avLst/>
              </a:prstGeom>
              <a:blipFill rotWithShape="0">
                <a:blip r:embed="rId5"/>
                <a:stretch>
                  <a:fillRect l="-1213" r="-1733"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317507" y="4057378"/>
                <a:ext cx="3575018" cy="3693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  <m:r>
                        <m:rPr>
                          <m:aln/>
                        </m:rP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+15</m:t>
                      </m:r>
                    </m:oMath>
                  </m:oMathPara>
                </a14:m>
                <a:r>
                  <a:rPr lang="en-US" sz="2400" b="0" dirty="0" smtClean="0"/>
                  <a:t/>
                </a:r>
                <a:br>
                  <a:rPr lang="en-US" sz="2400" b="0" dirty="0" smtClean="0"/>
                </a:br>
                <a:endParaRPr lang="en-US" sz="2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7507" y="4057378"/>
                <a:ext cx="3575018" cy="369397"/>
              </a:xfrm>
              <a:prstGeom prst="rect">
                <a:avLst/>
              </a:prstGeom>
              <a:blipFill rotWithShape="0">
                <a:blip r:embed="rId6"/>
                <a:stretch>
                  <a:fillRect l="-511" r="-852" b="-1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320891" y="4730206"/>
                <a:ext cx="3575018" cy="3693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  <m:r>
                        <m:rPr>
                          <m:aln/>
                        </m:rP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−4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+15</m:t>
                      </m:r>
                    </m:oMath>
                  </m:oMathPara>
                </a14:m>
                <a:r>
                  <a:rPr lang="en-US" sz="2400" b="0" dirty="0" smtClean="0"/>
                  <a:t/>
                </a:r>
                <a:br>
                  <a:rPr lang="en-US" sz="2400" b="0" dirty="0" smtClean="0"/>
                </a:br>
                <a:endParaRPr lang="en-US" sz="2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0891" y="4730206"/>
                <a:ext cx="3575018" cy="369397"/>
              </a:xfrm>
              <a:prstGeom prst="rect">
                <a:avLst/>
              </a:prstGeom>
              <a:blipFill rotWithShape="0">
                <a:blip r:embed="rId7"/>
                <a:stretch>
                  <a:fillRect l="-683" r="-853" b="-98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026542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Solving the recurrence relation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there is clearly a pattern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12331" y="1326312"/>
                <a:ext cx="2980047" cy="11079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=4</m:t>
                      </m:r>
                    </m:oMath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=4</m:t>
                      </m:r>
                    </m:oMath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+15</m:t>
                      </m:r>
                    </m:oMath>
                  </m:oMathPara>
                </a14:m>
                <a:endParaRPr lang="en-US" sz="2400" b="0" dirty="0" smtClean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331" y="1326312"/>
                <a:ext cx="2980047" cy="1107996"/>
              </a:xfrm>
              <a:prstGeom prst="rect">
                <a:avLst/>
              </a:prstGeom>
              <a:blipFill rotWithShape="0">
                <a:blip r:embed="rId2"/>
                <a:stretch>
                  <a:fillRect l="-1840" r="-1840" b="-33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69938" y="3318748"/>
                <a:ext cx="5069416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m:rPr>
                          <m:aln/>
                        </m:rP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(15)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938" y="3318748"/>
                <a:ext cx="5069416" cy="369332"/>
              </a:xfrm>
              <a:prstGeom prst="rect">
                <a:avLst/>
              </a:prstGeom>
              <a:blipFill rotWithShape="0">
                <a:blip r:embed="rId3"/>
                <a:stretch>
                  <a:fillRect l="-2043" b="-377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157192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Solving the recurrence relation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r>
                  <a:rPr lang="en-US" dirty="0" smtClean="0"/>
                  <a:t>substitute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US" dirty="0" smtClean="0"/>
                  <a:t> so that we reach a base case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0">
                <a:blip r:embed="rId2"/>
                <a:stretch>
                  <a:fillRect l="-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12331" y="1326312"/>
                <a:ext cx="2980047" cy="11079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=4</m:t>
                      </m:r>
                    </m:oMath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=4</m:t>
                      </m:r>
                    </m:oMath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+15</m:t>
                      </m:r>
                    </m:oMath>
                  </m:oMathPara>
                </a14:m>
                <a:endParaRPr lang="en-US" sz="2400" b="0" dirty="0" smtClean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331" y="1326312"/>
                <a:ext cx="2980047" cy="1107996"/>
              </a:xfrm>
              <a:prstGeom prst="rect">
                <a:avLst/>
              </a:prstGeom>
              <a:blipFill rotWithShape="0">
                <a:blip r:embed="rId3"/>
                <a:stretch>
                  <a:fillRect l="-1840" r="-1840" b="-33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69938" y="3318748"/>
                <a:ext cx="5069416" cy="189417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m:rPr>
                          <m:aln/>
                        </m:rP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𝑘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</m:e>
                      </m:d>
                    </m:oMath>
                    <m:oMath xmlns:m="http://schemas.openxmlformats.org/officeDocument/2006/math">
                      <m:r>
                        <m:rPr>
                          <m:aln/>
                        </m:rP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</m:e>
                      </m:d>
                    </m:oMath>
                    <m:oMath xmlns:m="http://schemas.openxmlformats.org/officeDocument/2006/math">
                      <m:r>
                        <m:rPr>
                          <m:aln/>
                        </m:rP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+15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−15</m:t>
                      </m:r>
                    </m:oMath>
                    <m:oMath xmlns:m="http://schemas.openxmlformats.org/officeDocument/2006/math">
                      <m:r>
                        <m:rPr>
                          <m:aln/>
                        </m:rP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4+15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−15</m:t>
                      </m:r>
                    </m:oMath>
                    <m:oMath xmlns:m="http://schemas.openxmlformats.org/officeDocument/2006/math">
                      <m:r>
                        <m:rPr>
                          <m:aln/>
                        </m:rP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15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−11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938" y="3318748"/>
                <a:ext cx="5069416" cy="1894173"/>
              </a:xfrm>
              <a:prstGeom prst="rect">
                <a:avLst/>
              </a:prstGeom>
              <a:blipFill rotWithShape="0">
                <a:blip r:embed="rId4"/>
                <a:stretch>
                  <a:fillRect l="-2043" b="-12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590139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Big-O notation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when counting the number of elementary operations we assumed that all elementary operations would run in 1 unit of time</a:t>
                </a:r>
              </a:p>
              <a:p>
                <a:r>
                  <a:rPr lang="en-US" dirty="0" smtClean="0"/>
                  <a:t>in reality this isn’t true and exactly what constitutes an elementary operation and how much time each operation requires depends on many factors</a:t>
                </a:r>
              </a:p>
              <a:p>
                <a:r>
                  <a:rPr lang="en-US" dirty="0" smtClean="0"/>
                  <a:t>in our expression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=15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−11</m:t>
                    </m:r>
                  </m:oMath>
                </a14:m>
                <a:r>
                  <a:rPr lang="en-US" dirty="0" smtClean="0"/>
                  <a:t> the constants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15</m:t>
                    </m:r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11</m:t>
                    </m:r>
                  </m:oMath>
                </a14:m>
                <a:r>
                  <a:rPr lang="en-US" dirty="0" smtClean="0"/>
                  <a:t> are likely to be inaccurate</a:t>
                </a:r>
              </a:p>
              <a:p>
                <a:r>
                  <a:rPr lang="en-US" dirty="0" smtClean="0"/>
                  <a:t>big-O notation describes the complexity of an algorithm that is insensitive to variations in how elementary operations are counted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0">
                <a:blip r:embed="rId2"/>
                <a:stretch>
                  <a:fillRect l="-667" t="-988" r="-10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340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Big-O notation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using big-O notation we say that the complexity of </a:t>
                </a:r>
                <a:r>
                  <a:rPr lang="en-US" b="1" dirty="0" err="1" smtClean="0">
                    <a:latin typeface="Segoe UI" panose="020B0502040204020203" pitchFamily="34" charset="0"/>
                    <a:cs typeface="Segoe UI" panose="020B0502040204020203" pitchFamily="34" charset="0"/>
                  </a:rPr>
                  <a:t>minToFront</a:t>
                </a:r>
                <a:r>
                  <a:rPr lang="en-US" dirty="0" smtClean="0"/>
                  <a:t> is in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 </a:t>
                </a:r>
              </a:p>
              <a:p>
                <a:endParaRPr lang="en-US" dirty="0"/>
              </a:p>
              <a:p>
                <a:pPr>
                  <a:defRPr/>
                </a:pPr>
                <a:r>
                  <a:rPr lang="en-CA" dirty="0" smtClean="0"/>
                  <a:t>more formally</a:t>
                </a:r>
                <a:r>
                  <a:rPr lang="en-CA" dirty="0"/>
                  <a:t>, a function </a:t>
                </a:r>
                <a:r>
                  <a:rPr lang="en-CA" i="1" dirty="0"/>
                  <a:t>f</a:t>
                </a:r>
                <a:r>
                  <a:rPr lang="en-CA" dirty="0"/>
                  <a:t>(</a:t>
                </a:r>
                <a:r>
                  <a:rPr lang="en-CA" i="1" dirty="0"/>
                  <a:t>n</a:t>
                </a:r>
                <a:r>
                  <a:rPr lang="en-CA" dirty="0"/>
                  <a:t>) is an element of </a:t>
                </a:r>
                <a:r>
                  <a:rPr lang="en-CA" i="1" dirty="0"/>
                  <a:t>O</a:t>
                </a:r>
                <a:r>
                  <a:rPr lang="en-CA" dirty="0"/>
                  <a:t>(</a:t>
                </a:r>
                <a:r>
                  <a:rPr lang="en-CA" i="1" dirty="0"/>
                  <a:t>g</a:t>
                </a:r>
                <a:r>
                  <a:rPr lang="en-CA" dirty="0"/>
                  <a:t>(</a:t>
                </a:r>
                <a:r>
                  <a:rPr lang="en-CA" i="1" dirty="0"/>
                  <a:t>n</a:t>
                </a:r>
                <a:r>
                  <a:rPr lang="en-CA" dirty="0"/>
                  <a:t>)) if and only if there is a positive real number </a:t>
                </a:r>
                <a:r>
                  <a:rPr lang="en-CA" i="1" dirty="0"/>
                  <a:t>M</a:t>
                </a:r>
                <a:r>
                  <a:rPr lang="en-CA" dirty="0"/>
                  <a:t> and a real number </a:t>
                </a:r>
                <a:r>
                  <a:rPr lang="en-CA" i="1" dirty="0"/>
                  <a:t>m</a:t>
                </a:r>
                <a:r>
                  <a:rPr lang="en-CA" dirty="0"/>
                  <a:t> such that</a:t>
                </a:r>
                <a:endParaRPr lang="en-US" dirty="0"/>
              </a:p>
              <a:p>
                <a:pPr algn="ctr">
                  <a:buNone/>
                  <a:defRPr/>
                </a:pPr>
                <a:r>
                  <a:rPr lang="en-CA" dirty="0"/>
                  <a:t>| </a:t>
                </a:r>
                <a:r>
                  <a:rPr lang="en-CA" i="1" dirty="0"/>
                  <a:t>f(n)</a:t>
                </a:r>
                <a:r>
                  <a:rPr lang="en-CA" dirty="0"/>
                  <a:t> | &lt; </a:t>
                </a:r>
                <a:r>
                  <a:rPr lang="en-CA" i="1" dirty="0"/>
                  <a:t>M</a:t>
                </a:r>
                <a:r>
                  <a:rPr lang="en-CA" dirty="0"/>
                  <a:t>|</a:t>
                </a:r>
                <a:r>
                  <a:rPr lang="en-CA" i="1" dirty="0"/>
                  <a:t> g</a:t>
                </a:r>
                <a:r>
                  <a:rPr lang="en-CA" dirty="0"/>
                  <a:t>(</a:t>
                </a:r>
                <a:r>
                  <a:rPr lang="en-CA" i="1" dirty="0"/>
                  <a:t>n</a:t>
                </a:r>
                <a:r>
                  <a:rPr lang="en-CA" dirty="0"/>
                  <a:t>) |  for all  </a:t>
                </a:r>
                <a:r>
                  <a:rPr lang="en-CA" i="1" dirty="0"/>
                  <a:t>n</a:t>
                </a:r>
                <a:r>
                  <a:rPr lang="en-CA" dirty="0"/>
                  <a:t> &gt; </a:t>
                </a:r>
                <a:r>
                  <a:rPr lang="en-CA" i="1" dirty="0"/>
                  <a:t>m</a:t>
                </a:r>
                <a:r>
                  <a:rPr lang="en-CA" dirty="0"/>
                  <a:t> </a:t>
                </a:r>
              </a:p>
              <a:p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0">
                <a:blip r:embed="rId2"/>
                <a:stretch>
                  <a:fillRect l="-667" t="-988" r="-12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5223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Big-O notation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Claim: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=15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−11 ∈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𝑂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 smtClean="0"/>
              </a:p>
              <a:p>
                <a:r>
                  <a:rPr lang="en-US" dirty="0" smtClean="0"/>
                  <a:t>Proof: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=15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−11, 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For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≥1</m:t>
                    </m:r>
                  </m:oMath>
                </a14:m>
                <a:r>
                  <a:rPr lang="en-US" dirty="0" smtClean="0"/>
                  <a:t>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≥0</m:t>
                    </m:r>
                  </m:oMath>
                </a14:m>
                <a:r>
                  <a:rPr lang="en-US" dirty="0" smtClean="0"/>
                  <a:t>; therefore, we do not need to consider the absolute values. We need to find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dirty="0" smtClean="0"/>
                  <a:t> such that the following is true: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 smtClean="0"/>
                  <a:t>For all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en-US" dirty="0" smtClean="0"/>
                  <a:t> we have:</a:t>
                </a:r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∴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15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−11&lt;15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 for all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)∈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𝑂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dirty="0" smtClean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0">
                <a:blip r:embed="rId2"/>
                <a:stretch>
                  <a:fillRect l="-1333" t="-988" b="-56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2650992" y="3688080"/>
                <a:ext cx="384201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15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−11&lt;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𝑀𝑛</m:t>
                    </m:r>
                  </m:oMath>
                </a14:m>
                <a:r>
                  <a:rPr lang="en-US" sz="2400" dirty="0" smtClean="0"/>
                  <a:t> </a:t>
                </a:r>
                <a:r>
                  <a:rPr lang="en-US" sz="2400" dirty="0" smtClean="0">
                    <a:latin typeface="+mn-lt"/>
                  </a:rPr>
                  <a:t>for all</a:t>
                </a:r>
                <a:r>
                  <a:rPr lang="en-US" sz="2400" dirty="0" smtClean="0"/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endParaRPr lang="en-US" sz="2400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0992" y="3688080"/>
                <a:ext cx="3842014" cy="369332"/>
              </a:xfrm>
              <a:prstGeom prst="rect">
                <a:avLst/>
              </a:prstGeom>
              <a:blipFill rotWithShape="0">
                <a:blip r:embed="rId3"/>
                <a:stretch>
                  <a:fillRect l="-3016" t="-24590" r="-1111" b="-475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3305018" y="5041996"/>
                <a:ext cx="2533963" cy="3693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15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−11&lt;15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r>
                  <a:rPr lang="en-US" sz="2400" b="0" dirty="0" smtClean="0"/>
                  <a:t/>
                </a:r>
                <a:br>
                  <a:rPr lang="en-US" sz="2400" b="0" dirty="0" smtClean="0"/>
                </a:br>
                <a:endParaRPr lang="en-US" sz="2400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5018" y="5041996"/>
                <a:ext cx="2533963" cy="369397"/>
              </a:xfrm>
              <a:prstGeom prst="rect">
                <a:avLst/>
              </a:prstGeom>
              <a:blipFill rotWithShape="0">
                <a:blip r:embed="rId4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6936071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Big-O notation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Proof 2: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=15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−11, 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For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≥1</m:t>
                    </m:r>
                  </m:oMath>
                </a14:m>
                <a:r>
                  <a:rPr lang="en-US" dirty="0" smtClean="0"/>
                  <a:t>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≥0</m:t>
                    </m:r>
                  </m:oMath>
                </a14:m>
                <a:r>
                  <a:rPr lang="en-US" dirty="0" smtClean="0"/>
                  <a:t>; therefore, we do not need to consider the absolute values. We need to find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dirty="0" smtClean="0"/>
                  <a:t> such that the following is true:</a:t>
                </a: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 smtClean="0"/>
                  <a:t>For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en-US" dirty="0" smtClean="0"/>
                  <a:t> we have: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∴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15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−11&lt;15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 for all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)∈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𝑂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dirty="0" smtClean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0">
                <a:blip r:embed="rId2"/>
                <a:stretch>
                  <a:fillRect l="-1333" t="-9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2786183" y="3025751"/>
                <a:ext cx="384201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15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−11&lt;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𝑀𝑛</m:t>
                    </m:r>
                  </m:oMath>
                </a14:m>
                <a:r>
                  <a:rPr lang="en-US" sz="2400" dirty="0" smtClean="0"/>
                  <a:t> </a:t>
                </a:r>
                <a:r>
                  <a:rPr lang="en-US" sz="2400" dirty="0" smtClean="0">
                    <a:latin typeface="+mn-lt"/>
                  </a:rPr>
                  <a:t>for all</a:t>
                </a:r>
                <a:r>
                  <a:rPr lang="en-US" sz="2400" dirty="0" smtClean="0"/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endParaRPr lang="en-US" sz="2400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6183" y="3025751"/>
                <a:ext cx="3842014" cy="369332"/>
              </a:xfrm>
              <a:prstGeom prst="rect">
                <a:avLst/>
              </a:prstGeom>
              <a:blipFill rotWithShape="0">
                <a:blip r:embed="rId3"/>
                <a:stretch>
                  <a:fillRect l="-2857" t="-24590" r="-1270" b="-491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3083451" y="4005070"/>
                <a:ext cx="2977097" cy="7014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−11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&lt;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&lt;15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3451" y="4005070"/>
                <a:ext cx="2977097" cy="70141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2148120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Big-O notation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the second proof uses the following recipe:</a:t>
                </a:r>
              </a:p>
              <a:p>
                <a:pPr marL="731838" lvl="1" indent="-457200">
                  <a:buFont typeface="+mj-lt"/>
                  <a:buAutoNum type="arabicPeriod"/>
                </a:pPr>
                <a:r>
                  <a:rPr lang="en-US" dirty="0"/>
                  <a:t>C</a:t>
                </a:r>
                <a:r>
                  <a:rPr lang="en-US" dirty="0" smtClean="0"/>
                  <a:t>hoose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US" dirty="0" smtClean="0"/>
              </a:p>
              <a:p>
                <a:pPr marL="731838" lvl="1" indent="-457200">
                  <a:buFont typeface="+mj-lt"/>
                  <a:buAutoNum type="arabicPeriod"/>
                </a:pPr>
                <a:r>
                  <a:rPr lang="en-US" dirty="0" smtClean="0"/>
                  <a:t>Assuming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&gt;1</m:t>
                    </m:r>
                  </m:oMath>
                </a14:m>
                <a:r>
                  <a:rPr lang="en-US" dirty="0" smtClean="0"/>
                  <a:t> derive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dirty="0" smtClean="0"/>
                  <a:t> such that</a:t>
                </a:r>
              </a:p>
              <a:p>
                <a:pPr marL="731838" lvl="1" indent="-457200">
                  <a:buFont typeface="+mj-lt"/>
                  <a:buAutoNum type="arabicPeriod"/>
                </a:pPr>
                <a:endParaRPr lang="en-US" dirty="0"/>
              </a:p>
              <a:p>
                <a:pPr marL="731838" lvl="1" indent="-457200">
                  <a:buFont typeface="+mj-lt"/>
                  <a:buAutoNum type="arabicPeriod"/>
                </a:pPr>
                <a:endParaRPr lang="en-US" dirty="0" smtClean="0"/>
              </a:p>
              <a:p>
                <a:pPr marL="731838" lvl="1" indent="-457200">
                  <a:buFont typeface="+mj-lt"/>
                  <a:buAutoNum type="arabicPeriod"/>
                </a:pPr>
                <a:endParaRPr lang="en-US" dirty="0"/>
              </a:p>
              <a:p>
                <a:r>
                  <a:rPr lang="en-US" dirty="0" smtClean="0"/>
                  <a:t>assuming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&gt;1</m:t>
                    </m:r>
                  </m:oMath>
                </a14:m>
                <a:r>
                  <a:rPr lang="en-US" dirty="0" smtClean="0"/>
                  <a:t> implies that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1&lt;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&lt;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&lt;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dirty="0" smtClean="0"/>
                  <a:t>, etc. which means you can replace terms in the numerator to simplify the expression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0">
                <a:blip r:embed="rId2"/>
                <a:stretch>
                  <a:fillRect l="-667" t="-9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3008431" y="2737716"/>
                <a:ext cx="3127138" cy="7795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𝑀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𝑀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8431" y="2737716"/>
                <a:ext cx="3127138" cy="77957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021302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Recursively Move Smallest to Front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199"/>
            <a:ext cx="8229600" cy="5147757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rgbClr val="7F0055"/>
                </a:solidFill>
                <a:latin typeface="Segoe UI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Week10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{</a:t>
            </a:r>
          </a:p>
          <a:p>
            <a:endParaRPr lang="en-US" dirty="0">
              <a:latin typeface="Segoe UI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public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void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minToFront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(List&lt;Integer&gt; t) {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if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(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t.size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() &lt; 2) {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 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Week10.</a:t>
            </a:r>
            <a:r>
              <a:rPr lang="en-US" i="1" dirty="0" smtClean="0">
                <a:solidFill>
                  <a:srgbClr val="000000"/>
                </a:solidFill>
                <a:latin typeface="Segoe UI"/>
              </a:rPr>
              <a:t>minToFront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(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t.subList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(1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t.size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()));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</a:t>
            </a:r>
            <a:r>
              <a:rPr lang="en-US" dirty="0" err="1">
                <a:solidFill>
                  <a:srgbClr val="7F0055"/>
                </a:solidFill>
                <a:latin typeface="Segoe UI"/>
              </a:rPr>
              <a:t>int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first =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t.get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(0);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</a:t>
            </a:r>
            <a:r>
              <a:rPr lang="en-US" dirty="0" err="1">
                <a:solidFill>
                  <a:srgbClr val="7F0055"/>
                </a:solidFill>
                <a:latin typeface="Segoe UI"/>
              </a:rPr>
              <a:t>int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second =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t.get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(1);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if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(second &lt; first) {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 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t.set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(0, second);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 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t.set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(1, first);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}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6300210" y="1643183"/>
                <a:ext cx="2560381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latin typeface="+mn-lt"/>
                  </a:rPr>
                  <a:t>size of problem,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 smtClean="0">
                    <a:latin typeface="+mn-lt"/>
                  </a:rPr>
                  <a:t>, is</a:t>
                </a:r>
              </a:p>
              <a:p>
                <a:r>
                  <a:rPr lang="en-US" dirty="0" smtClean="0">
                    <a:latin typeface="+mn-lt"/>
                  </a:rPr>
                  <a:t>the number of elements</a:t>
                </a:r>
              </a:p>
              <a:p>
                <a:r>
                  <a:rPr lang="en-US" dirty="0" smtClean="0">
                    <a:latin typeface="+mn-lt"/>
                  </a:rPr>
                  <a:t>in the list </a:t>
                </a:r>
                <a:r>
                  <a:rPr lang="en-US" b="1" dirty="0" smtClean="0">
                    <a:latin typeface="Consolas" panose="020B0609020204030204" pitchFamily="49" charset="0"/>
                  </a:rPr>
                  <a:t>t</a:t>
                </a:r>
                <a:r>
                  <a:rPr lang="en-US" dirty="0" smtClean="0">
                    <a:latin typeface="+mn-lt"/>
                  </a:rPr>
                  <a:t> </a:t>
                </a:r>
                <a:endParaRPr lang="en-US" dirty="0">
                  <a:latin typeface="+mn-lt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0210" y="1643183"/>
                <a:ext cx="2560381" cy="923330"/>
              </a:xfrm>
              <a:prstGeom prst="rect">
                <a:avLst/>
              </a:prstGeom>
              <a:blipFill rotWithShape="0">
                <a:blip r:embed="rId2"/>
                <a:stretch>
                  <a:fillRect l="-1900" t="-3974" r="-1188" b="-99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50438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Big-O notation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Claim: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=3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+100∈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endParaRPr lang="en-US" b="0" dirty="0" smtClean="0">
                  <a:ea typeface="Cambria Math" panose="02040503050406030204" pitchFamily="18" charset="0"/>
                </a:endParaRPr>
              </a:p>
              <a:p>
                <a:r>
                  <a:rPr lang="en-US" dirty="0" smtClean="0"/>
                  <a:t>Proof: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dirty="0" smtClean="0"/>
                  <a:t>Choose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US" dirty="0" smtClean="0"/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dirty="0" smtClean="0"/>
                  <a:t>Assume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&gt;1</m:t>
                    </m:r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0">
                <a:blip r:embed="rId2"/>
                <a:stretch>
                  <a:fillRect l="-741" t="-9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920583" y="3544214"/>
                <a:ext cx="7302833" cy="19011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+100</m:t>
                              </m:r>
                            </m:e>
                          </m:d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&lt;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+100</m:t>
                          </m:r>
                        </m:num>
                        <m:den>
                          <m:sSup>
                            <m:sSupPr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m:rPr>
                          <m:aln/>
                        </m:rPr>
                        <a:rPr lang="en-US" sz="2400" b="0" i="1" smtClean="0">
                          <a:latin typeface="Cambria Math" panose="02040503050406030204" pitchFamily="18" charset="0"/>
                        </a:rPr>
                        <m:t>&lt;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+100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  <m:oMath xmlns:m="http://schemas.openxmlformats.org/officeDocument/2006/math">
                      <m:r>
                        <m:rPr>
                          <m:aln/>
                        </m:rPr>
                        <a:rPr lang="en-US" sz="2400" b="0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104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  <m:oMath xmlns:m="http://schemas.openxmlformats.org/officeDocument/2006/math">
                      <m:r>
                        <m:rPr>
                          <m:aln/>
                        </m:rP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104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0583" y="3544214"/>
                <a:ext cx="7302833" cy="1901161"/>
              </a:xfrm>
              <a:prstGeom prst="rect">
                <a:avLst/>
              </a:prstGeom>
              <a:blipFill rotWithShape="0">
                <a:blip r:embed="rId3"/>
                <a:stretch>
                  <a:fillRect b="-9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3535074" y="2926128"/>
            <a:ext cx="1322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change to +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4111144" y="3313786"/>
            <a:ext cx="115214" cy="256997"/>
          </a:xfrm>
          <a:prstGeom prst="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272071" y="2926128"/>
            <a:ext cx="10004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increase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509957" y="2931238"/>
            <a:ext cx="10004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increase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0" name="Down Arrow 9"/>
          <p:cNvSpPr/>
          <p:nvPr/>
        </p:nvSpPr>
        <p:spPr>
          <a:xfrm>
            <a:off x="6763357" y="3313785"/>
            <a:ext cx="115214" cy="256997"/>
          </a:xfrm>
          <a:prstGeom prst="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own Arrow 10"/>
          <p:cNvSpPr/>
          <p:nvPr/>
        </p:nvSpPr>
        <p:spPr>
          <a:xfrm>
            <a:off x="7952551" y="3313786"/>
            <a:ext cx="115214" cy="256997"/>
          </a:xfrm>
          <a:prstGeom prst="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67758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𝑂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(1)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(1)</m:t>
                    </m:r>
                  </m:oMath>
                </a14:m>
                <a:r>
                  <a:rPr lang="en-US" dirty="0" smtClean="0"/>
                  <a:t> describes an algorithm that runs in constant time</a:t>
                </a:r>
              </a:p>
              <a:p>
                <a:pPr lvl="1"/>
                <a:r>
                  <a:rPr lang="en-US" dirty="0" smtClean="0"/>
                  <a:t>i.e., the run time does not depend on the size of the input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0">
                <a:blip r:embed="rId3"/>
                <a:stretch>
                  <a:fillRect t="-988" r="-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60100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𝑂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fNam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fun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func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 describes an algorithm whose runtime grows in proportion to the logarithm of the input size</a:t>
                </a:r>
              </a:p>
              <a:p>
                <a:pPr lvl="1"/>
                <a:r>
                  <a:rPr lang="en-US" dirty="0" smtClean="0"/>
                  <a:t>i.e., doubling the size of the input increases the runtime by 1 unit of time</a:t>
                </a:r>
              </a:p>
              <a:p>
                <a:pPr lvl="1"/>
                <a:r>
                  <a:rPr lang="en-US" dirty="0" smtClean="0"/>
                  <a:t>called logarithmic complexity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0">
                <a:blip r:embed="rId3"/>
                <a:stretch>
                  <a:fillRect t="-988" r="-19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44353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𝑂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describes an </a:t>
                </a:r>
                <a:r>
                  <a:rPr lang="en-US" dirty="0" smtClean="0"/>
                  <a:t>algorithm whose runtime grows in proportion to the size of the input</a:t>
                </a:r>
              </a:p>
              <a:p>
                <a:pPr lvl="1"/>
                <a:r>
                  <a:rPr lang="en-US" dirty="0" smtClean="0"/>
                  <a:t>i.e., doubling the input size double the runtime (approximately)</a:t>
                </a:r>
              </a:p>
              <a:p>
                <a:pPr lvl="1"/>
                <a:r>
                  <a:rPr lang="en-US" dirty="0" smtClean="0"/>
                  <a:t>called linear complexity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0">
                <a:blip r:embed="rId3"/>
                <a:stretch>
                  <a:fillRect t="-9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61240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𝑂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fNam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fun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func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 describes an algorithm whose runtime complexity is slightly greater than linear</a:t>
                </a:r>
              </a:p>
              <a:p>
                <a:pPr lvl="1"/>
                <a:r>
                  <a:rPr lang="en-US" dirty="0" smtClean="0"/>
                  <a:t>i.e., doubling the size of the input more than doubles the runtime (approximately)</a:t>
                </a:r>
              </a:p>
              <a:p>
                <a:pPr lvl="1"/>
                <a:r>
                  <a:rPr lang="en-US" dirty="0" smtClean="0"/>
                  <a:t>called </a:t>
                </a:r>
                <a:r>
                  <a:rPr lang="en-US" dirty="0" err="1" smtClean="0"/>
                  <a:t>linearithmic</a:t>
                </a:r>
                <a:r>
                  <a:rPr lang="en-US" dirty="0" smtClean="0"/>
                  <a:t> complexity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0">
                <a:blip r:embed="rId3"/>
                <a:stretch>
                  <a:fillRect t="-9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39900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𝑂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describes an </a:t>
                </a:r>
                <a:r>
                  <a:rPr lang="en-US" dirty="0" smtClean="0"/>
                  <a:t>algorithm whose runtime grows in proportion to the square of the size of the input</a:t>
                </a:r>
              </a:p>
              <a:p>
                <a:pPr lvl="1"/>
                <a:r>
                  <a:rPr lang="en-US" dirty="0" smtClean="0"/>
                  <a:t>i.e., doubling the input size quadruples the runtime (approximately)</a:t>
                </a:r>
              </a:p>
              <a:p>
                <a:pPr lvl="1"/>
                <a:r>
                  <a:rPr lang="en-US" dirty="0" smtClean="0"/>
                  <a:t>called quadratic complexity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0">
                <a:blip r:embed="rId3"/>
                <a:stretch>
                  <a:fillRect t="-988" r="-3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20456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𝑂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describes an </a:t>
                </a:r>
                <a:r>
                  <a:rPr lang="en-US" dirty="0" smtClean="0"/>
                  <a:t>algorithm whose runtime grows exponentially with the size of the input</a:t>
                </a:r>
              </a:p>
              <a:p>
                <a:pPr lvl="1"/>
                <a:r>
                  <a:rPr lang="en-US" dirty="0" smtClean="0"/>
                  <a:t>i.e., increasing the input size by 1 doubles the runtime (approximately)</a:t>
                </a:r>
              </a:p>
              <a:p>
                <a:pPr lvl="1"/>
                <a:r>
                  <a:rPr lang="en-US" dirty="0" smtClean="0"/>
                  <a:t>called exponential complexity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0">
                <a:blip r:embed="rId3"/>
                <a:stretch>
                  <a:fillRect t="-9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17001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4" descr="bigO.png"/>
          <p:cNvPicPr>
            <a:picLocks noChangeAspect="1"/>
          </p:cNvPicPr>
          <p:nvPr/>
        </p:nvPicPr>
        <p:blipFill>
          <a:blip r:embed="rId2" cstate="print"/>
          <a:srcRect b="5682"/>
          <a:stretch>
            <a:fillRect/>
          </a:stretch>
        </p:blipFill>
        <p:spPr bwMode="auto">
          <a:xfrm>
            <a:off x="1219200" y="1314450"/>
            <a:ext cx="6705600" cy="474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Comparing Rates of Growth</a:t>
            </a: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CBE81B-71B0-4326-80E7-C3130B54B976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429500" y="5029200"/>
            <a:ext cx="838200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sz="2400" i="1" dirty="0">
                <a:latin typeface="+mn-lt"/>
              </a:rPr>
              <a:t>O</a:t>
            </a:r>
            <a:r>
              <a:rPr lang="en-CA" sz="2400" dirty="0">
                <a:latin typeface="+mn-lt"/>
              </a:rPr>
              <a:t>(</a:t>
            </a:r>
            <a:r>
              <a:rPr lang="en-CA" sz="2400" i="1" dirty="0">
                <a:latin typeface="+mn-lt"/>
              </a:rPr>
              <a:t>n</a:t>
            </a:r>
            <a:r>
              <a:rPr lang="en-CA" sz="2400" dirty="0">
                <a:latin typeface="+mn-lt"/>
              </a:rPr>
              <a:t>)</a:t>
            </a:r>
            <a:endParaRPr lang="en-US" sz="2400" dirty="0"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429500" y="3143250"/>
            <a:ext cx="1477963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sz="2400" i="1" dirty="0">
                <a:latin typeface="+mn-lt"/>
              </a:rPr>
              <a:t>O</a:t>
            </a:r>
            <a:r>
              <a:rPr lang="en-CA" sz="2400" dirty="0">
                <a:latin typeface="+mn-lt"/>
              </a:rPr>
              <a:t>(</a:t>
            </a:r>
            <a:r>
              <a:rPr lang="en-CA" sz="2400" i="1" dirty="0">
                <a:latin typeface="+mn-lt"/>
              </a:rPr>
              <a:t>n </a:t>
            </a:r>
            <a:r>
              <a:rPr lang="en-CA" sz="2400" dirty="0" err="1">
                <a:latin typeface="+mn-lt"/>
              </a:rPr>
              <a:t>log</a:t>
            </a:r>
            <a:r>
              <a:rPr lang="en-CA" sz="2400" i="1" dirty="0" err="1">
                <a:latin typeface="+mn-lt"/>
              </a:rPr>
              <a:t>n</a:t>
            </a:r>
            <a:r>
              <a:rPr lang="en-CA" sz="2400" dirty="0">
                <a:latin typeface="+mn-lt"/>
              </a:rPr>
              <a:t>)</a:t>
            </a:r>
            <a:endParaRPr lang="en-US" sz="2400" dirty="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52900" y="1200150"/>
            <a:ext cx="97313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sz="2400" i="1" dirty="0">
                <a:latin typeface="+mn-lt"/>
              </a:rPr>
              <a:t>O</a:t>
            </a:r>
            <a:r>
              <a:rPr lang="en-CA" sz="2400" dirty="0">
                <a:latin typeface="+mn-lt"/>
              </a:rPr>
              <a:t>(</a:t>
            </a:r>
            <a:r>
              <a:rPr lang="en-CA" sz="2400" i="1" dirty="0">
                <a:latin typeface="+mn-lt"/>
              </a:rPr>
              <a:t>n</a:t>
            </a:r>
            <a:r>
              <a:rPr lang="en-CA" sz="3600" baseline="30000" dirty="0">
                <a:latin typeface="+mn-lt"/>
              </a:rPr>
              <a:t>2</a:t>
            </a:r>
            <a:r>
              <a:rPr lang="en-CA" sz="2400" dirty="0">
                <a:latin typeface="+mn-lt"/>
              </a:rPr>
              <a:t>)</a:t>
            </a:r>
            <a:endParaRPr lang="en-US" sz="2400" dirty="0"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70163" y="1200150"/>
            <a:ext cx="995362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sz="2400" i="1" dirty="0">
                <a:latin typeface="+mn-lt"/>
              </a:rPr>
              <a:t>O</a:t>
            </a:r>
            <a:r>
              <a:rPr lang="en-CA" sz="2400" dirty="0">
                <a:latin typeface="+mn-lt"/>
              </a:rPr>
              <a:t>(2</a:t>
            </a:r>
            <a:r>
              <a:rPr lang="en-CA" sz="3600" i="1" baseline="30000" dirty="0">
                <a:latin typeface="+mn-lt"/>
              </a:rPr>
              <a:t>n</a:t>
            </a:r>
            <a:r>
              <a:rPr lang="en-CA" sz="2400" dirty="0">
                <a:latin typeface="+mn-lt"/>
              </a:rPr>
              <a:t>)</a:t>
            </a:r>
            <a:endParaRPr lang="en-US" sz="2400" dirty="0"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02150" y="5943600"/>
            <a:ext cx="355600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sz="2400" i="1" dirty="0">
                <a:latin typeface="+mn-lt"/>
              </a:rPr>
              <a:t>n</a:t>
            </a:r>
            <a:endParaRPr lang="en-US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61116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Comments</a:t>
            </a:r>
            <a:endParaRPr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big-O complexity tells you something about the running time of an algorithm as the size of the input, </a:t>
            </a:r>
            <a:r>
              <a:rPr lang="en-CA" i="1" dirty="0" smtClean="0"/>
              <a:t>n</a:t>
            </a:r>
            <a:r>
              <a:rPr lang="en-CA" dirty="0" smtClean="0"/>
              <a:t>, approaches infinity</a:t>
            </a:r>
          </a:p>
          <a:p>
            <a:pPr lvl="1">
              <a:defRPr/>
            </a:pPr>
            <a:r>
              <a:rPr lang="en-CA" dirty="0" smtClean="0"/>
              <a:t>we say that it describes the limiting, or asymptotic, running time of an algorithm</a:t>
            </a:r>
          </a:p>
          <a:p>
            <a:pPr>
              <a:defRPr/>
            </a:pPr>
            <a:r>
              <a:rPr lang="en-CA" dirty="0" smtClean="0"/>
              <a:t>for small values of </a:t>
            </a:r>
            <a:r>
              <a:rPr lang="en-CA" i="1" dirty="0" smtClean="0"/>
              <a:t>n</a:t>
            </a:r>
            <a:r>
              <a:rPr lang="en-CA" dirty="0" smtClean="0"/>
              <a:t> it is often the case that a less efficient algorithm (in terms of big-O) will run faster than a more efficient one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6E4F18-6FBC-449A-8B40-4E4E4B16B2E6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836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600" dirty="0" smtClean="0"/>
              <a:t>Proving correctness and </a:t>
            </a:r>
            <a:r>
              <a:rPr lang="en-US" sz="3600" dirty="0" err="1" smtClean="0"/>
              <a:t>terminaton</a:t>
            </a:r>
            <a:endParaRPr lang="en-US" sz="36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E0E8DD-7C13-4CFA-83A3-5C82826C23BB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839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Estimating complexity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basic strategy for estimating complexity: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dirty="0" smtClean="0"/>
              <a:t>for </a:t>
            </a:r>
            <a:r>
              <a:rPr lang="en-US" dirty="0"/>
              <a:t>each line of code, estimate its number of </a:t>
            </a:r>
            <a:r>
              <a:rPr lang="en-US" dirty="0" smtClean="0"/>
              <a:t>elementary instructions</a:t>
            </a:r>
            <a:endParaRPr lang="en-US" dirty="0"/>
          </a:p>
          <a:p>
            <a:pPr marL="731838" lvl="1" indent="-457200">
              <a:buFont typeface="+mj-lt"/>
              <a:buAutoNum type="arabicPeriod"/>
            </a:pPr>
            <a:r>
              <a:rPr lang="en-US" dirty="0" smtClean="0"/>
              <a:t>for </a:t>
            </a:r>
            <a:r>
              <a:rPr lang="en-US" dirty="0"/>
              <a:t>each line of code, determine how often it is </a:t>
            </a:r>
            <a:r>
              <a:rPr lang="en-US" dirty="0" smtClean="0"/>
              <a:t>executed</a:t>
            </a:r>
            <a:endParaRPr lang="en-US" dirty="0"/>
          </a:p>
          <a:p>
            <a:pPr marL="731838" lvl="1" indent="-457200">
              <a:buFont typeface="+mj-lt"/>
              <a:buAutoNum type="arabicPeriod"/>
            </a:pPr>
            <a:r>
              <a:rPr lang="en-US" dirty="0" smtClean="0"/>
              <a:t>determine </a:t>
            </a:r>
            <a:r>
              <a:rPr lang="en-US" dirty="0"/>
              <a:t>the total number of elementary </a:t>
            </a:r>
            <a:r>
              <a:rPr lang="en-US" dirty="0" smtClean="0"/>
              <a:t>instructions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B0659C-8185-43E0-99D0-C6E27206A33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46594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Proving Correctness and Termination</a:t>
            </a:r>
            <a:endParaRPr lang="en-US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to show that a recursive method accomplishes its goal you must prove:</a:t>
            </a:r>
          </a:p>
          <a:p>
            <a:pPr marL="731838" lvl="1" indent="-457200">
              <a:buFont typeface="+mj-lt"/>
              <a:buAutoNum type="arabicPeriod"/>
              <a:defRPr/>
            </a:pPr>
            <a:r>
              <a:rPr lang="en-CA" dirty="0" smtClean="0"/>
              <a:t>that the base case(s) and the recursive calls are correct</a:t>
            </a:r>
          </a:p>
          <a:p>
            <a:pPr marL="731838" lvl="1" indent="-457200">
              <a:buFont typeface="+mj-lt"/>
              <a:buAutoNum type="arabicPeriod"/>
              <a:defRPr/>
            </a:pPr>
            <a:r>
              <a:rPr lang="en-CA" dirty="0" smtClean="0"/>
              <a:t>that the method terminates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15130A-2186-477B-BBE9-71ED937736E3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961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Proving Correctness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to prove correctness:</a:t>
            </a:r>
          </a:p>
          <a:p>
            <a:pPr marL="731838" lvl="1" indent="-457200">
              <a:buFont typeface="+mj-lt"/>
              <a:buAutoNum type="arabicPeriod"/>
              <a:defRPr/>
            </a:pPr>
            <a:r>
              <a:rPr lang="en-CA" dirty="0" smtClean="0"/>
              <a:t>prove that each base case is correct</a:t>
            </a:r>
          </a:p>
          <a:p>
            <a:pPr marL="731838" lvl="1" indent="-457200">
              <a:buFont typeface="+mj-lt"/>
              <a:buAutoNum type="arabicPeriod"/>
              <a:defRPr/>
            </a:pPr>
            <a:r>
              <a:rPr lang="en-CA" dirty="0" smtClean="0"/>
              <a:t>assume that the recursive invocation is correct and then use the assumption to prove that what is done in the recursive case of the method is correct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F087F6-AF63-4069-A48A-ABC3214121C0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599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printItToo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defRPr/>
            </a:pPr>
            <a:endParaRPr lang="en-CA" dirty="0" smtClean="0"/>
          </a:p>
          <a:p>
            <a:pPr marL="514350" indent="-514350">
              <a:defRPr/>
            </a:pPr>
            <a:endParaRPr lang="en-CA" dirty="0" smtClean="0"/>
          </a:p>
          <a:p>
            <a:pPr marL="514350" indent="-514350">
              <a:defRPr/>
            </a:pPr>
            <a:r>
              <a:rPr lang="en-CA" dirty="0" smtClean="0"/>
              <a:t>public static void </a:t>
            </a:r>
            <a:r>
              <a:rPr lang="en-CA" dirty="0" err="1" smtClean="0"/>
              <a:t>printItToo</a:t>
            </a:r>
            <a:r>
              <a:rPr lang="en-CA" dirty="0" smtClean="0"/>
              <a:t>(String s, </a:t>
            </a:r>
            <a:r>
              <a:rPr lang="en-CA" dirty="0" err="1" smtClean="0"/>
              <a:t>int</a:t>
            </a:r>
            <a:r>
              <a:rPr lang="en-CA" dirty="0" smtClean="0"/>
              <a:t> n) {</a:t>
            </a:r>
          </a:p>
          <a:p>
            <a:pPr marL="514350" indent="-514350">
              <a:defRPr/>
            </a:pPr>
            <a:r>
              <a:rPr lang="en-CA" dirty="0" smtClean="0"/>
              <a:t>  if (n == 0) {</a:t>
            </a:r>
          </a:p>
          <a:p>
            <a:pPr marL="514350" indent="-514350">
              <a:defRPr/>
            </a:pPr>
            <a:r>
              <a:rPr lang="en-CA" dirty="0" smtClean="0"/>
              <a:t>    return;</a:t>
            </a:r>
          </a:p>
          <a:p>
            <a:pPr marL="514350" indent="-514350">
              <a:defRPr/>
            </a:pPr>
            <a:r>
              <a:rPr lang="en-CA" dirty="0" smtClean="0"/>
              <a:t>  }</a:t>
            </a:r>
          </a:p>
          <a:p>
            <a:pPr marL="514350" indent="-514350">
              <a:defRPr/>
            </a:pPr>
            <a:r>
              <a:rPr lang="en-CA" dirty="0" smtClean="0"/>
              <a:t>  else {</a:t>
            </a:r>
          </a:p>
          <a:p>
            <a:pPr marL="514350" indent="-514350">
              <a:defRPr/>
            </a:pPr>
            <a:r>
              <a:rPr lang="en-CA" dirty="0" smtClean="0"/>
              <a:t>    </a:t>
            </a:r>
            <a:r>
              <a:rPr lang="en-CA" dirty="0" err="1" smtClean="0"/>
              <a:t>System.out.print</a:t>
            </a:r>
            <a:r>
              <a:rPr lang="en-CA" dirty="0" smtClean="0"/>
              <a:t>(s);</a:t>
            </a:r>
          </a:p>
          <a:p>
            <a:pPr marL="514350" indent="-514350">
              <a:defRPr/>
            </a:pPr>
            <a:r>
              <a:rPr lang="en-CA" dirty="0" smtClean="0"/>
              <a:t>    </a:t>
            </a:r>
            <a:r>
              <a:rPr lang="en-CA" dirty="0" err="1" smtClean="0"/>
              <a:t>printItToo</a:t>
            </a:r>
            <a:r>
              <a:rPr lang="en-CA" dirty="0" smtClean="0"/>
              <a:t>(s, n - 1);</a:t>
            </a:r>
            <a:endParaRPr lang="en-CA" dirty="0" smtClean="0">
              <a:solidFill>
                <a:srgbClr val="FF0000"/>
              </a:solidFill>
            </a:endParaRPr>
          </a:p>
          <a:p>
            <a:pPr marL="514350" indent="-514350">
              <a:defRPr/>
            </a:pPr>
            <a:r>
              <a:rPr lang="en-CA" dirty="0" smtClean="0"/>
              <a:t>  }</a:t>
            </a:r>
          </a:p>
          <a:p>
            <a:pPr marL="514350" indent="-514350">
              <a:defRPr/>
            </a:pPr>
            <a:r>
              <a:rPr lang="en-CA" dirty="0" smtClean="0"/>
              <a:t>}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0246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Correctness of </a:t>
            </a:r>
            <a:r>
              <a:rPr lang="en-CA" dirty="0" err="1" smtClean="0"/>
              <a:t>printItToo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marL="514350" indent="-514350">
              <a:buFont typeface="+mj-lt"/>
              <a:buAutoNum type="arabicPeriod"/>
              <a:defRPr/>
            </a:pPr>
            <a:r>
              <a:rPr lang="en-CA" dirty="0" smtClean="0"/>
              <a:t>(prove the base case) If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n == 0</a:t>
            </a:r>
            <a:r>
              <a:rPr lang="en-CA" dirty="0" smtClean="0"/>
              <a:t> nothing is printed; thus the base case is correct.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CA" dirty="0" smtClean="0"/>
              <a:t>Assume that </a:t>
            </a: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printItToo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(s, n-1)</a:t>
            </a:r>
            <a:r>
              <a:rPr lang="en-CA" dirty="0" smtClean="0"/>
              <a:t> prints the string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s</a:t>
            </a:r>
            <a:r>
              <a:rPr lang="en-CA" dirty="0" smtClean="0"/>
              <a:t> exactly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(n – 1)</a:t>
            </a:r>
            <a:r>
              <a:rPr lang="en-CA" dirty="0" smtClean="0"/>
              <a:t> times. Then the recursive case prints the string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s</a:t>
            </a:r>
            <a:r>
              <a:rPr lang="en-CA" dirty="0" smtClean="0"/>
              <a:t> exactly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(n – 1)+1 = n</a:t>
            </a:r>
            <a:r>
              <a:rPr lang="en-CA" dirty="0" smtClean="0"/>
              <a:t> times; thus the recursive case is correct.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A67163-20C5-4809-91BC-A6D4F0B9F432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30424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Proving Termination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to prove that a recursive method terminates:</a:t>
            </a:r>
          </a:p>
          <a:p>
            <a:pPr marL="731838" lvl="1" indent="-457200">
              <a:buFont typeface="+mj-lt"/>
              <a:buAutoNum type="arabicPeriod"/>
              <a:defRPr/>
            </a:pPr>
            <a:r>
              <a:rPr lang="en-CA" dirty="0" smtClean="0"/>
              <a:t>define the size of a method invocation; the size must be a non-negative integer number</a:t>
            </a:r>
          </a:p>
          <a:p>
            <a:pPr marL="731838" lvl="1" indent="-457200">
              <a:buFont typeface="+mj-lt"/>
              <a:buAutoNum type="arabicPeriod"/>
              <a:defRPr/>
            </a:pPr>
            <a:r>
              <a:rPr lang="en-CA" dirty="0" smtClean="0"/>
              <a:t>prove that each recursive invocation has a smaller size than the original invocation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5284FA-6384-4CC3-BD67-1D33B19A4E16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20216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Termination of </a:t>
            </a:r>
            <a:r>
              <a:rPr lang="en-CA" dirty="0" err="1" smtClean="0"/>
              <a:t>printItToo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marL="514350" indent="-514350">
              <a:buFont typeface="+mj-lt"/>
              <a:buAutoNum type="arabicPeriod"/>
              <a:defRPr/>
            </a:pP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printItToo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(s, n)</a:t>
            </a:r>
            <a:r>
              <a:rPr lang="en-CA" dirty="0" smtClean="0"/>
              <a:t> prints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en-CA" dirty="0" smtClean="0"/>
              <a:t> copies of the string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s</a:t>
            </a:r>
            <a:r>
              <a:rPr lang="en-CA" dirty="0" smtClean="0"/>
              <a:t>; define the size of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printItToo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(s, n)</a:t>
            </a:r>
            <a:r>
              <a:rPr lang="en-CA" dirty="0" smtClean="0"/>
              <a:t> to be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en-CA" dirty="0" smtClean="0"/>
              <a:t> 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CA" dirty="0" smtClean="0"/>
              <a:t>The size of the recursive invocation</a:t>
            </a:r>
            <a:br>
              <a:rPr lang="en-CA" dirty="0" smtClean="0"/>
            </a:br>
            <a:r>
              <a:rPr lang="en-CA" dirty="0" smtClean="0"/>
              <a:t>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printItToo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(s, n-1)</a:t>
            </a:r>
            <a:r>
              <a:rPr lang="en-CA" dirty="0" smtClean="0"/>
              <a:t> is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n-1</a:t>
            </a:r>
            <a:r>
              <a:rPr lang="en-CA" dirty="0" smtClean="0"/>
              <a:t> which is smaller than the original size </a:t>
            </a:r>
            <a:r>
              <a:rPr lang="en-CA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CA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4DFA49-4057-45AE-8DE6-5A9E053E4415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98757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countZeros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public static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countZeros</a:t>
            </a:r>
            <a:r>
              <a:rPr lang="en-US" dirty="0" smtClean="0"/>
              <a:t>(long n) {</a:t>
            </a:r>
          </a:p>
          <a:p>
            <a:r>
              <a:rPr lang="en-US" dirty="0" smtClean="0"/>
              <a:t>  </a:t>
            </a:r>
          </a:p>
          <a:p>
            <a:r>
              <a:rPr lang="en-US" dirty="0" smtClean="0"/>
              <a:t>  if(n == 0L) {  // base case 1</a:t>
            </a:r>
          </a:p>
          <a:p>
            <a:r>
              <a:rPr lang="en-US" dirty="0" smtClean="0"/>
              <a:t>    return 1;</a:t>
            </a:r>
          </a:p>
          <a:p>
            <a:r>
              <a:rPr lang="en-US" dirty="0" smtClean="0"/>
              <a:t>  }</a:t>
            </a:r>
          </a:p>
          <a:p>
            <a:r>
              <a:rPr lang="en-US" dirty="0" smtClean="0"/>
              <a:t>  else if(n &lt; 10L) {  // base case 2</a:t>
            </a:r>
          </a:p>
          <a:p>
            <a:r>
              <a:rPr lang="en-US" dirty="0" smtClean="0"/>
              <a:t>    return 0;</a:t>
            </a:r>
          </a:p>
          <a:p>
            <a:r>
              <a:rPr lang="en-US" dirty="0" smtClean="0"/>
              <a:t>  }</a:t>
            </a:r>
          </a:p>
          <a:p>
            <a:r>
              <a:rPr lang="en-US" dirty="0" smtClean="0"/>
              <a:t>  </a:t>
            </a:r>
          </a:p>
          <a:p>
            <a:r>
              <a:rPr lang="en-US" dirty="0" smtClean="0"/>
              <a:t>  </a:t>
            </a:r>
            <a:r>
              <a:rPr lang="en-US" dirty="0" err="1" smtClean="0"/>
              <a:t>boolean</a:t>
            </a:r>
            <a:r>
              <a:rPr lang="en-US" dirty="0" smtClean="0"/>
              <a:t> </a:t>
            </a:r>
            <a:r>
              <a:rPr lang="en-US" dirty="0" err="1" smtClean="0"/>
              <a:t>lastDigitIsZero</a:t>
            </a:r>
            <a:r>
              <a:rPr lang="en-US" dirty="0" smtClean="0"/>
              <a:t> = (n % 10L == 0);</a:t>
            </a:r>
          </a:p>
          <a:p>
            <a:r>
              <a:rPr lang="en-US" dirty="0" smtClean="0"/>
              <a:t>  final long m = n / 10L;</a:t>
            </a:r>
          </a:p>
          <a:p>
            <a:r>
              <a:rPr lang="en-US" dirty="0" smtClean="0"/>
              <a:t>  if(</a:t>
            </a:r>
            <a:r>
              <a:rPr lang="en-US" dirty="0" err="1" smtClean="0"/>
              <a:t>lastDigitIsZero</a:t>
            </a:r>
            <a:r>
              <a:rPr lang="en-US" dirty="0" smtClean="0"/>
              <a:t>) {</a:t>
            </a:r>
          </a:p>
          <a:p>
            <a:r>
              <a:rPr lang="en-US" dirty="0" smtClean="0"/>
              <a:t>    return 1 + </a:t>
            </a:r>
            <a:r>
              <a:rPr lang="en-US" dirty="0" err="1" smtClean="0"/>
              <a:t>countZeros</a:t>
            </a:r>
            <a:r>
              <a:rPr lang="en-US" dirty="0" smtClean="0"/>
              <a:t>(m);</a:t>
            </a:r>
          </a:p>
          <a:p>
            <a:r>
              <a:rPr lang="en-US" dirty="0" smtClean="0"/>
              <a:t>  }</a:t>
            </a:r>
          </a:p>
          <a:p>
            <a:r>
              <a:rPr lang="en-US" dirty="0" smtClean="0"/>
              <a:t>  else {</a:t>
            </a:r>
          </a:p>
          <a:p>
            <a:r>
              <a:rPr lang="en-US" dirty="0" smtClean="0"/>
              <a:t>    return </a:t>
            </a:r>
            <a:r>
              <a:rPr lang="en-US" dirty="0" err="1" smtClean="0"/>
              <a:t>countZeros</a:t>
            </a:r>
            <a:r>
              <a:rPr lang="en-US" dirty="0" smtClean="0"/>
              <a:t>(m);</a:t>
            </a:r>
          </a:p>
          <a:p>
            <a:r>
              <a:rPr lang="en-US" dirty="0" smtClean="0"/>
              <a:t>  }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CA309A-1502-4A1C-8B44-C539637C75FE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242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Correctness of countZeros</a:t>
            </a:r>
            <a:endParaRPr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marL="514350" indent="-514350">
              <a:buFont typeface="+mj-lt"/>
              <a:buAutoNum type="arabicPeriod"/>
              <a:defRPr/>
            </a:pPr>
            <a:r>
              <a:rPr lang="en-CA" dirty="0" smtClean="0"/>
              <a:t>(base cases) If the number has only one digit then the method returns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CA" dirty="0" smtClean="0"/>
              <a:t> if the digit is zero and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0</a:t>
            </a:r>
            <a:r>
              <a:rPr lang="en-CA" dirty="0" smtClean="0"/>
              <a:t> if the digit is not zero; therefore, the base case is correct.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CA" dirty="0" smtClean="0"/>
              <a:t>(recursive cases)  Assume that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countZeros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(n/10L)</a:t>
            </a:r>
            <a:r>
              <a:rPr lang="en-CA" dirty="0" smtClean="0"/>
              <a:t> is correct (it returns the number of zeros in the first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(d – 1)</a:t>
            </a:r>
            <a:r>
              <a:rPr lang="en-CA" dirty="0" smtClean="0"/>
              <a:t> digits of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en-CA" dirty="0" smtClean="0"/>
              <a:t>). If the last digit in the number is zero, then the recursive case returns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1 +</a:t>
            </a:r>
            <a:r>
              <a:rPr lang="en-CA" dirty="0" smtClean="0"/>
              <a:t> the number of zeros in the first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(d – 1)</a:t>
            </a:r>
            <a:r>
              <a:rPr lang="en-CA" dirty="0" smtClean="0"/>
              <a:t> digits of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en-CA" dirty="0" smtClean="0">
                <a:cs typeface="Courier New" pitchFamily="49" charset="0"/>
              </a:rPr>
              <a:t>, otherwise it returns </a:t>
            </a:r>
            <a:r>
              <a:rPr lang="en-CA" dirty="0" smtClean="0"/>
              <a:t>the number of zeros in the first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(d – 1)</a:t>
            </a:r>
            <a:r>
              <a:rPr lang="en-CA" dirty="0" smtClean="0"/>
              <a:t> digits of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en-CA" dirty="0" smtClean="0">
                <a:cs typeface="Courier New" pitchFamily="49" charset="0"/>
              </a:rPr>
              <a:t>; therefore, the recursive cases are correct.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73BC1E-5EF7-4DB2-B687-CB3837FD0B1E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39493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Termination of countZeros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marL="514350" indent="-514350">
              <a:buFont typeface="+mj-lt"/>
              <a:buAutoNum type="arabicPeriod"/>
              <a:defRPr/>
            </a:pPr>
            <a:r>
              <a:rPr lang="en-CA" dirty="0" smtClean="0"/>
              <a:t>Let the size of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countZeros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(n)</a:t>
            </a:r>
            <a:r>
              <a:rPr lang="en-CA" dirty="0" smtClean="0"/>
              <a:t> be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d</a:t>
            </a:r>
            <a:r>
              <a:rPr lang="en-CA" dirty="0" smtClean="0"/>
              <a:t> the number of digits in the number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en-CA" dirty="0" smtClean="0"/>
              <a:t>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CA" dirty="0" smtClean="0"/>
              <a:t>The recursive invocation is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countZeros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(n/10L)</a:t>
            </a:r>
            <a:r>
              <a:rPr lang="en-CA" dirty="0" smtClean="0">
                <a:cs typeface="Courier New" pitchFamily="49" charset="0"/>
              </a:rPr>
              <a:t>. The number of digits in </a:t>
            </a:r>
            <a:r>
              <a:rPr lang="en-CA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n/10L</a:t>
            </a:r>
            <a:r>
              <a:rPr lang="en-CA" dirty="0" smtClean="0">
                <a:solidFill>
                  <a:prstClr val="black"/>
                </a:solidFill>
                <a:cs typeface="Courier New" pitchFamily="49" charset="0"/>
              </a:rPr>
              <a:t> is one less than the number of digits in </a:t>
            </a:r>
            <a:r>
              <a:rPr lang="en-CA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CA" dirty="0" smtClean="0">
                <a:solidFill>
                  <a:prstClr val="black"/>
                </a:solidFill>
                <a:cs typeface="Courier New" pitchFamily="49" charset="0"/>
              </a:rPr>
              <a:t>. Therefore, the size of the recursive invocation is </a:t>
            </a:r>
            <a:r>
              <a:rPr lang="en-CA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(d-1)</a:t>
            </a:r>
            <a:r>
              <a:rPr lang="en-CA" dirty="0" smtClean="0">
                <a:solidFill>
                  <a:prstClr val="black"/>
                </a:solidFill>
                <a:cs typeface="Courier New" pitchFamily="49" charset="0"/>
              </a:rPr>
              <a:t> which is less than </a:t>
            </a:r>
            <a:r>
              <a:rPr lang="en-CA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</a:t>
            </a:r>
            <a:r>
              <a:rPr lang="en-CA" dirty="0" smtClean="0">
                <a:solidFill>
                  <a:prstClr val="black"/>
                </a:solidFill>
                <a:cs typeface="Courier New" pitchFamily="49" charset="0"/>
              </a:rPr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1C6E1D-48B6-44EE-8EC7-DDF694DA5DFE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69010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Implementing a list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181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Elementary 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what is an elementary instruction?</a:t>
            </a:r>
          </a:p>
          <a:p>
            <a:pPr lvl="1"/>
            <a:r>
              <a:rPr lang="en-US" dirty="0" smtClean="0"/>
              <a:t>for our purposes, any expression that can be computed in a constant amount of time</a:t>
            </a:r>
          </a:p>
          <a:p>
            <a:r>
              <a:rPr lang="en-US" dirty="0" smtClean="0"/>
              <a:t>examples:</a:t>
            </a:r>
          </a:p>
          <a:p>
            <a:pPr lvl="1"/>
            <a:r>
              <a:rPr lang="en-US" dirty="0" smtClean="0"/>
              <a:t>declaring a variable</a:t>
            </a:r>
          </a:p>
          <a:p>
            <a:pPr lvl="1"/>
            <a:r>
              <a:rPr lang="en-US" dirty="0" smtClean="0"/>
              <a:t>assignment (=)</a:t>
            </a:r>
          </a:p>
          <a:p>
            <a:pPr lvl="1"/>
            <a:r>
              <a:rPr lang="en-US" dirty="0" smtClean="0"/>
              <a:t>arithmetic (+, -, *, /, %)</a:t>
            </a:r>
          </a:p>
          <a:p>
            <a:pPr lvl="1"/>
            <a:r>
              <a:rPr lang="en-US" dirty="0" smtClean="0"/>
              <a:t>comparison (&lt;, &gt;, ==, !=)</a:t>
            </a:r>
          </a:p>
          <a:p>
            <a:pPr lvl="1"/>
            <a:r>
              <a:rPr lang="en-US" dirty="0" smtClean="0"/>
              <a:t>Boolean expressions (||, &amp;&amp;, !)</a:t>
            </a:r>
          </a:p>
          <a:p>
            <a:pPr lvl="1"/>
            <a:r>
              <a:rPr lang="en-US" dirty="0" smtClean="0"/>
              <a:t>if, else</a:t>
            </a:r>
          </a:p>
          <a:p>
            <a:pPr lvl="1"/>
            <a:r>
              <a:rPr lang="en-US" dirty="0" smtClean="0"/>
              <a:t>return statement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06563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data structures (and algorithms) are one of the foundational elements of computer science</a:t>
            </a:r>
          </a:p>
          <a:p>
            <a:r>
              <a:rPr lang="en-US" dirty="0" smtClean="0"/>
              <a:t>a data structure is a way to organize and store data so that it can be used efficiently</a:t>
            </a:r>
          </a:p>
          <a:p>
            <a:pPr lvl="1"/>
            <a:r>
              <a:rPr lang="en-US" dirty="0" smtClean="0"/>
              <a:t>list – sequence of elements</a:t>
            </a:r>
          </a:p>
          <a:p>
            <a:pPr lvl="1"/>
            <a:r>
              <a:rPr lang="en-US" dirty="0" smtClean="0"/>
              <a:t>set – a group of unique elements</a:t>
            </a:r>
          </a:p>
          <a:p>
            <a:pPr lvl="1"/>
            <a:r>
              <a:rPr lang="en-US" dirty="0" smtClean="0"/>
              <a:t>map – access elements using a key</a:t>
            </a:r>
          </a:p>
          <a:p>
            <a:pPr lvl="1"/>
            <a:r>
              <a:rPr lang="en-US" dirty="0" smtClean="0">
                <a:hlinkClick r:id="rId2"/>
              </a:rPr>
              <a:t>many more...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34389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list can be implemented using an array</a:t>
            </a:r>
          </a:p>
          <a:p>
            <a:r>
              <a:rPr lang="en-US" dirty="0" smtClean="0"/>
              <a:t>in Java an array </a:t>
            </a:r>
            <a:r>
              <a:rPr lang="en-US" dirty="0"/>
              <a:t>is </a:t>
            </a:r>
            <a:r>
              <a:rPr lang="en-US" dirty="0" smtClean="0"/>
              <a:t>a </a:t>
            </a:r>
            <a:r>
              <a:rPr lang="en-US" dirty="0"/>
              <a:t>container object that holds a fixed number of values of a single </a:t>
            </a:r>
            <a:r>
              <a:rPr lang="en-US" dirty="0" smtClean="0"/>
              <a:t>type</a:t>
            </a:r>
          </a:p>
          <a:p>
            <a:r>
              <a:rPr lang="en-US" dirty="0" smtClean="0"/>
              <a:t>the length </a:t>
            </a:r>
            <a:r>
              <a:rPr lang="en-US" dirty="0"/>
              <a:t>of an array is established when the array is </a:t>
            </a:r>
            <a:r>
              <a:rPr lang="en-US" dirty="0" smtClean="0"/>
              <a:t>created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51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922078" y="6448254"/>
            <a:ext cx="7109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https://docs.oracle.com/javase/tutorial/java/nutsandbolts/arrays.html</a:t>
            </a:r>
          </a:p>
        </p:txBody>
      </p:sp>
    </p:spTree>
    <p:extLst>
      <p:ext uri="{BB962C8B-B14F-4D97-AF65-F5344CB8AC3E}">
        <p14:creationId xmlns:p14="http://schemas.microsoft.com/office/powerpoint/2010/main" val="332922906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to declare an array you use the element type followed by an empty pair of square brackets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52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922078" y="6448254"/>
            <a:ext cx="7109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https://docs.oracle.com/javase/tutorial/java/nutsandbolts/arrays.html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9174" y="2408205"/>
            <a:ext cx="6388287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 smtClean="0">
                <a:solidFill>
                  <a:srgbClr val="7F0055"/>
                </a:solidFill>
                <a:latin typeface="Courier New"/>
              </a:rPr>
              <a:t>double</a:t>
            </a:r>
            <a:r>
              <a:rPr lang="en-CA" b="1" dirty="0">
                <a:solidFill>
                  <a:srgbClr val="000000"/>
                </a:solidFill>
                <a:latin typeface="Courier New"/>
              </a:rPr>
              <a:t>[] collection;     </a:t>
            </a:r>
            <a:endParaRPr lang="en-CA" b="1" dirty="0" smtClean="0">
              <a:solidFill>
                <a:srgbClr val="000000"/>
              </a:solidFill>
              <a:latin typeface="Courier New"/>
            </a:endParaRPr>
          </a:p>
          <a:p>
            <a:r>
              <a:rPr lang="en-CA" b="1" dirty="0" smtClean="0">
                <a:solidFill>
                  <a:srgbClr val="3F7F5F"/>
                </a:solidFill>
                <a:latin typeface="Courier New"/>
              </a:rPr>
              <a:t>// </a:t>
            </a:r>
            <a:r>
              <a:rPr lang="en-CA" b="1" dirty="0">
                <a:solidFill>
                  <a:srgbClr val="3F7F5F"/>
                </a:solidFill>
                <a:latin typeface="Courier New"/>
              </a:rPr>
              <a:t>collection is an array of double </a:t>
            </a:r>
            <a:r>
              <a:rPr lang="en-CA" b="1" dirty="0" smtClean="0">
                <a:solidFill>
                  <a:srgbClr val="3F7F5F"/>
                </a:solidFill>
                <a:latin typeface="Courier New"/>
              </a:rPr>
              <a:t>values</a:t>
            </a:r>
          </a:p>
          <a:p>
            <a:endParaRPr lang="en-CA" b="1" dirty="0">
              <a:solidFill>
                <a:srgbClr val="3F7F5F"/>
              </a:solidFill>
              <a:latin typeface="Courier New"/>
            </a:endParaRPr>
          </a:p>
          <a:p>
            <a:endParaRPr lang="en-CA" dirty="0">
              <a:latin typeface="Courier New"/>
            </a:endParaRPr>
          </a:p>
          <a:p>
            <a:r>
              <a:rPr lang="en-CA" b="1" dirty="0">
                <a:solidFill>
                  <a:srgbClr val="000000"/>
                </a:solidFill>
                <a:latin typeface="Courier New"/>
              </a:rPr>
              <a:t>collection = </a:t>
            </a:r>
            <a:r>
              <a:rPr lang="en-CA" b="1" dirty="0">
                <a:solidFill>
                  <a:srgbClr val="7F0055"/>
                </a:solidFill>
                <a:latin typeface="Courier New"/>
              </a:rPr>
              <a:t>new</a:t>
            </a:r>
            <a:r>
              <a:rPr lang="en-CA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b="1" dirty="0">
                <a:solidFill>
                  <a:srgbClr val="7F0055"/>
                </a:solidFill>
                <a:latin typeface="Courier New"/>
              </a:rPr>
              <a:t>double</a:t>
            </a:r>
            <a:r>
              <a:rPr lang="en-CA" b="1" dirty="0">
                <a:solidFill>
                  <a:srgbClr val="000000"/>
                </a:solidFill>
                <a:latin typeface="Courier New"/>
              </a:rPr>
              <a:t>[10];</a:t>
            </a:r>
          </a:p>
          <a:p>
            <a:r>
              <a:rPr lang="en-CA" b="1" dirty="0">
                <a:solidFill>
                  <a:srgbClr val="3F7F5F"/>
                </a:solidFill>
                <a:latin typeface="Courier New"/>
              </a:rPr>
              <a:t>// collection is an array of 10 double values</a:t>
            </a:r>
          </a:p>
          <a:p>
            <a:endParaRPr lang="en-CA" b="1" dirty="0" smtClean="0">
              <a:solidFill>
                <a:srgbClr val="3F7F5F"/>
              </a:solidFill>
              <a:latin typeface="Courier New"/>
            </a:endParaRPr>
          </a:p>
          <a:p>
            <a:endParaRPr lang="en-CA" dirty="0">
              <a:solidFill>
                <a:srgbClr val="000000"/>
              </a:solidFill>
              <a:latin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10858813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to create an array you use the new operator followed by the element type followed by the length of the array in square brackets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53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922078" y="6448254"/>
            <a:ext cx="7109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https://docs.oracle.com/javase/tutorial/java/nutsandbolts/arrays.html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9174" y="2848886"/>
            <a:ext cx="6388287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 smtClean="0">
                <a:solidFill>
                  <a:srgbClr val="7F0055"/>
                </a:solidFill>
                <a:latin typeface="Courier New"/>
              </a:rPr>
              <a:t>double</a:t>
            </a:r>
            <a:r>
              <a:rPr lang="en-CA" b="1" dirty="0">
                <a:solidFill>
                  <a:srgbClr val="000000"/>
                </a:solidFill>
                <a:latin typeface="Courier New"/>
              </a:rPr>
              <a:t>[] collection;     </a:t>
            </a:r>
            <a:endParaRPr lang="en-CA" b="1" dirty="0" smtClean="0">
              <a:solidFill>
                <a:srgbClr val="000000"/>
              </a:solidFill>
              <a:latin typeface="Courier New"/>
            </a:endParaRPr>
          </a:p>
          <a:p>
            <a:r>
              <a:rPr lang="en-CA" b="1" dirty="0" smtClean="0">
                <a:solidFill>
                  <a:srgbClr val="3F7F5F"/>
                </a:solidFill>
                <a:latin typeface="Courier New"/>
              </a:rPr>
              <a:t>// </a:t>
            </a:r>
            <a:r>
              <a:rPr lang="en-CA" b="1" dirty="0">
                <a:solidFill>
                  <a:srgbClr val="3F7F5F"/>
                </a:solidFill>
                <a:latin typeface="Courier New"/>
              </a:rPr>
              <a:t>collection is an array of double </a:t>
            </a:r>
            <a:r>
              <a:rPr lang="en-CA" b="1" dirty="0" smtClean="0">
                <a:solidFill>
                  <a:srgbClr val="3F7F5F"/>
                </a:solidFill>
                <a:latin typeface="Courier New"/>
              </a:rPr>
              <a:t>values</a:t>
            </a:r>
          </a:p>
          <a:p>
            <a:endParaRPr lang="en-CA" b="1" dirty="0">
              <a:solidFill>
                <a:srgbClr val="3F7F5F"/>
              </a:solidFill>
              <a:latin typeface="Courier New"/>
            </a:endParaRPr>
          </a:p>
          <a:p>
            <a:endParaRPr lang="en-CA" dirty="0">
              <a:latin typeface="Courier New"/>
            </a:endParaRPr>
          </a:p>
          <a:p>
            <a:r>
              <a:rPr lang="en-CA" b="1" dirty="0">
                <a:solidFill>
                  <a:srgbClr val="000000"/>
                </a:solidFill>
                <a:latin typeface="Courier New"/>
              </a:rPr>
              <a:t>collection = </a:t>
            </a:r>
            <a:r>
              <a:rPr lang="en-CA" b="1" dirty="0">
                <a:solidFill>
                  <a:srgbClr val="7F0055"/>
                </a:solidFill>
                <a:latin typeface="Courier New"/>
              </a:rPr>
              <a:t>new</a:t>
            </a:r>
            <a:r>
              <a:rPr lang="en-CA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b="1" dirty="0">
                <a:solidFill>
                  <a:srgbClr val="7F0055"/>
                </a:solidFill>
                <a:latin typeface="Courier New"/>
              </a:rPr>
              <a:t>double</a:t>
            </a:r>
            <a:r>
              <a:rPr lang="en-CA" b="1" dirty="0">
                <a:solidFill>
                  <a:srgbClr val="000000"/>
                </a:solidFill>
                <a:latin typeface="Courier New"/>
              </a:rPr>
              <a:t>[10];</a:t>
            </a:r>
          </a:p>
          <a:p>
            <a:r>
              <a:rPr lang="en-CA" b="1" dirty="0">
                <a:solidFill>
                  <a:srgbClr val="3F7F5F"/>
                </a:solidFill>
                <a:latin typeface="Courier New"/>
              </a:rPr>
              <a:t>// collection is an array of 10 double values</a:t>
            </a:r>
          </a:p>
          <a:p>
            <a:endParaRPr lang="en-CA" b="1" dirty="0" smtClean="0">
              <a:solidFill>
                <a:srgbClr val="3F7F5F"/>
              </a:solidFill>
              <a:latin typeface="Courier New"/>
            </a:endParaRPr>
          </a:p>
          <a:p>
            <a:endParaRPr lang="en-CA" dirty="0">
              <a:solidFill>
                <a:srgbClr val="000000"/>
              </a:solidFill>
              <a:latin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92797895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number of elements in the array is stored in the public field named length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54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922078" y="6448254"/>
            <a:ext cx="7109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https://docs.oracle.com/javase/tutorial/java/nutsandbolts/arrays.html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9174" y="2408205"/>
            <a:ext cx="7766870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 smtClean="0">
                <a:solidFill>
                  <a:srgbClr val="7F0055"/>
                </a:solidFill>
                <a:latin typeface="Courier New"/>
              </a:rPr>
              <a:t>double</a:t>
            </a:r>
            <a:r>
              <a:rPr lang="en-CA" b="1" dirty="0">
                <a:solidFill>
                  <a:srgbClr val="000000"/>
                </a:solidFill>
                <a:latin typeface="Courier New"/>
              </a:rPr>
              <a:t>[] collection;     </a:t>
            </a:r>
            <a:endParaRPr lang="en-CA" b="1" dirty="0" smtClean="0">
              <a:solidFill>
                <a:srgbClr val="000000"/>
              </a:solidFill>
              <a:latin typeface="Courier New"/>
            </a:endParaRPr>
          </a:p>
          <a:p>
            <a:r>
              <a:rPr lang="en-CA" b="1" dirty="0" smtClean="0">
                <a:solidFill>
                  <a:srgbClr val="3F7F5F"/>
                </a:solidFill>
                <a:latin typeface="Courier New"/>
              </a:rPr>
              <a:t>// </a:t>
            </a:r>
            <a:r>
              <a:rPr lang="en-CA" b="1" dirty="0">
                <a:solidFill>
                  <a:srgbClr val="3F7F5F"/>
                </a:solidFill>
                <a:latin typeface="Courier New"/>
              </a:rPr>
              <a:t>collection is an array of double </a:t>
            </a:r>
            <a:r>
              <a:rPr lang="en-CA" b="1" dirty="0" smtClean="0">
                <a:solidFill>
                  <a:srgbClr val="3F7F5F"/>
                </a:solidFill>
                <a:latin typeface="Courier New"/>
              </a:rPr>
              <a:t>values</a:t>
            </a:r>
          </a:p>
          <a:p>
            <a:endParaRPr lang="en-CA" b="1" dirty="0">
              <a:solidFill>
                <a:srgbClr val="3F7F5F"/>
              </a:solidFill>
              <a:latin typeface="Courier New"/>
            </a:endParaRPr>
          </a:p>
          <a:p>
            <a:endParaRPr lang="en-CA" dirty="0">
              <a:latin typeface="Courier New"/>
            </a:endParaRPr>
          </a:p>
          <a:p>
            <a:r>
              <a:rPr lang="en-CA" b="1" dirty="0">
                <a:solidFill>
                  <a:srgbClr val="000000"/>
                </a:solidFill>
                <a:latin typeface="Courier New"/>
              </a:rPr>
              <a:t>collection = </a:t>
            </a:r>
            <a:r>
              <a:rPr lang="en-CA" b="1" dirty="0">
                <a:solidFill>
                  <a:srgbClr val="7F0055"/>
                </a:solidFill>
                <a:latin typeface="Courier New"/>
              </a:rPr>
              <a:t>new</a:t>
            </a:r>
            <a:r>
              <a:rPr lang="en-CA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b="1" dirty="0">
                <a:solidFill>
                  <a:srgbClr val="7F0055"/>
                </a:solidFill>
                <a:latin typeface="Courier New"/>
              </a:rPr>
              <a:t>double</a:t>
            </a:r>
            <a:r>
              <a:rPr lang="en-CA" b="1" dirty="0">
                <a:solidFill>
                  <a:srgbClr val="000000"/>
                </a:solidFill>
                <a:latin typeface="Courier New"/>
              </a:rPr>
              <a:t>[10];</a:t>
            </a:r>
          </a:p>
          <a:p>
            <a:r>
              <a:rPr lang="en-CA" b="1" dirty="0">
                <a:solidFill>
                  <a:srgbClr val="3F7F5F"/>
                </a:solidFill>
                <a:latin typeface="Courier New"/>
              </a:rPr>
              <a:t>// collection is an array of 10 double </a:t>
            </a:r>
            <a:r>
              <a:rPr lang="en-CA" b="1" dirty="0" smtClean="0">
                <a:solidFill>
                  <a:srgbClr val="3F7F5F"/>
                </a:solidFill>
                <a:latin typeface="Courier New"/>
              </a:rPr>
              <a:t>values</a:t>
            </a:r>
          </a:p>
          <a:p>
            <a:endParaRPr lang="en-CA" b="1" dirty="0">
              <a:solidFill>
                <a:srgbClr val="3F7F5F"/>
              </a:solidFill>
              <a:latin typeface="Courier New"/>
            </a:endParaRPr>
          </a:p>
          <a:p>
            <a:r>
              <a:rPr lang="en-CA" b="1" dirty="0" err="1">
                <a:solidFill>
                  <a:srgbClr val="7F0055"/>
                </a:solidFill>
                <a:latin typeface="Courier New"/>
              </a:rPr>
              <a:t>int</a:t>
            </a:r>
            <a:r>
              <a:rPr lang="en-CA" b="1" dirty="0">
                <a:solidFill>
                  <a:srgbClr val="000000"/>
                </a:solidFill>
                <a:latin typeface="Courier New"/>
              </a:rPr>
              <a:t> n = </a:t>
            </a:r>
            <a:r>
              <a:rPr lang="en-CA" b="1" dirty="0" err="1">
                <a:solidFill>
                  <a:srgbClr val="000000"/>
                </a:solidFill>
                <a:latin typeface="Courier New"/>
              </a:rPr>
              <a:t>collection.</a:t>
            </a:r>
            <a:r>
              <a:rPr lang="en-CA" b="1" dirty="0" err="1">
                <a:solidFill>
                  <a:srgbClr val="0000C0"/>
                </a:solidFill>
                <a:latin typeface="Courier New"/>
              </a:rPr>
              <a:t>length</a:t>
            </a:r>
            <a:r>
              <a:rPr lang="en-CA" b="1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en-CA" b="1" dirty="0">
                <a:solidFill>
                  <a:srgbClr val="3F7F5F"/>
                </a:solidFill>
                <a:latin typeface="Courier New"/>
              </a:rPr>
              <a:t>// the public field length holds the number of elements</a:t>
            </a:r>
          </a:p>
          <a:p>
            <a:endParaRPr lang="en-CA" b="1" dirty="0" smtClean="0">
              <a:solidFill>
                <a:srgbClr val="3F7F5F"/>
              </a:solidFill>
              <a:latin typeface="Courier New"/>
            </a:endParaRPr>
          </a:p>
          <a:p>
            <a:endParaRPr lang="en-CA" b="1" dirty="0" smtClean="0">
              <a:solidFill>
                <a:srgbClr val="3F7F5F"/>
              </a:solidFill>
              <a:latin typeface="Courier New"/>
            </a:endParaRPr>
          </a:p>
          <a:p>
            <a:endParaRPr lang="en-CA" dirty="0">
              <a:solidFill>
                <a:srgbClr val="000000"/>
              </a:solidFill>
              <a:latin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50995334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values in an array are called elements</a:t>
            </a:r>
          </a:p>
          <a:p>
            <a:r>
              <a:rPr lang="en-US" dirty="0" smtClean="0"/>
              <a:t>the elements can be accessed using a zero-based index</a:t>
            </a:r>
            <a:r>
              <a:rPr lang="en-US" dirty="0"/>
              <a:t> </a:t>
            </a:r>
            <a:r>
              <a:rPr lang="en-US" dirty="0" smtClean="0"/>
              <a:t>(similar to lists and strings)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55</a:t>
            </a:fld>
            <a:endParaRPr lang="en-US"/>
          </a:p>
        </p:txBody>
      </p:sp>
      <p:pic>
        <p:nvPicPr>
          <p:cNvPr id="1026" name="Picture 2" descr="Illustration of an array as 10 boxes numbered 0 through 9; an index of 0 indicates the first element in the arra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6562" y="2795323"/>
            <a:ext cx="3190875" cy="1181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922078" y="6448254"/>
            <a:ext cx="7109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https://docs.oracle.com/javase/tutorial/java/nutsandbolts/arrays.html</a:t>
            </a:r>
          </a:p>
        </p:txBody>
      </p:sp>
    </p:spTree>
    <p:extLst>
      <p:ext uri="{BB962C8B-B14F-4D97-AF65-F5344CB8AC3E}">
        <p14:creationId xmlns:p14="http://schemas.microsoft.com/office/powerpoint/2010/main" val="226507404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elements can be accessed using a zero-based index</a:t>
            </a:r>
            <a:r>
              <a:rPr lang="en-US" dirty="0"/>
              <a:t> </a:t>
            </a:r>
            <a:r>
              <a:rPr lang="en-US" dirty="0" smtClean="0"/>
              <a:t>(similar to lists and strings)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56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922078" y="6448254"/>
            <a:ext cx="7109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https://docs.oracle.com/javase/tutorial/java/nutsandbolts/arrays.html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19174" y="2408205"/>
            <a:ext cx="8180445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>
                <a:solidFill>
                  <a:srgbClr val="000000"/>
                </a:solidFill>
                <a:latin typeface="Courier New"/>
              </a:rPr>
              <a:t>collection[0] = 100.0</a:t>
            </a:r>
            <a:r>
              <a:rPr lang="en-CA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en-CA" b="1" dirty="0" smtClean="0">
                <a:solidFill>
                  <a:srgbClr val="000000"/>
                </a:solidFill>
                <a:latin typeface="Courier New"/>
              </a:rPr>
              <a:t>collection[1] </a:t>
            </a:r>
            <a:r>
              <a:rPr lang="en-CA" b="1" dirty="0">
                <a:solidFill>
                  <a:srgbClr val="000000"/>
                </a:solidFill>
                <a:latin typeface="Courier New"/>
              </a:rPr>
              <a:t>= 100.0;</a:t>
            </a:r>
          </a:p>
          <a:p>
            <a:r>
              <a:rPr lang="en-CA" b="1" dirty="0" smtClean="0">
                <a:solidFill>
                  <a:srgbClr val="000000"/>
                </a:solidFill>
                <a:latin typeface="Courier New"/>
              </a:rPr>
              <a:t>collection[2] </a:t>
            </a:r>
            <a:r>
              <a:rPr lang="en-CA" b="1" dirty="0">
                <a:solidFill>
                  <a:srgbClr val="000000"/>
                </a:solidFill>
                <a:latin typeface="Courier New"/>
              </a:rPr>
              <a:t>= 100.0;</a:t>
            </a:r>
          </a:p>
          <a:p>
            <a:r>
              <a:rPr lang="en-CA" b="1" dirty="0" smtClean="0">
                <a:solidFill>
                  <a:srgbClr val="000000"/>
                </a:solidFill>
                <a:latin typeface="Courier New"/>
              </a:rPr>
              <a:t>collection[3] </a:t>
            </a:r>
            <a:r>
              <a:rPr lang="en-CA" b="1" dirty="0">
                <a:solidFill>
                  <a:srgbClr val="000000"/>
                </a:solidFill>
                <a:latin typeface="Courier New"/>
              </a:rPr>
              <a:t>= 100.0;</a:t>
            </a:r>
          </a:p>
          <a:p>
            <a:r>
              <a:rPr lang="en-CA" b="1" dirty="0" smtClean="0">
                <a:solidFill>
                  <a:srgbClr val="000000"/>
                </a:solidFill>
                <a:latin typeface="Courier New"/>
              </a:rPr>
              <a:t>collection[4] </a:t>
            </a:r>
            <a:r>
              <a:rPr lang="en-CA" b="1" dirty="0">
                <a:solidFill>
                  <a:srgbClr val="000000"/>
                </a:solidFill>
                <a:latin typeface="Courier New"/>
              </a:rPr>
              <a:t>= 100.0;</a:t>
            </a:r>
          </a:p>
          <a:p>
            <a:r>
              <a:rPr lang="en-CA" b="1" dirty="0" smtClean="0">
                <a:solidFill>
                  <a:srgbClr val="000000"/>
                </a:solidFill>
                <a:latin typeface="Courier New"/>
              </a:rPr>
              <a:t>collection[5] </a:t>
            </a:r>
            <a:r>
              <a:rPr lang="en-CA" b="1" dirty="0">
                <a:solidFill>
                  <a:srgbClr val="000000"/>
                </a:solidFill>
                <a:latin typeface="Courier New"/>
              </a:rPr>
              <a:t>= 100.0;</a:t>
            </a:r>
          </a:p>
          <a:p>
            <a:r>
              <a:rPr lang="en-CA" b="1" dirty="0" smtClean="0">
                <a:solidFill>
                  <a:srgbClr val="000000"/>
                </a:solidFill>
                <a:latin typeface="Courier New"/>
              </a:rPr>
              <a:t>collection[6] </a:t>
            </a:r>
            <a:r>
              <a:rPr lang="en-CA" b="1" dirty="0">
                <a:solidFill>
                  <a:srgbClr val="000000"/>
                </a:solidFill>
                <a:latin typeface="Courier New"/>
              </a:rPr>
              <a:t>= 100.0;</a:t>
            </a:r>
          </a:p>
          <a:p>
            <a:r>
              <a:rPr lang="en-CA" b="1" dirty="0" smtClean="0">
                <a:solidFill>
                  <a:srgbClr val="000000"/>
                </a:solidFill>
                <a:latin typeface="Courier New"/>
              </a:rPr>
              <a:t>collection[7] </a:t>
            </a:r>
            <a:r>
              <a:rPr lang="en-CA" b="1" dirty="0">
                <a:solidFill>
                  <a:srgbClr val="000000"/>
                </a:solidFill>
                <a:latin typeface="Courier New"/>
              </a:rPr>
              <a:t>= 100.0;</a:t>
            </a:r>
          </a:p>
          <a:p>
            <a:r>
              <a:rPr lang="en-CA" b="1" dirty="0" smtClean="0">
                <a:solidFill>
                  <a:srgbClr val="000000"/>
                </a:solidFill>
                <a:latin typeface="Courier New"/>
              </a:rPr>
              <a:t>collection[8] </a:t>
            </a:r>
            <a:r>
              <a:rPr lang="en-CA" b="1" dirty="0">
                <a:solidFill>
                  <a:srgbClr val="000000"/>
                </a:solidFill>
                <a:latin typeface="Courier New"/>
              </a:rPr>
              <a:t>= 100.0;</a:t>
            </a:r>
          </a:p>
          <a:p>
            <a:r>
              <a:rPr lang="en-CA" b="1" dirty="0" smtClean="0">
                <a:solidFill>
                  <a:srgbClr val="000000"/>
                </a:solidFill>
                <a:latin typeface="Courier New"/>
              </a:rPr>
              <a:t>collection[9] </a:t>
            </a:r>
            <a:r>
              <a:rPr lang="en-CA" b="1" dirty="0">
                <a:solidFill>
                  <a:srgbClr val="000000"/>
                </a:solidFill>
                <a:latin typeface="Courier New"/>
              </a:rPr>
              <a:t>= 100.0</a:t>
            </a:r>
            <a:r>
              <a:rPr lang="en-CA" b="1" dirty="0" smtClean="0">
                <a:solidFill>
                  <a:srgbClr val="000000"/>
                </a:solidFill>
                <a:latin typeface="Courier New"/>
              </a:rPr>
              <a:t>;  </a:t>
            </a:r>
            <a:r>
              <a:rPr lang="en-CA" b="1" dirty="0" smtClean="0">
                <a:solidFill>
                  <a:srgbClr val="3F7F5F"/>
                </a:solidFill>
                <a:latin typeface="Courier New"/>
              </a:rPr>
              <a:t>// set all elements to equal 100.0</a:t>
            </a:r>
          </a:p>
          <a:p>
            <a:r>
              <a:rPr lang="en-CA" b="1" dirty="0" smtClean="0">
                <a:solidFill>
                  <a:srgbClr val="000000"/>
                </a:solidFill>
                <a:latin typeface="Courier New"/>
              </a:rPr>
              <a:t>collection[10] </a:t>
            </a:r>
            <a:r>
              <a:rPr lang="en-CA" b="1" dirty="0">
                <a:solidFill>
                  <a:srgbClr val="000000"/>
                </a:solidFill>
                <a:latin typeface="Courier New"/>
              </a:rPr>
              <a:t>= 100.0</a:t>
            </a:r>
            <a:r>
              <a:rPr lang="en-CA" b="1" dirty="0" smtClean="0">
                <a:solidFill>
                  <a:srgbClr val="000000"/>
                </a:solidFill>
                <a:latin typeface="Courier New"/>
              </a:rPr>
              <a:t>; </a:t>
            </a:r>
            <a:r>
              <a:rPr lang="en-CA" b="1" dirty="0" smtClean="0">
                <a:solidFill>
                  <a:srgbClr val="3F7F5F"/>
                </a:solidFill>
                <a:latin typeface="Courier New"/>
              </a:rPr>
              <a:t>// </a:t>
            </a:r>
            <a:r>
              <a:rPr lang="en-CA" b="1" dirty="0" err="1" smtClean="0">
                <a:solidFill>
                  <a:srgbClr val="3F7F5F"/>
                </a:solidFill>
                <a:latin typeface="Courier New"/>
              </a:rPr>
              <a:t>ArrayIndexOutOfBoundsException</a:t>
            </a:r>
            <a:endParaRPr lang="en-CA" b="1" dirty="0">
              <a:solidFill>
                <a:srgbClr val="000000"/>
              </a:solidFill>
              <a:latin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28676478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Implementing a list using an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i="1" dirty="0" smtClean="0"/>
              <a:t>capacity</a:t>
            </a:r>
            <a:r>
              <a:rPr lang="en-US" dirty="0" smtClean="0"/>
              <a:t> of a list is </a:t>
            </a:r>
            <a:r>
              <a:rPr lang="en-US" dirty="0"/>
              <a:t>the maximum number of elements that the list can </a:t>
            </a:r>
            <a:r>
              <a:rPr lang="en-US" dirty="0" smtClean="0"/>
              <a:t>hold</a:t>
            </a:r>
          </a:p>
          <a:p>
            <a:pPr lvl="1"/>
            <a:r>
              <a:rPr lang="en-US" dirty="0" smtClean="0"/>
              <a:t>note that the capacity is different than the size</a:t>
            </a:r>
          </a:p>
          <a:p>
            <a:pPr lvl="2"/>
            <a:r>
              <a:rPr lang="en-US" dirty="0" smtClean="0"/>
              <a:t>the size of the list is the number of elements in the list whereas the capacity is the maximum number of elements that the list can hold</a:t>
            </a:r>
          </a:p>
          <a:p>
            <a:r>
              <a:rPr lang="en-US" dirty="0" smtClean="0"/>
              <a:t>the client can specify the capacity using a constructor</a:t>
            </a:r>
          </a:p>
          <a:p>
            <a:r>
              <a:rPr lang="en-US" dirty="0" smtClean="0"/>
              <a:t>if the clients tries to add more elements than the list can hold we have to increase the capacity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33637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58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>
                <a:solidFill>
                  <a:srgbClr val="7F0055"/>
                </a:solidFill>
                <a:latin typeface="Courier New"/>
              </a:rPr>
              <a:t>public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>
                <a:solidFill>
                  <a:srgbClr val="7F0055"/>
                </a:solidFill>
                <a:latin typeface="Courier New"/>
              </a:rPr>
              <a:t>class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 err="1" smtClean="0">
                <a:solidFill>
                  <a:srgbClr val="000000"/>
                </a:solidFill>
                <a:latin typeface="Courier New"/>
              </a:rPr>
              <a:t>MyArrayList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&lt;T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&gt; </a:t>
            </a:r>
            <a:r>
              <a:rPr lang="en-CA" dirty="0">
                <a:solidFill>
                  <a:srgbClr val="7F0055"/>
                </a:solidFill>
                <a:latin typeface="Courier New"/>
              </a:rPr>
              <a:t>implements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List&lt;T&gt; {</a:t>
            </a:r>
          </a:p>
          <a:p>
            <a:endParaRPr lang="en-CA" dirty="0">
              <a:latin typeface="Courier New"/>
            </a:endParaRPr>
          </a:p>
          <a:p>
            <a:r>
              <a:rPr lang="en-CA" dirty="0" smtClean="0">
                <a:solidFill>
                  <a:srgbClr val="7F0055"/>
                </a:solidFill>
                <a:latin typeface="Courier New"/>
              </a:rPr>
              <a:t>  private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 Object[] </a:t>
            </a:r>
            <a:r>
              <a:rPr lang="en-CA" dirty="0" smtClean="0">
                <a:solidFill>
                  <a:srgbClr val="0000C0"/>
                </a:solidFill>
                <a:latin typeface="Courier New"/>
              </a:rPr>
              <a:t>elements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;</a:t>
            </a:r>
            <a:endParaRPr lang="en-CA" dirty="0">
              <a:latin typeface="Courier New"/>
            </a:endParaRPr>
          </a:p>
          <a:p>
            <a:r>
              <a:rPr lang="en-CA" dirty="0" smtClean="0">
                <a:solidFill>
                  <a:srgbClr val="7F0055"/>
                </a:solidFill>
                <a:latin typeface="Courier New"/>
              </a:rPr>
              <a:t>  private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 err="1">
                <a:solidFill>
                  <a:srgbClr val="7F0055"/>
                </a:solidFill>
                <a:latin typeface="Courier New"/>
              </a:rPr>
              <a:t>int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>
                <a:solidFill>
                  <a:srgbClr val="0000C0"/>
                </a:solidFill>
                <a:latin typeface="Courier New"/>
              </a:rPr>
              <a:t>capacity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;</a:t>
            </a:r>
            <a:endParaRPr lang="en-CA" dirty="0" smtClean="0">
              <a:solidFill>
                <a:srgbClr val="000000"/>
              </a:solidFill>
              <a:latin typeface="Courier New"/>
            </a:endParaRPr>
          </a:p>
          <a:p>
            <a:r>
              <a:rPr lang="en-CA" dirty="0" smtClean="0">
                <a:solidFill>
                  <a:srgbClr val="7F0055"/>
                </a:solidFill>
                <a:latin typeface="Courier New"/>
              </a:rPr>
              <a:t>  private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 err="1">
                <a:solidFill>
                  <a:srgbClr val="7F0055"/>
                </a:solidFill>
                <a:latin typeface="Courier New"/>
              </a:rPr>
              <a:t>int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>
                <a:solidFill>
                  <a:srgbClr val="0000C0"/>
                </a:solidFill>
                <a:latin typeface="Courier New"/>
              </a:rPr>
              <a:t>size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endParaRPr lang="en-CA" dirty="0">
              <a:latin typeface="Courier New"/>
            </a:endParaRPr>
          </a:p>
          <a:p>
            <a:r>
              <a:rPr lang="en-CA" dirty="0" smtClean="0">
                <a:solidFill>
                  <a:srgbClr val="7F0055"/>
                </a:solidFill>
                <a:latin typeface="Courier New"/>
              </a:rPr>
              <a:t>  public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 err="1" smtClean="0">
                <a:solidFill>
                  <a:srgbClr val="000000"/>
                </a:solidFill>
                <a:latin typeface="Courier New"/>
              </a:rPr>
              <a:t>MyArrayList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CA" dirty="0" err="1" smtClean="0">
                <a:solidFill>
                  <a:srgbClr val="7F0055"/>
                </a:solidFill>
                <a:latin typeface="Courier New"/>
              </a:rPr>
              <a:t>int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capacity) {</a:t>
            </a:r>
          </a:p>
          <a:p>
            <a:r>
              <a:rPr lang="en-CA" dirty="0" smtClean="0">
                <a:solidFill>
                  <a:srgbClr val="7F0055"/>
                </a:solidFill>
                <a:latin typeface="Courier New"/>
              </a:rPr>
              <a:t>    if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(capacity &lt; 1) {</a:t>
            </a:r>
          </a:p>
          <a:p>
            <a:r>
              <a:rPr lang="en-CA" dirty="0" smtClean="0">
                <a:solidFill>
                  <a:srgbClr val="7F0055"/>
                </a:solidFill>
                <a:latin typeface="Courier New"/>
              </a:rPr>
              <a:t>      throw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>
                <a:solidFill>
                  <a:srgbClr val="7F0055"/>
                </a:solidFill>
                <a:latin typeface="Courier New"/>
              </a:rPr>
              <a:t>new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</a:t>
            </a:r>
            <a:endParaRPr lang="en-CA" dirty="0" smtClean="0">
              <a:solidFill>
                <a:srgbClr val="000000"/>
              </a:solidFill>
              <a:latin typeface="Courier New"/>
            </a:endParaRPr>
          </a:p>
          <a:p>
            <a:r>
              <a:rPr lang="en-CA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       </a:t>
            </a:r>
            <a:r>
              <a:rPr lang="en-CA" dirty="0" err="1" smtClean="0">
                <a:solidFill>
                  <a:srgbClr val="000000"/>
                </a:solidFill>
                <a:latin typeface="Courier New"/>
              </a:rPr>
              <a:t>IllegalArgumentException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CA" dirty="0">
                <a:solidFill>
                  <a:srgbClr val="2A00FF"/>
                </a:solidFill>
                <a:latin typeface="Courier New"/>
              </a:rPr>
              <a:t>"capacity must be positive"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);</a:t>
            </a:r>
          </a:p>
          <a:p>
            <a:r>
              <a:rPr lang="en-CA" dirty="0" smtClean="0">
                <a:solidFill>
                  <a:srgbClr val="000000"/>
                </a:solidFill>
                <a:latin typeface="Courier New"/>
              </a:rPr>
              <a:t>    }</a:t>
            </a:r>
          </a:p>
          <a:p>
            <a:r>
              <a:rPr lang="en-CA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CA" dirty="0" err="1" smtClean="0">
                <a:solidFill>
                  <a:srgbClr val="7F0055"/>
                </a:solidFill>
                <a:latin typeface="Courier New"/>
              </a:rPr>
              <a:t>this</a:t>
            </a:r>
            <a:r>
              <a:rPr lang="en-CA" dirty="0" err="1" smtClean="0">
                <a:solidFill>
                  <a:srgbClr val="000000"/>
                </a:solidFill>
                <a:latin typeface="Courier New"/>
              </a:rPr>
              <a:t>.</a:t>
            </a:r>
            <a:r>
              <a:rPr lang="en-CA" dirty="0" err="1" smtClean="0">
                <a:solidFill>
                  <a:srgbClr val="0000C0"/>
                </a:solidFill>
                <a:latin typeface="Courier New"/>
              </a:rPr>
              <a:t>capacity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= 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capacity;</a:t>
            </a:r>
            <a:endParaRPr lang="en-CA" dirty="0">
              <a:solidFill>
                <a:srgbClr val="000000"/>
              </a:solidFill>
              <a:latin typeface="Courier New"/>
            </a:endParaRPr>
          </a:p>
          <a:p>
            <a:r>
              <a:rPr lang="en-CA" dirty="0" smtClean="0">
                <a:solidFill>
                  <a:srgbClr val="7F0055"/>
                </a:solidFill>
                <a:latin typeface="Courier New"/>
              </a:rPr>
              <a:t>    </a:t>
            </a:r>
            <a:r>
              <a:rPr lang="en-CA" dirty="0" err="1" smtClean="0">
                <a:solidFill>
                  <a:srgbClr val="7F0055"/>
                </a:solidFill>
                <a:latin typeface="Courier New"/>
              </a:rPr>
              <a:t>this</a:t>
            </a:r>
            <a:r>
              <a:rPr lang="en-CA" dirty="0" err="1" smtClean="0">
                <a:solidFill>
                  <a:srgbClr val="000000"/>
                </a:solidFill>
                <a:latin typeface="Courier New"/>
              </a:rPr>
              <a:t>.</a:t>
            </a:r>
            <a:r>
              <a:rPr lang="en-CA" dirty="0" err="1" smtClean="0">
                <a:solidFill>
                  <a:srgbClr val="0000C0"/>
                </a:solidFill>
                <a:latin typeface="Courier New"/>
              </a:rPr>
              <a:t>size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= 0;</a:t>
            </a:r>
          </a:p>
          <a:p>
            <a:r>
              <a:rPr lang="en-CA" dirty="0" smtClean="0">
                <a:solidFill>
                  <a:srgbClr val="7F0055"/>
                </a:solidFill>
                <a:latin typeface="Courier New"/>
              </a:rPr>
              <a:t>    </a:t>
            </a:r>
            <a:r>
              <a:rPr lang="en-CA" dirty="0" err="1" smtClean="0">
                <a:solidFill>
                  <a:srgbClr val="7F0055"/>
                </a:solidFill>
                <a:latin typeface="Courier New"/>
              </a:rPr>
              <a:t>this</a:t>
            </a:r>
            <a:r>
              <a:rPr lang="en-CA" dirty="0" err="1" smtClean="0">
                <a:solidFill>
                  <a:srgbClr val="000000"/>
                </a:solidFill>
                <a:latin typeface="Courier New"/>
              </a:rPr>
              <a:t>.</a:t>
            </a:r>
            <a:r>
              <a:rPr lang="en-CA" dirty="0" err="1" smtClean="0">
                <a:solidFill>
                  <a:srgbClr val="0000C0"/>
                </a:solidFill>
                <a:latin typeface="Courier New"/>
              </a:rPr>
              <a:t>elements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= </a:t>
            </a:r>
            <a:r>
              <a:rPr lang="en-CA" dirty="0">
                <a:solidFill>
                  <a:srgbClr val="7F0055"/>
                </a:solidFill>
                <a:latin typeface="Courier New"/>
              </a:rPr>
              <a:t>new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Object[capacity];</a:t>
            </a:r>
          </a:p>
          <a:p>
            <a:r>
              <a:rPr lang="en-CA" dirty="0" smtClean="0">
                <a:solidFill>
                  <a:srgbClr val="000000"/>
                </a:solidFill>
                <a:latin typeface="Courier New"/>
              </a:rPr>
              <a:t>  }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20247855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Get and set</a:t>
            </a: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to get and set an element at an index we simply get or set the element in the array at the given index</a:t>
            </a:r>
          </a:p>
          <a:p>
            <a:r>
              <a:rPr lang="en-CA" dirty="0" smtClean="0"/>
              <a:t>because arrays are stored contiguously in memory, this operation has O(1) complexity (in theory)</a:t>
            </a:r>
            <a:endParaRPr lang="en-CA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/>
              <a:pPr>
                <a:defRPr/>
              </a:pPr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9189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Estimating complexity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count the number of elementary operations in each line of </a:t>
            </a:r>
            <a:r>
              <a:rPr lang="en-US" b="1" dirty="0" err="1" smtClean="0">
                <a:latin typeface="Consolas" panose="020B0609020204030204" pitchFamily="49" charset="0"/>
              </a:rPr>
              <a:t>minToFront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assume that the following are all elementary operations:</a:t>
            </a:r>
          </a:p>
          <a:p>
            <a:pPr lvl="2"/>
            <a:r>
              <a:rPr lang="en-US" b="1" dirty="0" err="1" smtClean="0">
                <a:latin typeface="Consolas" panose="020B0609020204030204" pitchFamily="49" charset="0"/>
              </a:rPr>
              <a:t>t.size</a:t>
            </a:r>
            <a:r>
              <a:rPr lang="en-US" b="1" dirty="0" smtClean="0">
                <a:latin typeface="Consolas" panose="020B0609020204030204" pitchFamily="49" charset="0"/>
              </a:rPr>
              <a:t>()</a:t>
            </a:r>
          </a:p>
          <a:p>
            <a:pPr lvl="2"/>
            <a:r>
              <a:rPr lang="en-US" b="1" dirty="0" err="1" smtClean="0">
                <a:latin typeface="Consolas" panose="020B0609020204030204" pitchFamily="49" charset="0"/>
              </a:rPr>
              <a:t>t.get</a:t>
            </a:r>
            <a:r>
              <a:rPr lang="en-US" b="1" dirty="0" smtClean="0">
                <a:latin typeface="Consolas" panose="020B0609020204030204" pitchFamily="49" charset="0"/>
              </a:rPr>
              <a:t>(0)</a:t>
            </a:r>
          </a:p>
          <a:p>
            <a:pPr lvl="2"/>
            <a:r>
              <a:rPr lang="en-US" b="1" dirty="0" err="1" smtClean="0">
                <a:latin typeface="Consolas" panose="020B0609020204030204" pitchFamily="49" charset="0"/>
              </a:rPr>
              <a:t>t.get</a:t>
            </a:r>
            <a:r>
              <a:rPr lang="en-US" b="1" dirty="0" smtClean="0">
                <a:latin typeface="Consolas" panose="020B0609020204030204" pitchFamily="49" charset="0"/>
              </a:rPr>
              <a:t>(1)</a:t>
            </a:r>
          </a:p>
          <a:p>
            <a:pPr lvl="2"/>
            <a:r>
              <a:rPr lang="en-US" b="1" dirty="0" err="1" smtClean="0">
                <a:latin typeface="Consolas" panose="020B0609020204030204" pitchFamily="49" charset="0"/>
              </a:rPr>
              <a:t>t.set</a:t>
            </a:r>
            <a:r>
              <a:rPr lang="en-US" b="1" dirty="0" smtClean="0">
                <a:latin typeface="Consolas" panose="020B0609020204030204" pitchFamily="49" charset="0"/>
              </a:rPr>
              <a:t>(0, ...)</a:t>
            </a:r>
          </a:p>
          <a:p>
            <a:pPr lvl="2"/>
            <a:r>
              <a:rPr lang="en-US" b="1" dirty="0" err="1" smtClean="0">
                <a:latin typeface="Consolas" panose="020B0609020204030204" pitchFamily="49" charset="0"/>
              </a:rPr>
              <a:t>t.set</a:t>
            </a:r>
            <a:r>
              <a:rPr lang="en-US" b="1" dirty="0" smtClean="0">
                <a:latin typeface="Consolas" panose="020B0609020204030204" pitchFamily="49" charset="0"/>
              </a:rPr>
              <a:t>(1, ...)</a:t>
            </a:r>
          </a:p>
          <a:p>
            <a:pPr lvl="2"/>
            <a:r>
              <a:rPr lang="en-US" b="1" dirty="0" err="1" smtClean="0">
                <a:latin typeface="Consolas" panose="020B0609020204030204" pitchFamily="49" charset="0"/>
              </a:rPr>
              <a:t>t.subList</a:t>
            </a:r>
            <a:r>
              <a:rPr lang="en-US" b="1" dirty="0" smtClean="0">
                <a:latin typeface="Consolas" panose="020B0609020204030204" pitchFamily="49" charset="0"/>
              </a:rPr>
              <a:t>(x, y)</a:t>
            </a:r>
          </a:p>
          <a:p>
            <a:pPr lvl="1"/>
            <a:r>
              <a:rPr lang="en-US" dirty="0" smtClean="0"/>
              <a:t>leave the line with the recursive call blank for now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750198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/>
              <a:pPr>
                <a:defRPr/>
              </a:pPr>
              <a:t>60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>
                <a:solidFill>
                  <a:srgbClr val="646464"/>
                </a:solidFill>
                <a:latin typeface="Courier New"/>
              </a:rPr>
              <a:t>@Override</a:t>
            </a:r>
          </a:p>
          <a:p>
            <a:r>
              <a:rPr lang="en-CA" dirty="0">
                <a:solidFill>
                  <a:srgbClr val="7F0055"/>
                </a:solidFill>
                <a:latin typeface="Courier New"/>
              </a:rPr>
              <a:t>public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T get(</a:t>
            </a:r>
            <a:r>
              <a:rPr lang="en-CA" dirty="0" err="1">
                <a:solidFill>
                  <a:srgbClr val="7F0055"/>
                </a:solidFill>
                <a:latin typeface="Courier New"/>
              </a:rPr>
              <a:t>int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index) {</a:t>
            </a:r>
          </a:p>
          <a:p>
            <a:r>
              <a:rPr lang="en-CA" dirty="0" smtClean="0">
                <a:solidFill>
                  <a:srgbClr val="7F0055"/>
                </a:solidFill>
                <a:latin typeface="Courier New"/>
              </a:rPr>
              <a:t>  if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(index &lt; 0 || index &gt;= </a:t>
            </a:r>
            <a:r>
              <a:rPr lang="en-CA" dirty="0" err="1">
                <a:solidFill>
                  <a:srgbClr val="7F0055"/>
                </a:solidFill>
                <a:latin typeface="Courier New"/>
              </a:rPr>
              <a:t>this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.</a:t>
            </a:r>
            <a:r>
              <a:rPr lang="en-CA" dirty="0" err="1">
                <a:solidFill>
                  <a:srgbClr val="0000C0"/>
                </a:solidFill>
                <a:latin typeface="Courier New"/>
              </a:rPr>
              <a:t>size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) {</a:t>
            </a:r>
          </a:p>
          <a:p>
            <a:r>
              <a:rPr lang="en-CA" dirty="0" smtClean="0">
                <a:solidFill>
                  <a:srgbClr val="7F0055"/>
                </a:solidFill>
                <a:latin typeface="Courier New"/>
              </a:rPr>
              <a:t>    throw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>
                <a:solidFill>
                  <a:srgbClr val="7F0055"/>
                </a:solidFill>
                <a:latin typeface="Courier New"/>
              </a:rPr>
              <a:t>new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IndexOutOfBoundsException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CA" dirty="0">
                <a:solidFill>
                  <a:srgbClr val="2A00FF"/>
                </a:solidFill>
                <a:latin typeface="Courier New"/>
              </a:rPr>
              <a:t>"index: "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+ index);</a:t>
            </a:r>
          </a:p>
          <a:p>
            <a:r>
              <a:rPr lang="en-CA" dirty="0" smtClean="0">
                <a:solidFill>
                  <a:srgbClr val="000000"/>
                </a:solidFill>
                <a:latin typeface="Courier New"/>
              </a:rPr>
              <a:t>  }</a:t>
            </a:r>
            <a:endParaRPr lang="en-CA" dirty="0">
              <a:solidFill>
                <a:srgbClr val="000000"/>
              </a:solidFill>
              <a:latin typeface="Courier New"/>
            </a:endParaRPr>
          </a:p>
          <a:p>
            <a:r>
              <a:rPr lang="en-CA" dirty="0" smtClean="0">
                <a:solidFill>
                  <a:srgbClr val="7F0055"/>
                </a:solidFill>
                <a:latin typeface="Courier New"/>
              </a:rPr>
              <a:t>  return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(T) </a:t>
            </a:r>
            <a:r>
              <a:rPr lang="en-CA" dirty="0" err="1">
                <a:solidFill>
                  <a:srgbClr val="7F0055"/>
                </a:solidFill>
                <a:latin typeface="Courier New"/>
              </a:rPr>
              <a:t>this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.</a:t>
            </a:r>
            <a:r>
              <a:rPr lang="en-CA" dirty="0" err="1">
                <a:solidFill>
                  <a:srgbClr val="0000C0"/>
                </a:solidFill>
                <a:latin typeface="Courier New"/>
              </a:rPr>
              <a:t>elements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[index];</a:t>
            </a:r>
          </a:p>
          <a:p>
            <a:r>
              <a:rPr lang="en-CA" dirty="0" smtClean="0">
                <a:solidFill>
                  <a:srgbClr val="000000"/>
                </a:solidFill>
                <a:latin typeface="Courier New"/>
              </a:rPr>
              <a:t>}</a:t>
            </a:r>
          </a:p>
          <a:p>
            <a:endParaRPr lang="en-CA" dirty="0">
              <a:solidFill>
                <a:srgbClr val="000000"/>
              </a:solidFill>
              <a:latin typeface="Courier New"/>
            </a:endParaRPr>
          </a:p>
          <a:p>
            <a:endParaRPr lang="en-CA" dirty="0" smtClean="0">
              <a:solidFill>
                <a:srgbClr val="000000"/>
              </a:solidFill>
              <a:latin typeface="Courier New"/>
            </a:endParaRPr>
          </a:p>
          <a:p>
            <a:r>
              <a:rPr lang="en-CA" dirty="0">
                <a:solidFill>
                  <a:srgbClr val="646464"/>
                </a:solidFill>
                <a:latin typeface="Courier New"/>
              </a:rPr>
              <a:t>@Override</a:t>
            </a:r>
          </a:p>
          <a:p>
            <a:r>
              <a:rPr lang="fr-FR" dirty="0">
                <a:solidFill>
                  <a:srgbClr val="7F0055"/>
                </a:solidFill>
                <a:latin typeface="Courier New"/>
              </a:rPr>
              <a:t>public</a:t>
            </a:r>
            <a:r>
              <a:rPr lang="fr-FR" dirty="0">
                <a:solidFill>
                  <a:srgbClr val="000000"/>
                </a:solidFill>
                <a:latin typeface="Courier New"/>
              </a:rPr>
              <a:t> T set(</a:t>
            </a:r>
            <a:r>
              <a:rPr lang="fr-FR" dirty="0" err="1">
                <a:solidFill>
                  <a:srgbClr val="7F0055"/>
                </a:solidFill>
                <a:latin typeface="Courier New"/>
              </a:rPr>
              <a:t>int</a:t>
            </a:r>
            <a:r>
              <a:rPr lang="fr-FR" dirty="0">
                <a:solidFill>
                  <a:srgbClr val="000000"/>
                </a:solidFill>
                <a:latin typeface="Courier New"/>
              </a:rPr>
              <a:t> index, T </a:t>
            </a:r>
            <a:r>
              <a:rPr lang="fr-FR" dirty="0" err="1">
                <a:solidFill>
                  <a:srgbClr val="000000"/>
                </a:solidFill>
                <a:latin typeface="Courier New"/>
              </a:rPr>
              <a:t>element</a:t>
            </a:r>
            <a:r>
              <a:rPr lang="fr-FR" dirty="0">
                <a:solidFill>
                  <a:srgbClr val="000000"/>
                </a:solidFill>
                <a:latin typeface="Courier New"/>
              </a:rPr>
              <a:t>) {</a:t>
            </a:r>
          </a:p>
          <a:p>
            <a:r>
              <a:rPr lang="en-CA" dirty="0" smtClean="0">
                <a:solidFill>
                  <a:srgbClr val="7F0055"/>
                </a:solidFill>
                <a:latin typeface="Courier New"/>
              </a:rPr>
              <a:t>  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T 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oldElement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= </a:t>
            </a:r>
            <a:r>
              <a:rPr lang="en-CA" dirty="0" err="1">
                <a:solidFill>
                  <a:srgbClr val="7F0055"/>
                </a:solidFill>
                <a:latin typeface="Courier New"/>
              </a:rPr>
              <a:t>this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.get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(index);</a:t>
            </a:r>
          </a:p>
          <a:p>
            <a:r>
              <a:rPr lang="en-CA" dirty="0" smtClean="0">
                <a:solidFill>
                  <a:srgbClr val="7F0055"/>
                </a:solidFill>
                <a:latin typeface="Courier New"/>
              </a:rPr>
              <a:t>  </a:t>
            </a:r>
            <a:r>
              <a:rPr lang="en-CA" dirty="0" err="1" smtClean="0">
                <a:solidFill>
                  <a:srgbClr val="7F0055"/>
                </a:solidFill>
                <a:latin typeface="Courier New"/>
              </a:rPr>
              <a:t>this</a:t>
            </a:r>
            <a:r>
              <a:rPr lang="en-CA" dirty="0" err="1" smtClean="0">
                <a:solidFill>
                  <a:srgbClr val="000000"/>
                </a:solidFill>
                <a:latin typeface="Courier New"/>
              </a:rPr>
              <a:t>.</a:t>
            </a:r>
            <a:r>
              <a:rPr lang="en-CA" dirty="0" err="1" smtClean="0">
                <a:solidFill>
                  <a:srgbClr val="0000C0"/>
                </a:solidFill>
                <a:latin typeface="Courier New"/>
              </a:rPr>
              <a:t>elements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[index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] = element;</a:t>
            </a:r>
          </a:p>
          <a:p>
            <a:r>
              <a:rPr lang="en-CA" dirty="0" smtClean="0">
                <a:solidFill>
                  <a:srgbClr val="7F0055"/>
                </a:solidFill>
                <a:latin typeface="Courier New"/>
              </a:rPr>
              <a:t>  return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oldElement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en-CA" dirty="0">
                <a:solidFill>
                  <a:srgbClr val="000000"/>
                </a:solidFill>
                <a:latin typeface="Courier New"/>
              </a:rPr>
              <a:t>}</a:t>
            </a:r>
          </a:p>
          <a:p>
            <a:endParaRPr lang="en-CA" dirty="0" smtClean="0">
              <a:solidFill>
                <a:srgbClr val="000000"/>
              </a:solidFill>
              <a:latin typeface="Courier New"/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94798568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Adding to the end of the list</a:t>
            </a: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when we add an element to the end of the list we have to check if there is room in the array to hold the new element</a:t>
            </a:r>
          </a:p>
          <a:p>
            <a:pPr lvl="1"/>
            <a:r>
              <a:rPr lang="en-CA" dirty="0" smtClean="0"/>
              <a:t>if not then we have to:</a:t>
            </a:r>
          </a:p>
          <a:p>
            <a:pPr marL="1050925" lvl="2" indent="-457200">
              <a:buFont typeface="+mj-lt"/>
              <a:buAutoNum type="arabicPeriod"/>
            </a:pPr>
            <a:r>
              <a:rPr lang="en-CA" dirty="0" smtClean="0"/>
              <a:t>make a new array with double the capacity of the old array</a:t>
            </a:r>
          </a:p>
          <a:p>
            <a:pPr marL="1050925" lvl="2" indent="-457200">
              <a:buFont typeface="+mj-lt"/>
              <a:buAutoNum type="arabicPeriod"/>
            </a:pPr>
            <a:r>
              <a:rPr lang="en-CA" dirty="0" smtClean="0"/>
              <a:t>copy all of the elements from the old array into the new array</a:t>
            </a:r>
          </a:p>
          <a:p>
            <a:pPr marL="1050925" lvl="2" indent="-457200">
              <a:buFont typeface="+mj-lt"/>
              <a:buAutoNum type="arabicPeriod"/>
            </a:pPr>
            <a:r>
              <a:rPr lang="en-CA" dirty="0" smtClean="0"/>
              <a:t>add the new element to the new array</a:t>
            </a:r>
          </a:p>
          <a:p>
            <a:pPr marL="501650" indent="-457200"/>
            <a:r>
              <a:rPr lang="en-CA" dirty="0" smtClean="0"/>
              <a:t>we say that adding to the end of an array-based list has O(1) amortized complexity</a:t>
            </a:r>
            <a:endParaRPr lang="en-CA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/>
              <a:pPr>
                <a:defRPr/>
              </a:pPr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531709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/>
              <a:pPr>
                <a:defRPr/>
              </a:pPr>
              <a:t>62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>
                <a:solidFill>
                  <a:srgbClr val="646464"/>
                </a:solidFill>
                <a:latin typeface="Courier New"/>
              </a:rPr>
              <a:t>@Override</a:t>
            </a:r>
          </a:p>
          <a:p>
            <a:r>
              <a:rPr lang="en-CA" dirty="0">
                <a:solidFill>
                  <a:srgbClr val="7F0055"/>
                </a:solidFill>
                <a:latin typeface="Courier New"/>
              </a:rPr>
              <a:t>public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 err="1">
                <a:solidFill>
                  <a:srgbClr val="7F0055"/>
                </a:solidFill>
                <a:latin typeface="Courier New"/>
              </a:rPr>
              <a:t>boolean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add(T element) {</a:t>
            </a:r>
          </a:p>
          <a:p>
            <a:r>
              <a:rPr lang="en-CA" dirty="0">
                <a:solidFill>
                  <a:srgbClr val="7F0055"/>
                </a:solidFill>
                <a:latin typeface="Courier New"/>
              </a:rPr>
              <a:t> </a:t>
            </a:r>
            <a:r>
              <a:rPr lang="en-CA" dirty="0" smtClean="0">
                <a:solidFill>
                  <a:srgbClr val="7F0055"/>
                </a:solidFill>
                <a:latin typeface="Courier New"/>
              </a:rPr>
              <a:t> if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CA" dirty="0" err="1">
                <a:solidFill>
                  <a:srgbClr val="7F0055"/>
                </a:solidFill>
                <a:latin typeface="Courier New"/>
              </a:rPr>
              <a:t>this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.</a:t>
            </a:r>
            <a:r>
              <a:rPr lang="en-CA" dirty="0" err="1">
                <a:solidFill>
                  <a:srgbClr val="0000C0"/>
                </a:solidFill>
                <a:latin typeface="Courier New"/>
              </a:rPr>
              <a:t>size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== </a:t>
            </a:r>
            <a:r>
              <a:rPr lang="en-CA" dirty="0" err="1">
                <a:solidFill>
                  <a:srgbClr val="7F0055"/>
                </a:solidFill>
                <a:latin typeface="Courier New"/>
              </a:rPr>
              <a:t>this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.</a:t>
            </a:r>
            <a:r>
              <a:rPr lang="en-CA" dirty="0" err="1">
                <a:solidFill>
                  <a:srgbClr val="0000C0"/>
                </a:solidFill>
                <a:latin typeface="Courier New"/>
              </a:rPr>
              <a:t>capacity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) {</a:t>
            </a:r>
          </a:p>
          <a:p>
            <a:r>
              <a:rPr lang="en-CA" dirty="0" smtClean="0">
                <a:solidFill>
                  <a:srgbClr val="7F0055"/>
                </a:solidFill>
                <a:latin typeface="Courier New"/>
              </a:rPr>
              <a:t>    </a:t>
            </a:r>
            <a:r>
              <a:rPr lang="en-CA" dirty="0" err="1" smtClean="0">
                <a:solidFill>
                  <a:srgbClr val="7F0055"/>
                </a:solidFill>
                <a:latin typeface="Courier New"/>
              </a:rPr>
              <a:t>this</a:t>
            </a:r>
            <a:r>
              <a:rPr lang="en-CA" dirty="0" err="1" smtClean="0">
                <a:solidFill>
                  <a:srgbClr val="000000"/>
                </a:solidFill>
                <a:latin typeface="Courier New"/>
              </a:rPr>
              <a:t>.resize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();</a:t>
            </a:r>
          </a:p>
          <a:p>
            <a:r>
              <a:rPr lang="en-CA" dirty="0" smtClean="0">
                <a:solidFill>
                  <a:srgbClr val="000000"/>
                </a:solidFill>
                <a:latin typeface="Courier New"/>
              </a:rPr>
              <a:t>  }</a:t>
            </a:r>
            <a:endParaRPr lang="en-CA" dirty="0">
              <a:solidFill>
                <a:srgbClr val="000000"/>
              </a:solidFill>
              <a:latin typeface="Courier New"/>
            </a:endParaRPr>
          </a:p>
          <a:p>
            <a:r>
              <a:rPr lang="en-CA" dirty="0" smtClean="0">
                <a:solidFill>
                  <a:srgbClr val="7F0055"/>
                </a:solidFill>
                <a:latin typeface="Courier New"/>
              </a:rPr>
              <a:t>  </a:t>
            </a:r>
            <a:r>
              <a:rPr lang="en-CA" dirty="0" err="1" smtClean="0">
                <a:solidFill>
                  <a:srgbClr val="7F0055"/>
                </a:solidFill>
                <a:latin typeface="Courier New"/>
              </a:rPr>
              <a:t>this</a:t>
            </a:r>
            <a:r>
              <a:rPr lang="en-CA" dirty="0" err="1" smtClean="0">
                <a:solidFill>
                  <a:srgbClr val="000000"/>
                </a:solidFill>
                <a:latin typeface="Courier New"/>
              </a:rPr>
              <a:t>.</a:t>
            </a:r>
            <a:r>
              <a:rPr lang="en-CA" dirty="0" err="1" smtClean="0">
                <a:solidFill>
                  <a:srgbClr val="0000C0"/>
                </a:solidFill>
                <a:latin typeface="Courier New"/>
              </a:rPr>
              <a:t>elements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[</a:t>
            </a:r>
            <a:r>
              <a:rPr lang="en-CA" dirty="0" err="1" smtClean="0">
                <a:solidFill>
                  <a:srgbClr val="7F0055"/>
                </a:solidFill>
                <a:latin typeface="Courier New"/>
              </a:rPr>
              <a:t>this</a:t>
            </a:r>
            <a:r>
              <a:rPr lang="en-CA" dirty="0" err="1" smtClean="0">
                <a:solidFill>
                  <a:srgbClr val="000000"/>
                </a:solidFill>
                <a:latin typeface="Courier New"/>
              </a:rPr>
              <a:t>.</a:t>
            </a:r>
            <a:r>
              <a:rPr lang="en-CA" dirty="0" err="1" smtClean="0">
                <a:solidFill>
                  <a:srgbClr val="0000C0"/>
                </a:solidFill>
                <a:latin typeface="Courier New"/>
              </a:rPr>
              <a:t>size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] = element;</a:t>
            </a:r>
          </a:p>
          <a:p>
            <a:r>
              <a:rPr lang="en-CA" dirty="0" smtClean="0">
                <a:solidFill>
                  <a:srgbClr val="7F0055"/>
                </a:solidFill>
                <a:latin typeface="Courier New"/>
              </a:rPr>
              <a:t>  </a:t>
            </a:r>
            <a:r>
              <a:rPr lang="en-CA" dirty="0" err="1" smtClean="0">
                <a:solidFill>
                  <a:srgbClr val="7F0055"/>
                </a:solidFill>
                <a:latin typeface="Courier New"/>
              </a:rPr>
              <a:t>this</a:t>
            </a:r>
            <a:r>
              <a:rPr lang="en-CA" dirty="0" err="1" smtClean="0">
                <a:solidFill>
                  <a:srgbClr val="000000"/>
                </a:solidFill>
                <a:latin typeface="Courier New"/>
              </a:rPr>
              <a:t>.</a:t>
            </a:r>
            <a:r>
              <a:rPr lang="en-CA" dirty="0" err="1" smtClean="0">
                <a:solidFill>
                  <a:srgbClr val="0000C0"/>
                </a:solidFill>
                <a:latin typeface="Courier New"/>
              </a:rPr>
              <a:t>size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++;</a:t>
            </a:r>
          </a:p>
          <a:p>
            <a:r>
              <a:rPr lang="en-CA" dirty="0" smtClean="0">
                <a:solidFill>
                  <a:srgbClr val="7F0055"/>
                </a:solidFill>
                <a:latin typeface="Courier New"/>
              </a:rPr>
              <a:t>  return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>
                <a:solidFill>
                  <a:srgbClr val="7F0055"/>
                </a:solidFill>
                <a:latin typeface="Courier New"/>
              </a:rPr>
              <a:t>true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en-CA" dirty="0" smtClean="0">
                <a:solidFill>
                  <a:srgbClr val="000000"/>
                </a:solidFill>
                <a:latin typeface="Courier New"/>
              </a:rPr>
              <a:t>}</a:t>
            </a:r>
          </a:p>
          <a:p>
            <a:endParaRPr lang="en-CA" dirty="0">
              <a:solidFill>
                <a:srgbClr val="000000"/>
              </a:solidFill>
              <a:latin typeface="Courier New"/>
            </a:endParaRPr>
          </a:p>
          <a:p>
            <a:r>
              <a:rPr lang="en-CA" dirty="0">
                <a:solidFill>
                  <a:srgbClr val="7F0055"/>
                </a:solidFill>
                <a:latin typeface="Courier New"/>
              </a:rPr>
              <a:t>private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>
                <a:solidFill>
                  <a:srgbClr val="7F0055"/>
                </a:solidFill>
                <a:latin typeface="Courier New"/>
              </a:rPr>
              <a:t>void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resize() {</a:t>
            </a:r>
          </a:p>
          <a:p>
            <a:r>
              <a:rPr lang="en-CA" dirty="0" smtClean="0">
                <a:solidFill>
                  <a:srgbClr val="7F0055"/>
                </a:solidFill>
                <a:latin typeface="Courier New"/>
              </a:rPr>
              <a:t>  </a:t>
            </a:r>
            <a:r>
              <a:rPr lang="en-CA" dirty="0" err="1" smtClean="0">
                <a:solidFill>
                  <a:srgbClr val="7F0055"/>
                </a:solidFill>
                <a:latin typeface="Courier New"/>
              </a:rPr>
              <a:t>int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newCapacity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= 2 * </a:t>
            </a:r>
            <a:r>
              <a:rPr lang="en-CA" dirty="0" err="1">
                <a:solidFill>
                  <a:srgbClr val="7F0055"/>
                </a:solidFill>
                <a:latin typeface="Courier New"/>
              </a:rPr>
              <a:t>this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.</a:t>
            </a:r>
            <a:r>
              <a:rPr lang="en-CA" dirty="0" err="1">
                <a:solidFill>
                  <a:srgbClr val="0000C0"/>
                </a:solidFill>
                <a:latin typeface="Courier New"/>
              </a:rPr>
              <a:t>capacity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en-CA" dirty="0" smtClean="0">
                <a:solidFill>
                  <a:srgbClr val="000000"/>
                </a:solidFill>
                <a:latin typeface="Courier New"/>
              </a:rPr>
              <a:t>  Object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[] 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newElements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= </a:t>
            </a:r>
            <a:r>
              <a:rPr lang="en-CA" dirty="0">
                <a:solidFill>
                  <a:srgbClr val="7F0055"/>
                </a:solidFill>
                <a:latin typeface="Courier New"/>
              </a:rPr>
              <a:t>new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Object[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newCapacity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];</a:t>
            </a:r>
          </a:p>
          <a:p>
            <a:r>
              <a:rPr lang="en-CA" dirty="0" smtClean="0">
                <a:solidFill>
                  <a:srgbClr val="7F0055"/>
                </a:solidFill>
                <a:latin typeface="Courier New"/>
              </a:rPr>
              <a:t>  for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CA" dirty="0" err="1">
                <a:solidFill>
                  <a:srgbClr val="7F0055"/>
                </a:solidFill>
                <a:latin typeface="Courier New"/>
              </a:rPr>
              <a:t>int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i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= 0; 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i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&lt; </a:t>
            </a:r>
            <a:r>
              <a:rPr lang="en-CA" dirty="0" err="1">
                <a:solidFill>
                  <a:srgbClr val="7F0055"/>
                </a:solidFill>
                <a:latin typeface="Courier New"/>
              </a:rPr>
              <a:t>this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.</a:t>
            </a:r>
            <a:r>
              <a:rPr lang="en-CA" dirty="0" err="1">
                <a:solidFill>
                  <a:srgbClr val="0000C0"/>
                </a:solidFill>
                <a:latin typeface="Courier New"/>
              </a:rPr>
              <a:t>size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; 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i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++) {</a:t>
            </a:r>
          </a:p>
          <a:p>
            <a:r>
              <a:rPr lang="en-CA" dirty="0" smtClean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CA" dirty="0" err="1" smtClean="0">
                <a:solidFill>
                  <a:srgbClr val="000000"/>
                </a:solidFill>
                <a:latin typeface="Courier New"/>
              </a:rPr>
              <a:t>newElements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[</a:t>
            </a:r>
            <a:r>
              <a:rPr lang="en-CA" dirty="0" err="1" smtClean="0">
                <a:solidFill>
                  <a:srgbClr val="000000"/>
                </a:solidFill>
                <a:latin typeface="Courier New"/>
              </a:rPr>
              <a:t>i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] = </a:t>
            </a:r>
            <a:r>
              <a:rPr lang="en-CA" dirty="0" err="1">
                <a:solidFill>
                  <a:srgbClr val="7F0055"/>
                </a:solidFill>
                <a:latin typeface="Courier New"/>
              </a:rPr>
              <a:t>this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.</a:t>
            </a:r>
            <a:r>
              <a:rPr lang="en-CA" dirty="0" err="1">
                <a:solidFill>
                  <a:srgbClr val="0000C0"/>
                </a:solidFill>
                <a:latin typeface="Courier New"/>
              </a:rPr>
              <a:t>elements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[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i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];</a:t>
            </a:r>
          </a:p>
          <a:p>
            <a:r>
              <a:rPr lang="en-CA" dirty="0" smtClean="0">
                <a:solidFill>
                  <a:srgbClr val="000000"/>
                </a:solidFill>
                <a:latin typeface="Courier New"/>
              </a:rPr>
              <a:t>  }</a:t>
            </a:r>
            <a:endParaRPr lang="en-CA" dirty="0">
              <a:solidFill>
                <a:srgbClr val="000000"/>
              </a:solidFill>
              <a:latin typeface="Courier New"/>
            </a:endParaRPr>
          </a:p>
          <a:p>
            <a:r>
              <a:rPr lang="en-CA" dirty="0" smtClean="0">
                <a:solidFill>
                  <a:srgbClr val="7F0055"/>
                </a:solidFill>
                <a:latin typeface="Courier New"/>
              </a:rPr>
              <a:t>  </a:t>
            </a:r>
            <a:r>
              <a:rPr lang="en-CA" dirty="0" err="1" smtClean="0">
                <a:solidFill>
                  <a:srgbClr val="7F0055"/>
                </a:solidFill>
                <a:latin typeface="Courier New"/>
              </a:rPr>
              <a:t>this</a:t>
            </a:r>
            <a:r>
              <a:rPr lang="en-CA" dirty="0" err="1" smtClean="0">
                <a:solidFill>
                  <a:srgbClr val="000000"/>
                </a:solidFill>
                <a:latin typeface="Courier New"/>
              </a:rPr>
              <a:t>.</a:t>
            </a:r>
            <a:r>
              <a:rPr lang="en-CA" dirty="0" err="1" smtClean="0">
                <a:solidFill>
                  <a:srgbClr val="0000C0"/>
                </a:solidFill>
                <a:latin typeface="Courier New"/>
              </a:rPr>
              <a:t>capacity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= 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newCapacity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en-CA" dirty="0" smtClean="0">
                <a:solidFill>
                  <a:srgbClr val="7F0055"/>
                </a:solidFill>
                <a:latin typeface="Courier New"/>
              </a:rPr>
              <a:t>  </a:t>
            </a:r>
            <a:r>
              <a:rPr lang="en-CA" dirty="0" err="1" smtClean="0">
                <a:solidFill>
                  <a:srgbClr val="7F0055"/>
                </a:solidFill>
                <a:latin typeface="Courier New"/>
              </a:rPr>
              <a:t>this</a:t>
            </a:r>
            <a:r>
              <a:rPr lang="en-CA" dirty="0" err="1" smtClean="0">
                <a:solidFill>
                  <a:srgbClr val="000000"/>
                </a:solidFill>
                <a:latin typeface="Courier New"/>
              </a:rPr>
              <a:t>.</a:t>
            </a:r>
            <a:r>
              <a:rPr lang="en-CA" dirty="0" err="1" smtClean="0">
                <a:solidFill>
                  <a:srgbClr val="0000C0"/>
                </a:solidFill>
                <a:latin typeface="Courier New"/>
              </a:rPr>
              <a:t>elements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= 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newElements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en-CA" dirty="0">
                <a:solidFill>
                  <a:srgbClr val="000000"/>
                </a:solidFill>
                <a:latin typeface="Courier New"/>
              </a:rPr>
              <a:t>}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702441119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Inserting in the middle of an array</a:t>
            </a: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when we insert an element into the middle of an array</a:t>
            </a:r>
            <a:r>
              <a:rPr lang="en-CA" dirty="0"/>
              <a:t> we have </a:t>
            </a:r>
            <a:r>
              <a:rPr lang="en-CA" dirty="0" smtClean="0"/>
              <a:t>to: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CA" dirty="0" smtClean="0"/>
              <a:t> </a:t>
            </a:r>
            <a:r>
              <a:rPr lang="en-CA" dirty="0"/>
              <a:t>check if there is room in the array to hold the new </a:t>
            </a:r>
            <a:r>
              <a:rPr lang="en-CA" dirty="0" smtClean="0"/>
              <a:t>element</a:t>
            </a:r>
          </a:p>
          <a:p>
            <a:pPr lvl="2"/>
            <a:r>
              <a:rPr lang="en-CA" dirty="0" smtClean="0"/>
              <a:t>resize if necessary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CA" dirty="0" smtClean="0"/>
              <a:t>shift the elements from the insertion index to the end of the array up by one index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CA" dirty="0" smtClean="0"/>
              <a:t>set the array at the insertion index to the new element</a:t>
            </a:r>
          </a:p>
          <a:p>
            <a:pPr marL="731838" lvl="1" indent="-457200">
              <a:buFont typeface="+mj-lt"/>
              <a:buAutoNum type="arabicPeriod"/>
            </a:pPr>
            <a:endParaRPr lang="en-CA" dirty="0"/>
          </a:p>
          <a:p>
            <a:r>
              <a:rPr lang="en-CA" dirty="0" smtClean="0"/>
              <a:t>Step 2 has O(n) complexity</a:t>
            </a:r>
            <a:endParaRPr lang="en-CA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/>
              <a:pPr>
                <a:defRPr/>
              </a:pPr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503255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/>
              <a:pPr>
                <a:defRPr/>
              </a:pPr>
              <a:t>64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>
                <a:solidFill>
                  <a:srgbClr val="646464"/>
                </a:solidFill>
                <a:latin typeface="Courier New"/>
              </a:rPr>
              <a:t>@Override</a:t>
            </a:r>
          </a:p>
          <a:p>
            <a:r>
              <a:rPr lang="en-CA" dirty="0">
                <a:solidFill>
                  <a:srgbClr val="7F0055"/>
                </a:solidFill>
                <a:latin typeface="Courier New"/>
              </a:rPr>
              <a:t>public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>
                <a:solidFill>
                  <a:srgbClr val="7F0055"/>
                </a:solidFill>
                <a:latin typeface="Courier New"/>
              </a:rPr>
              <a:t>void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add(</a:t>
            </a:r>
            <a:r>
              <a:rPr lang="en-CA" dirty="0" err="1">
                <a:solidFill>
                  <a:srgbClr val="7F0055"/>
                </a:solidFill>
                <a:latin typeface="Courier New"/>
              </a:rPr>
              <a:t>int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index, T element) {</a:t>
            </a:r>
          </a:p>
          <a:p>
            <a:r>
              <a:rPr lang="en-CA" dirty="0" smtClean="0">
                <a:solidFill>
                  <a:srgbClr val="7F0055"/>
                </a:solidFill>
                <a:latin typeface="Courier New"/>
              </a:rPr>
              <a:t>  if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(index &lt; 0 || index &gt; </a:t>
            </a:r>
            <a:r>
              <a:rPr lang="en-CA" dirty="0" err="1">
                <a:solidFill>
                  <a:srgbClr val="7F0055"/>
                </a:solidFill>
                <a:latin typeface="Courier New"/>
              </a:rPr>
              <a:t>this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.</a:t>
            </a:r>
            <a:r>
              <a:rPr lang="en-CA" dirty="0" err="1">
                <a:solidFill>
                  <a:srgbClr val="0000C0"/>
                </a:solidFill>
                <a:latin typeface="Courier New"/>
              </a:rPr>
              <a:t>size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) {</a:t>
            </a:r>
          </a:p>
          <a:p>
            <a:r>
              <a:rPr lang="en-CA" dirty="0" smtClean="0">
                <a:solidFill>
                  <a:srgbClr val="7F0055"/>
                </a:solidFill>
                <a:latin typeface="Courier New"/>
              </a:rPr>
              <a:t>    throw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>
                <a:solidFill>
                  <a:srgbClr val="7F0055"/>
                </a:solidFill>
                <a:latin typeface="Courier New"/>
              </a:rPr>
              <a:t>new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IndexOutOfBoundsException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CA" dirty="0">
                <a:solidFill>
                  <a:srgbClr val="2A00FF"/>
                </a:solidFill>
                <a:latin typeface="Courier New"/>
              </a:rPr>
              <a:t>"index: "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+ index);</a:t>
            </a:r>
          </a:p>
          <a:p>
            <a:r>
              <a:rPr lang="en-CA" dirty="0" smtClean="0">
                <a:solidFill>
                  <a:srgbClr val="000000"/>
                </a:solidFill>
                <a:latin typeface="Courier New"/>
              </a:rPr>
              <a:t>  }</a:t>
            </a:r>
            <a:endParaRPr lang="en-CA" dirty="0">
              <a:solidFill>
                <a:srgbClr val="000000"/>
              </a:solidFill>
              <a:latin typeface="Courier New"/>
            </a:endParaRPr>
          </a:p>
          <a:p>
            <a:r>
              <a:rPr lang="en-CA" dirty="0" smtClean="0">
                <a:solidFill>
                  <a:srgbClr val="7F0055"/>
                </a:solidFill>
                <a:latin typeface="Courier New"/>
              </a:rPr>
              <a:t>  if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CA" dirty="0" err="1">
                <a:solidFill>
                  <a:srgbClr val="7F0055"/>
                </a:solidFill>
                <a:latin typeface="Courier New"/>
              </a:rPr>
              <a:t>this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.</a:t>
            </a:r>
            <a:r>
              <a:rPr lang="en-CA" dirty="0" err="1">
                <a:solidFill>
                  <a:srgbClr val="0000C0"/>
                </a:solidFill>
                <a:latin typeface="Courier New"/>
              </a:rPr>
              <a:t>size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== </a:t>
            </a:r>
            <a:r>
              <a:rPr lang="en-CA" dirty="0" err="1">
                <a:solidFill>
                  <a:srgbClr val="7F0055"/>
                </a:solidFill>
                <a:latin typeface="Courier New"/>
              </a:rPr>
              <a:t>this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.</a:t>
            </a:r>
            <a:r>
              <a:rPr lang="en-CA" dirty="0" err="1">
                <a:solidFill>
                  <a:srgbClr val="0000C0"/>
                </a:solidFill>
                <a:latin typeface="Courier New"/>
              </a:rPr>
              <a:t>capacity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) {</a:t>
            </a:r>
          </a:p>
          <a:p>
            <a:r>
              <a:rPr lang="en-CA" dirty="0" smtClean="0">
                <a:solidFill>
                  <a:srgbClr val="7F0055"/>
                </a:solidFill>
                <a:latin typeface="Courier New"/>
              </a:rPr>
              <a:t>    </a:t>
            </a:r>
            <a:r>
              <a:rPr lang="en-CA" dirty="0" err="1" smtClean="0">
                <a:solidFill>
                  <a:srgbClr val="7F0055"/>
                </a:solidFill>
                <a:latin typeface="Courier New"/>
              </a:rPr>
              <a:t>this</a:t>
            </a:r>
            <a:r>
              <a:rPr lang="en-CA" dirty="0" err="1" smtClean="0">
                <a:solidFill>
                  <a:srgbClr val="000000"/>
                </a:solidFill>
                <a:latin typeface="Courier New"/>
              </a:rPr>
              <a:t>.resize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();</a:t>
            </a:r>
          </a:p>
          <a:p>
            <a:r>
              <a:rPr lang="en-CA" dirty="0" smtClean="0">
                <a:solidFill>
                  <a:srgbClr val="000000"/>
                </a:solidFill>
                <a:latin typeface="Courier New"/>
              </a:rPr>
              <a:t>  }</a:t>
            </a:r>
            <a:endParaRPr lang="en-CA" dirty="0">
              <a:solidFill>
                <a:srgbClr val="000000"/>
              </a:solidFill>
              <a:latin typeface="Courier New"/>
            </a:endParaRPr>
          </a:p>
          <a:p>
            <a:r>
              <a:rPr lang="en-CA" dirty="0" smtClean="0">
                <a:solidFill>
                  <a:srgbClr val="7F0055"/>
                </a:solidFill>
                <a:latin typeface="Courier New"/>
              </a:rPr>
              <a:t>  for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CA" dirty="0" err="1">
                <a:solidFill>
                  <a:srgbClr val="7F0055"/>
                </a:solidFill>
                <a:latin typeface="Courier New"/>
              </a:rPr>
              <a:t>int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i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= </a:t>
            </a:r>
            <a:r>
              <a:rPr lang="en-CA" dirty="0" err="1">
                <a:solidFill>
                  <a:srgbClr val="7F0055"/>
                </a:solidFill>
                <a:latin typeface="Courier New"/>
              </a:rPr>
              <a:t>this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.</a:t>
            </a:r>
            <a:r>
              <a:rPr lang="en-CA" dirty="0" err="1">
                <a:solidFill>
                  <a:srgbClr val="0000C0"/>
                </a:solidFill>
                <a:latin typeface="Courier New"/>
              </a:rPr>
              <a:t>size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- 1; 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i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&gt;= index; 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i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--) {</a:t>
            </a:r>
          </a:p>
          <a:p>
            <a:r>
              <a:rPr lang="en-CA" dirty="0" smtClean="0">
                <a:solidFill>
                  <a:srgbClr val="7F0055"/>
                </a:solidFill>
                <a:latin typeface="Courier New"/>
              </a:rPr>
              <a:t>    </a:t>
            </a:r>
            <a:r>
              <a:rPr lang="en-CA" dirty="0" err="1" smtClean="0">
                <a:solidFill>
                  <a:srgbClr val="7F0055"/>
                </a:solidFill>
                <a:latin typeface="Courier New"/>
              </a:rPr>
              <a:t>this</a:t>
            </a:r>
            <a:r>
              <a:rPr lang="en-CA" dirty="0" err="1" smtClean="0">
                <a:solidFill>
                  <a:srgbClr val="000000"/>
                </a:solidFill>
                <a:latin typeface="Courier New"/>
              </a:rPr>
              <a:t>.</a:t>
            </a:r>
            <a:r>
              <a:rPr lang="en-CA" dirty="0" err="1" smtClean="0">
                <a:solidFill>
                  <a:srgbClr val="0000C0"/>
                </a:solidFill>
                <a:latin typeface="Courier New"/>
              </a:rPr>
              <a:t>elements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[</a:t>
            </a:r>
            <a:r>
              <a:rPr lang="en-CA" dirty="0" err="1" smtClean="0">
                <a:solidFill>
                  <a:srgbClr val="000000"/>
                </a:solidFill>
                <a:latin typeface="Courier New"/>
              </a:rPr>
              <a:t>i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+ 1] = </a:t>
            </a:r>
            <a:r>
              <a:rPr lang="en-CA" dirty="0" err="1">
                <a:solidFill>
                  <a:srgbClr val="7F0055"/>
                </a:solidFill>
                <a:latin typeface="Courier New"/>
              </a:rPr>
              <a:t>this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.</a:t>
            </a:r>
            <a:r>
              <a:rPr lang="en-CA" dirty="0" err="1">
                <a:solidFill>
                  <a:srgbClr val="0000C0"/>
                </a:solidFill>
                <a:latin typeface="Courier New"/>
              </a:rPr>
              <a:t>elements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[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i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];</a:t>
            </a:r>
          </a:p>
          <a:p>
            <a:r>
              <a:rPr lang="en-CA" dirty="0" smtClean="0">
                <a:solidFill>
                  <a:srgbClr val="000000"/>
                </a:solidFill>
                <a:latin typeface="Courier New"/>
              </a:rPr>
              <a:t>  }</a:t>
            </a:r>
            <a:endParaRPr lang="en-CA" dirty="0">
              <a:solidFill>
                <a:srgbClr val="000000"/>
              </a:solidFill>
              <a:latin typeface="Courier New"/>
            </a:endParaRPr>
          </a:p>
          <a:p>
            <a:r>
              <a:rPr lang="en-CA" dirty="0" smtClean="0">
                <a:solidFill>
                  <a:srgbClr val="7F0055"/>
                </a:solidFill>
                <a:latin typeface="Courier New"/>
              </a:rPr>
              <a:t>  </a:t>
            </a:r>
            <a:r>
              <a:rPr lang="en-CA" dirty="0" err="1" smtClean="0">
                <a:solidFill>
                  <a:srgbClr val="7F0055"/>
                </a:solidFill>
                <a:latin typeface="Courier New"/>
              </a:rPr>
              <a:t>this</a:t>
            </a:r>
            <a:r>
              <a:rPr lang="en-CA" dirty="0" err="1" smtClean="0">
                <a:solidFill>
                  <a:srgbClr val="000000"/>
                </a:solidFill>
                <a:latin typeface="Courier New"/>
              </a:rPr>
              <a:t>.set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(index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, element);</a:t>
            </a:r>
          </a:p>
          <a:p>
            <a:r>
              <a:rPr lang="en-CA" dirty="0">
                <a:solidFill>
                  <a:srgbClr val="000000"/>
                </a:solidFill>
                <a:latin typeface="Courier New"/>
              </a:rPr>
              <a:t>}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84507308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Other list operations</a:t>
            </a: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removing an element from the end of an array-based list takes O(1) time</a:t>
            </a:r>
          </a:p>
          <a:p>
            <a:r>
              <a:rPr lang="en-CA" dirty="0" smtClean="0"/>
              <a:t>removing an element from the middle of an array-based list takes O(n) time</a:t>
            </a:r>
          </a:p>
          <a:p>
            <a:pPr lvl="1"/>
            <a:r>
              <a:rPr lang="en-CA" dirty="0" smtClean="0"/>
              <a:t>need to shift all elements from the removal index to the end of the array down by one index</a:t>
            </a:r>
            <a:endParaRPr lang="en-CA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/>
              <a:pPr>
                <a:defRPr/>
              </a:pPr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229577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in most cases you should use an array-based list</a:t>
            </a:r>
          </a:p>
          <a:p>
            <a:r>
              <a:rPr lang="en-CA" dirty="0" smtClean="0"/>
              <a:t>if you find yourself in a situation where most of your operations require inserting or removing elements near the front of a list then you should use a different kind of list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017126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Recursive Objects</a:t>
            </a:r>
            <a:endParaRPr lang="en-CA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/>
              <a:t>Singly Linked Lists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069000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Recursive Objects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an object that holds a reference to its own type is a recursive object</a:t>
            </a:r>
          </a:p>
          <a:p>
            <a:pPr lvl="1">
              <a:defRPr/>
            </a:pPr>
            <a:r>
              <a:rPr lang="en-CA" dirty="0" smtClean="0"/>
              <a:t>linked lists and trees are classic examples in computer science of objects that can be implemented recursively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97C104-F9E3-421E-A763-254F457E2BA5}" type="slidenum">
              <a:rPr lang="en-US" smtClean="0"/>
              <a:pPr>
                <a:defRPr/>
              </a:pPr>
              <a:t>68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322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Singly Linked List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a data structure made up of a sequence of nodes</a:t>
            </a:r>
          </a:p>
          <a:p>
            <a:pPr>
              <a:defRPr/>
            </a:pPr>
            <a:r>
              <a:rPr lang="en-CA" dirty="0" smtClean="0"/>
              <a:t>each node has </a:t>
            </a:r>
          </a:p>
          <a:p>
            <a:pPr lvl="1">
              <a:defRPr/>
            </a:pPr>
            <a:r>
              <a:rPr lang="en-CA" dirty="0" smtClean="0"/>
              <a:t>some data</a:t>
            </a:r>
          </a:p>
          <a:p>
            <a:pPr lvl="1">
              <a:defRPr/>
            </a:pPr>
            <a:r>
              <a:rPr lang="en-CA" dirty="0" smtClean="0"/>
              <a:t>a field that contains a reference (a </a:t>
            </a:r>
            <a:r>
              <a:rPr lang="en-CA" i="1" dirty="0" smtClean="0"/>
              <a:t>link</a:t>
            </a:r>
            <a:r>
              <a:rPr lang="en-CA" dirty="0" smtClean="0"/>
              <a:t>) to the </a:t>
            </a:r>
            <a:r>
              <a:rPr lang="en-CA" b="1" dirty="0" smtClean="0"/>
              <a:t>next</a:t>
            </a:r>
            <a:r>
              <a:rPr lang="en-CA" dirty="0" smtClean="0"/>
              <a:t> node in the sequence</a:t>
            </a:r>
          </a:p>
          <a:p>
            <a:pPr>
              <a:defRPr/>
            </a:pPr>
            <a:r>
              <a:rPr lang="en-CA" dirty="0" smtClean="0"/>
              <a:t>suppose we have a linked list that holds characters; a picture of our linked list would be: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9EC515-8DE5-4B4C-B869-A6C912E60BCD}" type="slidenum">
              <a:rPr lang="en-US" smtClean="0"/>
              <a:pPr>
                <a:defRPr/>
              </a:pPr>
              <a:t>69</a:t>
            </a:fld>
            <a:endParaRPr lang="en-US"/>
          </a:p>
        </p:txBody>
      </p:sp>
      <p:sp>
        <p:nvSpPr>
          <p:cNvPr id="17413" name="TextBox 4"/>
          <p:cNvSpPr txBox="1">
            <a:spLocks noChangeArrowheads="1"/>
          </p:cNvSpPr>
          <p:nvPr/>
        </p:nvSpPr>
        <p:spPr bwMode="auto">
          <a:xfrm>
            <a:off x="1576436" y="4909869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'a</a:t>
            </a:r>
            <a:r>
              <a:rPr lang="en-CA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</a:t>
            </a:r>
            <a:endParaRPr lang="en-CA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3484600" y="5789516"/>
            <a:ext cx="457200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941800" y="5618066"/>
            <a:ext cx="572593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 smtClean="0">
                <a:solidFill>
                  <a:srgbClr val="0070C0"/>
                </a:solidFill>
                <a:latin typeface="+mn-lt"/>
              </a:rPr>
              <a:t>link</a:t>
            </a:r>
            <a:endParaRPr lang="en-US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16" name="TextBox 4"/>
          <p:cNvSpPr txBox="1">
            <a:spLocks noChangeArrowheads="1"/>
          </p:cNvSpPr>
          <p:nvPr/>
        </p:nvSpPr>
        <p:spPr bwMode="auto">
          <a:xfrm>
            <a:off x="2946918" y="4914154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'x'</a:t>
            </a:r>
            <a:endParaRPr lang="en-CA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" name="TextBox 4"/>
          <p:cNvSpPr txBox="1">
            <a:spLocks noChangeArrowheads="1"/>
          </p:cNvSpPr>
          <p:nvPr/>
        </p:nvSpPr>
        <p:spPr bwMode="auto">
          <a:xfrm>
            <a:off x="4329486" y="4914154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'r'</a:t>
            </a:r>
            <a:endParaRPr lang="en-CA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9" name="TextBox 4"/>
          <p:cNvSpPr txBox="1">
            <a:spLocks noChangeArrowheads="1"/>
          </p:cNvSpPr>
          <p:nvPr/>
        </p:nvSpPr>
        <p:spPr bwMode="auto">
          <a:xfrm>
            <a:off x="5712054" y="4914154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'a'</a:t>
            </a:r>
            <a:endParaRPr lang="en-CA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" name="TextBox 4"/>
          <p:cNvSpPr txBox="1">
            <a:spLocks noChangeArrowheads="1"/>
          </p:cNvSpPr>
          <p:nvPr/>
        </p:nvSpPr>
        <p:spPr bwMode="auto">
          <a:xfrm>
            <a:off x="7094622" y="4921408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's'</a:t>
            </a:r>
            <a:endParaRPr lang="en-CA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2211941" y="5106074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3594509" y="5108917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4977076" y="5086006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6359645" y="5088849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val 4"/>
          <p:cNvSpPr/>
          <p:nvPr/>
        </p:nvSpPr>
        <p:spPr>
          <a:xfrm>
            <a:off x="2154334" y="5054153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6" name="Oval 25"/>
          <p:cNvSpPr/>
          <p:nvPr/>
        </p:nvSpPr>
        <p:spPr>
          <a:xfrm>
            <a:off x="3536902" y="5054153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7" name="Oval 26"/>
          <p:cNvSpPr/>
          <p:nvPr/>
        </p:nvSpPr>
        <p:spPr>
          <a:xfrm>
            <a:off x="4919469" y="5054153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8" name="Oval 27"/>
          <p:cNvSpPr/>
          <p:nvPr/>
        </p:nvSpPr>
        <p:spPr>
          <a:xfrm>
            <a:off x="6302038" y="5028399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9" name="Oval 28"/>
          <p:cNvSpPr/>
          <p:nvPr/>
        </p:nvSpPr>
        <p:spPr>
          <a:xfrm>
            <a:off x="7728299" y="5036928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TextBox 5"/>
          <p:cNvSpPr txBox="1"/>
          <p:nvPr/>
        </p:nvSpPr>
        <p:spPr>
          <a:xfrm>
            <a:off x="7417856" y="5390295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null</a:t>
            </a:r>
            <a:endParaRPr lang="en-CA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692275" y="4293105"/>
            <a:ext cx="686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+mn-lt"/>
                <a:cs typeface="Courier New" pitchFamily="49" charset="0"/>
              </a:rPr>
              <a:t>node</a:t>
            </a:r>
            <a:endParaRPr lang="en-CA" dirty="0">
              <a:latin typeface="+mn-lt"/>
              <a:cs typeface="Courier New" pitchFamily="49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576436" y="5363948"/>
            <a:ext cx="6190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  <a:latin typeface="+mn-lt"/>
                <a:cs typeface="Courier New" pitchFamily="49" charset="0"/>
              </a:rPr>
              <a:t>data</a:t>
            </a:r>
            <a:endParaRPr lang="en-CA" dirty="0">
              <a:solidFill>
                <a:srgbClr val="FF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31" name="Right Brace 30"/>
          <p:cNvSpPr/>
          <p:nvPr/>
        </p:nvSpPr>
        <p:spPr>
          <a:xfrm rot="16200000">
            <a:off x="1922079" y="4350712"/>
            <a:ext cx="172821" cy="748891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340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Recursively Move Smallest to Front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199"/>
            <a:ext cx="8229600" cy="5147757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rgbClr val="7F0055"/>
                </a:solidFill>
                <a:latin typeface="Segoe UI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Week10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{</a:t>
            </a:r>
          </a:p>
          <a:p>
            <a:endParaRPr lang="en-US" dirty="0">
              <a:latin typeface="Segoe UI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public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void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minToFront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(List&lt;Integer&gt; t) {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if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(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t.size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() &lt; 2) 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{                                                                 </a:t>
            </a:r>
            <a:r>
              <a:rPr lang="en-US" dirty="0" smtClean="0">
                <a:solidFill>
                  <a:srgbClr val="FF0000"/>
                </a:solidFill>
                <a:latin typeface="Segoe UI"/>
              </a:rPr>
              <a:t>3</a:t>
            </a:r>
            <a:endParaRPr lang="en-US" dirty="0">
              <a:solidFill>
                <a:srgbClr val="FF0000"/>
              </a:solidFill>
              <a:latin typeface="Segoe UI"/>
            </a:endParaRP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 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return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;                                                                              </a:t>
            </a:r>
            <a:r>
              <a:rPr lang="en-US" dirty="0" smtClean="0">
                <a:solidFill>
                  <a:srgbClr val="FF0000"/>
                </a:solidFill>
                <a:latin typeface="Segoe UI"/>
              </a:rPr>
              <a:t>1</a:t>
            </a:r>
            <a:endParaRPr lang="en-US" dirty="0">
              <a:solidFill>
                <a:srgbClr val="FF0000"/>
              </a:solidFill>
              <a:latin typeface="Segoe UI"/>
            </a:endParaRP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Week10.</a:t>
            </a:r>
            <a:r>
              <a:rPr lang="en-US" i="1" dirty="0" smtClean="0">
                <a:solidFill>
                  <a:srgbClr val="000000"/>
                </a:solidFill>
                <a:latin typeface="Segoe UI"/>
              </a:rPr>
              <a:t>minToFront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(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t.subList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(1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t.size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()));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</a:t>
            </a:r>
            <a:r>
              <a:rPr lang="en-US" dirty="0" err="1">
                <a:solidFill>
                  <a:srgbClr val="7F0055"/>
                </a:solidFill>
                <a:latin typeface="Segoe UI"/>
              </a:rPr>
              <a:t>int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first =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t.get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(0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);                                                             </a:t>
            </a:r>
            <a:r>
              <a:rPr lang="en-US" dirty="0" smtClean="0">
                <a:solidFill>
                  <a:srgbClr val="FF0000"/>
                </a:solidFill>
                <a:latin typeface="Segoe UI"/>
              </a:rPr>
              <a:t>3</a:t>
            </a:r>
            <a:endParaRPr lang="en-US" dirty="0">
              <a:solidFill>
                <a:srgbClr val="FF0000"/>
              </a:solidFill>
              <a:latin typeface="Segoe UI"/>
            </a:endParaRP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</a:t>
            </a:r>
            <a:r>
              <a:rPr lang="en-US" dirty="0" err="1">
                <a:solidFill>
                  <a:srgbClr val="7F0055"/>
                </a:solidFill>
                <a:latin typeface="Segoe UI"/>
              </a:rPr>
              <a:t>int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second =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t.get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(1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);                                                        </a:t>
            </a:r>
            <a:r>
              <a:rPr lang="en-US" dirty="0" smtClean="0">
                <a:solidFill>
                  <a:srgbClr val="FF0000"/>
                </a:solidFill>
                <a:latin typeface="Segoe UI"/>
              </a:rPr>
              <a:t>3</a:t>
            </a:r>
            <a:endParaRPr lang="en-US" dirty="0">
              <a:solidFill>
                <a:srgbClr val="FF0000"/>
              </a:solidFill>
              <a:latin typeface="Segoe UI"/>
            </a:endParaRP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if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(second &lt; first) 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{                                                            </a:t>
            </a:r>
            <a:r>
              <a:rPr lang="en-US" dirty="0" smtClean="0">
                <a:solidFill>
                  <a:srgbClr val="FF0000"/>
                </a:solidFill>
                <a:latin typeface="Segoe UI"/>
              </a:rPr>
              <a:t>2</a:t>
            </a:r>
            <a:endParaRPr lang="en-US" dirty="0">
              <a:solidFill>
                <a:srgbClr val="FF0000"/>
              </a:solidFill>
              <a:latin typeface="Segoe UI"/>
            </a:endParaRP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 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t.set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(0, second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);                                                               </a:t>
            </a:r>
            <a:r>
              <a:rPr lang="en-US" dirty="0" smtClean="0">
                <a:solidFill>
                  <a:srgbClr val="FF0000"/>
                </a:solidFill>
                <a:latin typeface="Segoe UI"/>
              </a:rPr>
              <a:t>1</a:t>
            </a:r>
            <a:endParaRPr lang="en-US" dirty="0">
              <a:solidFill>
                <a:srgbClr val="FF0000"/>
              </a:solidFill>
              <a:latin typeface="Segoe UI"/>
            </a:endParaRP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 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t.set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(1, first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);                                                                    </a:t>
            </a:r>
            <a:r>
              <a:rPr lang="en-US" dirty="0" smtClean="0">
                <a:solidFill>
                  <a:srgbClr val="FF0000"/>
                </a:solidFill>
                <a:latin typeface="Segoe UI"/>
              </a:rPr>
              <a:t>1</a:t>
            </a:r>
            <a:endParaRPr lang="en-US" dirty="0">
              <a:solidFill>
                <a:srgbClr val="FF0000"/>
              </a:solidFill>
              <a:latin typeface="Segoe UI"/>
            </a:endParaRP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}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6703459" y="2161646"/>
            <a:ext cx="576070" cy="32259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834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Singly Linked List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endParaRPr lang="en-CA" dirty="0" smtClean="0"/>
          </a:p>
          <a:p>
            <a:pPr>
              <a:defRPr/>
            </a:pPr>
            <a:endParaRPr lang="en-CA" dirty="0"/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r>
              <a:rPr lang="en-US" dirty="0" smtClean="0"/>
              <a:t>the first node of the list is called the </a:t>
            </a:r>
            <a:r>
              <a:rPr lang="en-US" i="1" dirty="0" smtClean="0"/>
              <a:t>head</a:t>
            </a:r>
            <a:r>
              <a:rPr lang="en-US" dirty="0" smtClean="0"/>
              <a:t> node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9EC515-8DE5-4B4C-B869-A6C912E60BCD}" type="slidenum">
              <a:rPr lang="en-US" smtClean="0"/>
              <a:pPr>
                <a:defRPr/>
              </a:pPr>
              <a:t>70</a:t>
            </a:fld>
            <a:endParaRPr lang="en-US"/>
          </a:p>
        </p:txBody>
      </p:sp>
      <p:sp>
        <p:nvSpPr>
          <p:cNvPr id="17413" name="TextBox 4"/>
          <p:cNvSpPr txBox="1">
            <a:spLocks noChangeArrowheads="1"/>
          </p:cNvSpPr>
          <p:nvPr/>
        </p:nvSpPr>
        <p:spPr bwMode="auto">
          <a:xfrm>
            <a:off x="1576436" y="1856698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'a</a:t>
            </a:r>
            <a:r>
              <a:rPr lang="en-CA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</a:t>
            </a:r>
            <a:endParaRPr lang="en-CA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3484600" y="2736345"/>
            <a:ext cx="457200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941800" y="2564895"/>
            <a:ext cx="572593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 smtClean="0">
                <a:solidFill>
                  <a:srgbClr val="0070C0"/>
                </a:solidFill>
                <a:latin typeface="+mn-lt"/>
              </a:rPr>
              <a:t>link</a:t>
            </a:r>
            <a:endParaRPr lang="en-US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16" name="TextBox 4"/>
          <p:cNvSpPr txBox="1">
            <a:spLocks noChangeArrowheads="1"/>
          </p:cNvSpPr>
          <p:nvPr/>
        </p:nvSpPr>
        <p:spPr bwMode="auto">
          <a:xfrm>
            <a:off x="2946918" y="1860983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'x'</a:t>
            </a:r>
            <a:endParaRPr lang="en-CA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" name="TextBox 4"/>
          <p:cNvSpPr txBox="1">
            <a:spLocks noChangeArrowheads="1"/>
          </p:cNvSpPr>
          <p:nvPr/>
        </p:nvSpPr>
        <p:spPr bwMode="auto">
          <a:xfrm>
            <a:off x="4329486" y="1860983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'r'</a:t>
            </a:r>
            <a:endParaRPr lang="en-CA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9" name="TextBox 4"/>
          <p:cNvSpPr txBox="1">
            <a:spLocks noChangeArrowheads="1"/>
          </p:cNvSpPr>
          <p:nvPr/>
        </p:nvSpPr>
        <p:spPr bwMode="auto">
          <a:xfrm>
            <a:off x="5712054" y="1860983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'a'</a:t>
            </a:r>
            <a:endParaRPr lang="en-CA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" name="TextBox 4"/>
          <p:cNvSpPr txBox="1">
            <a:spLocks noChangeArrowheads="1"/>
          </p:cNvSpPr>
          <p:nvPr/>
        </p:nvSpPr>
        <p:spPr bwMode="auto">
          <a:xfrm>
            <a:off x="7094622" y="1868237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's'</a:t>
            </a:r>
            <a:endParaRPr lang="en-CA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2211941" y="2052903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3594509" y="2055746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4977076" y="2032835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6359645" y="2035678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val 4"/>
          <p:cNvSpPr/>
          <p:nvPr/>
        </p:nvSpPr>
        <p:spPr>
          <a:xfrm>
            <a:off x="2154334" y="2000982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6" name="Oval 25"/>
          <p:cNvSpPr/>
          <p:nvPr/>
        </p:nvSpPr>
        <p:spPr>
          <a:xfrm>
            <a:off x="3536902" y="2000982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7" name="Oval 26"/>
          <p:cNvSpPr/>
          <p:nvPr/>
        </p:nvSpPr>
        <p:spPr>
          <a:xfrm>
            <a:off x="4919469" y="2000982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8" name="Oval 27"/>
          <p:cNvSpPr/>
          <p:nvPr/>
        </p:nvSpPr>
        <p:spPr>
          <a:xfrm>
            <a:off x="6302038" y="1975228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9" name="Oval 28"/>
          <p:cNvSpPr/>
          <p:nvPr/>
        </p:nvSpPr>
        <p:spPr>
          <a:xfrm>
            <a:off x="7728299" y="1983757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TextBox 5"/>
          <p:cNvSpPr txBox="1"/>
          <p:nvPr/>
        </p:nvSpPr>
        <p:spPr>
          <a:xfrm>
            <a:off x="7417856" y="2337124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null</a:t>
            </a:r>
            <a:endParaRPr lang="en-CA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403615" y="1239934"/>
            <a:ext cx="1229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+mn-lt"/>
                <a:cs typeface="Courier New" pitchFamily="49" charset="0"/>
              </a:rPr>
              <a:t>head node</a:t>
            </a:r>
            <a:endParaRPr lang="en-CA" dirty="0">
              <a:latin typeface="+mn-lt"/>
              <a:cs typeface="Courier New" pitchFamily="49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576436" y="2310777"/>
            <a:ext cx="6190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  <a:latin typeface="+mn-lt"/>
                <a:cs typeface="Courier New" pitchFamily="49" charset="0"/>
              </a:rPr>
              <a:t>data</a:t>
            </a:r>
            <a:endParaRPr lang="en-CA" dirty="0">
              <a:solidFill>
                <a:srgbClr val="FF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31" name="Right Brace 30"/>
          <p:cNvSpPr/>
          <p:nvPr/>
        </p:nvSpPr>
        <p:spPr>
          <a:xfrm rot="16200000">
            <a:off x="1922079" y="1297541"/>
            <a:ext cx="172821" cy="748891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642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UML Class Diagram</a:t>
            </a: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67BE0B-0CEE-4641-91FF-C9F923873301}" type="slidenum">
              <a:rPr lang="en-US" smtClean="0"/>
              <a:pPr>
                <a:defRPr/>
              </a:pPr>
              <a:t>71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2571750" y="1873611"/>
          <a:ext cx="3505200" cy="14827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/>
              </a:tblGrid>
              <a:tr h="370681">
                <a:tc>
                  <a:txBody>
                    <a:bodyPr/>
                    <a:lstStyle/>
                    <a:p>
                      <a:pPr algn="ctr"/>
                      <a:r>
                        <a:rPr lang="en-CA" sz="1800" b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LinkedList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00" marB="4570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681">
                <a:tc>
                  <a:txBody>
                    <a:bodyPr/>
                    <a:lstStyle/>
                    <a:p>
                      <a:r>
                        <a:rPr lang="en-CA" sz="18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- size</a:t>
                      </a:r>
                      <a:r>
                        <a:rPr lang="en-CA" sz="1800" b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: </a:t>
                      </a:r>
                      <a:r>
                        <a:rPr lang="en-CA" sz="1800" b="1" baseline="0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00" marB="4570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681">
                <a:tc>
                  <a:txBody>
                    <a:bodyPr/>
                    <a:lstStyle/>
                    <a:p>
                      <a:r>
                        <a:rPr lang="en-CA" sz="18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- head : Node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00" marB="4570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681">
                <a:tc>
                  <a:txBody>
                    <a:bodyPr/>
                    <a:lstStyle/>
                    <a:p>
                      <a:r>
                        <a:rPr lang="en-CA" sz="18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...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00" marB="4570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2555755" y="4408319"/>
          <a:ext cx="3505200" cy="14827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/>
              </a:tblGrid>
              <a:tr h="370681">
                <a:tc>
                  <a:txBody>
                    <a:bodyPr/>
                    <a:lstStyle/>
                    <a:p>
                      <a:pPr algn="ctr"/>
                      <a:r>
                        <a:rPr lang="en-CA" sz="18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Node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00" marB="4570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681">
                <a:tc>
                  <a:txBody>
                    <a:bodyPr/>
                    <a:lstStyle/>
                    <a:p>
                      <a:r>
                        <a:rPr lang="en-CA" sz="18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- data</a:t>
                      </a:r>
                      <a:r>
                        <a:rPr lang="en-CA" sz="1800" b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: char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00" marB="4570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- next : Node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00" marB="4570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681">
                <a:tc>
                  <a:txBody>
                    <a:bodyPr/>
                    <a:lstStyle/>
                    <a:p>
                      <a:r>
                        <a:rPr lang="en-CA" sz="18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...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00" marB="4570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6588245" y="5054153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'a</a:t>
            </a:r>
            <a:r>
              <a:rPr lang="en-CA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</a:t>
            </a:r>
            <a:endParaRPr lang="en-CA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7223750" y="5250358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7166143" y="5198437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TextBox 9"/>
          <p:cNvSpPr txBox="1"/>
          <p:nvPr/>
        </p:nvSpPr>
        <p:spPr>
          <a:xfrm>
            <a:off x="6704084" y="4437389"/>
            <a:ext cx="7598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Node</a:t>
            </a:r>
            <a:endParaRPr lang="en-CA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588245" y="5508232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data</a:t>
            </a:r>
            <a:endParaRPr lang="en-CA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" name="Right Brace 11"/>
          <p:cNvSpPr/>
          <p:nvPr/>
        </p:nvSpPr>
        <p:spPr>
          <a:xfrm rot="16200000">
            <a:off x="6933888" y="4494996"/>
            <a:ext cx="172821" cy="748891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7984705" y="5071378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next</a:t>
            </a:r>
            <a:endParaRPr lang="en-CA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0048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Node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nodes are implementation details that the client does not need to know about</a:t>
            </a:r>
          </a:p>
          <a:p>
            <a:r>
              <a:rPr lang="en-US" dirty="0" smtClean="0"/>
              <a:t>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LinkedList</a:t>
            </a:r>
            <a:r>
              <a:rPr lang="en-US" dirty="0" smtClean="0"/>
              <a:t> needs to be able to create nodes</a:t>
            </a:r>
          </a:p>
          <a:p>
            <a:pPr lvl="1"/>
            <a:r>
              <a:rPr lang="en-US" dirty="0" smtClean="0"/>
              <a:t>i.e., needs access to a constructor</a:t>
            </a:r>
          </a:p>
          <a:p>
            <a:r>
              <a:rPr lang="en-US" dirty="0" smtClean="0"/>
              <a:t>if we create a separate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Node</a:t>
            </a:r>
            <a:r>
              <a:rPr lang="en-US" dirty="0" smtClean="0"/>
              <a:t> class other clients can create nodes</a:t>
            </a:r>
          </a:p>
          <a:p>
            <a:pPr lvl="1"/>
            <a:r>
              <a:rPr lang="en-US" dirty="0" smtClean="0"/>
              <a:t>no way to hide the constructor from every client except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LinkedList</a:t>
            </a:r>
            <a:r>
              <a:rPr lang="en-US" dirty="0" smtClean="0"/>
              <a:t> </a:t>
            </a:r>
          </a:p>
          <a:p>
            <a:r>
              <a:rPr lang="en-US" dirty="0" smtClean="0"/>
              <a:t>Java allows the implementer to define a class inside of another class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1529A4-9236-4C99-8AE7-13058A657928}" type="slidenum">
              <a:rPr lang="en-US" smtClean="0"/>
              <a:pPr>
                <a:defRPr/>
              </a:pPr>
              <a:t>72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981730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73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375829"/>
            <a:ext cx="3884372" cy="5781131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public class </a:t>
            </a:r>
            <a:r>
              <a:rPr lang="en-US" dirty="0" err="1" smtClean="0"/>
              <a:t>LinkedList</a:t>
            </a:r>
            <a:r>
              <a:rPr lang="en-US" dirty="0" smtClean="0"/>
              <a:t> {</a:t>
            </a:r>
          </a:p>
          <a:p>
            <a:endParaRPr lang="en-US" dirty="0" smtClean="0"/>
          </a:p>
          <a:p>
            <a:r>
              <a:rPr lang="en-US" dirty="0" smtClean="0"/>
              <a:t>  private static class Node {</a:t>
            </a:r>
          </a:p>
          <a:p>
            <a:r>
              <a:rPr lang="en-US" dirty="0" smtClean="0"/>
              <a:t>    private char data;</a:t>
            </a:r>
          </a:p>
          <a:p>
            <a:r>
              <a:rPr lang="en-US" dirty="0" smtClean="0"/>
              <a:t>    private Node next;</a:t>
            </a:r>
          </a:p>
          <a:p>
            <a:endParaRPr lang="en-US" dirty="0" smtClean="0"/>
          </a:p>
          <a:p>
            <a:r>
              <a:rPr lang="en-US" dirty="0" smtClean="0"/>
              <a:t>    public Node(char c) {</a:t>
            </a:r>
          </a:p>
          <a:p>
            <a:r>
              <a:rPr lang="en-US" dirty="0" smtClean="0"/>
              <a:t>      </a:t>
            </a:r>
            <a:r>
              <a:rPr lang="en-US" dirty="0" err="1" smtClean="0"/>
              <a:t>this.data</a:t>
            </a:r>
            <a:r>
              <a:rPr lang="en-US" dirty="0" smtClean="0"/>
              <a:t> = c;</a:t>
            </a:r>
          </a:p>
          <a:p>
            <a:r>
              <a:rPr lang="en-US" dirty="0" smtClean="0"/>
              <a:t>      </a:t>
            </a:r>
            <a:r>
              <a:rPr lang="en-US" dirty="0" err="1" smtClean="0"/>
              <a:t>this.next</a:t>
            </a:r>
            <a:r>
              <a:rPr lang="en-US" dirty="0" smtClean="0"/>
              <a:t> = null;</a:t>
            </a:r>
          </a:p>
          <a:p>
            <a:r>
              <a:rPr lang="en-US" dirty="0" smtClean="0"/>
              <a:t>    }</a:t>
            </a:r>
          </a:p>
          <a:p>
            <a:r>
              <a:rPr lang="en-US" dirty="0" smtClean="0"/>
              <a:t>  }</a:t>
            </a:r>
          </a:p>
          <a:p>
            <a:endParaRPr lang="en-US" dirty="0" smtClean="0"/>
          </a:p>
          <a:p>
            <a:r>
              <a:rPr lang="en-US" dirty="0" smtClean="0"/>
              <a:t> // ...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802428" y="548649"/>
            <a:ext cx="4090097" cy="564548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Node</a:t>
            </a:r>
            <a:r>
              <a:rPr lang="en-US" dirty="0" smtClean="0">
                <a:latin typeface="+mn-lt"/>
              </a:rPr>
              <a:t> is an </a:t>
            </a:r>
            <a:r>
              <a:rPr lang="en-US" i="1" dirty="0" smtClean="0">
                <a:latin typeface="+mn-lt"/>
              </a:rPr>
              <a:t>nested class</a:t>
            </a:r>
            <a:r>
              <a:rPr lang="en-US" dirty="0" smtClean="0">
                <a:latin typeface="+mn-lt"/>
              </a:rPr>
              <a:t>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+mn-lt"/>
              </a:rPr>
              <a:t>a nested class is a class that is defined inside of another class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+mn-lt"/>
              </a:rPr>
              <a:t>a </a:t>
            </a:r>
            <a:r>
              <a:rPr lang="en-US" i="1" dirty="0" smtClean="0">
                <a:latin typeface="+mn-lt"/>
              </a:rPr>
              <a:t>static nested class</a:t>
            </a:r>
            <a:r>
              <a:rPr lang="en-US" dirty="0" smtClean="0">
                <a:latin typeface="+mn-lt"/>
              </a:rPr>
              <a:t> behaves like a regular top-level class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+mn-lt"/>
              </a:rPr>
              <a:t>does not have access to private members of the enclosing class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+mn-lt"/>
              </a:rPr>
              <a:t>e.g.,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Node</a:t>
            </a:r>
            <a:r>
              <a:rPr lang="en-US" dirty="0" smtClean="0">
                <a:latin typeface="+mn-lt"/>
              </a:rPr>
              <a:t> does not have access to the private fields of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LinkedList</a:t>
            </a:r>
            <a:r>
              <a:rPr lang="en-US" dirty="0" smtClean="0">
                <a:latin typeface="+mn-lt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+mn-lt"/>
              </a:rPr>
              <a:t>a nested class is a member of the enclosing class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LinkedList</a:t>
            </a:r>
            <a:r>
              <a:rPr lang="en-US" dirty="0" smtClean="0">
                <a:latin typeface="+mn-lt"/>
              </a:rPr>
              <a:t> has direct access to private features of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Node</a:t>
            </a:r>
            <a:r>
              <a:rPr lang="en-US" dirty="0" smtClean="0">
                <a:latin typeface="+mn-lt"/>
              </a:rPr>
              <a:t> 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8610851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LinkedList constructor</a:t>
            </a:r>
            <a:endParaRPr lang="en-US" smtClean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CA" sz="1600" dirty="0" smtClean="0"/>
          </a:p>
          <a:p>
            <a:endParaRPr lang="en-CA" sz="1600" dirty="0"/>
          </a:p>
          <a:p>
            <a:r>
              <a:rPr lang="en-CA" sz="1600" dirty="0" smtClean="0"/>
              <a:t>/**</a:t>
            </a:r>
            <a:endParaRPr lang="en-CA" sz="1600" dirty="0"/>
          </a:p>
          <a:p>
            <a:r>
              <a:rPr lang="en-CA" sz="1600" dirty="0"/>
              <a:t> * </a:t>
            </a:r>
            <a:r>
              <a:rPr lang="en-CA" sz="1600" dirty="0" smtClean="0"/>
              <a:t>Create </a:t>
            </a:r>
            <a:r>
              <a:rPr lang="en-CA" sz="1600" dirty="0"/>
              <a:t>a linked list of </a:t>
            </a:r>
            <a:r>
              <a:rPr lang="en-CA" sz="1600" dirty="0" smtClean="0"/>
              <a:t>size 0.</a:t>
            </a:r>
            <a:endParaRPr lang="en-CA" sz="1600" dirty="0"/>
          </a:p>
          <a:p>
            <a:r>
              <a:rPr lang="en-CA" sz="1600" dirty="0"/>
              <a:t> * </a:t>
            </a:r>
          </a:p>
          <a:p>
            <a:r>
              <a:rPr lang="en-CA" sz="1600" dirty="0" smtClean="0"/>
              <a:t> */</a:t>
            </a:r>
            <a:endParaRPr lang="en-CA" sz="1600" dirty="0"/>
          </a:p>
          <a:p>
            <a:r>
              <a:rPr lang="en-CA" sz="1600" dirty="0"/>
              <a:t>public </a:t>
            </a:r>
            <a:r>
              <a:rPr lang="en-CA" sz="1600" dirty="0" err="1" smtClean="0"/>
              <a:t>LinkedList</a:t>
            </a:r>
            <a:r>
              <a:rPr lang="en-CA" sz="1600" dirty="0" smtClean="0"/>
              <a:t>() {</a:t>
            </a:r>
            <a:endParaRPr lang="en-CA" sz="1600" dirty="0"/>
          </a:p>
          <a:p>
            <a:r>
              <a:rPr lang="en-CA" sz="1600" dirty="0"/>
              <a:t> </a:t>
            </a:r>
            <a:r>
              <a:rPr lang="en-CA" sz="1600" dirty="0" smtClean="0"/>
              <a:t> </a:t>
            </a:r>
            <a:r>
              <a:rPr lang="en-CA" sz="1600" dirty="0" err="1" smtClean="0"/>
              <a:t>this.size</a:t>
            </a:r>
            <a:r>
              <a:rPr lang="en-CA" sz="1600" dirty="0" smtClean="0"/>
              <a:t> </a:t>
            </a:r>
            <a:r>
              <a:rPr lang="en-CA" sz="1600" dirty="0"/>
              <a:t>= </a:t>
            </a:r>
            <a:r>
              <a:rPr lang="en-CA" sz="1600" dirty="0" smtClean="0"/>
              <a:t>0;</a:t>
            </a:r>
            <a:endParaRPr lang="en-CA" sz="1600" dirty="0"/>
          </a:p>
          <a:p>
            <a:r>
              <a:rPr lang="en-CA" sz="1600" dirty="0"/>
              <a:t> </a:t>
            </a:r>
            <a:r>
              <a:rPr lang="en-CA" sz="1600" dirty="0" smtClean="0"/>
              <a:t> </a:t>
            </a:r>
            <a:r>
              <a:rPr lang="en-CA" sz="1600" dirty="0" err="1" smtClean="0"/>
              <a:t>this.head</a:t>
            </a:r>
            <a:r>
              <a:rPr lang="en-CA" sz="1600" dirty="0" smtClean="0"/>
              <a:t> </a:t>
            </a:r>
            <a:r>
              <a:rPr lang="en-CA" sz="1600" dirty="0"/>
              <a:t>= null;</a:t>
            </a:r>
          </a:p>
          <a:p>
            <a:r>
              <a:rPr lang="en-CA" sz="1600" dirty="0"/>
              <a:t>}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05DF35-5EE2-4B42-8F17-54C56D06F44C}" type="slidenum">
              <a:rPr lang="en-US" smtClean="0"/>
              <a:pPr>
                <a:defRPr/>
              </a:pPr>
              <a:t>74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293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Creating a Linked List</a:t>
            </a:r>
            <a:endParaRPr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to create the following linked list:</a:t>
            </a:r>
          </a:p>
          <a:p>
            <a:pPr>
              <a:defRPr/>
            </a:pPr>
            <a:endParaRPr lang="en-CA" dirty="0"/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endParaRPr lang="en-CA" dirty="0"/>
          </a:p>
          <a:p>
            <a:pPr marL="0" indent="0">
              <a:buNone/>
              <a:defRPr/>
            </a:pPr>
            <a:endParaRPr lang="en-CA" sz="16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  <a:defRPr/>
            </a:pP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LinkedList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t = new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LinkedList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  <a:defRPr/>
            </a:pP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t.add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(‘a’);</a:t>
            </a:r>
          </a:p>
          <a:p>
            <a:pPr marL="0" indent="0">
              <a:buNone/>
              <a:defRPr/>
            </a:pP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t.add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(‘x’);</a:t>
            </a:r>
          </a:p>
          <a:p>
            <a:pPr marL="0" indent="0">
              <a:buNone/>
              <a:defRPr/>
            </a:pP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t.add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(‘r’);</a:t>
            </a:r>
          </a:p>
          <a:p>
            <a:pPr marL="0" indent="0">
              <a:buNone/>
              <a:defRPr/>
            </a:pP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t.add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(‘a’);</a:t>
            </a:r>
          </a:p>
          <a:p>
            <a:pPr marL="0" indent="0">
              <a:buNone/>
              <a:defRPr/>
            </a:pP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t.add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(‘s’);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AA2068-7A26-41E5-9BB4-334082109D2D}" type="slidenum">
              <a:rPr lang="en-US" smtClean="0"/>
              <a:pPr>
                <a:defRPr/>
              </a:pPr>
              <a:t>75</a:t>
            </a:fld>
            <a:endParaRPr lang="en-US"/>
          </a:p>
        </p:txBody>
      </p:sp>
      <p:sp>
        <p:nvSpPr>
          <p:cNvPr id="15" name="TextBox 4"/>
          <p:cNvSpPr txBox="1">
            <a:spLocks noChangeArrowheads="1"/>
          </p:cNvSpPr>
          <p:nvPr/>
        </p:nvSpPr>
        <p:spPr bwMode="auto">
          <a:xfrm>
            <a:off x="1576436" y="2046432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>
                <a:latin typeface="Courier New" pitchFamily="49" charset="0"/>
                <a:cs typeface="Courier New" pitchFamily="49" charset="0"/>
              </a:rPr>
              <a:t>'a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" name="TextBox 4"/>
          <p:cNvSpPr txBox="1">
            <a:spLocks noChangeArrowheads="1"/>
          </p:cNvSpPr>
          <p:nvPr/>
        </p:nvSpPr>
        <p:spPr bwMode="auto">
          <a:xfrm>
            <a:off x="2946918" y="2050717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'x'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" name="TextBox 4"/>
          <p:cNvSpPr txBox="1">
            <a:spLocks noChangeArrowheads="1"/>
          </p:cNvSpPr>
          <p:nvPr/>
        </p:nvSpPr>
        <p:spPr bwMode="auto">
          <a:xfrm>
            <a:off x="4329486" y="2050717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'r'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" name="TextBox 4"/>
          <p:cNvSpPr txBox="1">
            <a:spLocks noChangeArrowheads="1"/>
          </p:cNvSpPr>
          <p:nvPr/>
        </p:nvSpPr>
        <p:spPr bwMode="auto">
          <a:xfrm>
            <a:off x="5712054" y="2050717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'a'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9" name="TextBox 4"/>
          <p:cNvSpPr txBox="1">
            <a:spLocks noChangeArrowheads="1"/>
          </p:cNvSpPr>
          <p:nvPr/>
        </p:nvSpPr>
        <p:spPr bwMode="auto">
          <a:xfrm>
            <a:off x="7094622" y="2057971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's'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2211941" y="2242637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3594509" y="2245480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4977076" y="2222569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6359645" y="2225412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2154334" y="2190716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5" name="Oval 24"/>
          <p:cNvSpPr/>
          <p:nvPr/>
        </p:nvSpPr>
        <p:spPr>
          <a:xfrm>
            <a:off x="3536902" y="2190716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6" name="Oval 25"/>
          <p:cNvSpPr/>
          <p:nvPr/>
        </p:nvSpPr>
        <p:spPr>
          <a:xfrm>
            <a:off x="4919469" y="2190716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7" name="Oval 26"/>
          <p:cNvSpPr/>
          <p:nvPr/>
        </p:nvSpPr>
        <p:spPr>
          <a:xfrm>
            <a:off x="6302038" y="2164962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8" name="Oval 27"/>
          <p:cNvSpPr/>
          <p:nvPr/>
        </p:nvSpPr>
        <p:spPr>
          <a:xfrm>
            <a:off x="7728299" y="2173491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9" name="TextBox 28"/>
          <p:cNvSpPr txBox="1"/>
          <p:nvPr/>
        </p:nvSpPr>
        <p:spPr>
          <a:xfrm>
            <a:off x="7417856" y="2526858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null</a:t>
            </a:r>
            <a:endParaRPr lang="en-CA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7483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Add to end of list (recursive)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methods of recursive objects can often be implemented with a recursive algorithm</a:t>
            </a:r>
          </a:p>
          <a:p>
            <a:pPr lvl="1">
              <a:defRPr/>
            </a:pPr>
            <a:r>
              <a:rPr lang="en-CA" dirty="0" smtClean="0"/>
              <a:t>notice the word "can"; the recursive implementation is not necessarily the most efficient implementation</a:t>
            </a:r>
          </a:p>
          <a:p>
            <a:pPr>
              <a:defRPr/>
            </a:pPr>
            <a:r>
              <a:rPr lang="en-CA" dirty="0" smtClean="0"/>
              <a:t>adding to the end of the list can be done recursively</a:t>
            </a:r>
          </a:p>
          <a:p>
            <a:pPr lvl="1">
              <a:defRPr/>
            </a:pPr>
            <a:r>
              <a:rPr lang="en-CA" dirty="0" smtClean="0"/>
              <a:t>base case: at the end of the list</a:t>
            </a:r>
          </a:p>
          <a:p>
            <a:pPr lvl="2">
              <a:defRPr/>
            </a:pPr>
            <a:r>
              <a:rPr lang="en-CA" dirty="0" smtClean="0">
                <a:cs typeface="Courier New" pitchFamily="49" charset="0"/>
              </a:rPr>
              <a:t>i.e.,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next</a:t>
            </a:r>
            <a:r>
              <a:rPr lang="en-CA" dirty="0" smtClean="0"/>
              <a:t> is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null</a:t>
            </a:r>
            <a:r>
              <a:rPr lang="en-CA" dirty="0" smtClean="0"/>
              <a:t> </a:t>
            </a:r>
          </a:p>
          <a:p>
            <a:pPr lvl="2">
              <a:defRPr/>
            </a:pPr>
            <a:r>
              <a:rPr lang="en-CA" dirty="0" smtClean="0"/>
              <a:t>create new node and append it to this link</a:t>
            </a:r>
          </a:p>
          <a:p>
            <a:pPr lvl="1">
              <a:defRPr/>
            </a:pPr>
            <a:r>
              <a:rPr lang="en-CA" dirty="0" smtClean="0"/>
              <a:t>recursive case: current link is not the last link</a:t>
            </a:r>
          </a:p>
          <a:p>
            <a:pPr lvl="2">
              <a:defRPr/>
            </a:pPr>
            <a:r>
              <a:rPr lang="en-CA" dirty="0" smtClean="0"/>
              <a:t>add to the end of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next</a:t>
            </a:r>
            <a:r>
              <a:rPr lang="en-CA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3D1B07-2823-4A97-BA47-CED04720153C}" type="slidenum">
              <a:rPr lang="en-US" smtClean="0"/>
              <a:pPr>
                <a:defRPr/>
              </a:pPr>
              <a:t>76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051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06059A-A6B2-44A0-91E1-D4B4DCDA75C7}" type="slidenum">
              <a:rPr lang="en-US" smtClean="0"/>
              <a:pPr>
                <a:defRPr/>
              </a:pPr>
              <a:t>77</a:t>
            </a:fld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CA" sz="1600" dirty="0" smtClean="0"/>
              <a:t>/**</a:t>
            </a:r>
            <a:endParaRPr lang="en-CA" sz="1600" dirty="0"/>
          </a:p>
          <a:p>
            <a:r>
              <a:rPr lang="en-CA" sz="1600" dirty="0"/>
              <a:t> * </a:t>
            </a:r>
            <a:r>
              <a:rPr lang="en-CA" sz="1600" dirty="0" smtClean="0"/>
              <a:t>Adds </a:t>
            </a:r>
            <a:r>
              <a:rPr lang="en-CA" sz="1600" dirty="0"/>
              <a:t>the given character to the end of the list.</a:t>
            </a:r>
          </a:p>
          <a:p>
            <a:r>
              <a:rPr lang="en-CA" sz="1600" dirty="0"/>
              <a:t> * </a:t>
            </a:r>
          </a:p>
          <a:p>
            <a:r>
              <a:rPr lang="en-CA" sz="1600" dirty="0"/>
              <a:t> * @</a:t>
            </a:r>
            <a:r>
              <a:rPr lang="en-CA" sz="1600" dirty="0" err="1"/>
              <a:t>param</a:t>
            </a:r>
            <a:r>
              <a:rPr lang="en-CA" sz="1600" dirty="0"/>
              <a:t> c</a:t>
            </a:r>
            <a:r>
              <a:rPr lang="en-CA" sz="1600" dirty="0" smtClean="0"/>
              <a:t> </a:t>
            </a:r>
            <a:r>
              <a:rPr lang="en-CA" sz="1600" dirty="0"/>
              <a:t>The character to </a:t>
            </a:r>
            <a:r>
              <a:rPr lang="en-CA" sz="1600" dirty="0" smtClean="0"/>
              <a:t>add</a:t>
            </a:r>
            <a:endParaRPr lang="en-CA" sz="1600" dirty="0"/>
          </a:p>
          <a:p>
            <a:r>
              <a:rPr lang="en-CA" sz="1600" dirty="0"/>
              <a:t> */</a:t>
            </a:r>
          </a:p>
          <a:p>
            <a:r>
              <a:rPr lang="en-CA" sz="1600" dirty="0"/>
              <a:t>public void </a:t>
            </a:r>
            <a:r>
              <a:rPr lang="en-CA" sz="1600" dirty="0" smtClean="0"/>
              <a:t>add(char c) {</a:t>
            </a:r>
            <a:endParaRPr lang="en-CA" sz="1600" dirty="0"/>
          </a:p>
          <a:p>
            <a:r>
              <a:rPr lang="en-CA" sz="1600" dirty="0"/>
              <a:t>  </a:t>
            </a:r>
            <a:r>
              <a:rPr lang="en-CA" sz="1600" dirty="0" smtClean="0"/>
              <a:t>if (</a:t>
            </a:r>
            <a:r>
              <a:rPr lang="en-CA" sz="1600" dirty="0" err="1" smtClean="0"/>
              <a:t>this.size</a:t>
            </a:r>
            <a:r>
              <a:rPr lang="en-CA" sz="1600" dirty="0" smtClean="0"/>
              <a:t> == </a:t>
            </a:r>
            <a:r>
              <a:rPr lang="en-CA" dirty="0" smtClean="0"/>
              <a:t>0</a:t>
            </a:r>
            <a:r>
              <a:rPr lang="en-CA" sz="1600" dirty="0" smtClean="0"/>
              <a:t>) {</a:t>
            </a:r>
            <a:endParaRPr lang="en-CA" sz="1600" dirty="0"/>
          </a:p>
          <a:p>
            <a:r>
              <a:rPr lang="en-CA" sz="1600" dirty="0" smtClean="0"/>
              <a:t>    </a:t>
            </a:r>
            <a:r>
              <a:rPr lang="en-CA" sz="1600" dirty="0" err="1" smtClean="0"/>
              <a:t>this.head</a:t>
            </a:r>
            <a:r>
              <a:rPr lang="en-CA" sz="1600" dirty="0" smtClean="0"/>
              <a:t> </a:t>
            </a:r>
            <a:r>
              <a:rPr lang="en-CA" sz="1600" dirty="0"/>
              <a:t>= new </a:t>
            </a:r>
            <a:r>
              <a:rPr lang="en-CA" sz="1600" dirty="0" smtClean="0"/>
              <a:t>Node(c);</a:t>
            </a:r>
            <a:endParaRPr lang="en-CA" sz="1600" dirty="0"/>
          </a:p>
          <a:p>
            <a:r>
              <a:rPr lang="en-CA" sz="1600" dirty="0"/>
              <a:t>  }</a:t>
            </a:r>
          </a:p>
          <a:p>
            <a:r>
              <a:rPr lang="en-CA" sz="1600" dirty="0"/>
              <a:t>  </a:t>
            </a:r>
            <a:r>
              <a:rPr lang="en-CA" sz="1600" dirty="0" smtClean="0"/>
              <a:t>else {</a:t>
            </a:r>
            <a:endParaRPr lang="en-CA" sz="1600" dirty="0"/>
          </a:p>
          <a:p>
            <a:r>
              <a:rPr lang="en-CA" sz="1600" dirty="0" smtClean="0"/>
              <a:t>    </a:t>
            </a:r>
            <a:r>
              <a:rPr lang="en-CA" sz="1600" dirty="0" err="1" smtClean="0">
                <a:solidFill>
                  <a:srgbClr val="FF0000"/>
                </a:solidFill>
              </a:rPr>
              <a:t>LinkedList.add</a:t>
            </a:r>
            <a:r>
              <a:rPr lang="en-CA" sz="1600" dirty="0" smtClean="0">
                <a:solidFill>
                  <a:srgbClr val="FF0000"/>
                </a:solidFill>
              </a:rPr>
              <a:t>(c, </a:t>
            </a:r>
            <a:r>
              <a:rPr lang="en-CA" sz="1600" dirty="0" err="1" smtClean="0">
                <a:solidFill>
                  <a:srgbClr val="FF0000"/>
                </a:solidFill>
              </a:rPr>
              <a:t>this.head</a:t>
            </a:r>
            <a:r>
              <a:rPr lang="en-CA" sz="1600" dirty="0" smtClean="0">
                <a:solidFill>
                  <a:srgbClr val="FF0000"/>
                </a:solidFill>
              </a:rPr>
              <a:t>);</a:t>
            </a:r>
            <a:endParaRPr lang="en-CA" sz="1600" dirty="0">
              <a:solidFill>
                <a:srgbClr val="FF0000"/>
              </a:solidFill>
            </a:endParaRPr>
          </a:p>
          <a:p>
            <a:r>
              <a:rPr lang="en-CA" sz="1600" dirty="0"/>
              <a:t>  </a:t>
            </a:r>
            <a:r>
              <a:rPr lang="en-CA" sz="1600" dirty="0" smtClean="0"/>
              <a:t>}</a:t>
            </a:r>
          </a:p>
          <a:p>
            <a:r>
              <a:rPr lang="en-CA" sz="1600" dirty="0"/>
              <a:t> </a:t>
            </a:r>
            <a:r>
              <a:rPr lang="en-CA" sz="1600" dirty="0" smtClean="0"/>
              <a:t> </a:t>
            </a:r>
            <a:r>
              <a:rPr lang="en-CA" sz="1600" dirty="0" err="1" smtClean="0"/>
              <a:t>this.size</a:t>
            </a:r>
            <a:r>
              <a:rPr lang="en-CA" sz="1600" dirty="0" smtClean="0"/>
              <a:t>++;</a:t>
            </a:r>
            <a:endParaRPr lang="en-CA" sz="1600" dirty="0"/>
          </a:p>
          <a:p>
            <a:r>
              <a:rPr lang="en-CA" sz="1600" dirty="0"/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148070" y="3544214"/>
            <a:ext cx="1913409" cy="369332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  <a:latin typeface="+mn-lt"/>
                <a:cs typeface="Courier New" panose="02070309020205020404" pitchFamily="49" charset="0"/>
              </a:rPr>
              <a:t>recursive method</a:t>
            </a:r>
            <a:endParaRPr lang="en-CA" dirty="0">
              <a:solidFill>
                <a:srgbClr val="FF0000"/>
              </a:solidFill>
              <a:latin typeface="+mn-lt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1540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06059A-A6B2-44A0-91E1-D4B4DCDA75C7}" type="slidenum">
              <a:rPr lang="en-US" smtClean="0"/>
              <a:pPr>
                <a:defRPr/>
              </a:pPr>
              <a:t>78</a:t>
            </a:fld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CA" sz="1600" dirty="0" smtClean="0"/>
              <a:t>/**</a:t>
            </a:r>
            <a:endParaRPr lang="en-CA" sz="1600" dirty="0"/>
          </a:p>
          <a:p>
            <a:r>
              <a:rPr lang="en-CA" sz="1600" dirty="0"/>
              <a:t> * </a:t>
            </a:r>
            <a:r>
              <a:rPr lang="en-CA" sz="1600" dirty="0" smtClean="0"/>
              <a:t>Adds </a:t>
            </a:r>
            <a:r>
              <a:rPr lang="en-CA" sz="1600" dirty="0"/>
              <a:t>the given character to the end of the list</a:t>
            </a:r>
            <a:r>
              <a:rPr lang="en-CA" sz="1600" dirty="0" smtClean="0"/>
              <a:t>.</a:t>
            </a:r>
          </a:p>
          <a:p>
            <a:r>
              <a:rPr lang="en-CA" sz="1600" dirty="0" smtClean="0"/>
              <a:t> </a:t>
            </a:r>
            <a:r>
              <a:rPr lang="en-CA" sz="1600" dirty="0"/>
              <a:t>* </a:t>
            </a:r>
          </a:p>
          <a:p>
            <a:r>
              <a:rPr lang="en-CA" sz="1600" dirty="0"/>
              <a:t> * @</a:t>
            </a:r>
            <a:r>
              <a:rPr lang="en-CA" sz="1600" dirty="0" err="1"/>
              <a:t>param</a:t>
            </a:r>
            <a:r>
              <a:rPr lang="en-CA" sz="1600" dirty="0"/>
              <a:t> c</a:t>
            </a:r>
            <a:r>
              <a:rPr lang="en-CA" sz="1600" dirty="0" smtClean="0"/>
              <a:t> </a:t>
            </a:r>
            <a:r>
              <a:rPr lang="en-CA" sz="1600" dirty="0"/>
              <a:t>The character to </a:t>
            </a:r>
            <a:r>
              <a:rPr lang="en-CA" sz="1600" dirty="0" smtClean="0"/>
              <a:t>add</a:t>
            </a:r>
          </a:p>
          <a:p>
            <a:r>
              <a:rPr lang="en-CA" sz="1600" dirty="0"/>
              <a:t> </a:t>
            </a:r>
            <a:r>
              <a:rPr lang="en-CA" sz="1600" dirty="0" smtClean="0"/>
              <a:t>* @</a:t>
            </a:r>
            <a:r>
              <a:rPr lang="en-CA" sz="1600" dirty="0" err="1" smtClean="0"/>
              <a:t>param</a:t>
            </a:r>
            <a:r>
              <a:rPr lang="en-CA" sz="1600" dirty="0" smtClean="0"/>
              <a:t> node The node at the head of the current </a:t>
            </a:r>
            <a:r>
              <a:rPr lang="en-CA" sz="1600" dirty="0" err="1" smtClean="0"/>
              <a:t>sublist</a:t>
            </a:r>
            <a:endParaRPr lang="en-CA" sz="1600" dirty="0"/>
          </a:p>
          <a:p>
            <a:r>
              <a:rPr lang="en-CA" sz="1600" dirty="0"/>
              <a:t> */</a:t>
            </a:r>
          </a:p>
          <a:p>
            <a:r>
              <a:rPr lang="en-CA" sz="1600" dirty="0" smtClean="0"/>
              <a:t>private static void add(char c, Node node) {</a:t>
            </a:r>
            <a:endParaRPr lang="en-CA" sz="1600" dirty="0"/>
          </a:p>
          <a:p>
            <a:r>
              <a:rPr lang="en-CA" sz="1600" dirty="0"/>
              <a:t>  </a:t>
            </a:r>
            <a:r>
              <a:rPr lang="en-CA" sz="1600" dirty="0" smtClean="0"/>
              <a:t>if (</a:t>
            </a:r>
            <a:r>
              <a:rPr lang="en-CA" sz="1600" dirty="0" err="1" smtClean="0"/>
              <a:t>node.next</a:t>
            </a:r>
            <a:r>
              <a:rPr lang="en-CA" sz="1600" dirty="0" smtClean="0"/>
              <a:t> == null) {</a:t>
            </a:r>
            <a:endParaRPr lang="en-CA" sz="1600" dirty="0"/>
          </a:p>
          <a:p>
            <a:r>
              <a:rPr lang="en-CA" sz="1600" dirty="0" smtClean="0"/>
              <a:t>    </a:t>
            </a:r>
            <a:r>
              <a:rPr lang="en-CA" sz="1600" dirty="0" err="1" smtClean="0"/>
              <a:t>node.next</a:t>
            </a:r>
            <a:r>
              <a:rPr lang="en-CA" sz="1600" dirty="0" smtClean="0"/>
              <a:t> </a:t>
            </a:r>
            <a:r>
              <a:rPr lang="en-CA" sz="1600" dirty="0"/>
              <a:t>= new </a:t>
            </a:r>
            <a:r>
              <a:rPr lang="en-CA" sz="1600" dirty="0" smtClean="0"/>
              <a:t>Node(c);</a:t>
            </a:r>
            <a:endParaRPr lang="en-CA" sz="1600" dirty="0"/>
          </a:p>
          <a:p>
            <a:r>
              <a:rPr lang="en-CA" sz="1600" dirty="0"/>
              <a:t>  }</a:t>
            </a:r>
          </a:p>
          <a:p>
            <a:r>
              <a:rPr lang="en-CA" sz="1600" dirty="0"/>
              <a:t>  </a:t>
            </a:r>
            <a:r>
              <a:rPr lang="en-CA" sz="1600" dirty="0" smtClean="0"/>
              <a:t>else {</a:t>
            </a:r>
            <a:endParaRPr lang="en-CA" sz="1600" dirty="0"/>
          </a:p>
          <a:p>
            <a:r>
              <a:rPr lang="en-CA" sz="1600" dirty="0" smtClean="0"/>
              <a:t>    </a:t>
            </a:r>
            <a:r>
              <a:rPr lang="en-CA" sz="1600" dirty="0" err="1" smtClean="0"/>
              <a:t>LinkedList.add</a:t>
            </a:r>
            <a:r>
              <a:rPr lang="en-CA" sz="1600" dirty="0" smtClean="0"/>
              <a:t>(c, </a:t>
            </a:r>
            <a:r>
              <a:rPr lang="en-CA" sz="1600" dirty="0" err="1" smtClean="0"/>
              <a:t>node.next</a:t>
            </a:r>
            <a:r>
              <a:rPr lang="en-CA" sz="1600" dirty="0" smtClean="0"/>
              <a:t>);</a:t>
            </a:r>
            <a:endParaRPr lang="en-CA" sz="1600" dirty="0"/>
          </a:p>
          <a:p>
            <a:r>
              <a:rPr lang="en-CA" sz="1600" dirty="0"/>
              <a:t>  }</a:t>
            </a:r>
          </a:p>
          <a:p>
            <a:r>
              <a:rPr lang="en-CA" sz="16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516496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Add to end of list </a:t>
            </a:r>
            <a:r>
              <a:rPr lang="en-CA" dirty="0" smtClean="0"/>
              <a:t>(iterative</a:t>
            </a:r>
            <a:r>
              <a:rPr lang="en-CA" dirty="0"/>
              <a:t>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/>
              <a:t>adding to the end of the list can be done </a:t>
            </a:r>
            <a:r>
              <a:rPr lang="en-CA" dirty="0" smtClean="0"/>
              <a:t>iteratively</a:t>
            </a:r>
          </a:p>
          <a:p>
            <a:endParaRPr lang="en-CA" dirty="0"/>
          </a:p>
          <a:p>
            <a:pPr lvl="0">
              <a:buClr>
                <a:srgbClr val="DDDDDD"/>
              </a:buClr>
              <a:buNone/>
            </a:pPr>
            <a:r>
              <a:rPr lang="en-CA" sz="16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CA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void add(char c) {</a:t>
            </a:r>
          </a:p>
          <a:p>
            <a:pPr lvl="0">
              <a:buClr>
                <a:srgbClr val="DDDDDD"/>
              </a:buClr>
              <a:buNone/>
            </a:pPr>
            <a:r>
              <a:rPr lang="en-CA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if (</a:t>
            </a:r>
            <a:r>
              <a:rPr lang="en-CA" sz="16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this.size</a:t>
            </a:r>
            <a:r>
              <a:rPr lang="en-CA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== 0) {</a:t>
            </a:r>
          </a:p>
          <a:p>
            <a:pPr lvl="0">
              <a:buClr>
                <a:srgbClr val="DDDDDD"/>
              </a:buClr>
              <a:buNone/>
            </a:pPr>
            <a:r>
              <a:rPr lang="en-CA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CA" sz="16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this.head</a:t>
            </a:r>
            <a:r>
              <a:rPr lang="en-CA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= new Node(c);</a:t>
            </a:r>
          </a:p>
          <a:p>
            <a:pPr lvl="0">
              <a:buClr>
                <a:srgbClr val="DDDDDD"/>
              </a:buClr>
              <a:buNone/>
            </a:pPr>
            <a:r>
              <a:rPr lang="en-CA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lvl="0">
              <a:buClr>
                <a:srgbClr val="DDDDDD"/>
              </a:buClr>
              <a:buNone/>
            </a:pPr>
            <a:r>
              <a:rPr lang="en-CA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CA" sz="16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else {</a:t>
            </a:r>
          </a:p>
          <a:p>
            <a:pPr lvl="0">
              <a:buClr>
                <a:srgbClr val="DDDDDD"/>
              </a:buClr>
              <a:buNone/>
            </a:pPr>
            <a:r>
              <a:rPr lang="en-CA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6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CA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Node n = </a:t>
            </a:r>
            <a:r>
              <a:rPr lang="en-CA" sz="1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this.head</a:t>
            </a:r>
            <a:r>
              <a:rPr lang="en-CA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lvl="0">
              <a:buClr>
                <a:srgbClr val="DDDDDD"/>
              </a:buClr>
              <a:buNone/>
            </a:pPr>
            <a:r>
              <a:rPr lang="en-CA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while (</a:t>
            </a:r>
            <a:r>
              <a:rPr lang="en-CA" sz="1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n.next</a:t>
            </a:r>
            <a:r>
              <a:rPr lang="en-CA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!= null) {</a:t>
            </a:r>
          </a:p>
          <a:p>
            <a:pPr lvl="0">
              <a:buClr>
                <a:srgbClr val="DDDDDD"/>
              </a:buClr>
              <a:buNone/>
            </a:pPr>
            <a:r>
              <a:rPr lang="en-CA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n = </a:t>
            </a:r>
            <a:r>
              <a:rPr lang="en-CA" sz="1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n.next</a:t>
            </a:r>
            <a:r>
              <a:rPr lang="en-CA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lvl="0">
              <a:buClr>
                <a:srgbClr val="DDDDDD"/>
              </a:buClr>
              <a:buNone/>
            </a:pPr>
            <a:r>
              <a:rPr lang="en-CA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 lvl="0">
              <a:buClr>
                <a:srgbClr val="DDDDDD"/>
              </a:buClr>
              <a:buNone/>
            </a:pPr>
            <a:r>
              <a:rPr lang="en-CA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6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CA" sz="16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n.next</a:t>
            </a:r>
            <a:r>
              <a:rPr lang="en-CA" sz="16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= new Node(c);</a:t>
            </a:r>
          </a:p>
          <a:p>
            <a:pPr lvl="0">
              <a:buClr>
                <a:srgbClr val="DDDDDD"/>
              </a:buClr>
              <a:buNone/>
            </a:pPr>
            <a:r>
              <a:rPr lang="en-CA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6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}</a:t>
            </a:r>
            <a:endParaRPr lang="en-CA" sz="16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lvl="0">
              <a:buClr>
                <a:srgbClr val="DDDDDD"/>
              </a:buClr>
              <a:buNone/>
            </a:pPr>
            <a:r>
              <a:rPr lang="en-CA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CA" sz="16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this.size</a:t>
            </a:r>
            <a:r>
              <a:rPr lang="en-CA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++;</a:t>
            </a:r>
          </a:p>
          <a:p>
            <a:pPr lvl="0">
              <a:buClr>
                <a:srgbClr val="DDDDDD"/>
              </a:buClr>
              <a:buNone/>
            </a:pPr>
            <a:r>
              <a:rPr lang="en-CA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/>
              <a:pPr>
                <a:defRPr/>
              </a:pPr>
              <a:t>79</a:t>
            </a:fld>
            <a:endParaRPr lang="en-US"/>
          </a:p>
        </p:txBody>
      </p:sp>
      <p:sp>
        <p:nvSpPr>
          <p:cNvPr id="6" name="Right Brace 5"/>
          <p:cNvSpPr/>
          <p:nvPr/>
        </p:nvSpPr>
        <p:spPr>
          <a:xfrm>
            <a:off x="4111144" y="3832249"/>
            <a:ext cx="230428" cy="1152140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456786" y="3945845"/>
            <a:ext cx="360406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Starting from the head of the list,</a:t>
            </a:r>
            <a:br>
              <a:rPr lang="en-US" dirty="0" smtClean="0">
                <a:solidFill>
                  <a:srgbClr val="FF0000"/>
                </a:solidFill>
                <a:latin typeface="+mn-lt"/>
              </a:rPr>
            </a:br>
            <a:r>
              <a:rPr lang="en-US" dirty="0" smtClean="0">
                <a:solidFill>
                  <a:srgbClr val="FF0000"/>
                </a:solidFill>
                <a:latin typeface="+mn-lt"/>
              </a:rPr>
              <a:t>follow the links from node to node</a:t>
            </a:r>
            <a:br>
              <a:rPr lang="en-US" dirty="0" smtClean="0">
                <a:solidFill>
                  <a:srgbClr val="FF0000"/>
                </a:solidFill>
                <a:latin typeface="+mn-lt"/>
              </a:rPr>
            </a:br>
            <a:r>
              <a:rPr lang="en-US" dirty="0" smtClean="0">
                <a:solidFill>
                  <a:srgbClr val="FF0000"/>
                </a:solidFill>
                <a:latin typeface="+mn-lt"/>
              </a:rPr>
              <a:t>until you reach the last node.</a:t>
            </a:r>
          </a:p>
        </p:txBody>
      </p:sp>
    </p:spTree>
    <p:extLst>
      <p:ext uri="{BB962C8B-B14F-4D97-AF65-F5344CB8AC3E}">
        <p14:creationId xmlns:p14="http://schemas.microsoft.com/office/powerpoint/2010/main" val="26262408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Estimating complexity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for each line of code, determine how often it is executed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782379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Getting an Element in the List</a:t>
            </a:r>
            <a:endParaRPr lang="en-US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a client may wish to retrieve the </a:t>
            </a:r>
            <a:r>
              <a:rPr lang="en-CA" dirty="0" err="1" smtClean="0"/>
              <a:t>i</a:t>
            </a:r>
            <a:r>
              <a:rPr lang="en-CA" i="1" dirty="0" err="1" smtClean="0"/>
              <a:t>th</a:t>
            </a:r>
            <a:r>
              <a:rPr lang="en-CA" dirty="0" smtClean="0"/>
              <a:t> element from a list</a:t>
            </a:r>
          </a:p>
          <a:p>
            <a:pPr lvl="1">
              <a:defRPr/>
            </a:pPr>
            <a:r>
              <a:rPr lang="en-CA" dirty="0" smtClean="0"/>
              <a:t>the ability to access arbitrary elements of a sequence in the same amount of time is called </a:t>
            </a:r>
            <a:r>
              <a:rPr lang="en-CA" i="1" dirty="0" smtClean="0"/>
              <a:t>random access</a:t>
            </a:r>
            <a:r>
              <a:rPr lang="en-CA" dirty="0" smtClean="0"/>
              <a:t> </a:t>
            </a:r>
          </a:p>
          <a:p>
            <a:pPr lvl="1">
              <a:defRPr/>
            </a:pPr>
            <a:r>
              <a:rPr lang="en-CA" dirty="0" smtClean="0"/>
              <a:t>arrays support random access; linked lists do not</a:t>
            </a:r>
          </a:p>
          <a:p>
            <a:pPr>
              <a:defRPr/>
            </a:pPr>
            <a:r>
              <a:rPr lang="en-CA" dirty="0" smtClean="0"/>
              <a:t>to access the </a:t>
            </a:r>
            <a:r>
              <a:rPr lang="en-CA" dirty="0" err="1" smtClean="0"/>
              <a:t>i</a:t>
            </a:r>
            <a:r>
              <a:rPr lang="en-CA" i="1" dirty="0" err="1" smtClean="0"/>
              <a:t>th</a:t>
            </a:r>
            <a:r>
              <a:rPr lang="en-CA" dirty="0" smtClean="0"/>
              <a:t> element in a linked list we need to sequentially follow the first (</a:t>
            </a:r>
            <a:r>
              <a:rPr lang="en-CA" i="1" dirty="0" err="1" smtClean="0"/>
              <a:t>i</a:t>
            </a:r>
            <a:r>
              <a:rPr lang="en-CA" dirty="0" smtClean="0"/>
              <a:t> -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/>
              <a:t>) links</a:t>
            </a:r>
          </a:p>
          <a:p>
            <a:pPr lvl="1">
              <a:defRPr/>
            </a:pPr>
            <a:endParaRPr lang="en-CA" dirty="0" smtClean="0"/>
          </a:p>
          <a:p>
            <a:pPr lvl="1">
              <a:defRPr/>
            </a:pPr>
            <a:endParaRPr lang="en-CA" dirty="0" smtClean="0"/>
          </a:p>
          <a:p>
            <a:pPr lvl="1">
              <a:defRPr/>
            </a:pPr>
            <a:endParaRPr lang="en-CA" dirty="0" smtClean="0"/>
          </a:p>
          <a:p>
            <a:pPr lvl="1">
              <a:defRPr/>
            </a:pPr>
            <a:endParaRPr lang="en-CA" dirty="0" smtClean="0"/>
          </a:p>
          <a:p>
            <a:pPr lvl="1">
              <a:defRPr/>
            </a:pPr>
            <a:r>
              <a:rPr lang="en-CA" dirty="0" smtClean="0"/>
              <a:t>takes </a:t>
            </a:r>
            <a:r>
              <a:rPr lang="en-CA" i="1" dirty="0" smtClean="0"/>
              <a:t>O</a:t>
            </a:r>
            <a:r>
              <a:rPr lang="en-CA" dirty="0" smtClean="0"/>
              <a:t>(</a:t>
            </a:r>
            <a:r>
              <a:rPr lang="en-CA" i="1" dirty="0" smtClean="0"/>
              <a:t>n</a:t>
            </a:r>
            <a:r>
              <a:rPr lang="en-CA" dirty="0" smtClean="0"/>
              <a:t>) time versus </a:t>
            </a:r>
            <a:r>
              <a:rPr lang="en-CA" i="1" dirty="0" smtClean="0"/>
              <a:t>O</a:t>
            </a:r>
            <a:r>
              <a:rPr lang="en-CA" dirty="0" smtClean="0"/>
              <a:t>(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/>
              <a:t>) for arrays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812E82-CDD4-4793-AF8A-6B9ABBC19CDF}" type="slidenum">
              <a:rPr lang="en-US" smtClean="0"/>
              <a:pPr>
                <a:defRPr/>
              </a:pPr>
              <a:t>80</a:t>
            </a:fld>
            <a:endParaRPr lang="en-US"/>
          </a:p>
        </p:txBody>
      </p:sp>
      <p:sp>
        <p:nvSpPr>
          <p:cNvPr id="20494" name="TextBox 14"/>
          <p:cNvSpPr txBox="1">
            <a:spLocks noChangeArrowheads="1"/>
          </p:cNvSpPr>
          <p:nvPr/>
        </p:nvSpPr>
        <p:spPr bwMode="auto">
          <a:xfrm>
            <a:off x="228600" y="4773613"/>
            <a:ext cx="128753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t.get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(3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2073810" y="4800600"/>
            <a:ext cx="10112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link 0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3456378" y="4800600"/>
            <a:ext cx="10112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link 1</a:t>
            </a:r>
            <a:endParaRPr lang="en-US" b="1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4838945" y="4800600"/>
            <a:ext cx="10112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link 2</a:t>
            </a:r>
            <a:endParaRPr lang="en-US" b="1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" name="TextBox 4"/>
          <p:cNvSpPr txBox="1">
            <a:spLocks noChangeArrowheads="1"/>
          </p:cNvSpPr>
          <p:nvPr/>
        </p:nvSpPr>
        <p:spPr bwMode="auto">
          <a:xfrm>
            <a:off x="1576436" y="4142662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>
                <a:latin typeface="Courier New" pitchFamily="49" charset="0"/>
                <a:cs typeface="Courier New" pitchFamily="49" charset="0"/>
              </a:rPr>
              <a:t>'a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1" name="TextBox 4"/>
          <p:cNvSpPr txBox="1">
            <a:spLocks noChangeArrowheads="1"/>
          </p:cNvSpPr>
          <p:nvPr/>
        </p:nvSpPr>
        <p:spPr bwMode="auto">
          <a:xfrm>
            <a:off x="2946918" y="4146947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'x'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2" name="TextBox 4"/>
          <p:cNvSpPr txBox="1">
            <a:spLocks noChangeArrowheads="1"/>
          </p:cNvSpPr>
          <p:nvPr/>
        </p:nvSpPr>
        <p:spPr bwMode="auto">
          <a:xfrm>
            <a:off x="4329486" y="4146947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'r'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3" name="TextBox 4"/>
          <p:cNvSpPr txBox="1">
            <a:spLocks noChangeArrowheads="1"/>
          </p:cNvSpPr>
          <p:nvPr/>
        </p:nvSpPr>
        <p:spPr bwMode="auto">
          <a:xfrm>
            <a:off x="5712054" y="4146947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'a'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4" name="TextBox 4"/>
          <p:cNvSpPr txBox="1">
            <a:spLocks noChangeArrowheads="1"/>
          </p:cNvSpPr>
          <p:nvPr/>
        </p:nvSpPr>
        <p:spPr bwMode="auto">
          <a:xfrm>
            <a:off x="7094622" y="4154201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's'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2211941" y="4338867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3594509" y="4341710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4977076" y="4318799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6359645" y="4321642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28"/>
          <p:cNvSpPr/>
          <p:nvPr/>
        </p:nvSpPr>
        <p:spPr>
          <a:xfrm>
            <a:off x="2154334" y="4286946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0" name="Oval 29"/>
          <p:cNvSpPr/>
          <p:nvPr/>
        </p:nvSpPr>
        <p:spPr>
          <a:xfrm>
            <a:off x="3536902" y="4286946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1" name="Oval 30"/>
          <p:cNvSpPr/>
          <p:nvPr/>
        </p:nvSpPr>
        <p:spPr>
          <a:xfrm>
            <a:off x="4919469" y="4286946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2" name="Oval 31"/>
          <p:cNvSpPr/>
          <p:nvPr/>
        </p:nvSpPr>
        <p:spPr>
          <a:xfrm>
            <a:off x="6302038" y="4261192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3" name="Oval 32"/>
          <p:cNvSpPr/>
          <p:nvPr/>
        </p:nvSpPr>
        <p:spPr>
          <a:xfrm>
            <a:off x="7728299" y="4269721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60813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Getting an Element in the List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validation?</a:t>
            </a:r>
          </a:p>
          <a:p>
            <a:pPr>
              <a:defRPr/>
            </a:pPr>
            <a:r>
              <a:rPr lang="en-CA" dirty="0" smtClean="0"/>
              <a:t>getting the </a:t>
            </a:r>
            <a:r>
              <a:rPr lang="en-CA" i="1" dirty="0" err="1" smtClean="0"/>
              <a:t>i</a:t>
            </a:r>
            <a:r>
              <a:rPr lang="en-CA" dirty="0" err="1" smtClean="0"/>
              <a:t>th</a:t>
            </a:r>
            <a:r>
              <a:rPr lang="en-CA" dirty="0" smtClean="0"/>
              <a:t> element can be done recursively</a:t>
            </a:r>
          </a:p>
          <a:p>
            <a:pPr lvl="1">
              <a:defRPr/>
            </a:pPr>
            <a:r>
              <a:rPr lang="en-CA" dirty="0" smtClean="0"/>
              <a:t>base case:</a:t>
            </a:r>
          </a:p>
          <a:p>
            <a:pPr lvl="2">
              <a:defRPr/>
            </a:pPr>
            <a:r>
              <a:rPr lang="en-CA" dirty="0" smtClean="0"/>
              <a:t>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index == 0</a:t>
            </a:r>
            <a:endParaRPr lang="en-CA" dirty="0" smtClean="0">
              <a:cs typeface="Courier New" pitchFamily="49" charset="0"/>
            </a:endParaRPr>
          </a:p>
          <a:p>
            <a:pPr lvl="2">
              <a:defRPr/>
            </a:pPr>
            <a:r>
              <a:rPr lang="en-CA" dirty="0" smtClean="0">
                <a:cs typeface="Courier New" pitchFamily="49" charset="0"/>
              </a:rPr>
              <a:t>return the value held by the current link</a:t>
            </a:r>
            <a:endParaRPr lang="en-CA" dirty="0" smtClean="0"/>
          </a:p>
          <a:p>
            <a:pPr lvl="1">
              <a:defRPr/>
            </a:pPr>
            <a:r>
              <a:rPr lang="en-CA" dirty="0" smtClean="0"/>
              <a:t>recursive case:</a:t>
            </a:r>
          </a:p>
          <a:p>
            <a:pPr lvl="2">
              <a:defRPr/>
            </a:pPr>
            <a:r>
              <a:rPr lang="en-CA" dirty="0" smtClean="0"/>
              <a:t>get the element at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index – 1</a:t>
            </a:r>
            <a:r>
              <a:rPr lang="en-CA" dirty="0" smtClean="0"/>
              <a:t> starting from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next</a:t>
            </a:r>
            <a:r>
              <a:rPr lang="en-CA" dirty="0" smtClean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C4B65B-C3D1-463E-9E74-31890B301844}" type="slidenum">
              <a:rPr lang="en-US" smtClean="0"/>
              <a:pPr>
                <a:defRPr/>
              </a:pPr>
              <a:t>81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924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1C4B6C-CDC2-4590-9373-75F69C76E74C}" type="slidenum">
              <a:rPr lang="en-US" smtClean="0"/>
              <a:pPr>
                <a:defRPr/>
              </a:pPr>
              <a:t>82</a:t>
            </a:fld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CA" sz="1600" dirty="0"/>
              <a:t>/**</a:t>
            </a:r>
          </a:p>
          <a:p>
            <a:r>
              <a:rPr lang="en-CA" sz="1600" dirty="0"/>
              <a:t> * Returns the item at the specified position</a:t>
            </a:r>
          </a:p>
          <a:p>
            <a:r>
              <a:rPr lang="en-CA" sz="1600" dirty="0"/>
              <a:t> * in the list.</a:t>
            </a:r>
          </a:p>
          <a:p>
            <a:r>
              <a:rPr lang="en-CA" sz="1600" dirty="0"/>
              <a:t> * </a:t>
            </a:r>
          </a:p>
          <a:p>
            <a:r>
              <a:rPr lang="en-CA" sz="1600" dirty="0"/>
              <a:t> * @</a:t>
            </a:r>
            <a:r>
              <a:rPr lang="en-CA" sz="1600" dirty="0" err="1"/>
              <a:t>param</a:t>
            </a:r>
            <a:r>
              <a:rPr lang="en-CA" sz="1600" dirty="0"/>
              <a:t> index </a:t>
            </a:r>
            <a:r>
              <a:rPr lang="en-CA" dirty="0" err="1" smtClean="0"/>
              <a:t>i</a:t>
            </a:r>
            <a:r>
              <a:rPr lang="en-CA" sz="1600" dirty="0" err="1" smtClean="0"/>
              <a:t>ndex</a:t>
            </a:r>
            <a:r>
              <a:rPr lang="en-CA" sz="1600" dirty="0" smtClean="0"/>
              <a:t> </a:t>
            </a:r>
            <a:r>
              <a:rPr lang="en-CA" sz="1600" dirty="0"/>
              <a:t>of the element to return</a:t>
            </a:r>
          </a:p>
          <a:p>
            <a:r>
              <a:rPr lang="en-CA" sz="1600" dirty="0"/>
              <a:t> * @return the element at the specified position</a:t>
            </a:r>
          </a:p>
          <a:p>
            <a:r>
              <a:rPr lang="en-CA" sz="1600" dirty="0"/>
              <a:t> * @throws </a:t>
            </a:r>
            <a:r>
              <a:rPr lang="en-CA" sz="1600" dirty="0" err="1"/>
              <a:t>IndexOutOfBoundsException</a:t>
            </a:r>
            <a:r>
              <a:rPr lang="en-CA" sz="1600" dirty="0"/>
              <a:t> if the index</a:t>
            </a:r>
          </a:p>
          <a:p>
            <a:r>
              <a:rPr lang="en-CA" sz="1600" dirty="0"/>
              <a:t> *         is out of the range </a:t>
            </a:r>
          </a:p>
          <a:p>
            <a:r>
              <a:rPr lang="en-CA" sz="1600" dirty="0"/>
              <a:t> *         {@code (index &lt; 0 || index &gt;= </a:t>
            </a:r>
            <a:r>
              <a:rPr lang="en-CA" sz="1600" dirty="0" smtClean="0"/>
              <a:t>list size)}</a:t>
            </a:r>
            <a:endParaRPr lang="en-CA" sz="1600" dirty="0"/>
          </a:p>
          <a:p>
            <a:r>
              <a:rPr lang="en-CA" sz="1600" dirty="0"/>
              <a:t> */</a:t>
            </a:r>
          </a:p>
          <a:p>
            <a:r>
              <a:rPr lang="en-CA" sz="1600" dirty="0"/>
              <a:t>public char get(</a:t>
            </a:r>
            <a:r>
              <a:rPr lang="en-CA" sz="1600" dirty="0" err="1"/>
              <a:t>int</a:t>
            </a:r>
            <a:r>
              <a:rPr lang="en-CA" sz="1600" dirty="0"/>
              <a:t> index) {</a:t>
            </a:r>
          </a:p>
          <a:p>
            <a:r>
              <a:rPr lang="en-CA" sz="1600" dirty="0"/>
              <a:t>  if (index &lt; 0 || index &gt;= </a:t>
            </a:r>
            <a:r>
              <a:rPr lang="en-CA" sz="1600" dirty="0" err="1"/>
              <a:t>this.size</a:t>
            </a:r>
            <a:r>
              <a:rPr lang="en-CA" sz="1600" dirty="0"/>
              <a:t>) {</a:t>
            </a:r>
          </a:p>
          <a:p>
            <a:r>
              <a:rPr lang="en-CA" sz="1600" dirty="0"/>
              <a:t>    throw new </a:t>
            </a:r>
            <a:r>
              <a:rPr lang="en-CA" sz="1600" dirty="0" err="1"/>
              <a:t>IndexOutOfBoundsException</a:t>
            </a:r>
            <a:r>
              <a:rPr lang="en-CA" sz="1600" dirty="0"/>
              <a:t>("Index: " + index </a:t>
            </a:r>
            <a:r>
              <a:rPr lang="en-CA" sz="1600" dirty="0" smtClean="0"/>
              <a:t>+</a:t>
            </a:r>
            <a:br>
              <a:rPr lang="en-CA" sz="1600" dirty="0" smtClean="0"/>
            </a:br>
            <a:r>
              <a:rPr lang="en-CA" sz="1600" dirty="0" smtClean="0"/>
              <a:t>                                      ", </a:t>
            </a:r>
            <a:r>
              <a:rPr lang="en-CA" sz="1600" dirty="0"/>
              <a:t>Size: " + </a:t>
            </a:r>
            <a:r>
              <a:rPr lang="en-CA" sz="1600" dirty="0" err="1"/>
              <a:t>this.size</a:t>
            </a:r>
            <a:r>
              <a:rPr lang="en-CA" sz="1600" dirty="0"/>
              <a:t>);</a:t>
            </a:r>
          </a:p>
          <a:p>
            <a:r>
              <a:rPr lang="en-CA" sz="1600" dirty="0"/>
              <a:t>  }</a:t>
            </a:r>
          </a:p>
          <a:p>
            <a:r>
              <a:rPr lang="en-CA" sz="1600" dirty="0"/>
              <a:t>  return </a:t>
            </a:r>
            <a:r>
              <a:rPr lang="en-CA" sz="1600" dirty="0" err="1">
                <a:solidFill>
                  <a:srgbClr val="FF0000"/>
                </a:solidFill>
              </a:rPr>
              <a:t>LinkedList.get</a:t>
            </a:r>
            <a:r>
              <a:rPr lang="en-CA" sz="1600" dirty="0">
                <a:solidFill>
                  <a:srgbClr val="FF0000"/>
                </a:solidFill>
              </a:rPr>
              <a:t>(index, </a:t>
            </a:r>
            <a:r>
              <a:rPr lang="en-CA" sz="1600" dirty="0" err="1">
                <a:solidFill>
                  <a:srgbClr val="FF0000"/>
                </a:solidFill>
              </a:rPr>
              <a:t>this.head</a:t>
            </a:r>
            <a:r>
              <a:rPr lang="en-CA" sz="1600" dirty="0">
                <a:solidFill>
                  <a:srgbClr val="FF0000"/>
                </a:solidFill>
              </a:rPr>
              <a:t>);</a:t>
            </a:r>
          </a:p>
          <a:p>
            <a:r>
              <a:rPr lang="en-CA" sz="1600" dirty="0"/>
              <a:t>}</a:t>
            </a:r>
          </a:p>
          <a:p>
            <a:endParaRPr lang="en-CA" dirty="0"/>
          </a:p>
        </p:txBody>
      </p:sp>
      <p:sp>
        <p:nvSpPr>
          <p:cNvPr id="5" name="TextBox 4"/>
          <p:cNvSpPr txBox="1"/>
          <p:nvPr/>
        </p:nvSpPr>
        <p:spPr>
          <a:xfrm>
            <a:off x="6104774" y="5041996"/>
            <a:ext cx="1913409" cy="369332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  <a:latin typeface="+mn-lt"/>
                <a:cs typeface="Courier New" panose="02070309020205020404" pitchFamily="49" charset="0"/>
              </a:rPr>
              <a:t>recursive method</a:t>
            </a:r>
            <a:endParaRPr lang="en-CA" dirty="0">
              <a:solidFill>
                <a:srgbClr val="FF0000"/>
              </a:solidFill>
              <a:latin typeface="+mn-lt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3040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1C4B6C-CDC2-4590-9373-75F69C76E74C}" type="slidenum">
              <a:rPr lang="en-US" smtClean="0"/>
              <a:pPr>
                <a:defRPr/>
              </a:pPr>
              <a:t>83</a:t>
            </a:fld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CA" sz="1600" dirty="0"/>
              <a:t>/**</a:t>
            </a:r>
          </a:p>
          <a:p>
            <a:r>
              <a:rPr lang="en-CA" sz="1600" dirty="0"/>
              <a:t> * Returns the item at the specified position</a:t>
            </a:r>
          </a:p>
          <a:p>
            <a:r>
              <a:rPr lang="en-CA" sz="1600" dirty="0"/>
              <a:t> * in the list.</a:t>
            </a:r>
          </a:p>
          <a:p>
            <a:r>
              <a:rPr lang="en-CA" sz="1600" dirty="0"/>
              <a:t> * </a:t>
            </a:r>
          </a:p>
          <a:p>
            <a:r>
              <a:rPr lang="en-CA" sz="1600" dirty="0"/>
              <a:t> * @</a:t>
            </a:r>
            <a:r>
              <a:rPr lang="en-CA" sz="1600" dirty="0" err="1"/>
              <a:t>param</a:t>
            </a:r>
            <a:r>
              <a:rPr lang="en-CA" sz="1600" dirty="0"/>
              <a:t> index </a:t>
            </a:r>
            <a:r>
              <a:rPr lang="en-CA" dirty="0" err="1" smtClean="0"/>
              <a:t>i</a:t>
            </a:r>
            <a:r>
              <a:rPr lang="en-CA" sz="1600" dirty="0" err="1" smtClean="0"/>
              <a:t>ndex</a:t>
            </a:r>
            <a:r>
              <a:rPr lang="en-CA" sz="1600" dirty="0" smtClean="0"/>
              <a:t> </a:t>
            </a:r>
            <a:r>
              <a:rPr lang="en-CA" sz="1600" dirty="0"/>
              <a:t>of the element to </a:t>
            </a:r>
            <a:r>
              <a:rPr lang="en-CA" sz="1600" dirty="0" smtClean="0"/>
              <a:t>return</a:t>
            </a:r>
          </a:p>
          <a:p>
            <a:r>
              <a:rPr lang="en-CA" dirty="0"/>
              <a:t> </a:t>
            </a:r>
            <a:r>
              <a:rPr lang="en-CA" dirty="0" smtClean="0"/>
              <a:t>* @</a:t>
            </a:r>
            <a:r>
              <a:rPr lang="en-CA" dirty="0" err="1" smtClean="0"/>
              <a:t>param</a:t>
            </a:r>
            <a:r>
              <a:rPr lang="en-CA" dirty="0" smtClean="0"/>
              <a:t> node The node at the head of the current </a:t>
            </a:r>
            <a:r>
              <a:rPr lang="en-CA" dirty="0" err="1" smtClean="0"/>
              <a:t>sublist</a:t>
            </a:r>
            <a:endParaRPr lang="en-CA" sz="1600" dirty="0"/>
          </a:p>
          <a:p>
            <a:r>
              <a:rPr lang="en-CA" sz="1600" dirty="0"/>
              <a:t> * @return the element at the specified </a:t>
            </a:r>
            <a:r>
              <a:rPr lang="en-CA" sz="1600" dirty="0" smtClean="0"/>
              <a:t>position</a:t>
            </a:r>
          </a:p>
          <a:p>
            <a:r>
              <a:rPr lang="en-CA" sz="1600" dirty="0" smtClean="0"/>
              <a:t> */</a:t>
            </a:r>
            <a:endParaRPr lang="en-CA" sz="1600" dirty="0"/>
          </a:p>
          <a:p>
            <a:r>
              <a:rPr lang="en-CA" sz="1600" dirty="0"/>
              <a:t>private static char get(</a:t>
            </a:r>
            <a:r>
              <a:rPr lang="en-CA" sz="1600" dirty="0" err="1"/>
              <a:t>int</a:t>
            </a:r>
            <a:r>
              <a:rPr lang="en-CA" sz="1600" dirty="0"/>
              <a:t> index, Node node) {</a:t>
            </a:r>
          </a:p>
          <a:p>
            <a:r>
              <a:rPr lang="en-CA" sz="1600" dirty="0"/>
              <a:t>  if (index == 0) {</a:t>
            </a:r>
          </a:p>
          <a:p>
            <a:r>
              <a:rPr lang="en-CA" sz="1600" dirty="0"/>
              <a:t>    return </a:t>
            </a:r>
            <a:r>
              <a:rPr lang="en-CA" sz="1600" dirty="0" err="1"/>
              <a:t>node.data</a:t>
            </a:r>
            <a:r>
              <a:rPr lang="en-CA" sz="1600" dirty="0"/>
              <a:t>;</a:t>
            </a:r>
          </a:p>
          <a:p>
            <a:r>
              <a:rPr lang="en-CA" sz="1600" dirty="0"/>
              <a:t>  }</a:t>
            </a:r>
          </a:p>
          <a:p>
            <a:r>
              <a:rPr lang="en-CA" sz="1600" dirty="0"/>
              <a:t>  return </a:t>
            </a:r>
            <a:r>
              <a:rPr lang="en-CA" sz="1600" dirty="0" err="1"/>
              <a:t>LinkedList.get</a:t>
            </a:r>
            <a:r>
              <a:rPr lang="en-CA" sz="1600" dirty="0"/>
              <a:t>(index - 1, </a:t>
            </a:r>
            <a:r>
              <a:rPr lang="en-CA" sz="1600" dirty="0" err="1"/>
              <a:t>node.next</a:t>
            </a:r>
            <a:r>
              <a:rPr lang="en-CA" sz="1600" dirty="0"/>
              <a:t>);</a:t>
            </a:r>
          </a:p>
          <a:p>
            <a:r>
              <a:rPr lang="en-CA" sz="16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989897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Setting an Element in the List</a:t>
            </a: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CA" dirty="0" smtClean="0"/>
          </a:p>
          <a:p>
            <a:endParaRPr lang="en-CA" dirty="0"/>
          </a:p>
          <a:p>
            <a:endParaRPr lang="en-CA" dirty="0" smtClean="0"/>
          </a:p>
          <a:p>
            <a:r>
              <a:rPr lang="en-CA" dirty="0" smtClean="0"/>
              <a:t>setting </a:t>
            </a:r>
            <a:r>
              <a:rPr lang="en-CA" dirty="0"/>
              <a:t>the </a:t>
            </a:r>
            <a:r>
              <a:rPr lang="en-CA" i="1" dirty="0" err="1"/>
              <a:t>i</a:t>
            </a:r>
            <a:r>
              <a:rPr lang="en-CA" dirty="0" err="1"/>
              <a:t>th</a:t>
            </a:r>
            <a:r>
              <a:rPr lang="en-CA" dirty="0"/>
              <a:t> element is almost exactly the </a:t>
            </a:r>
            <a:r>
              <a:rPr lang="en-CA" dirty="0" smtClean="0"/>
              <a:t>same as getting the </a:t>
            </a:r>
            <a:r>
              <a:rPr lang="en-CA" i="1" dirty="0" err="1"/>
              <a:t>i</a:t>
            </a:r>
            <a:r>
              <a:rPr lang="en-CA" dirty="0" err="1"/>
              <a:t>th</a:t>
            </a:r>
            <a:r>
              <a:rPr lang="en-CA" dirty="0"/>
              <a:t> element </a:t>
            </a:r>
            <a:endParaRPr lang="en-US" dirty="0"/>
          </a:p>
          <a:p>
            <a:endParaRPr lang="en-CA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/>
              <a:pPr>
                <a:defRPr/>
              </a:pPr>
              <a:t>84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914874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85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375829"/>
            <a:ext cx="8377718" cy="5781131"/>
          </a:xfrm>
        </p:spPr>
        <p:txBody>
          <a:bodyPr/>
          <a:lstStyle/>
          <a:p>
            <a:r>
              <a:rPr lang="en-CA" dirty="0"/>
              <a:t>/**</a:t>
            </a:r>
          </a:p>
          <a:p>
            <a:r>
              <a:rPr lang="en-CA" dirty="0"/>
              <a:t> </a:t>
            </a:r>
            <a:r>
              <a:rPr lang="en-CA" dirty="0" smtClean="0"/>
              <a:t>* </a:t>
            </a:r>
            <a:r>
              <a:rPr lang="en-CA" dirty="0"/>
              <a:t>Sets the element at the specified position</a:t>
            </a:r>
          </a:p>
          <a:p>
            <a:r>
              <a:rPr lang="en-CA" dirty="0"/>
              <a:t> </a:t>
            </a:r>
            <a:r>
              <a:rPr lang="en-CA" dirty="0" smtClean="0"/>
              <a:t>* </a:t>
            </a:r>
            <a:r>
              <a:rPr lang="en-CA" dirty="0"/>
              <a:t>in the list.</a:t>
            </a:r>
          </a:p>
          <a:p>
            <a:r>
              <a:rPr lang="en-CA" dirty="0"/>
              <a:t> </a:t>
            </a:r>
            <a:r>
              <a:rPr lang="en-CA" dirty="0" smtClean="0"/>
              <a:t>* </a:t>
            </a:r>
            <a:endParaRPr lang="en-CA" dirty="0"/>
          </a:p>
          <a:p>
            <a:r>
              <a:rPr lang="en-CA" dirty="0"/>
              <a:t> </a:t>
            </a:r>
            <a:r>
              <a:rPr lang="en-CA" dirty="0" smtClean="0"/>
              <a:t>* </a:t>
            </a:r>
            <a:r>
              <a:rPr lang="en-CA" dirty="0"/>
              <a:t>@</a:t>
            </a:r>
            <a:r>
              <a:rPr lang="en-CA" dirty="0" err="1"/>
              <a:t>param</a:t>
            </a:r>
            <a:r>
              <a:rPr lang="en-CA" dirty="0"/>
              <a:t> index </a:t>
            </a:r>
            <a:r>
              <a:rPr lang="en-CA" dirty="0" err="1"/>
              <a:t>index</a:t>
            </a:r>
            <a:r>
              <a:rPr lang="en-CA" dirty="0"/>
              <a:t> of the element to set</a:t>
            </a:r>
          </a:p>
          <a:p>
            <a:r>
              <a:rPr lang="en-CA" dirty="0"/>
              <a:t> </a:t>
            </a:r>
            <a:r>
              <a:rPr lang="en-CA" dirty="0" smtClean="0"/>
              <a:t>* </a:t>
            </a:r>
            <a:r>
              <a:rPr lang="en-CA" dirty="0"/>
              <a:t>@</a:t>
            </a:r>
            <a:r>
              <a:rPr lang="en-CA" dirty="0" err="1"/>
              <a:t>param</a:t>
            </a:r>
            <a:r>
              <a:rPr lang="en-CA" dirty="0"/>
              <a:t> c new value of element </a:t>
            </a:r>
          </a:p>
          <a:p>
            <a:r>
              <a:rPr lang="en-CA" dirty="0"/>
              <a:t> </a:t>
            </a:r>
            <a:r>
              <a:rPr lang="en-CA" dirty="0" smtClean="0"/>
              <a:t>* </a:t>
            </a:r>
            <a:r>
              <a:rPr lang="en-CA" dirty="0"/>
              <a:t>@throws </a:t>
            </a:r>
            <a:r>
              <a:rPr lang="en-CA" dirty="0" err="1"/>
              <a:t>IndexOutOfBoundsException</a:t>
            </a:r>
            <a:r>
              <a:rPr lang="en-CA" dirty="0"/>
              <a:t> if the index</a:t>
            </a:r>
          </a:p>
          <a:p>
            <a:r>
              <a:rPr lang="en-CA" dirty="0"/>
              <a:t> </a:t>
            </a:r>
            <a:r>
              <a:rPr lang="en-CA" dirty="0" smtClean="0"/>
              <a:t>*         </a:t>
            </a:r>
            <a:r>
              <a:rPr lang="en-CA" dirty="0"/>
              <a:t>is out of the range </a:t>
            </a:r>
          </a:p>
          <a:p>
            <a:r>
              <a:rPr lang="en-CA" dirty="0"/>
              <a:t> </a:t>
            </a:r>
            <a:r>
              <a:rPr lang="en-CA" dirty="0" smtClean="0"/>
              <a:t>*         </a:t>
            </a:r>
            <a:r>
              <a:rPr lang="en-CA" dirty="0"/>
              <a:t>{@code (index &lt; 0 || index &gt;= list size)}</a:t>
            </a:r>
          </a:p>
          <a:p>
            <a:r>
              <a:rPr lang="en-CA" dirty="0"/>
              <a:t> </a:t>
            </a:r>
            <a:r>
              <a:rPr lang="en-CA" dirty="0" smtClean="0"/>
              <a:t>*/</a:t>
            </a:r>
            <a:endParaRPr lang="en-CA" dirty="0"/>
          </a:p>
          <a:p>
            <a:r>
              <a:rPr lang="en-CA" dirty="0"/>
              <a:t>public void set(</a:t>
            </a:r>
            <a:r>
              <a:rPr lang="en-CA" dirty="0" err="1"/>
              <a:t>int</a:t>
            </a:r>
            <a:r>
              <a:rPr lang="en-CA" dirty="0"/>
              <a:t> index, char c) {</a:t>
            </a:r>
          </a:p>
          <a:p>
            <a:r>
              <a:rPr lang="en-CA" dirty="0"/>
              <a:t>  if (index &lt; 0 || index &gt;= </a:t>
            </a:r>
            <a:r>
              <a:rPr lang="en-CA" dirty="0" err="1"/>
              <a:t>this.size</a:t>
            </a:r>
            <a:r>
              <a:rPr lang="en-CA" dirty="0"/>
              <a:t>) {</a:t>
            </a:r>
          </a:p>
          <a:p>
            <a:r>
              <a:rPr lang="en-CA" dirty="0"/>
              <a:t>  </a:t>
            </a:r>
            <a:r>
              <a:rPr lang="en-CA" dirty="0" smtClean="0"/>
              <a:t>  </a:t>
            </a:r>
            <a:r>
              <a:rPr lang="en-CA" dirty="0"/>
              <a:t>throw new </a:t>
            </a:r>
            <a:r>
              <a:rPr lang="en-CA" dirty="0" err="1"/>
              <a:t>IndexOutOfBoundsException</a:t>
            </a:r>
            <a:r>
              <a:rPr lang="en-CA" dirty="0"/>
              <a:t>("Index: " + index </a:t>
            </a:r>
            <a:r>
              <a:rPr lang="en-CA" dirty="0" smtClean="0"/>
              <a:t>+</a:t>
            </a:r>
            <a:br>
              <a:rPr lang="en-CA" dirty="0" smtClean="0"/>
            </a:br>
            <a:r>
              <a:rPr lang="en-CA" dirty="0" smtClean="0"/>
              <a:t>                                        ", Size</a:t>
            </a:r>
            <a:r>
              <a:rPr lang="en-CA" dirty="0"/>
              <a:t>: " </a:t>
            </a:r>
            <a:r>
              <a:rPr lang="en-CA" dirty="0" smtClean="0"/>
              <a:t>+ </a:t>
            </a:r>
            <a:r>
              <a:rPr lang="en-CA" dirty="0" err="1" smtClean="0"/>
              <a:t>this.size</a:t>
            </a:r>
            <a:r>
              <a:rPr lang="en-CA" dirty="0"/>
              <a:t>);</a:t>
            </a:r>
          </a:p>
          <a:p>
            <a:r>
              <a:rPr lang="en-CA" dirty="0"/>
              <a:t>  </a:t>
            </a:r>
            <a:r>
              <a:rPr lang="en-CA" dirty="0" smtClean="0"/>
              <a:t>}</a:t>
            </a:r>
            <a:endParaRPr lang="en-CA" dirty="0"/>
          </a:p>
          <a:p>
            <a:r>
              <a:rPr lang="en-CA" dirty="0"/>
              <a:t>  </a:t>
            </a:r>
            <a:r>
              <a:rPr lang="en-CA" dirty="0" err="1" smtClean="0">
                <a:solidFill>
                  <a:srgbClr val="FF0000"/>
                </a:solidFill>
              </a:rPr>
              <a:t>LinkedList.set</a:t>
            </a:r>
            <a:r>
              <a:rPr lang="en-CA" dirty="0" smtClean="0">
                <a:solidFill>
                  <a:srgbClr val="FF0000"/>
                </a:solidFill>
              </a:rPr>
              <a:t>(index</a:t>
            </a:r>
            <a:r>
              <a:rPr lang="en-CA" dirty="0">
                <a:solidFill>
                  <a:srgbClr val="FF0000"/>
                </a:solidFill>
              </a:rPr>
              <a:t>, c, </a:t>
            </a:r>
            <a:r>
              <a:rPr lang="en-CA" dirty="0" err="1">
                <a:solidFill>
                  <a:srgbClr val="FF0000"/>
                </a:solidFill>
              </a:rPr>
              <a:t>this.head</a:t>
            </a:r>
            <a:r>
              <a:rPr lang="en-CA" dirty="0">
                <a:solidFill>
                  <a:srgbClr val="FF0000"/>
                </a:solidFill>
              </a:rPr>
              <a:t>);</a:t>
            </a:r>
          </a:p>
          <a:p>
            <a:r>
              <a:rPr lang="en-CA" dirty="0"/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12175" y="5041996"/>
            <a:ext cx="1913409" cy="369332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  <a:latin typeface="+mn-lt"/>
                <a:cs typeface="Courier New" panose="02070309020205020404" pitchFamily="49" charset="0"/>
              </a:rPr>
              <a:t>recursive method</a:t>
            </a:r>
            <a:endParaRPr lang="en-CA" dirty="0">
              <a:solidFill>
                <a:srgbClr val="FF0000"/>
              </a:solidFill>
              <a:latin typeface="+mn-lt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6698983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/>
              <a:pPr>
                <a:defRPr/>
              </a:pPr>
              <a:t>86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/>
              <a:t>/**</a:t>
            </a:r>
          </a:p>
          <a:p>
            <a:r>
              <a:rPr lang="en-CA" dirty="0"/>
              <a:t> * Sets the </a:t>
            </a:r>
            <a:r>
              <a:rPr lang="en-CA" dirty="0" smtClean="0"/>
              <a:t>element at </a:t>
            </a:r>
            <a:r>
              <a:rPr lang="en-CA" dirty="0"/>
              <a:t>the specified position</a:t>
            </a:r>
          </a:p>
          <a:p>
            <a:r>
              <a:rPr lang="en-CA" dirty="0"/>
              <a:t> * in the list.</a:t>
            </a:r>
          </a:p>
          <a:p>
            <a:r>
              <a:rPr lang="en-CA" dirty="0"/>
              <a:t> * </a:t>
            </a:r>
          </a:p>
          <a:p>
            <a:r>
              <a:rPr lang="en-CA" dirty="0"/>
              <a:t> * @</a:t>
            </a:r>
            <a:r>
              <a:rPr lang="en-CA" dirty="0" err="1"/>
              <a:t>param</a:t>
            </a:r>
            <a:r>
              <a:rPr lang="en-CA" dirty="0"/>
              <a:t> index </a:t>
            </a:r>
            <a:r>
              <a:rPr lang="en-CA" dirty="0" err="1"/>
              <a:t>index</a:t>
            </a:r>
            <a:r>
              <a:rPr lang="en-CA" dirty="0"/>
              <a:t> of the element to </a:t>
            </a:r>
            <a:r>
              <a:rPr lang="en-CA" dirty="0" smtClean="0"/>
              <a:t>set</a:t>
            </a:r>
          </a:p>
          <a:p>
            <a:r>
              <a:rPr lang="en-CA" dirty="0"/>
              <a:t> </a:t>
            </a:r>
            <a:r>
              <a:rPr lang="en-CA" dirty="0" smtClean="0"/>
              <a:t>* @</a:t>
            </a:r>
            <a:r>
              <a:rPr lang="en-CA" dirty="0" err="1" smtClean="0"/>
              <a:t>param</a:t>
            </a:r>
            <a:r>
              <a:rPr lang="en-CA" dirty="0" smtClean="0"/>
              <a:t> c new value of the element</a:t>
            </a:r>
            <a:endParaRPr lang="en-CA" dirty="0"/>
          </a:p>
          <a:p>
            <a:r>
              <a:rPr lang="en-CA" dirty="0"/>
              <a:t> * @</a:t>
            </a:r>
            <a:r>
              <a:rPr lang="en-CA" dirty="0" err="1"/>
              <a:t>param</a:t>
            </a:r>
            <a:r>
              <a:rPr lang="en-CA" dirty="0"/>
              <a:t> node The node at the head of the current </a:t>
            </a:r>
            <a:r>
              <a:rPr lang="en-CA" dirty="0" err="1"/>
              <a:t>sublist</a:t>
            </a:r>
            <a:endParaRPr lang="en-CA" dirty="0"/>
          </a:p>
          <a:p>
            <a:r>
              <a:rPr lang="en-CA" dirty="0"/>
              <a:t> */</a:t>
            </a:r>
          </a:p>
          <a:p>
            <a:r>
              <a:rPr lang="en-CA" dirty="0"/>
              <a:t>private static void set(</a:t>
            </a:r>
            <a:r>
              <a:rPr lang="en-CA" dirty="0" err="1"/>
              <a:t>int</a:t>
            </a:r>
            <a:r>
              <a:rPr lang="en-CA" dirty="0"/>
              <a:t> index, char c, Node node) {</a:t>
            </a:r>
          </a:p>
          <a:p>
            <a:r>
              <a:rPr lang="en-CA" dirty="0"/>
              <a:t>  </a:t>
            </a:r>
            <a:r>
              <a:rPr lang="en-CA" dirty="0" smtClean="0"/>
              <a:t>if </a:t>
            </a:r>
            <a:r>
              <a:rPr lang="en-CA" dirty="0"/>
              <a:t>(index == 0) {</a:t>
            </a:r>
          </a:p>
          <a:p>
            <a:r>
              <a:rPr lang="en-CA" dirty="0"/>
              <a:t>  </a:t>
            </a:r>
            <a:r>
              <a:rPr lang="en-CA" dirty="0" smtClean="0"/>
              <a:t>  </a:t>
            </a:r>
            <a:r>
              <a:rPr lang="en-CA" dirty="0" err="1"/>
              <a:t>node.data</a:t>
            </a:r>
            <a:r>
              <a:rPr lang="en-CA" dirty="0"/>
              <a:t> = c;</a:t>
            </a:r>
          </a:p>
          <a:p>
            <a:r>
              <a:rPr lang="en-CA" dirty="0"/>
              <a:t>  </a:t>
            </a:r>
            <a:r>
              <a:rPr lang="en-CA" dirty="0" smtClean="0"/>
              <a:t>  </a:t>
            </a:r>
            <a:r>
              <a:rPr lang="en-CA" dirty="0"/>
              <a:t>return;</a:t>
            </a:r>
          </a:p>
          <a:p>
            <a:r>
              <a:rPr lang="en-CA" dirty="0"/>
              <a:t>  </a:t>
            </a:r>
            <a:r>
              <a:rPr lang="en-CA" dirty="0" smtClean="0"/>
              <a:t>}</a:t>
            </a:r>
            <a:endParaRPr lang="en-CA" dirty="0"/>
          </a:p>
          <a:p>
            <a:r>
              <a:rPr lang="en-CA" dirty="0"/>
              <a:t>  </a:t>
            </a:r>
            <a:r>
              <a:rPr lang="en-CA" dirty="0" err="1" smtClean="0"/>
              <a:t>LinkedList.set</a:t>
            </a:r>
            <a:r>
              <a:rPr lang="en-CA" dirty="0" smtClean="0"/>
              <a:t>(index </a:t>
            </a:r>
            <a:r>
              <a:rPr lang="en-CA" dirty="0"/>
              <a:t>- 1, c, </a:t>
            </a:r>
            <a:r>
              <a:rPr lang="en-CA" dirty="0" err="1"/>
              <a:t>node.next</a:t>
            </a:r>
            <a:r>
              <a:rPr lang="en-CA" dirty="0"/>
              <a:t>);</a:t>
            </a:r>
          </a:p>
          <a:p>
            <a:r>
              <a:rPr lang="en-CA" dirty="0" smtClean="0"/>
              <a:t>}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921887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Recursively Move Smallest to Front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199"/>
            <a:ext cx="8229600" cy="5147757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rgbClr val="7F0055"/>
                </a:solidFill>
                <a:latin typeface="Segoe UI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Week10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{</a:t>
            </a:r>
          </a:p>
          <a:p>
            <a:endParaRPr lang="en-US" dirty="0">
              <a:latin typeface="Segoe UI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public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void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minToFront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(List&lt;Integer&gt; t) {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if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(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t.size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() &lt; 2) 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{                                                                </a:t>
            </a:r>
            <a:r>
              <a:rPr lang="en-US" dirty="0" smtClean="0">
                <a:solidFill>
                  <a:srgbClr val="FF0000"/>
                </a:solidFill>
                <a:latin typeface="Segoe UI"/>
              </a:rPr>
              <a:t>1</a:t>
            </a:r>
            <a:endParaRPr lang="en-US" dirty="0">
              <a:solidFill>
                <a:srgbClr val="000000"/>
              </a:solidFill>
              <a:latin typeface="Segoe UI"/>
            </a:endParaRP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 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return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;                                                                             </a:t>
            </a:r>
            <a:r>
              <a:rPr lang="en-US" dirty="0" smtClean="0">
                <a:solidFill>
                  <a:srgbClr val="FF0000"/>
                </a:solidFill>
                <a:latin typeface="Segoe UI"/>
              </a:rPr>
              <a:t>1 or 0</a:t>
            </a:r>
            <a:endParaRPr lang="en-US" dirty="0">
              <a:solidFill>
                <a:srgbClr val="000000"/>
              </a:solidFill>
              <a:latin typeface="Segoe UI"/>
            </a:endParaRP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Week10.</a:t>
            </a:r>
            <a:r>
              <a:rPr lang="en-US" i="1" dirty="0" smtClean="0">
                <a:solidFill>
                  <a:srgbClr val="000000"/>
                </a:solidFill>
                <a:latin typeface="Segoe UI"/>
              </a:rPr>
              <a:t>minToFront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(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t.subList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(1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t.size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()));                     </a:t>
            </a:r>
            <a:r>
              <a:rPr lang="en-US" dirty="0" smtClean="0">
                <a:solidFill>
                  <a:srgbClr val="FF0000"/>
                </a:solidFill>
                <a:latin typeface="Segoe UI"/>
              </a:rPr>
              <a:t>1 or 0</a:t>
            </a:r>
            <a:endParaRPr lang="en-US" dirty="0">
              <a:solidFill>
                <a:srgbClr val="000000"/>
              </a:solidFill>
              <a:latin typeface="Segoe UI"/>
            </a:endParaRP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</a:t>
            </a:r>
            <a:r>
              <a:rPr lang="en-US" dirty="0" err="1">
                <a:solidFill>
                  <a:srgbClr val="7F0055"/>
                </a:solidFill>
                <a:latin typeface="Segoe UI"/>
              </a:rPr>
              <a:t>int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first =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t.get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(0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);                                                            </a:t>
            </a:r>
            <a:r>
              <a:rPr lang="en-US" dirty="0" smtClean="0">
                <a:solidFill>
                  <a:srgbClr val="FF0000"/>
                </a:solidFill>
                <a:latin typeface="Segoe UI"/>
              </a:rPr>
              <a:t>1 or 0</a:t>
            </a:r>
            <a:endParaRPr lang="en-US" dirty="0">
              <a:solidFill>
                <a:srgbClr val="FF0000"/>
              </a:solidFill>
              <a:latin typeface="Segoe UI"/>
            </a:endParaRP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</a:t>
            </a:r>
            <a:r>
              <a:rPr lang="en-US" dirty="0" err="1">
                <a:solidFill>
                  <a:srgbClr val="7F0055"/>
                </a:solidFill>
                <a:latin typeface="Segoe UI"/>
              </a:rPr>
              <a:t>int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second =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t.get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(1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);                                                       </a:t>
            </a:r>
            <a:r>
              <a:rPr lang="en-US" dirty="0" smtClean="0">
                <a:solidFill>
                  <a:srgbClr val="FF0000"/>
                </a:solidFill>
                <a:latin typeface="Segoe UI"/>
              </a:rPr>
              <a:t>1 or 0</a:t>
            </a:r>
            <a:endParaRPr lang="en-US" dirty="0">
              <a:solidFill>
                <a:srgbClr val="FF0000"/>
              </a:solidFill>
              <a:latin typeface="Segoe UI"/>
            </a:endParaRP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if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(second &lt; first) 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{                                                           </a:t>
            </a:r>
            <a:r>
              <a:rPr lang="en-US" dirty="0" smtClean="0">
                <a:solidFill>
                  <a:srgbClr val="FF0000"/>
                </a:solidFill>
                <a:latin typeface="Segoe UI"/>
              </a:rPr>
              <a:t>1 or 0</a:t>
            </a:r>
            <a:endParaRPr lang="en-US" dirty="0">
              <a:solidFill>
                <a:srgbClr val="FF0000"/>
              </a:solidFill>
              <a:latin typeface="Segoe UI"/>
            </a:endParaRP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 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t.set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(0, second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);                                                              </a:t>
            </a:r>
            <a:r>
              <a:rPr lang="en-US" dirty="0" smtClean="0">
                <a:solidFill>
                  <a:srgbClr val="FF0000"/>
                </a:solidFill>
                <a:latin typeface="Segoe UI"/>
              </a:rPr>
              <a:t>1 or 0</a:t>
            </a:r>
            <a:endParaRPr lang="en-US" dirty="0">
              <a:solidFill>
                <a:srgbClr val="FF0000"/>
              </a:solidFill>
              <a:latin typeface="Segoe UI"/>
            </a:endParaRP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 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t.set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(1, first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);                                                                   </a:t>
            </a:r>
            <a:r>
              <a:rPr lang="en-US" dirty="0" smtClean="0">
                <a:solidFill>
                  <a:srgbClr val="FF0000"/>
                </a:solidFill>
                <a:latin typeface="Segoe UI"/>
              </a:rPr>
              <a:t>1 or 0</a:t>
            </a:r>
            <a:endParaRPr lang="en-US" dirty="0">
              <a:solidFill>
                <a:srgbClr val="FF0000"/>
              </a:solidFill>
              <a:latin typeface="Segoe UI"/>
            </a:endParaRP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}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771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>
    <a:lnDef>
      <a:spPr>
        <a:ln w="381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2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13260</TotalTime>
  <Words>4493</Words>
  <Application>Microsoft Office PowerPoint</Application>
  <PresentationFormat>On-screen Show (4:3)</PresentationFormat>
  <Paragraphs>893</Paragraphs>
  <Slides>86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86</vt:i4>
      </vt:variant>
    </vt:vector>
  </HeadingPairs>
  <TitlesOfParts>
    <vt:vector size="97" baseType="lpstr">
      <vt:lpstr>Arial</vt:lpstr>
      <vt:lpstr>Calibri</vt:lpstr>
      <vt:lpstr>Cambria Math</vt:lpstr>
      <vt:lpstr>Consolas</vt:lpstr>
      <vt:lpstr>Constantia</vt:lpstr>
      <vt:lpstr>Courier New</vt:lpstr>
      <vt:lpstr>Segoe UI</vt:lpstr>
      <vt:lpstr>Times New Roman</vt:lpstr>
      <vt:lpstr>Wingdings</vt:lpstr>
      <vt:lpstr>Wingdings 3</vt:lpstr>
      <vt:lpstr>Origin</vt:lpstr>
      <vt:lpstr>Recursion (Part 3)</vt:lpstr>
      <vt:lpstr>Computational complexity</vt:lpstr>
      <vt:lpstr>Recursively Move Smallest to Front</vt:lpstr>
      <vt:lpstr>Estimating complexity</vt:lpstr>
      <vt:lpstr>Elementary instructions</vt:lpstr>
      <vt:lpstr>Estimating complexity</vt:lpstr>
      <vt:lpstr>Recursively Move Smallest to Front</vt:lpstr>
      <vt:lpstr>Estimating complexity</vt:lpstr>
      <vt:lpstr>Recursively Move Smallest to Front</vt:lpstr>
      <vt:lpstr>Total number of operations</vt:lpstr>
      <vt:lpstr>Total number of operations</vt:lpstr>
      <vt:lpstr>Total number of operations</vt:lpstr>
      <vt:lpstr>Total number of operations</vt:lpstr>
      <vt:lpstr>Total number of operations</vt:lpstr>
      <vt:lpstr>Total number of operations</vt:lpstr>
      <vt:lpstr>Total number of operations</vt:lpstr>
      <vt:lpstr>Total number of operations</vt:lpstr>
      <vt:lpstr>Total number of operations</vt:lpstr>
      <vt:lpstr>Total number of operations</vt:lpstr>
      <vt:lpstr>Solving the recurrence relation</vt:lpstr>
      <vt:lpstr>Solving the recurrence relation</vt:lpstr>
      <vt:lpstr>Solving the recurrence relation</vt:lpstr>
      <vt:lpstr>Solving the recurrence relation</vt:lpstr>
      <vt:lpstr>Solving the recurrence relation</vt:lpstr>
      <vt:lpstr>Big-O notation</vt:lpstr>
      <vt:lpstr>Big-O notation</vt:lpstr>
      <vt:lpstr>Big-O notation</vt:lpstr>
      <vt:lpstr>Big-O notation</vt:lpstr>
      <vt:lpstr>Big-O notation</vt:lpstr>
      <vt:lpstr>Big-O notation</vt:lpstr>
      <vt:lpstr>O(1)</vt:lpstr>
      <vt:lpstr>O(log_2⁡n)</vt:lpstr>
      <vt:lpstr>O(n)</vt:lpstr>
      <vt:lpstr>O(〖nlog〗_2⁡n)</vt:lpstr>
      <vt:lpstr>O(n^2)</vt:lpstr>
      <vt:lpstr>O(2^n)</vt:lpstr>
      <vt:lpstr>Comparing Rates of Growth</vt:lpstr>
      <vt:lpstr>Comments</vt:lpstr>
      <vt:lpstr>Proving correctness and terminaton</vt:lpstr>
      <vt:lpstr>Proving Correctness and Termination</vt:lpstr>
      <vt:lpstr>Proving Correctness</vt:lpstr>
      <vt:lpstr>printItToo</vt:lpstr>
      <vt:lpstr>Correctness of printItToo</vt:lpstr>
      <vt:lpstr>Proving Termination</vt:lpstr>
      <vt:lpstr>Termination of printItToo</vt:lpstr>
      <vt:lpstr>countZeros</vt:lpstr>
      <vt:lpstr>Correctness of countZeros</vt:lpstr>
      <vt:lpstr>Termination of countZeros</vt:lpstr>
      <vt:lpstr>Implementing a list</vt:lpstr>
      <vt:lpstr>Data Structures</vt:lpstr>
      <vt:lpstr>Arrays</vt:lpstr>
      <vt:lpstr>Arrays</vt:lpstr>
      <vt:lpstr>Arrays</vt:lpstr>
      <vt:lpstr>Arrays</vt:lpstr>
      <vt:lpstr>Arrays</vt:lpstr>
      <vt:lpstr>Arrays</vt:lpstr>
      <vt:lpstr>Implementing a list using an array</vt:lpstr>
      <vt:lpstr>PowerPoint Presentation</vt:lpstr>
      <vt:lpstr>Get and set</vt:lpstr>
      <vt:lpstr>PowerPoint Presentation</vt:lpstr>
      <vt:lpstr>Adding to the end of the list</vt:lpstr>
      <vt:lpstr>PowerPoint Presentation</vt:lpstr>
      <vt:lpstr>Inserting in the middle of an array</vt:lpstr>
      <vt:lpstr>PowerPoint Presentation</vt:lpstr>
      <vt:lpstr>Other list operations</vt:lpstr>
      <vt:lpstr>PowerPoint Presentation</vt:lpstr>
      <vt:lpstr>Recursive Objects</vt:lpstr>
      <vt:lpstr>Recursive Objects</vt:lpstr>
      <vt:lpstr>Singly Linked List</vt:lpstr>
      <vt:lpstr>Singly Linked List</vt:lpstr>
      <vt:lpstr>UML Class Diagram</vt:lpstr>
      <vt:lpstr>Node</vt:lpstr>
      <vt:lpstr>PowerPoint Presentation</vt:lpstr>
      <vt:lpstr>LinkedList constructor</vt:lpstr>
      <vt:lpstr>Creating a Linked List</vt:lpstr>
      <vt:lpstr>Add to end of list (recursive)</vt:lpstr>
      <vt:lpstr>PowerPoint Presentation</vt:lpstr>
      <vt:lpstr>PowerPoint Presentation</vt:lpstr>
      <vt:lpstr>Add to end of list (iterative)</vt:lpstr>
      <vt:lpstr>Getting an Element in the List</vt:lpstr>
      <vt:lpstr>Getting an Element in the List</vt:lpstr>
      <vt:lpstr>PowerPoint Presentation</vt:lpstr>
      <vt:lpstr>PowerPoint Presentation</vt:lpstr>
      <vt:lpstr>Setting an Element in the List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Utilities</dc:title>
  <dc:creator>mab</dc:creator>
  <cp:lastModifiedBy>Windows User</cp:lastModifiedBy>
  <cp:revision>1011</cp:revision>
  <dcterms:created xsi:type="dcterms:W3CDTF">2006-08-16T00:00:00Z</dcterms:created>
  <dcterms:modified xsi:type="dcterms:W3CDTF">2017-03-28T17:46:47Z</dcterms:modified>
</cp:coreProperties>
</file>