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8"/>
  </p:notesMasterIdLst>
  <p:sldIdLst>
    <p:sldId id="817" r:id="rId2"/>
    <p:sldId id="818" r:id="rId3"/>
    <p:sldId id="816" r:id="rId4"/>
    <p:sldId id="819" r:id="rId5"/>
    <p:sldId id="820" r:id="rId6"/>
    <p:sldId id="821" r:id="rId7"/>
    <p:sldId id="831" r:id="rId8"/>
    <p:sldId id="822" r:id="rId9"/>
    <p:sldId id="823" r:id="rId10"/>
    <p:sldId id="824" r:id="rId11"/>
    <p:sldId id="827" r:id="rId12"/>
    <p:sldId id="828" r:id="rId13"/>
    <p:sldId id="830" r:id="rId14"/>
    <p:sldId id="829" r:id="rId15"/>
    <p:sldId id="832" r:id="rId16"/>
    <p:sldId id="825" r:id="rId17"/>
    <p:sldId id="833" r:id="rId18"/>
    <p:sldId id="834" r:id="rId19"/>
    <p:sldId id="835" r:id="rId20"/>
    <p:sldId id="836" r:id="rId21"/>
    <p:sldId id="837" r:id="rId22"/>
    <p:sldId id="838" r:id="rId23"/>
    <p:sldId id="839" r:id="rId24"/>
    <p:sldId id="840" r:id="rId25"/>
    <p:sldId id="841" r:id="rId26"/>
    <p:sldId id="842" r:id="rId27"/>
    <p:sldId id="899" r:id="rId28"/>
    <p:sldId id="900" r:id="rId29"/>
    <p:sldId id="901" r:id="rId30"/>
    <p:sldId id="902" r:id="rId31"/>
    <p:sldId id="893" r:id="rId32"/>
    <p:sldId id="897" r:id="rId33"/>
    <p:sldId id="894" r:id="rId34"/>
    <p:sldId id="898" r:id="rId35"/>
    <p:sldId id="895" r:id="rId36"/>
    <p:sldId id="896" r:id="rId37"/>
    <p:sldId id="843" r:id="rId38"/>
    <p:sldId id="844" r:id="rId39"/>
    <p:sldId id="845" r:id="rId40"/>
    <p:sldId id="846" r:id="rId41"/>
    <p:sldId id="847" r:id="rId42"/>
    <p:sldId id="848" r:id="rId43"/>
    <p:sldId id="849" r:id="rId44"/>
    <p:sldId id="850" r:id="rId45"/>
    <p:sldId id="851" r:id="rId46"/>
    <p:sldId id="852" r:id="rId47"/>
    <p:sldId id="853" r:id="rId48"/>
    <p:sldId id="854" r:id="rId49"/>
    <p:sldId id="855" r:id="rId50"/>
    <p:sldId id="856" r:id="rId51"/>
    <p:sldId id="857" r:id="rId52"/>
    <p:sldId id="858" r:id="rId53"/>
    <p:sldId id="859" r:id="rId54"/>
    <p:sldId id="860" r:id="rId55"/>
    <p:sldId id="861" r:id="rId56"/>
    <p:sldId id="862" r:id="rId57"/>
    <p:sldId id="863" r:id="rId58"/>
    <p:sldId id="864" r:id="rId59"/>
    <p:sldId id="865" r:id="rId60"/>
    <p:sldId id="866" r:id="rId61"/>
    <p:sldId id="867" r:id="rId62"/>
    <p:sldId id="868" r:id="rId63"/>
    <p:sldId id="869" r:id="rId64"/>
    <p:sldId id="870" r:id="rId65"/>
    <p:sldId id="871" r:id="rId66"/>
    <p:sldId id="872" r:id="rId67"/>
    <p:sldId id="873" r:id="rId68"/>
    <p:sldId id="874" r:id="rId69"/>
    <p:sldId id="875" r:id="rId70"/>
    <p:sldId id="876" r:id="rId71"/>
    <p:sldId id="877" r:id="rId72"/>
    <p:sldId id="878" r:id="rId73"/>
    <p:sldId id="879" r:id="rId74"/>
    <p:sldId id="880" r:id="rId75"/>
    <p:sldId id="881" r:id="rId76"/>
    <p:sldId id="882" r:id="rId77"/>
    <p:sldId id="883" r:id="rId78"/>
    <p:sldId id="884" r:id="rId79"/>
    <p:sldId id="885" r:id="rId80"/>
    <p:sldId id="886" r:id="rId81"/>
    <p:sldId id="887" r:id="rId82"/>
    <p:sldId id="888" r:id="rId83"/>
    <p:sldId id="889" r:id="rId84"/>
    <p:sldId id="890" r:id="rId85"/>
    <p:sldId id="891" r:id="rId86"/>
    <p:sldId id="892" r:id="rId8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3902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4150">
          <p15:clr>
            <a:srgbClr val="A4A3A4"/>
          </p15:clr>
        </p15:guide>
        <p15:guide id="5" pos="2880">
          <p15:clr>
            <a:srgbClr val="A4A3A4"/>
          </p15:clr>
        </p15:guide>
        <p15:guide id="6" pos="2408">
          <p15:clr>
            <a:srgbClr val="A4A3A4"/>
          </p15:clr>
        </p15:guide>
        <p15:guide id="7" pos="3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302" autoAdjust="0"/>
    <p:restoredTop sz="94667" autoAdjust="0"/>
  </p:normalViewPr>
  <p:slideViewPr>
    <p:cSldViewPr showGuides="1">
      <p:cViewPr varScale="1">
        <p:scale>
          <a:sx n="117" d="100"/>
          <a:sy n="117" d="100"/>
        </p:scale>
        <p:origin x="1368" y="96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9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  <p:sldLayoutId id="214748431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(Part 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before we can determine the total number of elementary operations, we need to count the number of elementary operations arising from the recursive call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be the total number of elementary operations required by </a:t>
                </a:r>
                <a:r>
                  <a:rPr lang="en-US" b="1" dirty="0" err="1" smtClean="0">
                    <a:solidFill>
                      <a:srgbClr val="000000"/>
                    </a:solidFill>
                    <a:latin typeface="Segoe UI"/>
                  </a:rPr>
                  <a:t>minToFront</a:t>
                </a:r>
                <a:r>
                  <a:rPr lang="en-US" b="1" dirty="0" smtClean="0">
                    <a:solidFill>
                      <a:srgbClr val="000000"/>
                    </a:solidFill>
                    <a:latin typeface="Segoe UI"/>
                  </a:rPr>
                  <a:t>(t)</a:t>
                </a:r>
                <a:r>
                  <a:rPr lang="en-US" dirty="0" smtClean="0">
                    <a:solidFill>
                      <a:srgbClr val="000000"/>
                    </a:solidFill>
                    <a:latin typeface="Segoe UI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1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4802428" y="3313786"/>
            <a:ext cx="115214" cy="69128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7892" y="376279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operation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12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4197554" y="2593699"/>
            <a:ext cx="115214" cy="2131459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83018" y="3793235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elementary operation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30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  <a:latin typeface="+mn-lt"/>
                  </a:rPr>
                  <a:t> elementary operations</a:t>
                </a:r>
                <a:endParaRPr lang="en-US" dirty="0">
                  <a:solidFill>
                    <a:srgbClr val="FFC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r="-9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3515565" y="1893120"/>
            <a:ext cx="96623" cy="3514027"/>
          </a:xfrm>
          <a:prstGeom prst="righ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  <a:latin typeface="+mn-lt"/>
                  </a:rPr>
                  <a:t> elementary operations</a:t>
                </a:r>
                <a:endParaRPr lang="en-US" dirty="0">
                  <a:solidFill>
                    <a:srgbClr val="FFC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r="-9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291733" y="418328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elementary operation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1733" y="459022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operation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236546" y="3889856"/>
            <a:ext cx="141952" cy="97931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66533" y="4194849"/>
                <a:ext cx="1759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533" y="4194849"/>
                <a:ext cx="175907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3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9938" y="2219254"/>
            <a:ext cx="7719338" cy="103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   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(0, second);       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2175" y="2449681"/>
            <a:ext cx="2216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lines run if the</a:t>
            </a:r>
          </a:p>
          <a:p>
            <a:r>
              <a:rPr lang="en-US" dirty="0" smtClean="0">
                <a:latin typeface="+mn-lt"/>
              </a:rPr>
              <a:t>base case is true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76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9938" y="4581140"/>
            <a:ext cx="7719338" cy="69128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938" y="3256179"/>
            <a:ext cx="7719338" cy="1324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9938" y="2219253"/>
            <a:ext cx="7719338" cy="34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   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(0, second);       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9782" y="3563724"/>
            <a:ext cx="2216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these lines run if the</a:t>
            </a:r>
          </a:p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6833" y="2214234"/>
            <a:ext cx="408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this line runs if the 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4538" y="4581140"/>
            <a:ext cx="2864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these lines might run if the</a:t>
            </a:r>
          </a:p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806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counting the total number of operations, we often consider the worst case scenario</a:t>
            </a:r>
          </a:p>
          <a:p>
            <a:pPr lvl="1"/>
            <a:r>
              <a:rPr lang="en-US" dirty="0" smtClean="0"/>
              <a:t>let’s assume that the lines that might run always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recursive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two equations above are called the </a:t>
                </a:r>
                <a:r>
                  <a:rPr lang="en-US" i="1" dirty="0" smtClean="0"/>
                  <a:t>recurrence relation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minToFront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let’s try to solve the recurrence relation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4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computational complexity is concerned with describing the amount of resources needed to run an algorithm</a:t>
                </a:r>
              </a:p>
              <a:p>
                <a:pPr lvl="1"/>
                <a:r>
                  <a:rPr lang="en-US" dirty="0" smtClean="0"/>
                  <a:t>for our purposes, the resource is time</a:t>
                </a:r>
              </a:p>
              <a:p>
                <a:r>
                  <a:rPr lang="en-US" dirty="0" smtClean="0"/>
                  <a:t>complexity is usually expressed 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the size of the problem</a:t>
                </a:r>
              </a:p>
              <a:p>
                <a:pPr lvl="1"/>
                <a:r>
                  <a:rPr lang="en-US" dirty="0" smtClean="0"/>
                  <a:t>the size of the problem is always a non-negative integer value (i.e., a natural number)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1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3309991"/>
                <a:ext cx="3802062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09991"/>
                <a:ext cx="3802062" cy="1107996"/>
              </a:xfrm>
              <a:prstGeom prst="rect">
                <a:avLst/>
              </a:prstGeom>
              <a:blipFill rotWithShape="0">
                <a:blip r:embed="rId4"/>
                <a:stretch>
                  <a:fillRect b="-2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815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3318748"/>
                <a:ext cx="5069416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18748"/>
                <a:ext cx="5069416" cy="1846659"/>
              </a:xfrm>
              <a:prstGeom prst="rect">
                <a:avLst/>
              </a:prstGeom>
              <a:blipFill rotWithShape="0">
                <a:blip r:embed="rId4"/>
                <a:stretch>
                  <a:fillRect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46070" y="4057378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4057378"/>
                <a:ext cx="3575018" cy="369397"/>
              </a:xfrm>
              <a:prstGeom prst="rect">
                <a:avLst/>
              </a:prstGeom>
              <a:blipFill rotWithShape="0">
                <a:blip r:embed="rId6"/>
                <a:stretch>
                  <a:fillRect l="-511" r="-852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924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2585323"/>
              </a:xfrm>
              <a:prstGeom prst="rect">
                <a:avLst/>
              </a:prstGeom>
              <a:blipFill rotWithShape="0">
                <a:blip r:embed="rId4"/>
                <a:stretch>
                  <a:fillRect l="-2043" b="-4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17507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07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17507" y="4057378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07" y="4057378"/>
                <a:ext cx="3575018" cy="369397"/>
              </a:xfrm>
              <a:prstGeom prst="rect">
                <a:avLst/>
              </a:prstGeom>
              <a:blipFill rotWithShape="0">
                <a:blip r:embed="rId6"/>
                <a:stretch>
                  <a:fillRect l="-511" r="-852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20891" y="4730206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891" y="4730206"/>
                <a:ext cx="3575018" cy="369397"/>
              </a:xfrm>
              <a:prstGeom prst="rect">
                <a:avLst/>
              </a:prstGeom>
              <a:blipFill rotWithShape="0">
                <a:blip r:embed="rId7"/>
                <a:stretch>
                  <a:fillRect l="-683" r="-853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654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clearly a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04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71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substitute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/>
                  <a:t> so that we reach a base case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18941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1894173"/>
              </a:xfrm>
              <a:prstGeom prst="rect">
                <a:avLst/>
              </a:prstGeom>
              <a:blipFill rotWithShape="0">
                <a:blip r:embed="rId4"/>
                <a:stretch>
                  <a:fillRect l="-2043" b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013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counting the number of elementary operations we assumed that all elementary operations would run in 1 unit of time</a:t>
                </a:r>
              </a:p>
              <a:p>
                <a:r>
                  <a:rPr lang="en-US" dirty="0" smtClean="0"/>
                  <a:t>in reality this isn’t true and exactly what constitutes an elementary operation and how much time each operation requires depends on many factors</a:t>
                </a:r>
              </a:p>
              <a:p>
                <a:r>
                  <a:rPr lang="en-US" dirty="0" smtClean="0"/>
                  <a:t>in our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en-US" dirty="0" smtClean="0"/>
                  <a:t> the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US" dirty="0" smtClean="0"/>
                  <a:t> are likely to be inaccurate</a:t>
                </a:r>
              </a:p>
              <a:p>
                <a:r>
                  <a:rPr lang="en-US" dirty="0" smtClean="0"/>
                  <a:t>big-O notation describes the complexity of an algorithm that is insensitive to variations in how elementary operations are counted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using big-O notation we say that the complexity of </a:t>
                </a:r>
                <a:r>
                  <a:rPr lang="en-US" b="1" dirty="0" err="1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minToFront</a:t>
                </a:r>
                <a:r>
                  <a:rPr lang="en-US" dirty="0" smtClean="0"/>
                  <a:t> 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pPr>
                  <a:defRPr/>
                </a:pPr>
                <a:r>
                  <a:rPr lang="en-CA" dirty="0" smtClean="0"/>
                  <a:t>more formally</a:t>
                </a:r>
                <a:r>
                  <a:rPr lang="en-CA" dirty="0"/>
                  <a:t>, a function </a:t>
                </a:r>
                <a:r>
                  <a:rPr lang="en-CA" i="1" dirty="0"/>
                  <a:t>f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is an element of </a:t>
                </a:r>
                <a:r>
                  <a:rPr lang="en-CA" i="1" dirty="0"/>
                  <a:t>O</a:t>
                </a:r>
                <a:r>
                  <a:rPr lang="en-CA" dirty="0"/>
                  <a:t>(</a:t>
                </a:r>
                <a:r>
                  <a:rPr lang="en-CA" i="1" dirty="0"/>
                  <a:t>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)) if and only if there is a positive real number </a:t>
                </a:r>
                <a:r>
                  <a:rPr lang="en-CA" i="1" dirty="0"/>
                  <a:t>M</a:t>
                </a:r>
                <a:r>
                  <a:rPr lang="en-CA" dirty="0"/>
                  <a:t> and a real number </a:t>
                </a:r>
                <a:r>
                  <a:rPr lang="en-CA" i="1" dirty="0"/>
                  <a:t>m</a:t>
                </a:r>
                <a:r>
                  <a:rPr lang="en-CA" dirty="0"/>
                  <a:t> such that</a:t>
                </a:r>
                <a:endParaRPr lang="en-US" dirty="0"/>
              </a:p>
              <a:p>
                <a:pPr algn="ctr">
                  <a:buNone/>
                  <a:defRPr/>
                </a:pPr>
                <a:r>
                  <a:rPr lang="en-CA" dirty="0"/>
                  <a:t>| </a:t>
                </a:r>
                <a:r>
                  <a:rPr lang="en-CA" i="1" dirty="0"/>
                  <a:t>f(n)</a:t>
                </a:r>
                <a:r>
                  <a:rPr lang="en-CA" dirty="0"/>
                  <a:t> | &lt; </a:t>
                </a:r>
                <a:r>
                  <a:rPr lang="en-CA" i="1" dirty="0"/>
                  <a:t>M</a:t>
                </a:r>
                <a:r>
                  <a:rPr lang="en-CA" dirty="0"/>
                  <a:t>|</a:t>
                </a:r>
                <a:r>
                  <a:rPr lang="en-CA" i="1" dirty="0"/>
                  <a:t> 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|  for all  </a:t>
                </a:r>
                <a:r>
                  <a:rPr lang="en-CA" i="1" dirty="0"/>
                  <a:t>n</a:t>
                </a:r>
                <a:r>
                  <a:rPr lang="en-CA" dirty="0"/>
                  <a:t> &gt; </a:t>
                </a:r>
                <a:r>
                  <a:rPr lang="en-CA" i="1" dirty="0"/>
                  <a:t>m</a:t>
                </a:r>
                <a:r>
                  <a:rPr lang="en-CA" dirty="0"/>
                  <a:t> 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2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−11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−11&lt;15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 b="-5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50992" y="3688080"/>
                <a:ext cx="38420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−11&lt;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92" y="3688080"/>
                <a:ext cx="384201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016" t="-24590" r="-1111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05018" y="5041996"/>
                <a:ext cx="2533963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−11&lt;15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018" y="5041996"/>
                <a:ext cx="2533963" cy="369397"/>
              </a:xfrm>
              <a:prstGeom prst="rect">
                <a:avLst/>
              </a:prstGeom>
              <a:blipFill rotWithShape="0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360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−11&lt;15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86183" y="3025751"/>
                <a:ext cx="38420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−11&lt;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183" y="3025751"/>
                <a:ext cx="384201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857" t="-24590" r="-127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83451" y="4005070"/>
                <a:ext cx="2977097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451" y="4005070"/>
                <a:ext cx="2977097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481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second proof uses the following recipe:</a:t>
                </a:r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/>
                  <a:t>C</a:t>
                </a:r>
                <a:r>
                  <a:rPr lang="en-US" dirty="0" smtClean="0"/>
                  <a:t>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derive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implies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etc. which means you can replace terms in the numerator to simplify the expression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13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00210" y="1643183"/>
                <a:ext cx="2560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size of problem,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+mn-lt"/>
                  </a:rPr>
                  <a:t>, is</a:t>
                </a:r>
              </a:p>
              <a:p>
                <a:r>
                  <a:rPr lang="en-US" dirty="0" smtClean="0">
                    <a:latin typeface="+mn-lt"/>
                  </a:rPr>
                  <a:t>the number of elements</a:t>
                </a:r>
              </a:p>
              <a:p>
                <a:r>
                  <a:rPr lang="en-US" dirty="0" smtClean="0">
                    <a:latin typeface="+mn-lt"/>
                  </a:rPr>
                  <a:t>in the list 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t</a:t>
                </a:r>
                <a:r>
                  <a:rPr lang="en-US" dirty="0" smtClean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210" y="1643183"/>
                <a:ext cx="256038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900" t="-3974" r="-118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4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+100∈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Proof: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+100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blipFill rotWithShape="0">
                <a:blip r:embed="rId3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35074" y="2926128"/>
            <a:ext cx="132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change to +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11144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72071" y="292612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9957" y="293123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63357" y="3313785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952551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7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 describes an algorithm that runs in constant time</a:t>
                </a:r>
              </a:p>
              <a:p>
                <a:pPr lvl="1"/>
                <a:r>
                  <a:rPr lang="en-US" dirty="0" smtClean="0"/>
                  <a:t>i.e., the run time does not depend on the size of the input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01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grows in proportion to the logarithm of the input size</a:t>
                </a:r>
              </a:p>
              <a:p>
                <a:pPr lvl="1"/>
                <a:r>
                  <a:rPr lang="en-US" dirty="0" smtClean="0"/>
                  <a:t>i.e., doubling the size of the input increases the runtime by 1 unit of time</a:t>
                </a:r>
              </a:p>
              <a:p>
                <a:pPr lvl="1"/>
                <a:r>
                  <a:rPr lang="en-US" dirty="0" smtClean="0"/>
                  <a:t>called logarithmic complexity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43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size of the input</a:t>
                </a:r>
              </a:p>
              <a:p>
                <a:pPr lvl="1"/>
                <a:r>
                  <a:rPr lang="en-US" dirty="0" smtClean="0"/>
                  <a:t>i.e., doubling the input size double the runtime (approximately)</a:t>
                </a:r>
              </a:p>
              <a:p>
                <a:pPr lvl="1"/>
                <a:r>
                  <a:rPr lang="en-US" dirty="0" smtClean="0"/>
                  <a:t>called linear complexity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12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complexity is slightly greater than linear</a:t>
                </a:r>
              </a:p>
              <a:p>
                <a:pPr lvl="1"/>
                <a:r>
                  <a:rPr lang="en-US" dirty="0" smtClean="0"/>
                  <a:t>i.e., doubling the size of the input more than doubles the runtime (approximately)</a:t>
                </a:r>
              </a:p>
              <a:p>
                <a:pPr lvl="1"/>
                <a:r>
                  <a:rPr lang="en-US" dirty="0" smtClean="0"/>
                  <a:t>called </a:t>
                </a:r>
                <a:r>
                  <a:rPr lang="en-US" dirty="0" err="1" smtClean="0"/>
                  <a:t>linearithmic</a:t>
                </a:r>
                <a:r>
                  <a:rPr lang="en-US" dirty="0" smtClean="0"/>
                  <a:t> complexity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9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square of the size of the input</a:t>
                </a:r>
              </a:p>
              <a:p>
                <a:pPr lvl="1"/>
                <a:r>
                  <a:rPr lang="en-US" dirty="0" smtClean="0"/>
                  <a:t>i.e., doubling the input size quadruples the runtime (approximately)</a:t>
                </a:r>
              </a:p>
              <a:p>
                <a:pPr lvl="1"/>
                <a:r>
                  <a:rPr lang="en-US" dirty="0" smtClean="0"/>
                  <a:t>called quadratic complexity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04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exponentially with the size of the input</a:t>
                </a:r>
              </a:p>
              <a:p>
                <a:pPr lvl="1"/>
                <a:r>
                  <a:rPr lang="en-US" dirty="0" smtClean="0"/>
                  <a:t>i.e., increasing the input size by 1 doubles the runtime (approximately)</a:t>
                </a:r>
              </a:p>
              <a:p>
                <a:pPr lvl="1"/>
                <a:r>
                  <a:rPr lang="en-US" dirty="0" smtClean="0"/>
                  <a:t>called exponential complexity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0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1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big-O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big-O) will run faster than a more efficient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Proving correctness and </a:t>
            </a:r>
            <a:r>
              <a:rPr lang="en-US" sz="3600" dirty="0" err="1" smtClean="0"/>
              <a:t>terminaton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strategy for estimating complexity: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estimate its number of </a:t>
            </a:r>
            <a:r>
              <a:rPr lang="en-US" dirty="0" smtClean="0"/>
              <a:t>elementary instructions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determine how often it is </a:t>
            </a:r>
            <a:r>
              <a:rPr lang="en-US" dirty="0" smtClean="0"/>
              <a:t>executed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total number of elementary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5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Proving Correctness and Termination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use the assumption to prove that what is done in the recursive case of the method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printItToo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r>
              <a:rPr lang="en-CA" dirty="0" smtClean="0"/>
              <a:t>public static void </a:t>
            </a:r>
            <a:r>
              <a:rPr lang="en-CA" dirty="0" err="1" smtClean="0"/>
              <a:t>printItToo</a:t>
            </a:r>
            <a:r>
              <a:rPr lang="en-CA" dirty="0" smtClean="0"/>
              <a:t>(String s, </a:t>
            </a:r>
            <a:r>
              <a:rPr lang="en-CA" dirty="0" err="1" smtClean="0"/>
              <a:t>int</a:t>
            </a:r>
            <a:r>
              <a:rPr lang="en-CA" dirty="0" smtClean="0"/>
              <a:t> n) {</a:t>
            </a:r>
          </a:p>
          <a:p>
            <a:pPr marL="514350" indent="-514350">
              <a:defRPr/>
            </a:pPr>
            <a:r>
              <a:rPr lang="en-CA" dirty="0" smtClean="0"/>
              <a:t>  if (n == 0) {</a:t>
            </a:r>
          </a:p>
          <a:p>
            <a:pPr marL="514350" indent="-514350">
              <a:defRPr/>
            </a:pPr>
            <a:r>
              <a:rPr lang="en-CA" dirty="0" smtClean="0"/>
              <a:t>    return;</a:t>
            </a: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  else {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</a:t>
            </a:r>
            <a:r>
              <a:rPr lang="en-CA" dirty="0" smtClean="0"/>
              <a:t>(s);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printItToo</a:t>
            </a:r>
            <a:r>
              <a:rPr lang="en-CA" dirty="0" smtClean="0"/>
              <a:t>(s, n - 1);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4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42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02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Termination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which is smaller than the original size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75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countZeros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(base cases) If the number has only one digit then the method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if the digit is zero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if the digit is not zero; therefore,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(recursive cases)  Assume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correct (it returns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). If the last digit in the number is zero, then the recursive case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+</a:t>
            </a:r>
            <a:r>
              <a:rPr lang="en-CA" dirty="0" smtClean="0"/>
              <a:t>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 otherwise it returns </a:t>
            </a:r>
            <a:r>
              <a:rPr lang="en-CA" dirty="0" smtClean="0"/>
              <a:t>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; therefore, the recursive cases are correct.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49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countZeros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Let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CA" dirty="0" smtClean="0"/>
              <a:t>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the number of digits in the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recursive invocation is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>
                <a:cs typeface="Courier New" pitchFamily="49" charset="0"/>
              </a:rPr>
              <a:t>. The number of digits in 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n/10L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 is one less than the number of digits in </a:t>
            </a: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. Therefore, the size of the recursive invocation is </a:t>
            </a: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(d-1)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 which is less than </a:t>
            </a: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6E1D-48B6-44EE-8EC7-DDF694DA5DF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901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an elementary instruction?</a:t>
            </a:r>
          </a:p>
          <a:p>
            <a:pPr lvl="1"/>
            <a:r>
              <a:rPr lang="en-US" dirty="0" smtClean="0"/>
              <a:t>for our purposes, any expression that can be computed in a constant amount of time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declaring a variable</a:t>
            </a:r>
          </a:p>
          <a:p>
            <a:pPr lvl="1"/>
            <a:r>
              <a:rPr lang="en-US" dirty="0" smtClean="0"/>
              <a:t>assignment (=)</a:t>
            </a:r>
          </a:p>
          <a:p>
            <a:pPr lvl="1"/>
            <a:r>
              <a:rPr lang="en-US" dirty="0" smtClean="0"/>
              <a:t>arithmetic (+, -, *, /, %)</a:t>
            </a:r>
          </a:p>
          <a:p>
            <a:pPr lvl="1"/>
            <a:r>
              <a:rPr lang="en-US" dirty="0" smtClean="0"/>
              <a:t>comparison (&lt;, &gt;, ==, !=)</a:t>
            </a:r>
          </a:p>
          <a:p>
            <a:pPr lvl="1"/>
            <a:r>
              <a:rPr lang="en-US" dirty="0" smtClean="0"/>
              <a:t>Boolean expressions (||, &amp;&amp;, !)</a:t>
            </a:r>
          </a:p>
          <a:p>
            <a:pPr lvl="1"/>
            <a:r>
              <a:rPr lang="en-US" dirty="0" smtClean="0"/>
              <a:t>if, else</a:t>
            </a:r>
          </a:p>
          <a:p>
            <a:pPr lvl="1"/>
            <a:r>
              <a:rPr lang="en-US" dirty="0" smtClean="0"/>
              <a:t>return statement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56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43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list can be implemented using an array</a:t>
            </a:r>
          </a:p>
          <a:p>
            <a:r>
              <a:rPr lang="en-US" dirty="0" smtClean="0"/>
              <a:t>in Java an array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container object that holds a fixed number of values of a single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the length </a:t>
            </a:r>
            <a:r>
              <a:rPr lang="en-US" dirty="0"/>
              <a:t>of an array is established when the array is </a:t>
            </a:r>
            <a:r>
              <a:rPr lang="en-US" dirty="0" smtClean="0"/>
              <a:t>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33292290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declare an array you use the element type followed by an empty pair of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6388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urier New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latin typeface="Courier New"/>
            </a:endParaRPr>
          </a:p>
          <a:p>
            <a:r>
              <a:rPr lang="en-CA" b="1" dirty="0">
                <a:solidFill>
                  <a:srgbClr val="000000"/>
                </a:solidFill>
                <a:latin typeface="Courier New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urier New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08588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an array you use the new operator followed by the element type followed by the length of the array in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848886"/>
            <a:ext cx="6388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urier New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latin typeface="Courier New"/>
            </a:endParaRPr>
          </a:p>
          <a:p>
            <a:r>
              <a:rPr lang="en-CA" b="1" dirty="0">
                <a:solidFill>
                  <a:srgbClr val="000000"/>
                </a:solidFill>
                <a:latin typeface="Courier New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urier New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7978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elements in the array is stored in the public field named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776687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urier New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latin typeface="Courier New"/>
            </a:endParaRPr>
          </a:p>
          <a:p>
            <a:r>
              <a:rPr lang="en-CA" b="1" dirty="0">
                <a:solidFill>
                  <a:srgbClr val="000000"/>
                </a:solidFill>
                <a:latin typeface="Courier New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urier New"/>
              </a:rPr>
              <a:t>// collection is an array of 10 double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urier New"/>
            </a:endParaRPr>
          </a:p>
          <a:p>
            <a:r>
              <a:rPr lang="en-CA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 n = </a:t>
            </a:r>
            <a:r>
              <a:rPr lang="en-CA" b="1" dirty="0" err="1">
                <a:solidFill>
                  <a:srgbClr val="000000"/>
                </a:solidFill>
                <a:latin typeface="Courier New"/>
              </a:rPr>
              <a:t>collection.</a:t>
            </a:r>
            <a:r>
              <a:rPr lang="en-CA" b="1" dirty="0" err="1">
                <a:solidFill>
                  <a:srgbClr val="0000C0"/>
                </a:solidFill>
                <a:latin typeface="Courier New"/>
              </a:rPr>
              <a:t>length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b="1" dirty="0">
                <a:solidFill>
                  <a:srgbClr val="3F7F5F"/>
                </a:solidFill>
                <a:latin typeface="Courier New"/>
              </a:rPr>
              <a:t>// the public field length holds the number of elements</a:t>
            </a:r>
          </a:p>
          <a:p>
            <a:endParaRPr lang="en-CA" b="1" dirty="0" smtClean="0">
              <a:solidFill>
                <a:srgbClr val="3F7F5F"/>
              </a:solidFill>
              <a:latin typeface="Courier New"/>
            </a:endParaRPr>
          </a:p>
          <a:p>
            <a:endParaRPr lang="en-CA" b="1" dirty="0" smtClean="0">
              <a:solidFill>
                <a:srgbClr val="3F7F5F"/>
              </a:solidFill>
              <a:latin typeface="Courier New"/>
            </a:endParaRP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099533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values in an array are called elements</a:t>
            </a:r>
          </a:p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1026" name="Picture 2" descr="Illustration of an array as 10 boxes numbered 0 through 9; an index of 0 indicates the first element in the ar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2" y="2795323"/>
            <a:ext cx="3190875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22650740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74" y="2408205"/>
            <a:ext cx="818044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0000"/>
                </a:solidFill>
                <a:latin typeface="Courier New"/>
              </a:rPr>
              <a:t>collection[0] = 100.0</a:t>
            </a:r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collection[1]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collection[2]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collection[3]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collection[4]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collection[5]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collection[6]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collection[7]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collection[8]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collection[9]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; 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// set all elements to equal 100.0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collection[10] </a:t>
            </a:r>
            <a:r>
              <a:rPr lang="en-CA" b="1" dirty="0">
                <a:solidFill>
                  <a:srgbClr val="000000"/>
                </a:solidFill>
                <a:latin typeface="Courier New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CA" b="1" dirty="0" smtClean="0">
                <a:solidFill>
                  <a:srgbClr val="3F7F5F"/>
                </a:solidFill>
                <a:latin typeface="Courier New"/>
              </a:rPr>
              <a:t>// </a:t>
            </a:r>
            <a:r>
              <a:rPr lang="en-CA" b="1" dirty="0" err="1" smtClean="0">
                <a:solidFill>
                  <a:srgbClr val="3F7F5F"/>
                </a:solidFill>
                <a:latin typeface="Courier New"/>
              </a:rPr>
              <a:t>ArrayIndexOutOfBoundsException</a:t>
            </a:r>
            <a:endParaRPr lang="en-CA" b="1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867647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 using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capacity</a:t>
            </a:r>
            <a:r>
              <a:rPr lang="en-US" dirty="0" smtClean="0"/>
              <a:t> of a list is </a:t>
            </a:r>
            <a:r>
              <a:rPr lang="en-US" dirty="0"/>
              <a:t>the maximum number of elements that the list can </a:t>
            </a:r>
            <a:r>
              <a:rPr lang="en-US" dirty="0" smtClean="0"/>
              <a:t>hold</a:t>
            </a:r>
          </a:p>
          <a:p>
            <a:pPr lvl="1"/>
            <a:r>
              <a:rPr lang="en-US" dirty="0" smtClean="0"/>
              <a:t>note that the capacity is different than the size</a:t>
            </a:r>
          </a:p>
          <a:p>
            <a:pPr lvl="2"/>
            <a:r>
              <a:rPr lang="en-US" dirty="0" smtClean="0"/>
              <a:t>the size of the list is the number of elements in the list whereas the capacity is the maximum number of elements that the list can hold</a:t>
            </a:r>
          </a:p>
          <a:p>
            <a:r>
              <a:rPr lang="en-US" dirty="0" smtClean="0"/>
              <a:t>the client can specify the capacity using a constructor</a:t>
            </a:r>
          </a:p>
          <a:p>
            <a:r>
              <a:rPr lang="en-US" dirty="0" smtClean="0"/>
              <a:t>if the clients tries to add more elements than the list can hold we have to increase the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363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MyArrayList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&lt;T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&gt;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List&lt;T&gt; {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Object[] </a:t>
            </a:r>
            <a:r>
              <a:rPr lang="en-CA" dirty="0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  <a:endParaRPr lang="en-CA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CA" dirty="0"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MyArrayList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capacity)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(capacity &lt; 1)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  throw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endParaRPr lang="en-CA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IllegalArgumentException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"capacity must be positive"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capacity;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0;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Object[capacity];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24785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and set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get and set an element at an index we simply get or set the element in the array at the given index</a:t>
            </a:r>
          </a:p>
          <a:p>
            <a:r>
              <a:rPr lang="en-CA" dirty="0" smtClean="0"/>
              <a:t>because arrays are stored contiguously in memory, this operation has O(1) complexity (in theory)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1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 the number of elementary operations in each line of </a:t>
            </a:r>
            <a:r>
              <a:rPr lang="en-US" b="1" dirty="0" err="1" smtClean="0">
                <a:latin typeface="Consolas" panose="020B0609020204030204" pitchFamily="49" charset="0"/>
              </a:rPr>
              <a:t>minToFront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assume that the following are all elementary operations: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t.size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t.get</a:t>
            </a:r>
            <a:r>
              <a:rPr lang="en-US" b="1" dirty="0" smtClean="0">
                <a:latin typeface="Consolas" panose="020B0609020204030204" pitchFamily="49" charset="0"/>
              </a:rPr>
              <a:t>(0)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t.get</a:t>
            </a:r>
            <a:r>
              <a:rPr lang="en-US" b="1" dirty="0" smtClean="0">
                <a:latin typeface="Consolas" panose="020B0609020204030204" pitchFamily="49" charset="0"/>
              </a:rPr>
              <a:t>(1)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t.set</a:t>
            </a:r>
            <a:r>
              <a:rPr lang="en-US" b="1" dirty="0" smtClean="0">
                <a:latin typeface="Consolas" panose="020B0609020204030204" pitchFamily="49" charset="0"/>
              </a:rPr>
              <a:t>(0, ...)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t.set</a:t>
            </a:r>
            <a:r>
              <a:rPr lang="en-US" b="1" dirty="0" smtClean="0">
                <a:latin typeface="Consolas" panose="020B0609020204030204" pitchFamily="49" charset="0"/>
              </a:rPr>
              <a:t>(1, ...)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t.subList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</a:p>
          <a:p>
            <a:pPr lvl="1"/>
            <a:r>
              <a:rPr lang="en-US" dirty="0" smtClean="0"/>
              <a:t>leave the line with the recursive call blank for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01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T get(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index)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(index &lt; 0 || index &gt;=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throw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IndexOutOfBoundsException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"index: 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(T)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[index];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  <a:p>
            <a:endParaRPr lang="en-CA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fr-FR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 T set(</a:t>
            </a:r>
            <a:r>
              <a:rPr lang="fr-FR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 index, T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element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T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oldElement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.get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(index);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[index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oldElement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 smtClean="0">
              <a:solidFill>
                <a:srgbClr val="000000"/>
              </a:solidFill>
              <a:latin typeface="Courier New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47985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to the end of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add an element to the end of the list we have to check if there is room in the array to hold the new element</a:t>
            </a:r>
          </a:p>
          <a:p>
            <a:pPr lvl="1"/>
            <a:r>
              <a:rPr lang="en-CA" dirty="0" smtClean="0"/>
              <a:t>if not then we have to: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make a new array with double the capacity of the old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copy all of the elements from the old array into the new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add the new element to the new array</a:t>
            </a:r>
          </a:p>
          <a:p>
            <a:pPr marL="501650" indent="-457200"/>
            <a:r>
              <a:rPr lang="en-CA" dirty="0" smtClean="0"/>
              <a:t>we say that adding to the end of an array-based list has O(1) amortized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17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add(T element) {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CA" dirty="0" smtClean="0">
                <a:solidFill>
                  <a:srgbClr val="7F0055"/>
                </a:solidFill>
                <a:latin typeface="Courier New"/>
              </a:rPr>
              <a:t>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.resize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++;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return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resize()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newCapacity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2 *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Object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newElements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Object[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newCapacity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0;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&lt;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++) {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newElements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newCapacity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newElements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24411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Inserting in the middle of an array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insert an element into the middle of an array</a:t>
            </a:r>
            <a:r>
              <a:rPr lang="en-CA" dirty="0"/>
              <a:t> we have </a:t>
            </a:r>
            <a:r>
              <a:rPr lang="en-CA" dirty="0" smtClean="0"/>
              <a:t>to: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 </a:t>
            </a:r>
            <a:r>
              <a:rPr lang="en-CA" dirty="0"/>
              <a:t>check if there is room in the array to hold the new </a:t>
            </a:r>
            <a:r>
              <a:rPr lang="en-CA" dirty="0" smtClean="0"/>
              <a:t>element</a:t>
            </a:r>
          </a:p>
          <a:p>
            <a:pPr lvl="2"/>
            <a:r>
              <a:rPr lang="en-CA" dirty="0" smtClean="0"/>
              <a:t>resize if necessary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shift the elements from the insertion index to the end of the array up by one index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set the array at the insertion index to the new element</a:t>
            </a:r>
          </a:p>
          <a:p>
            <a:pPr marL="731838" lvl="1" indent="-457200">
              <a:buFont typeface="+mj-lt"/>
              <a:buAutoNum type="arabicPeriod"/>
            </a:pPr>
            <a:endParaRPr lang="en-CA" dirty="0"/>
          </a:p>
          <a:p>
            <a:r>
              <a:rPr lang="en-CA" dirty="0" smtClean="0"/>
              <a:t>Step 2 has O(n)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03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646464"/>
                </a:solidFill>
                <a:latin typeface="Courier New"/>
              </a:rPr>
              <a:t>@Override</a:t>
            </a:r>
          </a:p>
          <a:p>
            <a:r>
              <a:rPr lang="en-CA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add(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index, T element)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(index &lt; 0 || index &gt;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throw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IndexOutOfBoundsException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>
                <a:solidFill>
                  <a:srgbClr val="2A00FF"/>
                </a:solidFill>
                <a:latin typeface="Courier New"/>
              </a:rPr>
              <a:t>"index: "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capacity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.resize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for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size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- 1;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 &gt;= index; 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--) {</a:t>
            </a: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 smtClean="0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+ 1] = </a:t>
            </a:r>
            <a:r>
              <a:rPr lang="en-CA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CA" dirty="0" err="1">
                <a:solidFill>
                  <a:srgbClr val="0000C0"/>
                </a:solidFill>
                <a:latin typeface="Courier New"/>
              </a:rPr>
              <a:t>elements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CA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CA" dirty="0">
              <a:solidFill>
                <a:srgbClr val="000000"/>
              </a:solidFill>
              <a:latin typeface="Courier New"/>
            </a:endParaRPr>
          </a:p>
          <a:p>
            <a:r>
              <a:rPr lang="en-CA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CA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CA" dirty="0" err="1" smtClean="0">
                <a:solidFill>
                  <a:srgbClr val="000000"/>
                </a:solidFill>
                <a:latin typeface="Courier New"/>
              </a:rPr>
              <a:t>.set</a:t>
            </a:r>
            <a:r>
              <a:rPr lang="en-CA" dirty="0" smtClean="0">
                <a:solidFill>
                  <a:srgbClr val="000000"/>
                </a:solidFill>
                <a:latin typeface="Courier New"/>
              </a:rPr>
              <a:t>(index</a:t>
            </a:r>
            <a:r>
              <a:rPr lang="en-CA" dirty="0">
                <a:solidFill>
                  <a:srgbClr val="000000"/>
                </a:solidFill>
                <a:latin typeface="Courier New"/>
              </a:rPr>
              <a:t>, element);</a:t>
            </a:r>
          </a:p>
          <a:p>
            <a:r>
              <a:rPr lang="en-CA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45073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list operations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removing an element from the end of an array-based list takes O(1) time</a:t>
            </a:r>
          </a:p>
          <a:p>
            <a:r>
              <a:rPr lang="en-CA" dirty="0" smtClean="0"/>
              <a:t>removing an element from the middle of an array-based list takes O(n) time</a:t>
            </a:r>
          </a:p>
          <a:p>
            <a:pPr lvl="1"/>
            <a:r>
              <a:rPr lang="en-CA" dirty="0" smtClean="0"/>
              <a:t>need to shift all elements from the removal index to the end of the array down by one index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95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most cases you should use an array-based list</a:t>
            </a:r>
          </a:p>
          <a:p>
            <a:r>
              <a:rPr lang="en-CA" dirty="0" smtClean="0"/>
              <a:t>if you find yourself in a situation where most of your operations require inserting or removing elements near the front of a list then you should use a different kind of list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71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Singly Linked Lists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90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2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03459" y="2161646"/>
            <a:ext cx="576070" cy="322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the first node of the list is called the </a:t>
            </a:r>
            <a:r>
              <a:rPr lang="en-US" i="1" dirty="0" smtClean="0"/>
              <a:t>head</a:t>
            </a:r>
            <a:r>
              <a:rPr lang="en-US" dirty="0" smtClean="0"/>
              <a:t> node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18566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2736345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2564895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18682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20557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20328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20356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19752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19837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23371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15" y="12399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head 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231077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88245" y="505415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3750" y="525035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66143" y="519843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704084" y="4437389"/>
            <a:ext cx="75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45" y="55082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endParaRPr lang="en-CA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933888" y="4494996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84705" y="507137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about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needs to be able to create nodes</a:t>
            </a:r>
          </a:p>
          <a:p>
            <a:pPr lvl="1"/>
            <a:r>
              <a:rPr lang="en-US" dirty="0" smtClean="0"/>
              <a:t>i.e., needs access to a constructor</a:t>
            </a:r>
          </a:p>
          <a:p>
            <a:r>
              <a:rPr lang="en-US" dirty="0" smtClean="0"/>
              <a:t>if we create a separate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class other clients can create nodes</a:t>
            </a:r>
          </a:p>
          <a:p>
            <a:pPr lvl="1"/>
            <a:r>
              <a:rPr lang="en-US" dirty="0" smtClean="0"/>
              <a:t>no way to hide the constructor from every client except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allows the implementer to define a class inside of another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817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3884372" cy="57811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LinkedList</a:t>
            </a:r>
            <a:r>
              <a:rPr lang="en-US" dirty="0" smtClean="0"/>
              <a:t> {</a:t>
            </a:r>
          </a:p>
          <a:p>
            <a:endParaRPr lang="en-US" dirty="0" smtClean="0"/>
          </a:p>
          <a:p>
            <a:r>
              <a:rPr lang="en-US" dirty="0" smtClean="0"/>
              <a:t>  private static class Node {</a:t>
            </a:r>
          </a:p>
          <a:p>
            <a:r>
              <a:rPr lang="en-US" dirty="0" smtClean="0"/>
              <a:t>    private char data;</a:t>
            </a:r>
          </a:p>
          <a:p>
            <a:r>
              <a:rPr lang="en-US" dirty="0" smtClean="0"/>
              <a:t>    private Node next;</a:t>
            </a:r>
          </a:p>
          <a:p>
            <a:endParaRPr lang="en-US" dirty="0" smtClean="0"/>
          </a:p>
          <a:p>
            <a:r>
              <a:rPr lang="en-US" dirty="0" smtClean="0"/>
              <a:t>    public Node(char c)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this.data</a:t>
            </a:r>
            <a:r>
              <a:rPr lang="en-US" dirty="0" smtClean="0"/>
              <a:t> = c;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//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02428" y="548649"/>
            <a:ext cx="4090097" cy="56454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is an </a:t>
            </a:r>
            <a:r>
              <a:rPr lang="en-US" i="1" dirty="0" smtClean="0">
                <a:latin typeface="+mn-lt"/>
              </a:rPr>
              <a:t>nested class</a:t>
            </a:r>
            <a:r>
              <a:rPr lang="en-US" dirty="0" smtClean="0">
                <a:latin typeface="+mn-lt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nested class is a class that is defined inside of another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</a:t>
            </a:r>
            <a:r>
              <a:rPr lang="en-US" i="1" dirty="0" smtClean="0">
                <a:latin typeface="+mn-lt"/>
              </a:rPr>
              <a:t>static nested class</a:t>
            </a:r>
            <a:r>
              <a:rPr lang="en-US" dirty="0" smtClean="0">
                <a:latin typeface="+mn-lt"/>
              </a:rPr>
              <a:t> behaves like a regular top-level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does not have access to private members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e.g.,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does not have access to the private fields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 nested class is a member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>
                <a:latin typeface="+mn-lt"/>
              </a:rPr>
              <a:t> has direct access to private features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6108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LinkedList constructor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linked list of </a:t>
            </a:r>
            <a:r>
              <a:rPr lang="en-CA" sz="1600" dirty="0" smtClean="0"/>
              <a:t>size 0.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err="1" smtClean="0"/>
              <a:t>LinkedList</a:t>
            </a:r>
            <a:r>
              <a:rPr lang="en-CA" sz="1600" dirty="0" smtClean="0"/>
              <a:t>()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smtClean="0"/>
              <a:t>0;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a Linked List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(‘x’);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(‘r’);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(‘s’);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list (recursive)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of recursive objects can often be implemented with a recursive algorithm</a:t>
            </a:r>
          </a:p>
          <a:p>
            <a:pPr lvl="1">
              <a:defRPr/>
            </a:pPr>
            <a:r>
              <a:rPr lang="en-CA" dirty="0" smtClean="0"/>
              <a:t>notice the word "can"; the recursive implementation is not necessarily the most efficient implementation</a:t>
            </a:r>
          </a:p>
          <a:p>
            <a:pPr>
              <a:defRPr/>
            </a:pPr>
            <a:r>
              <a:rPr lang="en-CA" dirty="0" smtClean="0"/>
              <a:t>adding to the end of the list can be done recursively</a:t>
            </a:r>
          </a:p>
          <a:p>
            <a:pPr lvl="1">
              <a:defRPr/>
            </a:pPr>
            <a:r>
              <a:rPr lang="en-CA" dirty="0" smtClean="0"/>
              <a:t>base case: at the end of the list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i.e.,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create new node and append it to this link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add to the end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void </a:t>
            </a:r>
            <a:r>
              <a:rPr lang="en-CA" sz="1600" dirty="0" smtClean="0"/>
              <a:t>add(char c)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== </a:t>
            </a:r>
            <a:r>
              <a:rPr lang="en-CA" dirty="0" smtClean="0"/>
              <a:t>0</a:t>
            </a:r>
            <a:r>
              <a:rPr lang="en-CA" sz="1600" dirty="0" smtClean="0"/>
              <a:t>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>
                <a:solidFill>
                  <a:srgbClr val="FF0000"/>
                </a:solidFill>
              </a:rPr>
              <a:t>LinkedList.add</a:t>
            </a:r>
            <a:r>
              <a:rPr lang="en-CA" sz="1600" dirty="0" smtClean="0">
                <a:solidFill>
                  <a:srgbClr val="FF0000"/>
                </a:solidFill>
              </a:rPr>
              <a:t>(c, </a:t>
            </a:r>
            <a:r>
              <a:rPr lang="en-CA" sz="1600" dirty="0" err="1" smtClean="0">
                <a:solidFill>
                  <a:srgbClr val="FF0000"/>
                </a:solidFill>
              </a:rPr>
              <a:t>this.head</a:t>
            </a:r>
            <a:r>
              <a:rPr lang="en-CA" sz="1600" dirty="0" smtClean="0">
                <a:solidFill>
                  <a:srgbClr val="FF0000"/>
                </a:solidFill>
              </a:rPr>
              <a:t>);</a:t>
            </a:r>
            <a:endParaRPr lang="en-CA" sz="1600" dirty="0">
              <a:solidFill>
                <a:srgbClr val="FF0000"/>
              </a:solidFill>
            </a:endParaRPr>
          </a:p>
          <a:p>
            <a:r>
              <a:rPr lang="en-CA" sz="1600" dirty="0"/>
              <a:t>  </a:t>
            </a:r>
            <a:r>
              <a:rPr lang="en-CA" sz="1600" dirty="0" smtClean="0"/>
              <a:t>}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++;</a:t>
            </a:r>
            <a:endParaRPr lang="en-CA" sz="1600" dirty="0"/>
          </a:p>
          <a:p>
            <a:r>
              <a:rPr lang="en-CA" sz="16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70" y="3544214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 </a:t>
            </a:r>
            <a:r>
              <a:rPr lang="en-CA" sz="1600" dirty="0"/>
              <a:t>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* @</a:t>
            </a:r>
            <a:r>
              <a:rPr lang="en-CA" sz="1600" dirty="0" err="1" smtClean="0"/>
              <a:t>param</a:t>
            </a:r>
            <a:r>
              <a:rPr lang="en-CA" sz="1600" dirty="0" smtClean="0"/>
              <a:t> node The node at the head of the current </a:t>
            </a:r>
            <a:r>
              <a:rPr lang="en-CA" sz="1600" dirty="0" err="1" smtClean="0"/>
              <a:t>sublist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 smtClean="0"/>
              <a:t>private static void add(char c, Node node)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== null)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LinkedList.add</a:t>
            </a:r>
            <a:r>
              <a:rPr lang="en-CA" sz="1600" dirty="0" smtClean="0"/>
              <a:t>(c,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64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 to end of list </a:t>
            </a:r>
            <a:r>
              <a:rPr lang="en-CA" dirty="0" smtClean="0"/>
              <a:t>(iterative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adding to the end of the list can be done </a:t>
            </a:r>
            <a:r>
              <a:rPr lang="en-CA" dirty="0" smtClean="0"/>
              <a:t>iteratively</a:t>
            </a:r>
          </a:p>
          <a:p>
            <a:endParaRPr lang="en-CA" dirty="0"/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add(char c)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new Node(c);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n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while 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n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n.next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new Node(c);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CA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111144" y="3832249"/>
            <a:ext cx="230428" cy="11521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6786" y="3945845"/>
            <a:ext cx="360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Starting from the head of the list,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follow the links from node to node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until you reach the last node.</a:t>
            </a:r>
          </a:p>
        </p:txBody>
      </p:sp>
    </p:spTree>
    <p:extLst>
      <p:ext uri="{BB962C8B-B14F-4D97-AF65-F5344CB8AC3E}">
        <p14:creationId xmlns:p14="http://schemas.microsoft.com/office/powerpoint/2010/main" val="262624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line of code, determine how often it is 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3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Element in the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1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2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18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8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Element in the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validation?</a:t>
            </a:r>
          </a:p>
          <a:p>
            <a:pPr>
              <a:defRPr/>
            </a:pPr>
            <a:r>
              <a:rPr lang="en-CA" dirty="0" smtClean="0"/>
              <a:t>getting the </a:t>
            </a:r>
            <a:r>
              <a:rPr lang="en-CA" i="1" dirty="0" err="1" smtClean="0"/>
              <a:t>i</a:t>
            </a:r>
            <a:r>
              <a:rPr lang="en-CA" dirty="0" err="1" smtClean="0"/>
              <a:t>th</a:t>
            </a:r>
            <a:r>
              <a:rPr lang="en-CA" dirty="0" smtClean="0"/>
              <a:t> element can be done recursively</a:t>
            </a:r>
          </a:p>
          <a:p>
            <a:pPr lvl="1">
              <a:defRPr/>
            </a:pPr>
            <a:r>
              <a:rPr lang="en-CA" dirty="0" smtClean="0"/>
              <a:t>base case:</a:t>
            </a:r>
          </a:p>
          <a:p>
            <a:pPr lvl="2">
              <a:defRPr/>
            </a:pPr>
            <a:r>
              <a:rPr lang="en-CA" dirty="0" smtClean="0"/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== 0</a:t>
            </a:r>
            <a:endParaRPr lang="en-CA" dirty="0" smtClean="0">
              <a:cs typeface="Courier New" pitchFamily="49" charset="0"/>
            </a:endParaRP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return the value held by the current link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recursive case:</a:t>
            </a:r>
          </a:p>
          <a:p>
            <a:pPr lvl="2">
              <a:defRPr/>
            </a:pPr>
            <a:r>
              <a:rPr lang="en-CA" dirty="0" smtClean="0"/>
              <a:t>get the element 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– 1</a:t>
            </a:r>
            <a:r>
              <a:rPr lang="en-CA" dirty="0" smtClean="0"/>
              <a:t> starting from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return</a:t>
            </a:r>
          </a:p>
          <a:p>
            <a:r>
              <a:rPr lang="en-CA" sz="1600" dirty="0"/>
              <a:t> * @return the element at the specified position</a:t>
            </a:r>
          </a:p>
          <a:p>
            <a:r>
              <a:rPr lang="en-CA" sz="1600" dirty="0"/>
              <a:t> * @throws </a:t>
            </a:r>
            <a:r>
              <a:rPr lang="en-CA" sz="1600" dirty="0" err="1"/>
              <a:t>IndexOutOfBoundsException</a:t>
            </a:r>
            <a:r>
              <a:rPr lang="en-CA" sz="1600" dirty="0"/>
              <a:t> if the index</a:t>
            </a:r>
          </a:p>
          <a:p>
            <a:r>
              <a:rPr lang="en-CA" sz="1600" dirty="0"/>
              <a:t> *         is out of the range </a:t>
            </a:r>
          </a:p>
          <a:p>
            <a:r>
              <a:rPr lang="en-CA" sz="1600" dirty="0"/>
              <a:t> *         {@code (index &lt; 0 || index &gt;= </a:t>
            </a:r>
            <a:r>
              <a:rPr lang="en-CA" sz="1600" dirty="0" smtClean="0"/>
              <a:t>list size)}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char get(</a:t>
            </a:r>
            <a:r>
              <a:rPr lang="en-CA" sz="1600" dirty="0" err="1"/>
              <a:t>int</a:t>
            </a:r>
            <a:r>
              <a:rPr lang="en-CA" sz="1600" dirty="0"/>
              <a:t> index) {</a:t>
            </a:r>
          </a:p>
          <a:p>
            <a:r>
              <a:rPr lang="en-CA" sz="1600" dirty="0"/>
              <a:t>  if (index &lt; 0 || index &gt;= </a:t>
            </a:r>
            <a:r>
              <a:rPr lang="en-CA" sz="1600" dirty="0" err="1"/>
              <a:t>this.size</a:t>
            </a:r>
            <a:r>
              <a:rPr lang="en-CA" sz="1600" dirty="0"/>
              <a:t>) {</a:t>
            </a:r>
          </a:p>
          <a:p>
            <a:r>
              <a:rPr lang="en-CA" sz="1600" dirty="0"/>
              <a:t>    throw new </a:t>
            </a:r>
            <a:r>
              <a:rPr lang="en-CA" sz="1600" dirty="0" err="1"/>
              <a:t>IndexOutOfBoundsException</a:t>
            </a:r>
            <a:r>
              <a:rPr lang="en-CA" sz="1600" dirty="0"/>
              <a:t>("Index: " + index </a:t>
            </a:r>
            <a:r>
              <a:rPr lang="en-CA" sz="1600" dirty="0" smtClean="0"/>
              <a:t>+</a:t>
            </a:r>
            <a:br>
              <a:rPr lang="en-CA" sz="1600" dirty="0" smtClean="0"/>
            </a:br>
            <a:r>
              <a:rPr lang="en-CA" sz="1600" dirty="0" smtClean="0"/>
              <a:t>                                      ", </a:t>
            </a:r>
            <a:r>
              <a:rPr lang="en-CA" sz="1600" dirty="0"/>
              <a:t>Size: " + </a:t>
            </a:r>
            <a:r>
              <a:rPr lang="en-CA" sz="1600" dirty="0" err="1"/>
              <a:t>this.size</a:t>
            </a:r>
            <a:r>
              <a:rPr lang="en-CA" sz="1600" dirty="0"/>
              <a:t>);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>
                <a:solidFill>
                  <a:srgbClr val="FF0000"/>
                </a:solidFill>
              </a:rPr>
              <a:t>LinkedList.get</a:t>
            </a:r>
            <a:r>
              <a:rPr lang="en-CA" sz="1600" dirty="0">
                <a:solidFill>
                  <a:srgbClr val="FF0000"/>
                </a:solidFill>
              </a:rPr>
              <a:t>(index, </a:t>
            </a:r>
            <a:r>
              <a:rPr lang="en-CA" sz="1600" dirty="0" err="1">
                <a:solidFill>
                  <a:srgbClr val="FF0000"/>
                </a:solidFill>
              </a:rPr>
              <a:t>this.head</a:t>
            </a:r>
            <a:r>
              <a:rPr lang="en-CA" sz="1600" dirty="0">
                <a:solidFill>
                  <a:srgbClr val="FF0000"/>
                </a:solidFill>
              </a:rPr>
              <a:t>);</a:t>
            </a:r>
          </a:p>
          <a:p>
            <a:r>
              <a:rPr lang="en-CA" sz="1600" dirty="0"/>
              <a:t>}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104774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0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</a:t>
            </a:r>
            <a:r>
              <a:rPr lang="en-CA" sz="1600" dirty="0" smtClean="0"/>
              <a:t>return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node The node at the head of the current </a:t>
            </a:r>
            <a:r>
              <a:rPr lang="en-CA" dirty="0" err="1" smtClean="0"/>
              <a:t>sublist</a:t>
            </a:r>
            <a:endParaRPr lang="en-CA" sz="1600" dirty="0"/>
          </a:p>
          <a:p>
            <a:r>
              <a:rPr lang="en-CA" sz="1600" dirty="0"/>
              <a:t> * @return the element at the specified </a:t>
            </a:r>
            <a:r>
              <a:rPr lang="en-CA" sz="1600" dirty="0" smtClean="0"/>
              <a:t>position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private static char get(</a:t>
            </a:r>
            <a:r>
              <a:rPr lang="en-CA" sz="1600" dirty="0" err="1"/>
              <a:t>int</a:t>
            </a:r>
            <a:r>
              <a:rPr lang="en-CA" sz="1600" dirty="0"/>
              <a:t> index, Node node) {</a:t>
            </a:r>
          </a:p>
          <a:p>
            <a:r>
              <a:rPr lang="en-CA" sz="1600" dirty="0"/>
              <a:t>  if (index == 0) {</a:t>
            </a:r>
          </a:p>
          <a:p>
            <a:r>
              <a:rPr lang="en-CA" sz="1600" dirty="0"/>
              <a:t>    return </a:t>
            </a:r>
            <a:r>
              <a:rPr lang="en-CA" sz="1600" dirty="0" err="1"/>
              <a:t>node.data</a:t>
            </a:r>
            <a:r>
              <a:rPr lang="en-CA" sz="1600" dirty="0"/>
              <a:t>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/>
              <a:t>LinkedList.get</a:t>
            </a:r>
            <a:r>
              <a:rPr lang="en-CA" sz="1600" dirty="0"/>
              <a:t>(index - 1, </a:t>
            </a:r>
            <a:r>
              <a:rPr lang="en-CA" sz="1600" dirty="0" err="1"/>
              <a:t>node.next</a:t>
            </a:r>
            <a:r>
              <a:rPr lang="en-CA" sz="1600" dirty="0"/>
              <a:t>);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98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Element in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148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Sets the element at the specified position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in the list.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endParaRPr lang="en-CA" dirty="0"/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set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c new value of element 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@throws </a:t>
            </a:r>
            <a:r>
              <a:rPr lang="en-CA" dirty="0" err="1"/>
              <a:t>IndexOutOfBoundsException</a:t>
            </a:r>
            <a:r>
              <a:rPr lang="en-CA" dirty="0"/>
              <a:t> if the index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is out of the range 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{@code (index &lt; 0 || index &gt;= list size)}</a:t>
            </a:r>
          </a:p>
          <a:p>
            <a:r>
              <a:rPr lang="en-CA" dirty="0"/>
              <a:t> </a:t>
            </a:r>
            <a:r>
              <a:rPr lang="en-CA" dirty="0" smtClean="0"/>
              <a:t>*/</a:t>
            </a:r>
            <a:endParaRPr lang="en-CA" dirty="0"/>
          </a:p>
          <a:p>
            <a:r>
              <a:rPr lang="en-CA" dirty="0"/>
              <a:t>public void set(</a:t>
            </a:r>
            <a:r>
              <a:rPr lang="en-CA" dirty="0" err="1"/>
              <a:t>int</a:t>
            </a:r>
            <a:r>
              <a:rPr lang="en-CA" dirty="0"/>
              <a:t> index, char c) {</a:t>
            </a:r>
          </a:p>
          <a:p>
            <a:r>
              <a:rPr lang="en-CA" dirty="0"/>
              <a:t>  if (index &lt; 0 || index &gt;= </a:t>
            </a:r>
            <a:r>
              <a:rPr lang="en-CA" dirty="0" err="1"/>
              <a:t>this.size</a:t>
            </a:r>
            <a:r>
              <a:rPr lang="en-CA" dirty="0"/>
              <a:t>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throw new </a:t>
            </a:r>
            <a:r>
              <a:rPr lang="en-CA" dirty="0" err="1"/>
              <a:t>IndexOutOfBoundsException</a:t>
            </a:r>
            <a:r>
              <a:rPr lang="en-CA" dirty="0"/>
              <a:t>("Index: " + index </a:t>
            </a:r>
            <a:r>
              <a:rPr lang="en-CA" dirty="0" smtClean="0"/>
              <a:t>+</a:t>
            </a:r>
            <a:br>
              <a:rPr lang="en-CA" dirty="0" smtClean="0"/>
            </a:br>
            <a:r>
              <a:rPr lang="en-CA" dirty="0" smtClean="0"/>
              <a:t>                                        ", Size</a:t>
            </a:r>
            <a:r>
              <a:rPr lang="en-CA" dirty="0"/>
              <a:t>: " </a:t>
            </a:r>
            <a:r>
              <a:rPr lang="en-CA" dirty="0" smtClean="0"/>
              <a:t>+ </a:t>
            </a:r>
            <a:r>
              <a:rPr lang="en-CA" dirty="0" err="1" smtClean="0"/>
              <a:t>this.size</a:t>
            </a:r>
            <a:r>
              <a:rPr lang="en-CA" dirty="0"/>
              <a:t>);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>
                <a:solidFill>
                  <a:srgbClr val="FF0000"/>
                </a:solidFill>
              </a:rPr>
              <a:t>LinkedList.set</a:t>
            </a:r>
            <a:r>
              <a:rPr lang="en-CA" dirty="0" smtClean="0">
                <a:solidFill>
                  <a:srgbClr val="FF0000"/>
                </a:solidFill>
              </a:rPr>
              <a:t>(index</a:t>
            </a:r>
            <a:r>
              <a:rPr lang="en-CA" dirty="0">
                <a:solidFill>
                  <a:srgbClr val="FF0000"/>
                </a:solidFill>
              </a:rPr>
              <a:t>, c, </a:t>
            </a:r>
            <a:r>
              <a:rPr lang="en-CA" dirty="0" err="1">
                <a:solidFill>
                  <a:srgbClr val="FF0000"/>
                </a:solidFill>
              </a:rPr>
              <a:t>this.head</a:t>
            </a:r>
            <a:r>
              <a:rPr lang="en-CA" dirty="0">
                <a:solidFill>
                  <a:srgbClr val="FF0000"/>
                </a:solidFill>
              </a:rPr>
              <a:t>);</a:t>
            </a:r>
          </a:p>
          <a:p>
            <a:r>
              <a:rPr lang="en-CA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75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9898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* Sets the </a:t>
            </a:r>
            <a:r>
              <a:rPr lang="en-CA" dirty="0" smtClean="0"/>
              <a:t>element at </a:t>
            </a:r>
            <a:r>
              <a:rPr lang="en-CA" dirty="0"/>
              <a:t>the specified position</a:t>
            </a:r>
          </a:p>
          <a:p>
            <a:r>
              <a:rPr lang="en-CA" dirty="0"/>
              <a:t> * in the list.</a:t>
            </a:r>
          </a:p>
          <a:p>
            <a:r>
              <a:rPr lang="en-CA" dirty="0"/>
              <a:t> * </a:t>
            </a:r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</a:t>
            </a:r>
            <a:r>
              <a:rPr lang="en-CA" dirty="0" smtClean="0"/>
              <a:t>set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c new value of the element</a:t>
            </a:r>
            <a:endParaRPr lang="en-CA" dirty="0"/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node The node at the head of the current </a:t>
            </a:r>
            <a:r>
              <a:rPr lang="en-CA" dirty="0" err="1"/>
              <a:t>sublist</a:t>
            </a:r>
            <a:endParaRPr lang="en-CA" dirty="0"/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set(</a:t>
            </a:r>
            <a:r>
              <a:rPr lang="en-CA" dirty="0" err="1"/>
              <a:t>int</a:t>
            </a:r>
            <a:r>
              <a:rPr lang="en-CA" dirty="0"/>
              <a:t> index, char c, Node node) {</a:t>
            </a:r>
          </a:p>
          <a:p>
            <a:r>
              <a:rPr lang="en-CA" dirty="0"/>
              <a:t>  </a:t>
            </a:r>
            <a:r>
              <a:rPr lang="en-CA" dirty="0" smtClean="0"/>
              <a:t>if </a:t>
            </a:r>
            <a:r>
              <a:rPr lang="en-CA" dirty="0"/>
              <a:t>(index == 0)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 err="1"/>
              <a:t>node.data</a:t>
            </a:r>
            <a:r>
              <a:rPr lang="en-CA" dirty="0"/>
              <a:t> = c;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return;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/>
              <a:t>LinkedList.set</a:t>
            </a:r>
            <a:r>
              <a:rPr lang="en-CA" dirty="0" smtClean="0"/>
              <a:t>(index </a:t>
            </a:r>
            <a:r>
              <a:rPr lang="en-CA" dirty="0"/>
              <a:t>- 1, c, </a:t>
            </a:r>
            <a:r>
              <a:rPr lang="en-CA" dirty="0" err="1"/>
              <a:t>node.next</a:t>
            </a:r>
            <a:r>
              <a:rPr lang="en-CA" dirty="0"/>
              <a:t>);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218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Week10.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 or 0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13260</TotalTime>
  <Words>4493</Words>
  <Application>Microsoft Office PowerPoint</Application>
  <PresentationFormat>On-screen Show (4:3)</PresentationFormat>
  <Paragraphs>893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7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Times New Roman</vt:lpstr>
      <vt:lpstr>Wingdings</vt:lpstr>
      <vt:lpstr>Wingdings 3</vt:lpstr>
      <vt:lpstr>Origin</vt:lpstr>
      <vt:lpstr>Recursion (Part 3)</vt:lpstr>
      <vt:lpstr>Computational complexity</vt:lpstr>
      <vt:lpstr>Recursively Move Smallest to Front</vt:lpstr>
      <vt:lpstr>Estimating complexity</vt:lpstr>
      <vt:lpstr>Elementary instructions</vt:lpstr>
      <vt:lpstr>Estimating complexity</vt:lpstr>
      <vt:lpstr>Recursively Move Smallest to Front</vt:lpstr>
      <vt:lpstr>Estimating complexity</vt:lpstr>
      <vt:lpstr>Recursively Move Smallest to Front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Solving the recurrence relation</vt:lpstr>
      <vt:lpstr>Solving the recurrence relation</vt:lpstr>
      <vt:lpstr>Solving the recurrence relation</vt:lpstr>
      <vt:lpstr>Solving the recurrence relation</vt:lpstr>
      <vt:lpstr>Solving the recurrence relation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O(1)</vt:lpstr>
      <vt:lpstr>O(log_2⁡n)</vt:lpstr>
      <vt:lpstr>O(n)</vt:lpstr>
      <vt:lpstr>O(〖nlog〗_2⁡n)</vt:lpstr>
      <vt:lpstr>O(n^2)</vt:lpstr>
      <vt:lpstr>O(2^n)</vt:lpstr>
      <vt:lpstr>Comparing Rates of Growth</vt:lpstr>
      <vt:lpstr>Comments</vt:lpstr>
      <vt:lpstr>Proving correctness and terminaton</vt:lpstr>
      <vt:lpstr>Proving Correctness and Termination</vt:lpstr>
      <vt:lpstr>Proving Correctness</vt:lpstr>
      <vt:lpstr>printItToo</vt:lpstr>
      <vt:lpstr>Correctness of printItToo</vt:lpstr>
      <vt:lpstr>Proving Termination</vt:lpstr>
      <vt:lpstr>Termination of printItToo</vt:lpstr>
      <vt:lpstr>countZeros</vt:lpstr>
      <vt:lpstr>Correctness of countZeros</vt:lpstr>
      <vt:lpstr>Termination of countZeros</vt:lpstr>
      <vt:lpstr>Implementing a list</vt:lpstr>
      <vt:lpstr>Data Structures</vt:lpstr>
      <vt:lpstr>Arrays</vt:lpstr>
      <vt:lpstr>Arrays</vt:lpstr>
      <vt:lpstr>Arrays</vt:lpstr>
      <vt:lpstr>Arrays</vt:lpstr>
      <vt:lpstr>Arrays</vt:lpstr>
      <vt:lpstr>Arrays</vt:lpstr>
      <vt:lpstr>Implementing a list using an array</vt:lpstr>
      <vt:lpstr>PowerPoint Presentation</vt:lpstr>
      <vt:lpstr>Get and set</vt:lpstr>
      <vt:lpstr>PowerPoint Presentation</vt:lpstr>
      <vt:lpstr>Adding to the end of the list</vt:lpstr>
      <vt:lpstr>PowerPoint Presentation</vt:lpstr>
      <vt:lpstr>Inserting in the middle of an array</vt:lpstr>
      <vt:lpstr>PowerPoint Presentation</vt:lpstr>
      <vt:lpstr>Other list operations</vt:lpstr>
      <vt:lpstr>PowerPoint Presentation</vt:lpstr>
      <vt:lpstr>Recursive Objects</vt:lpstr>
      <vt:lpstr>Recursive Objects</vt:lpstr>
      <vt:lpstr>Singly Linked List</vt:lpstr>
      <vt:lpstr>Singly Linked List</vt:lpstr>
      <vt:lpstr>UML Class Diagram</vt:lpstr>
      <vt:lpstr>Node</vt:lpstr>
      <vt:lpstr>PowerPoint Presentation</vt:lpstr>
      <vt:lpstr>LinkedList constructor</vt:lpstr>
      <vt:lpstr>Creating a Linked List</vt:lpstr>
      <vt:lpstr>Add to end of list (recursive)</vt:lpstr>
      <vt:lpstr>PowerPoint Presentation</vt:lpstr>
      <vt:lpstr>PowerPoint Presentation</vt:lpstr>
      <vt:lpstr>Add to end of list (iterative)</vt:lpstr>
      <vt:lpstr>Getting an Element in the List</vt:lpstr>
      <vt:lpstr>Getting an Element in the List</vt:lpstr>
      <vt:lpstr>PowerPoint Presentation</vt:lpstr>
      <vt:lpstr>PowerPoint Presentation</vt:lpstr>
      <vt:lpstr>Setting an Element in the List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1011</cp:revision>
  <dcterms:created xsi:type="dcterms:W3CDTF">2006-08-16T00:00:00Z</dcterms:created>
  <dcterms:modified xsi:type="dcterms:W3CDTF">2017-03-28T17:46:47Z</dcterms:modified>
</cp:coreProperties>
</file>