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06"/>
  </p:notesMasterIdLst>
  <p:sldIdLst>
    <p:sldId id="735" r:id="rId2"/>
    <p:sldId id="703" r:id="rId3"/>
    <p:sldId id="704" r:id="rId4"/>
    <p:sldId id="705" r:id="rId5"/>
    <p:sldId id="706" r:id="rId6"/>
    <p:sldId id="707" r:id="rId7"/>
    <p:sldId id="708" r:id="rId8"/>
    <p:sldId id="709" r:id="rId9"/>
    <p:sldId id="710" r:id="rId10"/>
    <p:sldId id="711" r:id="rId11"/>
    <p:sldId id="712" r:id="rId12"/>
    <p:sldId id="713" r:id="rId13"/>
    <p:sldId id="714" r:id="rId14"/>
    <p:sldId id="715" r:id="rId15"/>
    <p:sldId id="716" r:id="rId16"/>
    <p:sldId id="717" r:id="rId17"/>
    <p:sldId id="718" r:id="rId18"/>
    <p:sldId id="719" r:id="rId19"/>
    <p:sldId id="720" r:id="rId20"/>
    <p:sldId id="721" r:id="rId21"/>
    <p:sldId id="812" r:id="rId22"/>
    <p:sldId id="813" r:id="rId23"/>
    <p:sldId id="814" r:id="rId24"/>
    <p:sldId id="722" r:id="rId25"/>
    <p:sldId id="723" r:id="rId26"/>
    <p:sldId id="724" r:id="rId27"/>
    <p:sldId id="725" r:id="rId28"/>
    <p:sldId id="726" r:id="rId29"/>
    <p:sldId id="727" r:id="rId30"/>
    <p:sldId id="728" r:id="rId31"/>
    <p:sldId id="815" r:id="rId32"/>
    <p:sldId id="729" r:id="rId33"/>
    <p:sldId id="730" r:id="rId34"/>
    <p:sldId id="731" r:id="rId35"/>
    <p:sldId id="732" r:id="rId36"/>
    <p:sldId id="733" r:id="rId37"/>
    <p:sldId id="734" r:id="rId38"/>
    <p:sldId id="779" r:id="rId39"/>
    <p:sldId id="780" r:id="rId40"/>
    <p:sldId id="781" r:id="rId41"/>
    <p:sldId id="782" r:id="rId42"/>
    <p:sldId id="783" r:id="rId43"/>
    <p:sldId id="736" r:id="rId44"/>
    <p:sldId id="737" r:id="rId45"/>
    <p:sldId id="738" r:id="rId46"/>
    <p:sldId id="739" r:id="rId47"/>
    <p:sldId id="740" r:id="rId48"/>
    <p:sldId id="741" r:id="rId49"/>
    <p:sldId id="742" r:id="rId50"/>
    <p:sldId id="743" r:id="rId51"/>
    <p:sldId id="744" r:id="rId52"/>
    <p:sldId id="745" r:id="rId53"/>
    <p:sldId id="746" r:id="rId54"/>
    <p:sldId id="747" r:id="rId55"/>
    <p:sldId id="748" r:id="rId56"/>
    <p:sldId id="749" r:id="rId57"/>
    <p:sldId id="750" r:id="rId58"/>
    <p:sldId id="751" r:id="rId59"/>
    <p:sldId id="752" r:id="rId60"/>
    <p:sldId id="753" r:id="rId61"/>
    <p:sldId id="754" r:id="rId62"/>
    <p:sldId id="755" r:id="rId63"/>
    <p:sldId id="756" r:id="rId64"/>
    <p:sldId id="757" r:id="rId65"/>
    <p:sldId id="758" r:id="rId66"/>
    <p:sldId id="759" r:id="rId67"/>
    <p:sldId id="760" r:id="rId68"/>
    <p:sldId id="761" r:id="rId69"/>
    <p:sldId id="762" r:id="rId70"/>
    <p:sldId id="763" r:id="rId71"/>
    <p:sldId id="764" r:id="rId72"/>
    <p:sldId id="765" r:id="rId73"/>
    <p:sldId id="766" r:id="rId74"/>
    <p:sldId id="767" r:id="rId75"/>
    <p:sldId id="768" r:id="rId76"/>
    <p:sldId id="769" r:id="rId77"/>
    <p:sldId id="770" r:id="rId78"/>
    <p:sldId id="771" r:id="rId79"/>
    <p:sldId id="772" r:id="rId80"/>
    <p:sldId id="773" r:id="rId81"/>
    <p:sldId id="774" r:id="rId82"/>
    <p:sldId id="775" r:id="rId83"/>
    <p:sldId id="784" r:id="rId84"/>
    <p:sldId id="785" r:id="rId85"/>
    <p:sldId id="786" r:id="rId86"/>
    <p:sldId id="787" r:id="rId87"/>
    <p:sldId id="788" r:id="rId88"/>
    <p:sldId id="789" r:id="rId89"/>
    <p:sldId id="790" r:id="rId90"/>
    <p:sldId id="791" r:id="rId91"/>
    <p:sldId id="792" r:id="rId92"/>
    <p:sldId id="793" r:id="rId93"/>
    <p:sldId id="794" r:id="rId94"/>
    <p:sldId id="795" r:id="rId95"/>
    <p:sldId id="796" r:id="rId96"/>
    <p:sldId id="797" r:id="rId97"/>
    <p:sldId id="798" r:id="rId98"/>
    <p:sldId id="799" r:id="rId99"/>
    <p:sldId id="800" r:id="rId100"/>
    <p:sldId id="801" r:id="rId101"/>
    <p:sldId id="802" r:id="rId102"/>
    <p:sldId id="803" r:id="rId103"/>
    <p:sldId id="804" r:id="rId104"/>
    <p:sldId id="805" r:id="rId10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720">
          <p15:clr>
            <a:srgbClr val="A4A3A4"/>
          </p15:clr>
        </p15:guide>
        <p15:guide id="2" orient="horz" pos="3902">
          <p15:clr>
            <a:srgbClr val="A4A3A4"/>
          </p15:clr>
        </p15:guide>
        <p15:guide id="3" orient="horz" pos="3539">
          <p15:clr>
            <a:srgbClr val="A4A3A4"/>
          </p15:clr>
        </p15:guide>
        <p15:guide id="4" pos="4150">
          <p15:clr>
            <a:srgbClr val="A4A3A4"/>
          </p15:clr>
        </p15:guide>
        <p15:guide id="5" pos="2880">
          <p15:clr>
            <a:srgbClr val="A4A3A4"/>
          </p15:clr>
        </p15:guide>
        <p15:guide id="6" pos="2408">
          <p15:clr>
            <a:srgbClr val="A4A3A4"/>
          </p15:clr>
        </p15:guide>
        <p15:guide id="7" pos="32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CCFF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2" autoAdjust="0"/>
    <p:restoredTop sz="94667" autoAdjust="0"/>
  </p:normalViewPr>
  <p:slideViewPr>
    <p:cSldViewPr showGuides="1">
      <p:cViewPr varScale="1">
        <p:scale>
          <a:sx n="117" d="100"/>
          <a:sy n="117" d="100"/>
        </p:scale>
        <p:origin x="1380" y="96"/>
      </p:cViewPr>
      <p:guideLst>
        <p:guide orient="horz" pos="3720"/>
        <p:guide orient="horz" pos="3902"/>
        <p:guide orient="horz" pos="3539"/>
        <p:guide pos="4150"/>
        <p:guide pos="2880"/>
        <p:guide pos="2408"/>
        <p:guide pos="3279"/>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howGuides="1">
      <p:cViewPr varScale="1">
        <p:scale>
          <a:sx n="60" d="100"/>
          <a:sy n="60" d="100"/>
        </p:scale>
        <p:origin x="-2490" y="-78"/>
      </p:cViewPr>
      <p:guideLst>
        <p:guide orient="horz" pos="2880"/>
        <p:guide pos="2160"/>
      </p:guideLst>
    </p:cSldViewPr>
  </p:notesViewPr>
  <p:gridSpacing cx="57607" cy="57607"/>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07E05CD-E902-4E5A-B8D6-28FEB029C69B}" type="datetimeFigureOut">
              <a:rPr lang="en-US"/>
              <a:pPr>
                <a:defRPr/>
              </a:pPr>
              <a:t>3/21/2017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A9CD58B-E0FB-49F4-BF54-A923429863E1}" type="slidenum">
              <a:rPr lang="en-US"/>
              <a:pPr>
                <a:defRPr/>
              </a:pPr>
              <a:t>‹#›</a:t>
            </a:fld>
            <a:endParaRPr lang="en-US"/>
          </a:p>
        </p:txBody>
      </p:sp>
    </p:spTree>
    <p:extLst>
      <p:ext uri="{BB962C8B-B14F-4D97-AF65-F5344CB8AC3E}">
        <p14:creationId xmlns:p14="http://schemas.microsoft.com/office/powerpoint/2010/main" val="4076138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4000">
                <a:solidFill>
                  <a:schemeClr val="tx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8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fld id="{A546D6FF-C891-4159-B431-8E53CFCADFDE}" type="datetime1">
              <a:rPr lang="en-US"/>
              <a:pPr>
                <a:defRPr/>
              </a:pPr>
              <a:t>3/21/2017</a:t>
            </a:fld>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320EFA10-DCF3-4FFE-AFBA-F83CF2F22BE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1D5451C4-3DD8-4738-8F45-A959A06B8D8E}" type="datetime1">
              <a:rPr lang="en-US"/>
              <a:pPr>
                <a:defRPr/>
              </a:pPr>
              <a:t>3/21/2017</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B68F7D9-1946-4E8E-8008-E5EC2132862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056364E-1564-49DF-BA88-B1C3D347F7B9}" type="datetime1">
              <a:rPr lang="en-US"/>
              <a:pPr>
                <a:defRPr/>
              </a:pPr>
              <a:t>3/21/2017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3D0269D-0139-484E-BDD2-E56718709F0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C1C5E8B-8035-4883-9BD9-2A7CEAB89B4B}" type="datetime1">
              <a:rPr lang="en-US"/>
              <a:pPr>
                <a:defRPr/>
              </a:pPr>
              <a:t>3/21/2017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72B3165-477C-4A32-873B-B8892B4A611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Code Only">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4A5D64FF-8B90-4557-A759-CC7674438530}" type="datetime1">
              <a:rPr lang="en-US"/>
              <a:pPr>
                <a:defRPr/>
              </a:pPr>
              <a:t>3/21/2017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00E0E8DD-7C13-4CFA-83A3-5C82826C23BB}" type="slidenum">
              <a:rPr lang="en-US"/>
              <a:pPr>
                <a:defRPr/>
              </a:pPr>
              <a:t>‹#›</a:t>
            </a:fld>
            <a:endParaRPr lang="en-US"/>
          </a:p>
        </p:txBody>
      </p:sp>
      <p:sp>
        <p:nvSpPr>
          <p:cNvPr id="7" name="Content Placeholder 7"/>
          <p:cNvSpPr>
            <a:spLocks noGrp="1"/>
          </p:cNvSpPr>
          <p:nvPr>
            <p:ph sz="quarter" idx="1"/>
          </p:nvPr>
        </p:nvSpPr>
        <p:spPr>
          <a:xfrm>
            <a:off x="457200" y="433436"/>
            <a:ext cx="8229600" cy="5723524"/>
          </a:xfrm>
        </p:spPr>
        <p:txBody>
          <a:bodyPr>
            <a:normAutofit/>
          </a:bodyPr>
          <a:lstStyle>
            <a:lvl1pPr>
              <a:buFontTx/>
              <a:buNone/>
              <a:defRPr sz="2000" b="1">
                <a:latin typeface="Courier New" pitchFamily="49" charset="0"/>
                <a:cs typeface="Courier New" pitchFamily="49" charset="0"/>
              </a:defRPr>
            </a:lvl1pPr>
            <a:lvl2pPr>
              <a:buFontTx/>
              <a:buNone/>
              <a:defRPr sz="2000" b="1">
                <a:latin typeface="Courier New" pitchFamily="49" charset="0"/>
                <a:cs typeface="Courier New" pitchFamily="49" charset="0"/>
              </a:defRPr>
            </a:lvl2pPr>
            <a:lvl3pPr>
              <a:buFontTx/>
              <a:buNone/>
              <a:defRPr sz="2000" b="1">
                <a:latin typeface="Courier New" pitchFamily="49" charset="0"/>
                <a:cs typeface="Courier New" pitchFamily="49" charset="0"/>
              </a:defRPr>
            </a:lvl3pPr>
            <a:lvl4pPr>
              <a:buFontTx/>
              <a:buNone/>
              <a:defRPr sz="2000" b="1">
                <a:latin typeface="Courier New" pitchFamily="49" charset="0"/>
                <a:cs typeface="Courier New" pitchFamily="49" charset="0"/>
              </a:defRPr>
            </a:lvl4pPr>
            <a:lvl5pPr>
              <a:buFontTx/>
              <a:buNone/>
              <a:defRPr sz="2000" b="1">
                <a:latin typeface="Courier New"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15362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052CF873-4163-4E41-97B6-D7CDDFCB651A}" type="datetime1">
              <a:rPr lang="en-US"/>
              <a:pPr>
                <a:defRPr/>
              </a:pPr>
              <a:t>3/21/2017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C96E1D6-1F69-4FC6-9D02-A07BF57C0DD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219200"/>
            <a:ext cx="8229600" cy="4937760"/>
          </a:xfrm>
        </p:spPr>
        <p:txBody>
          <a:bodyPr>
            <a:normAutofit/>
          </a:bodyPr>
          <a:lstStyle>
            <a:lvl1pPr>
              <a:buFontTx/>
              <a:buNone/>
              <a:defRPr sz="2000" b="1">
                <a:latin typeface="Courier New" pitchFamily="49" charset="0"/>
                <a:cs typeface="Courier New" pitchFamily="49" charset="0"/>
              </a:defRPr>
            </a:lvl1pPr>
            <a:lvl2pPr>
              <a:buFontTx/>
              <a:buNone/>
              <a:defRPr sz="2000" b="1">
                <a:latin typeface="Courier New" pitchFamily="49" charset="0"/>
                <a:cs typeface="Courier New" pitchFamily="49" charset="0"/>
              </a:defRPr>
            </a:lvl2pPr>
            <a:lvl3pPr>
              <a:buFontTx/>
              <a:buNone/>
              <a:defRPr sz="2000" b="1">
                <a:latin typeface="Courier New" pitchFamily="49" charset="0"/>
                <a:cs typeface="Courier New" pitchFamily="49" charset="0"/>
              </a:defRPr>
            </a:lvl3pPr>
            <a:lvl4pPr>
              <a:buFontTx/>
              <a:buNone/>
              <a:defRPr sz="2000" b="1">
                <a:latin typeface="Courier New" pitchFamily="49" charset="0"/>
                <a:cs typeface="Courier New" pitchFamily="49" charset="0"/>
              </a:defRPr>
            </a:lvl4pPr>
            <a:lvl5pPr>
              <a:buFontTx/>
              <a:buNone/>
              <a:defRPr sz="2000" b="1">
                <a:latin typeface="Courier New" pitchFamily="49" charset="0"/>
                <a:cs typeface="Courier New"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67F29BC6-DF29-44E0-B09A-1BED331363D7}" type="datetime1">
              <a:rPr lang="en-US"/>
              <a:pPr>
                <a:defRPr/>
              </a:pPr>
              <a:t>3/21/2017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8B0659C-8185-43E0-99D0-C6E27206A33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CD1E1C5B-5E7A-4DE3-BAC3-D04F8DE761DE}" type="datetime1">
              <a:rPr lang="en-US"/>
              <a:pPr>
                <a:defRPr/>
              </a:pPr>
              <a:t>3/21/2017</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2031D76C-8743-4B33-94C2-F2618AB00A3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defRPr sz="4000"/>
            </a:lvl1pPr>
          </a:lstStyle>
          <a:p>
            <a:r>
              <a:rPr lang="en-US" dirty="0" smtClean="0"/>
              <a:t>Click to edit Master title style</a:t>
            </a:r>
            <a:endParaRPr lang="en-US" dirty="0"/>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B0A004E-A7DC-4953-A9D9-B427AF4A2531}" type="datetime1">
              <a:rPr lang="en-US"/>
              <a:pPr>
                <a:defRPr/>
              </a:pPr>
              <a:t>3/21/2017</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A91ECA54-7C2A-4346-95A2-CCC34608876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sz="4000"/>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A56E397B-1FE6-4EF6-9FA3-F9F2C3B53784}" type="datetime1">
              <a:rPr lang="en-US"/>
              <a:pPr>
                <a:defRPr/>
              </a:pPr>
              <a:t>3/21/2017</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F992AC7-109F-4BA9-B1D7-59BE7C50DEC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lvl1pPr>
              <a:defRPr sz="4000"/>
            </a:lvl1pPr>
          </a:lstStyle>
          <a:p>
            <a:r>
              <a:rPr lang="en-US" dirty="0"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51B3CF5A-35D5-4CD8-B7FC-B4BD04BFB355}" type="datetime1">
              <a:rPr lang="en-US"/>
              <a:pPr>
                <a:defRPr/>
              </a:pPr>
              <a:t>3/21/2017</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2EED646B-918D-49A2-BF6D-A3C6EB12E5C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4A5D64FF-8B90-4557-A759-CC7674438530}" type="datetime1">
              <a:rPr lang="en-US"/>
              <a:pPr>
                <a:defRPr/>
              </a:pPr>
              <a:t>3/21/2017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00E0E8DD-7C13-4CFA-83A3-5C82826C23B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4"/>
          <p:cNvSpPr>
            <a:spLocks noGrp="1"/>
          </p:cNvSpPr>
          <p:nvPr>
            <p:ph type="dt" sz="half" idx="10"/>
          </p:nvPr>
        </p:nvSpPr>
        <p:spPr/>
        <p:txBody>
          <a:bodyPr/>
          <a:lstStyle>
            <a:lvl1pPr>
              <a:defRPr/>
            </a:lvl1pPr>
          </a:lstStyle>
          <a:p>
            <a:pPr>
              <a:defRPr/>
            </a:pPr>
            <a:fld id="{12CD8481-8AAE-4272-8AF2-9D73540960F7}" type="datetime1">
              <a:rPr lang="en-US"/>
              <a:pPr>
                <a:defRPr/>
              </a:pPr>
              <a:t>3/21/2017</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DE39D17D-392A-4773-BDD8-DECFF5DAD7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18"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219"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0A28FA1E-0E06-4220-B584-FC1CF02F7D72}" type="datetime1">
              <a:rPr lang="en-US"/>
              <a:pPr>
                <a:defRPr/>
              </a:pPr>
              <a:t>3/21/2017</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58B7AA7E-2757-4015-89C4-9DBA87FA38D1}"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4306" r:id="rId1"/>
    <p:sldLayoutId id="2147484301" r:id="rId2"/>
    <p:sldLayoutId id="2147484302" r:id="rId3"/>
    <p:sldLayoutId id="2147484307" r:id="rId4"/>
    <p:sldLayoutId id="2147484303" r:id="rId5"/>
    <p:sldLayoutId id="2147484304" r:id="rId6"/>
    <p:sldLayoutId id="2147484308" r:id="rId7"/>
    <p:sldLayoutId id="2147484309" r:id="rId8"/>
    <p:sldLayoutId id="2147484310" r:id="rId9"/>
    <p:sldLayoutId id="2147484311" r:id="rId10"/>
    <p:sldLayoutId id="2147484305" r:id="rId11"/>
    <p:sldLayoutId id="2147484312" r:id="rId12"/>
    <p:sldLayoutId id="2147484313" r:id="rId13"/>
  </p:sldLayoutIdLst>
  <p:hf hdr="0" ft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Calibri" pitchFamily="34" charset="0"/>
        </a:defRPr>
      </a:lvl2pPr>
      <a:lvl3pPr algn="l" rtl="0" eaLnBrk="0" fontAlgn="base" hangingPunct="0">
        <a:spcBef>
          <a:spcPct val="0"/>
        </a:spcBef>
        <a:spcAft>
          <a:spcPct val="0"/>
        </a:spcAft>
        <a:defRPr sz="3200">
          <a:solidFill>
            <a:schemeClr val="tx2"/>
          </a:solidFill>
          <a:latin typeface="Calibri" pitchFamily="34" charset="0"/>
        </a:defRPr>
      </a:lvl3pPr>
      <a:lvl4pPr algn="l" rtl="0" eaLnBrk="0" fontAlgn="base" hangingPunct="0">
        <a:spcBef>
          <a:spcPct val="0"/>
        </a:spcBef>
        <a:spcAft>
          <a:spcPct val="0"/>
        </a:spcAft>
        <a:defRPr sz="3200">
          <a:solidFill>
            <a:schemeClr val="tx2"/>
          </a:solidFill>
          <a:latin typeface="Calibri" pitchFamily="34" charset="0"/>
        </a:defRPr>
      </a:lvl4pPr>
      <a:lvl5pPr algn="l" rtl="0" eaLnBrk="0" fontAlgn="base" hangingPunct="0">
        <a:spcBef>
          <a:spcPct val="0"/>
        </a:spcBef>
        <a:spcAft>
          <a:spcPct val="0"/>
        </a:spcAft>
        <a:defRPr sz="3200">
          <a:solidFill>
            <a:schemeClr val="tx2"/>
          </a:solidFill>
          <a:latin typeface="Calibri" pitchFamily="34" charset="0"/>
        </a:defRPr>
      </a:lvl5pPr>
      <a:lvl6pPr marL="457200" algn="l" rtl="0" fontAlgn="base">
        <a:spcBef>
          <a:spcPct val="0"/>
        </a:spcBef>
        <a:spcAft>
          <a:spcPct val="0"/>
        </a:spcAft>
        <a:defRPr sz="3200">
          <a:solidFill>
            <a:schemeClr val="tx2"/>
          </a:solidFill>
          <a:latin typeface="Calibri" pitchFamily="34" charset="0"/>
        </a:defRPr>
      </a:lvl6pPr>
      <a:lvl7pPr marL="914400" algn="l" rtl="0" fontAlgn="base">
        <a:spcBef>
          <a:spcPct val="0"/>
        </a:spcBef>
        <a:spcAft>
          <a:spcPct val="0"/>
        </a:spcAft>
        <a:defRPr sz="3200">
          <a:solidFill>
            <a:schemeClr val="tx2"/>
          </a:solidFill>
          <a:latin typeface="Calibri" pitchFamily="34" charset="0"/>
        </a:defRPr>
      </a:lvl7pPr>
      <a:lvl8pPr marL="1371600" algn="l" rtl="0" fontAlgn="base">
        <a:spcBef>
          <a:spcPct val="0"/>
        </a:spcBef>
        <a:spcAft>
          <a:spcPct val="0"/>
        </a:spcAft>
        <a:defRPr sz="3200">
          <a:solidFill>
            <a:schemeClr val="tx2"/>
          </a:solidFill>
          <a:latin typeface="Calibri" pitchFamily="34" charset="0"/>
        </a:defRPr>
      </a:lvl8pPr>
      <a:lvl9pPr marL="1828800" algn="l" rtl="0" fontAlgn="base">
        <a:spcBef>
          <a:spcPct val="0"/>
        </a:spcBef>
        <a:spcAft>
          <a:spcPct val="0"/>
        </a:spcAft>
        <a:defRPr sz="3200">
          <a:solidFill>
            <a:schemeClr val="tx2"/>
          </a:solidFill>
          <a:latin typeface="Calibri" pitchFamily="34"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9C9C9C"/>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docs.oracle.com/javase/7/docs/api/java/util/List.html#subList%28int,%20int%29"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Recursion (Part 2)</a:t>
            </a:r>
            <a:endParaRPr lang="en-US"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320EFA10-DCF3-4FFE-AFBA-F83CF2F22BE2}" type="slidenum">
              <a:rPr lang="en-US" smtClean="0"/>
              <a:pPr>
                <a:defRPr/>
              </a:pPr>
              <a:t>1</a:t>
            </a:fld>
            <a:endParaRPr lang="en-US"/>
          </a:p>
        </p:txBody>
      </p:sp>
    </p:spTree>
    <p:extLst>
      <p:ext uri="{BB962C8B-B14F-4D97-AF65-F5344CB8AC3E}">
        <p14:creationId xmlns:p14="http://schemas.microsoft.com/office/powerpoint/2010/main" val="25036592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10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186221843"/>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22255766"/>
              </p:ext>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750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305977017"/>
              </p:ext>
            </p:extLst>
          </p:nvPr>
        </p:nvGraphicFramePr>
        <p:xfrm>
          <a:off x="4313526" y="338860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800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439437764"/>
              </p:ext>
            </p:extLst>
          </p:nvPr>
        </p:nvGraphicFramePr>
        <p:xfrm>
          <a:off x="4313526" y="500053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950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377963975"/>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2334440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4</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100</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3891684"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005984" y="40064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120284" y="349213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
        <p:nvSpPr>
          <p:cNvPr id="14" name="Rectangle 13"/>
          <p:cNvSpPr/>
          <p:nvPr/>
        </p:nvSpPr>
        <p:spPr>
          <a:xfrm>
            <a:off x="1922078" y="4526780"/>
            <a:ext cx="1612995" cy="457200"/>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7722328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4</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(n – 1) disks from B to C using A</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101</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3891684"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005984" y="40064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120284" y="349213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
        <p:nvSpPr>
          <p:cNvPr id="14" name="Rectangle 13"/>
          <p:cNvSpPr/>
          <p:nvPr/>
        </p:nvSpPr>
        <p:spPr>
          <a:xfrm>
            <a:off x="5608927" y="4526780"/>
            <a:ext cx="1612995" cy="457200"/>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95857216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4</a:t>
            </a:r>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102</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5735108" y="4008726"/>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5849408" y="3488026"/>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963708" y="2973676"/>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
        <p:nvSpPr>
          <p:cNvPr id="14" name="Rectangle 13"/>
          <p:cNvSpPr/>
          <p:nvPr/>
        </p:nvSpPr>
        <p:spPr>
          <a:xfrm>
            <a:off x="5608927" y="4526780"/>
            <a:ext cx="1612995" cy="457200"/>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6641814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p:txBody>
          <a:bodyPr/>
          <a:lstStyle/>
          <a:p>
            <a:endParaRPr lang="en-US" smtClean="0"/>
          </a:p>
        </p:txBody>
      </p:sp>
      <p:sp>
        <p:nvSpPr>
          <p:cNvPr id="5" name="Content Placeholder 4"/>
          <p:cNvSpPr>
            <a:spLocks noGrp="1"/>
          </p:cNvSpPr>
          <p:nvPr>
            <p:ph sz="quarter" idx="1"/>
          </p:nvPr>
        </p:nvSpPr>
        <p:spPr>
          <a:xfrm>
            <a:off x="457200" y="1219200"/>
            <a:ext cx="8229600" cy="4937125"/>
          </a:xfrm>
        </p:spPr>
        <p:txBody>
          <a:bodyPr/>
          <a:lstStyle/>
          <a:p>
            <a:pPr>
              <a:defRPr/>
            </a:pPr>
            <a:r>
              <a:rPr lang="en-CA" dirty="0" smtClean="0"/>
              <a:t>base case </a:t>
            </a:r>
            <a:r>
              <a:rPr lang="en-CA" i="1" dirty="0" smtClean="0"/>
              <a:t>n</a:t>
            </a:r>
            <a:r>
              <a:rPr lang="en-CA" dirty="0" smtClean="0"/>
              <a:t> = </a:t>
            </a:r>
            <a:r>
              <a:rPr lang="en-CA" dirty="0" smtClean="0">
                <a:latin typeface="Times New Roman" pitchFamily="18" charset="0"/>
                <a:cs typeface="Times New Roman" pitchFamily="18" charset="0"/>
              </a:rPr>
              <a:t>1</a:t>
            </a:r>
            <a:r>
              <a:rPr lang="en-CA" dirty="0" smtClean="0"/>
              <a:t> </a:t>
            </a:r>
          </a:p>
          <a:p>
            <a:pPr marL="731838" lvl="1" indent="-457200">
              <a:buFont typeface="+mj-lt"/>
              <a:buAutoNum type="arabicPeriod"/>
              <a:defRPr/>
            </a:pPr>
            <a:r>
              <a:rPr lang="en-CA" dirty="0" smtClean="0"/>
              <a:t>move disk from A to C</a:t>
            </a:r>
          </a:p>
          <a:p>
            <a:pPr>
              <a:defRPr/>
            </a:pPr>
            <a:r>
              <a:rPr lang="en-CA" dirty="0" smtClean="0"/>
              <a:t>recursive case</a:t>
            </a:r>
          </a:p>
          <a:p>
            <a:pPr marL="731838" lvl="1" indent="-457200">
              <a:buFont typeface="+mj-lt"/>
              <a:buAutoNum type="arabicPeriod"/>
              <a:defRPr/>
            </a:pPr>
            <a:r>
              <a:rPr lang="en-CA" dirty="0" smtClean="0"/>
              <a:t>move (</a:t>
            </a:r>
            <a:r>
              <a:rPr lang="en-CA" i="1" dirty="0" smtClean="0"/>
              <a:t>n</a:t>
            </a:r>
            <a:r>
              <a:rPr lang="en-CA" dirty="0" smtClean="0"/>
              <a:t> – </a:t>
            </a:r>
            <a:r>
              <a:rPr lang="en-CA" dirty="0" smtClean="0">
                <a:latin typeface="Times New Roman" pitchFamily="18" charset="0"/>
                <a:cs typeface="Times New Roman" pitchFamily="18" charset="0"/>
              </a:rPr>
              <a:t>1</a:t>
            </a:r>
            <a:r>
              <a:rPr lang="en-CA" dirty="0" smtClean="0"/>
              <a:t>) disks from A to B</a:t>
            </a:r>
          </a:p>
          <a:p>
            <a:pPr marL="731838" lvl="1" indent="-457200">
              <a:buFont typeface="+mj-lt"/>
              <a:buAutoNum type="arabicPeriod"/>
              <a:defRPr/>
            </a:pPr>
            <a:r>
              <a:rPr lang="en-CA" dirty="0" smtClean="0"/>
              <a:t>move 1 disk from A to C</a:t>
            </a:r>
          </a:p>
          <a:p>
            <a:pPr marL="731838" lvl="1" indent="-457200">
              <a:buFont typeface="+mj-lt"/>
              <a:buAutoNum type="arabicPeriod"/>
              <a:defRPr/>
            </a:pPr>
            <a:r>
              <a:rPr lang="en-CA" dirty="0" smtClean="0"/>
              <a:t>move (</a:t>
            </a:r>
            <a:r>
              <a:rPr lang="en-CA" i="1" dirty="0" smtClean="0"/>
              <a:t>n</a:t>
            </a:r>
            <a:r>
              <a:rPr lang="en-CA" dirty="0" smtClean="0"/>
              <a:t> – </a:t>
            </a:r>
            <a:r>
              <a:rPr lang="en-CA" dirty="0" smtClean="0">
                <a:latin typeface="Times New Roman" pitchFamily="18" charset="0"/>
                <a:cs typeface="Times New Roman" pitchFamily="18" charset="0"/>
              </a:rPr>
              <a:t>1</a:t>
            </a:r>
            <a:r>
              <a:rPr lang="en-CA" dirty="0" smtClean="0"/>
              <a:t>) disks from B to C</a:t>
            </a:r>
            <a:endParaRPr lang="en-US" dirty="0"/>
          </a:p>
        </p:txBody>
      </p:sp>
      <p:sp>
        <p:nvSpPr>
          <p:cNvPr id="3" name="Slide Number Placeholder 2"/>
          <p:cNvSpPr>
            <a:spLocks noGrp="1"/>
          </p:cNvSpPr>
          <p:nvPr>
            <p:ph type="sldNum" sz="quarter" idx="12"/>
          </p:nvPr>
        </p:nvSpPr>
        <p:spPr/>
        <p:txBody>
          <a:bodyPr/>
          <a:lstStyle/>
          <a:p>
            <a:pPr>
              <a:defRPr/>
            </a:pPr>
            <a:fld id="{6E7ACC24-4F03-43B7-8438-92F485C7BC0B}" type="slidenum">
              <a:rPr lang="en-US" smtClean="0"/>
              <a:pPr>
                <a:defRPr/>
              </a:pPr>
              <a:t>103</a:t>
            </a:fld>
            <a:endParaRPr lang="en-US"/>
          </a:p>
        </p:txBody>
      </p:sp>
    </p:spTree>
    <p:extLst>
      <p:ext uri="{BB962C8B-B14F-4D97-AF65-F5344CB8AC3E}">
        <p14:creationId xmlns:p14="http://schemas.microsoft.com/office/powerpoint/2010/main" val="352050051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Towers of Hanoi</a:t>
            </a:r>
            <a:endParaRPr lang="en-US" dirty="0"/>
          </a:p>
        </p:txBody>
      </p:sp>
      <p:sp>
        <p:nvSpPr>
          <p:cNvPr id="6" name="Content Placeholder 5"/>
          <p:cNvSpPr>
            <a:spLocks noGrp="1"/>
          </p:cNvSpPr>
          <p:nvPr>
            <p:ph sz="quarter" idx="1"/>
          </p:nvPr>
        </p:nvSpPr>
        <p:spPr/>
        <p:txBody>
          <a:bodyPr>
            <a:normAutofit/>
          </a:bodyPr>
          <a:lstStyle/>
          <a:p>
            <a:endParaRPr lang="en-US" sz="1600" dirty="0" smtClean="0"/>
          </a:p>
          <a:p>
            <a:r>
              <a:rPr lang="en-US" sz="1600" dirty="0" smtClean="0"/>
              <a:t>public static void move(</a:t>
            </a:r>
            <a:r>
              <a:rPr lang="en-US" sz="1600" dirty="0" err="1" smtClean="0"/>
              <a:t>int</a:t>
            </a:r>
            <a:r>
              <a:rPr lang="en-US" sz="1600" dirty="0" smtClean="0"/>
              <a:t> n,</a:t>
            </a:r>
          </a:p>
          <a:p>
            <a:r>
              <a:rPr lang="en-US" sz="1600" dirty="0" smtClean="0"/>
              <a:t>                        String from,</a:t>
            </a:r>
          </a:p>
          <a:p>
            <a:r>
              <a:rPr lang="en-US" sz="1600" dirty="0" smtClean="0"/>
              <a:t>                        String to,</a:t>
            </a:r>
          </a:p>
          <a:p>
            <a:r>
              <a:rPr lang="en-US" sz="1600" dirty="0" smtClean="0"/>
              <a:t>                        String using) {</a:t>
            </a:r>
          </a:p>
          <a:p>
            <a:r>
              <a:rPr lang="en-US" sz="1600" dirty="0" smtClean="0"/>
              <a:t>  if(n == 1) {</a:t>
            </a:r>
          </a:p>
          <a:p>
            <a:r>
              <a:rPr lang="en-US" sz="1600" dirty="0" smtClean="0"/>
              <a:t>    </a:t>
            </a:r>
            <a:r>
              <a:rPr lang="en-US" sz="1600" dirty="0" err="1" smtClean="0"/>
              <a:t>System.out.println</a:t>
            </a:r>
            <a:r>
              <a:rPr lang="en-US" sz="1600" dirty="0" smtClean="0"/>
              <a:t>("move disk from " + from + " to " + to);</a:t>
            </a:r>
          </a:p>
          <a:p>
            <a:r>
              <a:rPr lang="en-US" sz="1600" dirty="0" smtClean="0"/>
              <a:t>  }</a:t>
            </a:r>
          </a:p>
          <a:p>
            <a:r>
              <a:rPr lang="en-US" sz="1600" dirty="0" smtClean="0"/>
              <a:t>  else {</a:t>
            </a:r>
          </a:p>
          <a:p>
            <a:r>
              <a:rPr lang="en-US" sz="1600" dirty="0" smtClean="0"/>
              <a:t>    move(n - 1, from, using, to);</a:t>
            </a:r>
          </a:p>
          <a:p>
            <a:r>
              <a:rPr lang="en-US" sz="1600" dirty="0" smtClean="0"/>
              <a:t>    move(1, from, to, using);</a:t>
            </a:r>
          </a:p>
          <a:p>
            <a:r>
              <a:rPr lang="en-US" sz="1600" dirty="0" smtClean="0"/>
              <a:t>    move(n - 1, using, to, from);</a:t>
            </a:r>
          </a:p>
          <a:p>
            <a:r>
              <a:rPr lang="en-US" sz="1600" dirty="0" smtClean="0"/>
              <a:t>  }</a:t>
            </a:r>
          </a:p>
          <a:p>
            <a:r>
              <a:rPr lang="en-US" sz="1600" dirty="0" smtClean="0"/>
              <a:t>}</a:t>
            </a:r>
          </a:p>
        </p:txBody>
      </p:sp>
      <p:sp>
        <p:nvSpPr>
          <p:cNvPr id="4" name="Slide Number Placeholder 3"/>
          <p:cNvSpPr>
            <a:spLocks noGrp="1"/>
          </p:cNvSpPr>
          <p:nvPr>
            <p:ph type="sldNum" sz="quarter" idx="12"/>
          </p:nvPr>
        </p:nvSpPr>
        <p:spPr/>
        <p:txBody>
          <a:bodyPr/>
          <a:lstStyle/>
          <a:p>
            <a:pPr>
              <a:defRPr/>
            </a:pPr>
            <a:fld id="{70730C77-55B5-49A6-9F7C-C23091BDBC5F}" type="slidenum">
              <a:rPr lang="en-US" smtClean="0"/>
              <a:pPr>
                <a:defRPr/>
              </a:pPr>
              <a:t>104</a:t>
            </a:fld>
            <a:endParaRPr lang="en-US"/>
          </a:p>
        </p:txBody>
      </p:sp>
    </p:spTree>
    <p:extLst>
      <p:ext uri="{BB962C8B-B14F-4D97-AF65-F5344CB8AC3E}">
        <p14:creationId xmlns:p14="http://schemas.microsoft.com/office/powerpoint/2010/main" val="1541372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11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872988765"/>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628928406"/>
              </p:ext>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750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384606196"/>
              </p:ext>
            </p:extLst>
          </p:nvPr>
        </p:nvGraphicFramePr>
        <p:xfrm>
          <a:off x="4313526" y="338860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800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849551652"/>
              </p:ext>
            </p:extLst>
          </p:nvPr>
        </p:nvGraphicFramePr>
        <p:xfrm>
          <a:off x="4313526" y="500053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950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a:t>
                      </a:r>
                      <a:endParaRPr lang="en-US" b="1" i="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088747539"/>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5389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12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153368721"/>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966876185"/>
              </p:ext>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750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459318438"/>
              </p:ext>
            </p:extLst>
          </p:nvPr>
        </p:nvGraphicFramePr>
        <p:xfrm>
          <a:off x="4313526" y="338860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800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609540542"/>
              </p:ext>
            </p:extLst>
          </p:nvPr>
        </p:nvGraphicFramePr>
        <p:xfrm>
          <a:off x="4313526" y="500053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950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a:t>
                      </a:r>
                      <a:endParaRPr lang="en-US" b="1" i="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653230981"/>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719270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054020592"/>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48798261"/>
              </p:ext>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750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207819365"/>
              </p:ext>
            </p:extLst>
          </p:nvPr>
        </p:nvGraphicFramePr>
        <p:xfrm>
          <a:off x="4313526" y="338860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800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893036072"/>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250286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14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887185956"/>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15389372"/>
              </p:ext>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750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10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852506096"/>
              </p:ext>
            </p:extLst>
          </p:nvPr>
        </p:nvGraphicFramePr>
        <p:xfrm>
          <a:off x="4313526" y="338860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800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637118801"/>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0" name="TextBox 9"/>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164579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15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858199231"/>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70762092"/>
              </p:ext>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750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374545631"/>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0" name="TextBox 9"/>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56157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16</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04914303"/>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100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596995608"/>
              </p:ext>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750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226498024"/>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9" name="TextBox 8"/>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8136921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17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31442590"/>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1000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065491512"/>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9" name="TextBox 8"/>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8983644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18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316801472"/>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1000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190465743"/>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dirty="0" smtClean="0">
                          <a:solidFill>
                            <a:srgbClr val="FF0000"/>
                          </a:solidFill>
                          <a:latin typeface="Courier New" pitchFamily="49" charset="0"/>
                          <a:cs typeface="Courier New" pitchFamily="49" charset="0"/>
                        </a:rPr>
                        <a:t>1000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6" name="TextBox 5"/>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5800709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19</a:t>
            </a:fld>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1398262448"/>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dirty="0" smtClean="0">
                          <a:solidFill>
                            <a:srgbClr val="FF0000"/>
                          </a:solidFill>
                          <a:latin typeface="Courier New" pitchFamily="49" charset="0"/>
                          <a:cs typeface="Courier New" pitchFamily="49" charset="0"/>
                        </a:rPr>
                        <a:t>1000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6" name="TextBox 5"/>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20210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During Recursion?</a:t>
            </a:r>
            <a:endParaRPr lang="en-US" dirty="0"/>
          </a:p>
        </p:txBody>
      </p:sp>
      <p:sp>
        <p:nvSpPr>
          <p:cNvPr id="3" name="Content Placeholder 2"/>
          <p:cNvSpPr>
            <a:spLocks noGrp="1"/>
          </p:cNvSpPr>
          <p:nvPr>
            <p:ph sz="quarter" idx="1"/>
          </p:nvPr>
        </p:nvSpPr>
        <p:spPr/>
        <p:txBody>
          <a:bodyPr/>
          <a:lstStyle/>
          <a:p>
            <a:r>
              <a:rPr lang="en-US" dirty="0" smtClean="0"/>
              <a:t>a simplified model of what happens during a recursive method invocation is the following:</a:t>
            </a:r>
          </a:p>
          <a:p>
            <a:pPr lvl="1"/>
            <a:r>
              <a:rPr lang="en-US" dirty="0" smtClean="0"/>
              <a:t>whenever a method is invoked that method runs in a </a:t>
            </a:r>
            <a:r>
              <a:rPr lang="en-US" i="1" dirty="0" smtClean="0"/>
              <a:t>new</a:t>
            </a:r>
            <a:r>
              <a:rPr lang="en-US" dirty="0" smtClean="0"/>
              <a:t> block of memory</a:t>
            </a:r>
          </a:p>
          <a:p>
            <a:pPr lvl="2"/>
            <a:r>
              <a:rPr lang="en-US" dirty="0" smtClean="0"/>
              <a:t>when a method recursively invokes itself, a new block of memory is allocated for the newly invoked method to run in</a:t>
            </a:r>
          </a:p>
          <a:p>
            <a:pPr lvl="2"/>
            <a:endParaRPr lang="en-US" dirty="0"/>
          </a:p>
          <a:p>
            <a:r>
              <a:rPr lang="en-US" dirty="0" smtClean="0"/>
              <a:t>consider a slightly modified version of the </a:t>
            </a:r>
            <a:r>
              <a:rPr lang="en-US" b="1" dirty="0" smtClean="0">
                <a:latin typeface="Courier New" panose="02070309020205020404" pitchFamily="49" charset="0"/>
                <a:cs typeface="Courier New" panose="02070309020205020404" pitchFamily="49" charset="0"/>
              </a:rPr>
              <a:t>powerOf10</a:t>
            </a:r>
            <a:r>
              <a:rPr lang="en-US" dirty="0" smtClean="0"/>
              <a:t> method</a:t>
            </a:r>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2</a:t>
            </a:fld>
            <a:endParaRPr lang="en-US"/>
          </a:p>
        </p:txBody>
      </p:sp>
    </p:spTree>
    <p:extLst>
      <p:ext uri="{BB962C8B-B14F-4D97-AF65-F5344CB8AC3E}">
        <p14:creationId xmlns:p14="http://schemas.microsoft.com/office/powerpoint/2010/main" val="24192653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Recursion and Collections</a:t>
            </a:r>
            <a:endParaRPr lang="en-US" dirty="0"/>
          </a:p>
        </p:txBody>
      </p:sp>
      <p:sp>
        <p:nvSpPr>
          <p:cNvPr id="4" name="Content Placeholder 3"/>
          <p:cNvSpPr>
            <a:spLocks noGrp="1"/>
          </p:cNvSpPr>
          <p:nvPr>
            <p:ph sz="quarter" idx="1"/>
          </p:nvPr>
        </p:nvSpPr>
        <p:spPr/>
        <p:txBody>
          <a:bodyPr/>
          <a:lstStyle/>
          <a:p>
            <a:r>
              <a:rPr lang="en-US" dirty="0" smtClean="0"/>
              <a:t>consider the problem of searching for an element in a list</a:t>
            </a:r>
          </a:p>
          <a:p>
            <a:r>
              <a:rPr lang="en-US" dirty="0" smtClean="0"/>
              <a:t>searching </a:t>
            </a:r>
            <a:r>
              <a:rPr lang="en-US" dirty="0"/>
              <a:t>a list for a particular element can be performed by recursively examining the first element of the </a:t>
            </a:r>
            <a:r>
              <a:rPr lang="en-US" dirty="0" smtClean="0"/>
              <a:t>list</a:t>
            </a:r>
          </a:p>
          <a:p>
            <a:pPr lvl="1"/>
            <a:r>
              <a:rPr lang="en-US" dirty="0"/>
              <a:t>i</a:t>
            </a:r>
            <a:r>
              <a:rPr lang="en-US" dirty="0" smtClean="0"/>
              <a:t>f </a:t>
            </a:r>
            <a:r>
              <a:rPr lang="en-US" dirty="0"/>
              <a:t>the first element is the element we are searching for then we can return </a:t>
            </a:r>
            <a:r>
              <a:rPr lang="en-US" dirty="0" smtClean="0"/>
              <a:t>true</a:t>
            </a:r>
          </a:p>
          <a:p>
            <a:pPr lvl="1"/>
            <a:r>
              <a:rPr lang="en-US" dirty="0" smtClean="0"/>
              <a:t>otherwise</a:t>
            </a:r>
            <a:r>
              <a:rPr lang="en-US" dirty="0"/>
              <a:t>, we recursively </a:t>
            </a:r>
            <a:r>
              <a:rPr lang="en-US" dirty="0" smtClean="0"/>
              <a:t>search </a:t>
            </a:r>
            <a:r>
              <a:rPr lang="en-US" dirty="0"/>
              <a:t>the sub-list starting at the next </a:t>
            </a:r>
            <a:r>
              <a:rPr lang="en-US" dirty="0" smtClean="0"/>
              <a:t>element</a:t>
            </a:r>
          </a:p>
          <a:p>
            <a:endParaRPr lang="en-US" dirty="0">
              <a:latin typeface="Consolas" panose="020B0609020204030204" pitchFamily="49" charset="0"/>
              <a:cs typeface="Consolas" panose="020B0609020204030204" pitchFamily="49" charset="0"/>
            </a:endParaRPr>
          </a:p>
        </p:txBody>
      </p:sp>
      <p:sp>
        <p:nvSpPr>
          <p:cNvPr id="2" name="Slide Number Placeholder 1"/>
          <p:cNvSpPr>
            <a:spLocks noGrp="1"/>
          </p:cNvSpPr>
          <p:nvPr>
            <p:ph type="sldNum" sz="quarter" idx="12"/>
          </p:nvPr>
        </p:nvSpPr>
        <p:spPr/>
        <p:txBody>
          <a:bodyPr/>
          <a:lstStyle/>
          <a:p>
            <a:pPr>
              <a:defRPr/>
            </a:pPr>
            <a:fld id="{00E0E8DD-7C13-4CFA-83A3-5C82826C23BB}" type="slidenum">
              <a:rPr lang="en-US" smtClean="0"/>
              <a:pPr>
                <a:defRPr/>
              </a:pPr>
              <a:t>20</a:t>
            </a:fld>
            <a:endParaRPr lang="en-US"/>
          </a:p>
        </p:txBody>
      </p:sp>
    </p:spTree>
    <p:extLst>
      <p:ext uri="{BB962C8B-B14F-4D97-AF65-F5344CB8AC3E}">
        <p14:creationId xmlns:p14="http://schemas.microsoft.com/office/powerpoint/2010/main" val="1818743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b="1" dirty="0" smtClean="0">
                <a:latin typeface="Consolas" panose="020B0609020204030204" pitchFamily="49" charset="0"/>
              </a:rPr>
              <a:t>List</a:t>
            </a:r>
            <a:r>
              <a:rPr lang="en-US" dirty="0" smtClean="0"/>
              <a:t> method </a:t>
            </a:r>
            <a:r>
              <a:rPr lang="en-US" b="1" dirty="0" err="1" smtClean="0">
                <a:latin typeface="Consolas" panose="020B0609020204030204" pitchFamily="49" charset="0"/>
              </a:rPr>
              <a:t>subList</a:t>
            </a:r>
            <a:endParaRPr lang="en-US" b="1" dirty="0">
              <a:latin typeface="Consolas" panose="020B0609020204030204" pitchFamily="49" charset="0"/>
            </a:endParaRPr>
          </a:p>
        </p:txBody>
      </p:sp>
      <p:sp>
        <p:nvSpPr>
          <p:cNvPr id="3" name="Content Placeholder 2"/>
          <p:cNvSpPr>
            <a:spLocks noGrp="1"/>
          </p:cNvSpPr>
          <p:nvPr>
            <p:ph sz="quarter" idx="1"/>
          </p:nvPr>
        </p:nvSpPr>
        <p:spPr/>
        <p:txBody>
          <a:bodyPr/>
          <a:lstStyle/>
          <a:p>
            <a:r>
              <a:rPr lang="en-US" b="1" dirty="0" smtClean="0">
                <a:latin typeface="Consolas" panose="020B0609020204030204" pitchFamily="49" charset="0"/>
              </a:rPr>
              <a:t>List</a:t>
            </a:r>
            <a:r>
              <a:rPr lang="en-US" dirty="0" smtClean="0"/>
              <a:t> has a very useful method named </a:t>
            </a:r>
            <a:r>
              <a:rPr lang="en-US" b="1" dirty="0" err="1" smtClean="0">
                <a:latin typeface="Consolas" panose="020B0609020204030204" pitchFamily="49" charset="0"/>
              </a:rPr>
              <a:t>subList</a:t>
            </a:r>
            <a:r>
              <a:rPr lang="en-US" dirty="0" smtClean="0"/>
              <a:t>:</a:t>
            </a:r>
          </a:p>
          <a:p>
            <a:endParaRPr lang="en-US" dirty="0"/>
          </a:p>
          <a:p>
            <a:pPr marL="0" indent="0">
              <a:buNone/>
            </a:pPr>
            <a:r>
              <a:rPr lang="en-US" b="1" dirty="0">
                <a:latin typeface="Consolas" panose="020B0609020204030204" pitchFamily="49" charset="0"/>
              </a:rPr>
              <a:t>List&lt;E&gt; </a:t>
            </a:r>
            <a:r>
              <a:rPr lang="en-US" b="1" dirty="0" err="1">
                <a:latin typeface="Consolas" panose="020B0609020204030204" pitchFamily="49" charset="0"/>
              </a:rPr>
              <a:t>subList</a:t>
            </a:r>
            <a:r>
              <a:rPr lang="en-US" b="1" dirty="0">
                <a:latin typeface="Consolas" panose="020B0609020204030204" pitchFamily="49" charset="0"/>
              </a:rPr>
              <a:t>(</a:t>
            </a:r>
            <a:r>
              <a:rPr lang="en-US" b="1" dirty="0" err="1">
                <a:latin typeface="Consolas" panose="020B0609020204030204" pitchFamily="49" charset="0"/>
              </a:rPr>
              <a:t>int</a:t>
            </a:r>
            <a:r>
              <a:rPr lang="en-US" b="1" dirty="0">
                <a:latin typeface="Consolas" panose="020B0609020204030204" pitchFamily="49" charset="0"/>
              </a:rPr>
              <a:t> </a:t>
            </a:r>
            <a:r>
              <a:rPr lang="en-US" b="1" dirty="0" err="1">
                <a:latin typeface="Consolas" panose="020B0609020204030204" pitchFamily="49" charset="0"/>
              </a:rPr>
              <a:t>fromIndex</a:t>
            </a:r>
            <a:r>
              <a:rPr lang="en-US" b="1" dirty="0" smtClean="0">
                <a:latin typeface="Consolas" panose="020B0609020204030204" pitchFamily="49" charset="0"/>
              </a:rPr>
              <a:t>, </a:t>
            </a:r>
            <a:r>
              <a:rPr lang="en-US" b="1" dirty="0" err="1">
                <a:latin typeface="Consolas" panose="020B0609020204030204" pitchFamily="49" charset="0"/>
              </a:rPr>
              <a:t>int</a:t>
            </a:r>
            <a:r>
              <a:rPr lang="en-US" b="1" dirty="0">
                <a:latin typeface="Consolas" panose="020B0609020204030204" pitchFamily="49" charset="0"/>
              </a:rPr>
              <a:t> </a:t>
            </a:r>
            <a:r>
              <a:rPr lang="en-US" b="1" dirty="0" err="1">
                <a:latin typeface="Consolas" panose="020B0609020204030204" pitchFamily="49" charset="0"/>
              </a:rPr>
              <a:t>toIndex</a:t>
            </a:r>
            <a:r>
              <a:rPr lang="en-US" b="1" dirty="0" smtClean="0">
                <a:latin typeface="Consolas" panose="020B0609020204030204" pitchFamily="49" charset="0"/>
              </a:rPr>
              <a:t>)</a:t>
            </a:r>
          </a:p>
          <a:p>
            <a:pPr marL="0" indent="0">
              <a:buNone/>
            </a:pPr>
            <a:r>
              <a:rPr lang="en-US" dirty="0" smtClean="0"/>
              <a:t/>
            </a:r>
            <a:br>
              <a:rPr lang="en-US" dirty="0" smtClean="0"/>
            </a:br>
            <a:r>
              <a:rPr lang="en-US" dirty="0" smtClean="0"/>
              <a:t>Returns </a:t>
            </a:r>
            <a:r>
              <a:rPr lang="en-US" dirty="0"/>
              <a:t>a view of the portion of this list between </a:t>
            </a:r>
            <a:r>
              <a:rPr lang="en-US" dirty="0" smtClean="0"/>
              <a:t>the </a:t>
            </a:r>
            <a:r>
              <a:rPr lang="en-US" dirty="0"/>
              <a:t>specified </a:t>
            </a:r>
            <a:r>
              <a:rPr lang="en-US" b="1" dirty="0" err="1">
                <a:latin typeface="Consolas" panose="020B0609020204030204" pitchFamily="49" charset="0"/>
              </a:rPr>
              <a:t>fromIndex</a:t>
            </a:r>
            <a:r>
              <a:rPr lang="en-US" dirty="0"/>
              <a:t>, inclusive, and </a:t>
            </a:r>
            <a:r>
              <a:rPr lang="en-US" b="1" dirty="0" err="1">
                <a:latin typeface="Consolas" panose="020B0609020204030204" pitchFamily="49" charset="0"/>
              </a:rPr>
              <a:t>toIndex</a:t>
            </a:r>
            <a:r>
              <a:rPr lang="en-US" dirty="0"/>
              <a:t>, exclusive. (If </a:t>
            </a:r>
            <a:r>
              <a:rPr lang="en-US" b="1" dirty="0" err="1">
                <a:latin typeface="Consolas" panose="020B0609020204030204" pitchFamily="49" charset="0"/>
              </a:rPr>
              <a:t>fromIndex</a:t>
            </a:r>
            <a:r>
              <a:rPr lang="en-US" dirty="0"/>
              <a:t> and </a:t>
            </a:r>
            <a:r>
              <a:rPr lang="en-US" b="1" dirty="0" err="1">
                <a:latin typeface="Consolas" panose="020B0609020204030204" pitchFamily="49" charset="0"/>
              </a:rPr>
              <a:t>toIndex</a:t>
            </a:r>
            <a:r>
              <a:rPr lang="en-US" dirty="0"/>
              <a:t> are equal, the returned list is empty.) The returned list is backed by this list, so non-structural changes in the returned list are reflected in this list, and vice-versa. The returned list supports all of the optional list operations supported by this list.</a:t>
            </a:r>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21</a:t>
            </a:fld>
            <a:endParaRPr lang="en-US"/>
          </a:p>
        </p:txBody>
      </p:sp>
      <p:sp>
        <p:nvSpPr>
          <p:cNvPr id="5" name="TextBox 4"/>
          <p:cNvSpPr txBox="1"/>
          <p:nvPr/>
        </p:nvSpPr>
        <p:spPr>
          <a:xfrm>
            <a:off x="1762377" y="6404822"/>
            <a:ext cx="7014934" cy="307777"/>
          </a:xfrm>
          <a:prstGeom prst="rect">
            <a:avLst/>
          </a:prstGeom>
          <a:noFill/>
        </p:spPr>
        <p:txBody>
          <a:bodyPr wrap="none" rtlCol="0">
            <a:spAutoFit/>
          </a:bodyPr>
          <a:lstStyle/>
          <a:p>
            <a:r>
              <a:rPr lang="en-US" sz="1400" dirty="0">
                <a:latin typeface="+mn-lt"/>
                <a:hlinkClick r:id="rId2"/>
              </a:rPr>
              <a:t>http://docs.oracle.com/javase/7/docs/api/java/util/List.html#subList%28int,%</a:t>
            </a:r>
            <a:r>
              <a:rPr lang="en-US" sz="1400" dirty="0" smtClean="0">
                <a:latin typeface="+mn-lt"/>
                <a:hlinkClick r:id="rId2"/>
              </a:rPr>
              <a:t>20int%29</a:t>
            </a:r>
            <a:endParaRPr lang="en-US" sz="1400" dirty="0" smtClean="0">
              <a:latin typeface="+mn-lt"/>
            </a:endParaRPr>
          </a:p>
        </p:txBody>
      </p:sp>
    </p:spTree>
    <p:extLst>
      <p:ext uri="{BB962C8B-B14F-4D97-AF65-F5344CB8AC3E}">
        <p14:creationId xmlns:p14="http://schemas.microsoft.com/office/powerpoint/2010/main" val="508540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Consolas" panose="020B0609020204030204" pitchFamily="49" charset="0"/>
              </a:rPr>
              <a:t>subList</a:t>
            </a:r>
            <a:r>
              <a:rPr lang="en-US" dirty="0" smtClean="0"/>
              <a:t> examples</a:t>
            </a:r>
            <a:endParaRPr lang="en-US" dirty="0"/>
          </a:p>
        </p:txBody>
      </p:sp>
      <p:sp>
        <p:nvSpPr>
          <p:cNvPr id="3" name="Content Placeholder 2"/>
          <p:cNvSpPr>
            <a:spLocks noGrp="1"/>
          </p:cNvSpPr>
          <p:nvPr>
            <p:ph sz="quarter" idx="1"/>
          </p:nvPr>
        </p:nvSpPr>
        <p:spPr/>
        <p:txBody>
          <a:bodyPr/>
          <a:lstStyle/>
          <a:p>
            <a:r>
              <a:rPr lang="en-US" dirty="0" smtClean="0"/>
              <a:t>the sub-list excluding the first element of the original list</a:t>
            </a:r>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22</a:t>
            </a:fld>
            <a:endParaRPr lang="en-US"/>
          </a:p>
        </p:txBody>
      </p:sp>
      <p:graphicFrame>
        <p:nvGraphicFramePr>
          <p:cNvPr id="5" name="Table 4"/>
          <p:cNvGraphicFramePr>
            <a:graphicFrameLocks noGrp="1"/>
          </p:cNvGraphicFramePr>
          <p:nvPr>
            <p:extLst/>
          </p:nvPr>
        </p:nvGraphicFramePr>
        <p:xfrm>
          <a:off x="1461222" y="3274706"/>
          <a:ext cx="6096000" cy="633677"/>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633677">
                <a:tc>
                  <a:txBody>
                    <a:bodyPr/>
                    <a:lstStyle/>
                    <a:p>
                      <a:pPr algn="ctr"/>
                      <a:r>
                        <a:rPr lang="en-US" b="0" dirty="0" smtClean="0">
                          <a:solidFill>
                            <a:schemeClr val="tx1"/>
                          </a:solidFill>
                          <a:latin typeface="Arial" panose="020B0604020202020204" pitchFamily="34" charset="0"/>
                          <a:cs typeface="Arial" panose="020B0604020202020204" pitchFamily="34" charset="0"/>
                        </a:rPr>
                        <a:t>0</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5</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1</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2</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r>
            </a:tbl>
          </a:graphicData>
        </a:graphic>
      </p:graphicFrame>
      <p:sp>
        <p:nvSpPr>
          <p:cNvPr id="6" name="Right Brace 5"/>
          <p:cNvSpPr/>
          <p:nvPr/>
        </p:nvSpPr>
        <p:spPr>
          <a:xfrm rot="5400000">
            <a:off x="4716066" y="1460037"/>
            <a:ext cx="230428" cy="5472763"/>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3650288" y="4369240"/>
            <a:ext cx="2359941" cy="384721"/>
          </a:xfrm>
          <a:prstGeom prst="rect">
            <a:avLst/>
          </a:prstGeom>
          <a:noFill/>
        </p:spPr>
        <p:txBody>
          <a:bodyPr wrap="none" rtlCol="0">
            <a:spAutoFit/>
          </a:bodyPr>
          <a:lstStyle/>
          <a:p>
            <a:r>
              <a:rPr lang="en-US" sz="1900" b="1" i="1" dirty="0" err="1" smtClean="0">
                <a:solidFill>
                  <a:srgbClr val="000000"/>
                </a:solidFill>
                <a:latin typeface="Segoe UI"/>
                <a:cs typeface="Courier New" pitchFamily="49" charset="0"/>
              </a:rPr>
              <a:t>t.subList</a:t>
            </a:r>
            <a:r>
              <a:rPr lang="en-US" sz="1900" b="1" i="1" dirty="0" smtClean="0">
                <a:solidFill>
                  <a:srgbClr val="000000"/>
                </a:solidFill>
                <a:latin typeface="Segoe UI"/>
                <a:cs typeface="Courier New" pitchFamily="49" charset="0"/>
              </a:rPr>
              <a:t>(1, </a:t>
            </a:r>
            <a:r>
              <a:rPr lang="en-US" sz="1900" b="1" i="1" dirty="0" err="1" smtClean="0">
                <a:solidFill>
                  <a:srgbClr val="000000"/>
                </a:solidFill>
                <a:latin typeface="Segoe UI"/>
                <a:cs typeface="Courier New" pitchFamily="49" charset="0"/>
              </a:rPr>
              <a:t>t.size</a:t>
            </a:r>
            <a:r>
              <a:rPr lang="en-US" sz="1900" b="1" i="1" dirty="0" smtClean="0">
                <a:solidFill>
                  <a:srgbClr val="000000"/>
                </a:solidFill>
                <a:latin typeface="Segoe UI"/>
                <a:cs typeface="Courier New" pitchFamily="49" charset="0"/>
              </a:rPr>
              <a:t>())</a:t>
            </a:r>
            <a:endParaRPr lang="en-US" dirty="0"/>
          </a:p>
        </p:txBody>
      </p:sp>
      <p:sp>
        <p:nvSpPr>
          <p:cNvPr id="8" name="Right Brace 7"/>
          <p:cNvSpPr/>
          <p:nvPr/>
        </p:nvSpPr>
        <p:spPr>
          <a:xfrm rot="16200000" flipV="1">
            <a:off x="4399228" y="-66548"/>
            <a:ext cx="230428" cy="610644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376423" y="2410536"/>
            <a:ext cx="276038" cy="384721"/>
          </a:xfrm>
          <a:prstGeom prst="rect">
            <a:avLst/>
          </a:prstGeom>
          <a:noFill/>
        </p:spPr>
        <p:txBody>
          <a:bodyPr wrap="none" rtlCol="0">
            <a:spAutoFit/>
          </a:bodyPr>
          <a:lstStyle/>
          <a:p>
            <a:r>
              <a:rPr lang="en-US" sz="1900" b="1" i="1" dirty="0" smtClean="0">
                <a:solidFill>
                  <a:srgbClr val="000000"/>
                </a:solidFill>
                <a:latin typeface="Segoe UI"/>
                <a:cs typeface="Courier New" pitchFamily="49" charset="0"/>
              </a:rPr>
              <a:t>t</a:t>
            </a:r>
            <a:endParaRPr lang="en-US" dirty="0"/>
          </a:p>
        </p:txBody>
      </p:sp>
    </p:spTree>
    <p:extLst>
      <p:ext uri="{BB962C8B-B14F-4D97-AF65-F5344CB8AC3E}">
        <p14:creationId xmlns:p14="http://schemas.microsoft.com/office/powerpoint/2010/main" val="1885358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Consolas" panose="020B0609020204030204" pitchFamily="49" charset="0"/>
              </a:rPr>
              <a:t>subList</a:t>
            </a:r>
            <a:r>
              <a:rPr lang="en-US" dirty="0" smtClean="0"/>
              <a:t> examples</a:t>
            </a:r>
            <a:endParaRPr lang="en-US" dirty="0"/>
          </a:p>
        </p:txBody>
      </p:sp>
      <p:sp>
        <p:nvSpPr>
          <p:cNvPr id="3" name="Content Placeholder 2"/>
          <p:cNvSpPr>
            <a:spLocks noGrp="1"/>
          </p:cNvSpPr>
          <p:nvPr>
            <p:ph sz="quarter" idx="1"/>
          </p:nvPr>
        </p:nvSpPr>
        <p:spPr/>
        <p:txBody>
          <a:bodyPr/>
          <a:lstStyle/>
          <a:p>
            <a:r>
              <a:rPr lang="en-US" dirty="0" smtClean="0"/>
              <a:t>the sub-list excluding the last element of the original list</a:t>
            </a:r>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23</a:t>
            </a:fld>
            <a:endParaRPr lang="en-US"/>
          </a:p>
        </p:txBody>
      </p:sp>
      <p:graphicFrame>
        <p:nvGraphicFramePr>
          <p:cNvPr id="5" name="Table 4"/>
          <p:cNvGraphicFramePr>
            <a:graphicFrameLocks noGrp="1"/>
          </p:cNvGraphicFramePr>
          <p:nvPr>
            <p:extLst/>
          </p:nvPr>
        </p:nvGraphicFramePr>
        <p:xfrm>
          <a:off x="1461222" y="3274706"/>
          <a:ext cx="6096000" cy="633677"/>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633677">
                <a:tc>
                  <a:txBody>
                    <a:bodyPr/>
                    <a:lstStyle/>
                    <a:p>
                      <a:pPr algn="ctr"/>
                      <a:r>
                        <a:rPr lang="en-US" b="0" dirty="0" smtClean="0">
                          <a:solidFill>
                            <a:schemeClr val="tx1"/>
                          </a:solidFill>
                          <a:latin typeface="Arial" panose="020B0604020202020204" pitchFamily="34" charset="0"/>
                          <a:cs typeface="Arial" panose="020B0604020202020204" pitchFamily="34" charset="0"/>
                        </a:rPr>
                        <a:t>0</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5</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1</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2</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sp>
        <p:nvSpPr>
          <p:cNvPr id="6" name="Right Brace 5"/>
          <p:cNvSpPr/>
          <p:nvPr/>
        </p:nvSpPr>
        <p:spPr>
          <a:xfrm rot="5400000">
            <a:off x="4082390" y="1460037"/>
            <a:ext cx="230428" cy="5472763"/>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2843790" y="4369240"/>
            <a:ext cx="2733441" cy="384721"/>
          </a:xfrm>
          <a:prstGeom prst="rect">
            <a:avLst/>
          </a:prstGeom>
          <a:noFill/>
        </p:spPr>
        <p:txBody>
          <a:bodyPr wrap="none" rtlCol="0">
            <a:spAutoFit/>
          </a:bodyPr>
          <a:lstStyle/>
          <a:p>
            <a:r>
              <a:rPr lang="en-US" sz="1900" b="1" i="1" dirty="0" err="1" smtClean="0">
                <a:solidFill>
                  <a:srgbClr val="000000"/>
                </a:solidFill>
                <a:latin typeface="Segoe UI"/>
                <a:cs typeface="Courier New" pitchFamily="49" charset="0"/>
              </a:rPr>
              <a:t>t.subList</a:t>
            </a:r>
            <a:r>
              <a:rPr lang="en-US" sz="1900" b="1" i="1" dirty="0" smtClean="0">
                <a:solidFill>
                  <a:srgbClr val="000000"/>
                </a:solidFill>
                <a:latin typeface="Segoe UI"/>
                <a:cs typeface="Courier New" pitchFamily="49" charset="0"/>
              </a:rPr>
              <a:t>(0, </a:t>
            </a:r>
            <a:r>
              <a:rPr lang="en-US" sz="1900" b="1" i="1" dirty="0" err="1" smtClean="0">
                <a:solidFill>
                  <a:srgbClr val="000000"/>
                </a:solidFill>
                <a:latin typeface="Segoe UI"/>
                <a:cs typeface="Courier New" pitchFamily="49" charset="0"/>
              </a:rPr>
              <a:t>t.size</a:t>
            </a:r>
            <a:r>
              <a:rPr lang="en-US" sz="1900" b="1" i="1" dirty="0" smtClean="0">
                <a:solidFill>
                  <a:srgbClr val="000000"/>
                </a:solidFill>
                <a:latin typeface="Segoe UI"/>
                <a:cs typeface="Courier New" pitchFamily="49" charset="0"/>
              </a:rPr>
              <a:t>() - 1)</a:t>
            </a:r>
            <a:endParaRPr lang="en-US" dirty="0"/>
          </a:p>
        </p:txBody>
      </p:sp>
      <p:sp>
        <p:nvSpPr>
          <p:cNvPr id="8" name="Right Brace 7"/>
          <p:cNvSpPr/>
          <p:nvPr/>
        </p:nvSpPr>
        <p:spPr>
          <a:xfrm rot="16200000" flipV="1">
            <a:off x="4399228" y="-66548"/>
            <a:ext cx="230428" cy="610644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376423" y="2410536"/>
            <a:ext cx="276038" cy="384721"/>
          </a:xfrm>
          <a:prstGeom prst="rect">
            <a:avLst/>
          </a:prstGeom>
          <a:noFill/>
        </p:spPr>
        <p:txBody>
          <a:bodyPr wrap="none" rtlCol="0">
            <a:spAutoFit/>
          </a:bodyPr>
          <a:lstStyle/>
          <a:p>
            <a:r>
              <a:rPr lang="en-US" sz="1900" b="1" i="1" dirty="0" smtClean="0">
                <a:solidFill>
                  <a:srgbClr val="000000"/>
                </a:solidFill>
                <a:latin typeface="Segoe UI"/>
                <a:cs typeface="Courier New" pitchFamily="49" charset="0"/>
              </a:rPr>
              <a:t>t</a:t>
            </a:r>
            <a:endParaRPr lang="en-US" dirty="0"/>
          </a:p>
        </p:txBody>
      </p:sp>
    </p:spTree>
    <p:extLst>
      <p:ext uri="{BB962C8B-B14F-4D97-AF65-F5344CB8AC3E}">
        <p14:creationId xmlns:p14="http://schemas.microsoft.com/office/powerpoint/2010/main" val="2532993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Recursively Search a List </a:t>
            </a:r>
            <a:endParaRPr lang="en-US" dirty="0"/>
          </a:p>
        </p:txBody>
      </p:sp>
      <p:sp>
        <p:nvSpPr>
          <p:cNvPr id="5" name="Content Placeholder 4"/>
          <p:cNvSpPr>
            <a:spLocks noGrp="1"/>
          </p:cNvSpPr>
          <p:nvPr>
            <p:ph sz="quarter" idx="1"/>
          </p:nvPr>
        </p:nvSpPr>
        <p:spPr/>
        <p:txBody>
          <a:bodyPr/>
          <a:lstStyle/>
          <a:p>
            <a:r>
              <a:rPr lang="en-US" dirty="0" smtClean="0">
                <a:latin typeface="Consolas" panose="020B0609020204030204" pitchFamily="49" charset="0"/>
                <a:cs typeface="Consolas" panose="020B0609020204030204" pitchFamily="49" charset="0"/>
              </a:rPr>
              <a:t>  contains("X</a:t>
            </a:r>
            <a:r>
              <a:rPr lang="en-US" dirty="0">
                <a:latin typeface="Consolas" panose="020B0609020204030204" pitchFamily="49" charset="0"/>
                <a:cs typeface="Consolas" panose="020B0609020204030204" pitchFamily="49" charset="0"/>
              </a:rPr>
              <a:t>", ["Z", "Q", "B", "X", "J</a:t>
            </a:r>
            <a:r>
              <a:rPr lang="en-US" dirty="0" smtClean="0">
                <a:latin typeface="Consolas" panose="020B0609020204030204" pitchFamily="49" charset="0"/>
                <a:cs typeface="Consolas" panose="020B0609020204030204" pitchFamily="49" charset="0"/>
              </a:rPr>
              <a:t>"])</a:t>
            </a:r>
          </a:p>
          <a:p>
            <a:endParaRPr lang="en-US" dirty="0">
              <a:latin typeface="Consolas" panose="020B0609020204030204" pitchFamily="49" charset="0"/>
              <a:cs typeface="Consolas" panose="020B0609020204030204" pitchFamily="49" charset="0"/>
            </a:endParaRPr>
          </a:p>
          <a:p>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X".equals</a:t>
            </a:r>
            <a:r>
              <a:rPr lang="en-US" dirty="0">
                <a:latin typeface="Consolas" panose="020B0609020204030204" pitchFamily="49" charset="0"/>
                <a:cs typeface="Consolas" panose="020B0609020204030204" pitchFamily="49" charset="0"/>
              </a:rPr>
              <a:t>("Z") == false</a:t>
            </a:r>
          </a:p>
          <a:p>
            <a:r>
              <a:rPr lang="en-US" dirty="0">
                <a:latin typeface="Consolas" panose="020B0609020204030204" pitchFamily="49" charset="0"/>
                <a:cs typeface="Consolas" panose="020B0609020204030204" pitchFamily="49" charset="0"/>
              </a:rPr>
              <a:t>→ contains("X", ["Q", "B", "X", "J"])  recursive </a:t>
            </a:r>
            <a:r>
              <a:rPr lang="en-US" dirty="0" smtClean="0">
                <a:latin typeface="Consolas" panose="020B0609020204030204" pitchFamily="49" charset="0"/>
                <a:cs typeface="Consolas" panose="020B0609020204030204" pitchFamily="49" charset="0"/>
              </a:rPr>
              <a:t>call</a:t>
            </a:r>
          </a:p>
          <a:p>
            <a:endParaRPr lang="en-US" dirty="0">
              <a:latin typeface="Consolas" panose="020B0609020204030204" pitchFamily="49" charset="0"/>
              <a:cs typeface="Consolas" panose="020B0609020204030204" pitchFamily="49" charset="0"/>
            </a:endParaRPr>
          </a:p>
          <a:p>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X".equals</a:t>
            </a:r>
            <a:r>
              <a:rPr lang="en-US" dirty="0">
                <a:latin typeface="Consolas" panose="020B0609020204030204" pitchFamily="49" charset="0"/>
                <a:cs typeface="Consolas" panose="020B0609020204030204" pitchFamily="49" charset="0"/>
              </a:rPr>
              <a:t>("Q") == false</a:t>
            </a:r>
          </a:p>
          <a:p>
            <a:r>
              <a:rPr lang="en-US" dirty="0">
                <a:latin typeface="Consolas" panose="020B0609020204030204" pitchFamily="49" charset="0"/>
                <a:cs typeface="Consolas" panose="020B0609020204030204" pitchFamily="49" charset="0"/>
              </a:rPr>
              <a:t>→ contains("X", ["B", "X", "J"])       recursive </a:t>
            </a:r>
            <a:r>
              <a:rPr lang="en-US" dirty="0" smtClean="0">
                <a:latin typeface="Consolas" panose="020B0609020204030204" pitchFamily="49" charset="0"/>
                <a:cs typeface="Consolas" panose="020B0609020204030204" pitchFamily="49" charset="0"/>
              </a:rPr>
              <a:t>call</a:t>
            </a:r>
          </a:p>
          <a:p>
            <a:endParaRPr lang="en-US" dirty="0">
              <a:latin typeface="Consolas" panose="020B0609020204030204" pitchFamily="49" charset="0"/>
              <a:cs typeface="Consolas" panose="020B0609020204030204" pitchFamily="49" charset="0"/>
            </a:endParaRPr>
          </a:p>
          <a:p>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X".equals</a:t>
            </a:r>
            <a:r>
              <a:rPr lang="en-US" dirty="0">
                <a:latin typeface="Consolas" panose="020B0609020204030204" pitchFamily="49" charset="0"/>
                <a:cs typeface="Consolas" panose="020B0609020204030204" pitchFamily="49" charset="0"/>
              </a:rPr>
              <a:t>("B") == false</a:t>
            </a:r>
          </a:p>
          <a:p>
            <a:r>
              <a:rPr lang="en-US" dirty="0">
                <a:latin typeface="Consolas" panose="020B0609020204030204" pitchFamily="49" charset="0"/>
                <a:cs typeface="Consolas" panose="020B0609020204030204" pitchFamily="49" charset="0"/>
              </a:rPr>
              <a:t>→ contains("X", ["X", "J"])            recursive </a:t>
            </a:r>
            <a:r>
              <a:rPr lang="en-US" dirty="0" smtClean="0">
                <a:latin typeface="Consolas" panose="020B0609020204030204" pitchFamily="49" charset="0"/>
                <a:cs typeface="Consolas" panose="020B0609020204030204" pitchFamily="49" charset="0"/>
              </a:rPr>
              <a:t>call</a:t>
            </a:r>
          </a:p>
          <a:p>
            <a:endParaRPr lang="en-US" dirty="0">
              <a:latin typeface="Consolas" panose="020B0609020204030204" pitchFamily="49" charset="0"/>
              <a:cs typeface="Consolas" panose="020B0609020204030204" pitchFamily="49" charset="0"/>
            </a:endParaRPr>
          </a:p>
          <a:p>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X".equals</a:t>
            </a:r>
            <a:r>
              <a:rPr lang="en-US" dirty="0">
                <a:latin typeface="Consolas" panose="020B0609020204030204" pitchFamily="49" charset="0"/>
                <a:cs typeface="Consolas" panose="020B0609020204030204" pitchFamily="49" charset="0"/>
              </a:rPr>
              <a:t>("X") == true              done!</a:t>
            </a:r>
          </a:p>
        </p:txBody>
      </p:sp>
      <p:sp>
        <p:nvSpPr>
          <p:cNvPr id="2" name="Slide Number Placeholder 1"/>
          <p:cNvSpPr>
            <a:spLocks noGrp="1"/>
          </p:cNvSpPr>
          <p:nvPr>
            <p:ph type="sldNum" sz="quarter" idx="12"/>
          </p:nvPr>
        </p:nvSpPr>
        <p:spPr/>
        <p:txBody>
          <a:bodyPr/>
          <a:lstStyle/>
          <a:p>
            <a:pPr>
              <a:defRPr/>
            </a:pPr>
            <a:fld id="{00E0E8DD-7C13-4CFA-83A3-5C82826C23BB}" type="slidenum">
              <a:rPr lang="en-US" smtClean="0"/>
              <a:pPr>
                <a:defRPr/>
              </a:pPr>
              <a:t>24</a:t>
            </a:fld>
            <a:endParaRPr lang="en-US"/>
          </a:p>
        </p:txBody>
      </p:sp>
    </p:spTree>
    <p:extLst>
      <p:ext uri="{BB962C8B-B14F-4D97-AF65-F5344CB8AC3E}">
        <p14:creationId xmlns:p14="http://schemas.microsoft.com/office/powerpoint/2010/main" val="2021342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Search a List </a:t>
            </a:r>
          </a:p>
        </p:txBody>
      </p:sp>
      <p:sp>
        <p:nvSpPr>
          <p:cNvPr id="3" name="Content Placeholder 2"/>
          <p:cNvSpPr>
            <a:spLocks noGrp="1"/>
          </p:cNvSpPr>
          <p:nvPr>
            <p:ph sz="quarter" idx="1"/>
          </p:nvPr>
        </p:nvSpPr>
        <p:spPr/>
        <p:txBody>
          <a:bodyPr/>
          <a:lstStyle/>
          <a:p>
            <a:endParaRPr lang="en-US" dirty="0" smtClean="0"/>
          </a:p>
          <a:p>
            <a:endParaRPr lang="en-US" dirty="0"/>
          </a:p>
          <a:p>
            <a:endParaRPr lang="en-US" dirty="0" smtClean="0"/>
          </a:p>
          <a:p>
            <a:endParaRPr lang="en-US" dirty="0"/>
          </a:p>
          <a:p>
            <a:r>
              <a:rPr lang="en-US" dirty="0" smtClean="0"/>
              <a:t>base case(s)?</a:t>
            </a:r>
          </a:p>
          <a:p>
            <a:pPr lvl="1"/>
            <a:r>
              <a:rPr lang="en-US" dirty="0" smtClean="0"/>
              <a:t>recall that a base case occurs when the solution to the problem is known</a:t>
            </a:r>
          </a:p>
          <a:p>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25</a:t>
            </a:fld>
            <a:endParaRPr lang="en-US"/>
          </a:p>
        </p:txBody>
      </p:sp>
    </p:spTree>
    <p:extLst>
      <p:ext uri="{BB962C8B-B14F-4D97-AF65-F5344CB8AC3E}">
        <p14:creationId xmlns:p14="http://schemas.microsoft.com/office/powerpoint/2010/main" val="9350715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26</a:t>
            </a:fld>
            <a:endParaRPr lang="en-US"/>
          </a:p>
        </p:txBody>
      </p:sp>
      <p:sp>
        <p:nvSpPr>
          <p:cNvPr id="6" name="Content Placeholder 5"/>
          <p:cNvSpPr>
            <a:spLocks noGrp="1"/>
          </p:cNvSpPr>
          <p:nvPr>
            <p:ph sz="quarter" idx="1"/>
          </p:nvPr>
        </p:nvSpPr>
        <p:spPr/>
        <p:txBody>
          <a:bodyPr>
            <a:normAutofit lnSpcReduction="10000"/>
          </a:bodyPr>
          <a:lstStyle/>
          <a:p>
            <a:r>
              <a:rPr lang="en-US" dirty="0">
                <a:solidFill>
                  <a:srgbClr val="7F0055"/>
                </a:solidFill>
                <a:latin typeface="Segoe UI"/>
              </a:rPr>
              <a:t>public</a:t>
            </a:r>
            <a:r>
              <a:rPr lang="en-US" dirty="0">
                <a:solidFill>
                  <a:srgbClr val="000000"/>
                </a:solidFill>
                <a:latin typeface="Segoe UI"/>
              </a:rPr>
              <a:t> </a:t>
            </a:r>
            <a:r>
              <a:rPr lang="en-US" dirty="0">
                <a:solidFill>
                  <a:srgbClr val="7F0055"/>
                </a:solidFill>
                <a:latin typeface="Segoe UI"/>
              </a:rPr>
              <a:t>class</a:t>
            </a:r>
            <a:r>
              <a:rPr lang="en-US" dirty="0">
                <a:solidFill>
                  <a:srgbClr val="000000"/>
                </a:solidFill>
                <a:latin typeface="Segoe UI"/>
              </a:rPr>
              <a:t> </a:t>
            </a:r>
            <a:r>
              <a:rPr lang="en-US" dirty="0" smtClean="0">
                <a:solidFill>
                  <a:srgbClr val="000000"/>
                </a:solidFill>
                <a:latin typeface="Segoe UI"/>
              </a:rPr>
              <a:t>Week10 {</a:t>
            </a:r>
          </a:p>
          <a:p>
            <a:endParaRPr lang="en-US" dirty="0">
              <a:solidFill>
                <a:srgbClr val="000000"/>
              </a:solidFill>
              <a:latin typeface="Segoe UI"/>
            </a:endParaRPr>
          </a:p>
          <a:p>
            <a:r>
              <a:rPr lang="fr-FR" dirty="0" smtClean="0">
                <a:solidFill>
                  <a:srgbClr val="7F0055"/>
                </a:solidFill>
                <a:latin typeface="Segoe UI"/>
              </a:rPr>
              <a:t>  public</a:t>
            </a:r>
            <a:r>
              <a:rPr lang="fr-FR" dirty="0" smtClean="0">
                <a:solidFill>
                  <a:srgbClr val="000000"/>
                </a:solidFill>
                <a:latin typeface="Segoe UI"/>
              </a:rPr>
              <a:t> </a:t>
            </a:r>
            <a:r>
              <a:rPr lang="fr-FR" dirty="0" err="1">
                <a:solidFill>
                  <a:srgbClr val="7F0055"/>
                </a:solidFill>
                <a:latin typeface="Segoe UI"/>
              </a:rPr>
              <a:t>static</a:t>
            </a:r>
            <a:r>
              <a:rPr lang="fr-FR" dirty="0">
                <a:solidFill>
                  <a:srgbClr val="000000"/>
                </a:solidFill>
                <a:latin typeface="Segoe UI"/>
              </a:rPr>
              <a:t> &lt;T&gt; </a:t>
            </a:r>
            <a:r>
              <a:rPr lang="fr-FR" dirty="0" err="1">
                <a:solidFill>
                  <a:srgbClr val="7F0055"/>
                </a:solidFill>
                <a:latin typeface="Segoe UI"/>
              </a:rPr>
              <a:t>boolean</a:t>
            </a:r>
            <a:r>
              <a:rPr lang="fr-FR" dirty="0">
                <a:solidFill>
                  <a:srgbClr val="000000"/>
                </a:solidFill>
                <a:latin typeface="Segoe UI"/>
              </a:rPr>
              <a:t> </a:t>
            </a:r>
            <a:r>
              <a:rPr lang="fr-FR" dirty="0" err="1">
                <a:solidFill>
                  <a:srgbClr val="000000"/>
                </a:solidFill>
                <a:latin typeface="Segoe UI"/>
              </a:rPr>
              <a:t>contains</a:t>
            </a:r>
            <a:r>
              <a:rPr lang="fr-FR" dirty="0">
                <a:solidFill>
                  <a:srgbClr val="000000"/>
                </a:solidFill>
                <a:latin typeface="Segoe UI"/>
              </a:rPr>
              <a:t>(T </a:t>
            </a:r>
            <a:r>
              <a:rPr lang="fr-FR" dirty="0" err="1">
                <a:solidFill>
                  <a:srgbClr val="000000"/>
                </a:solidFill>
                <a:latin typeface="Segoe UI"/>
              </a:rPr>
              <a:t>element</a:t>
            </a:r>
            <a:r>
              <a:rPr lang="fr-FR" dirty="0">
                <a:solidFill>
                  <a:srgbClr val="000000"/>
                </a:solidFill>
                <a:latin typeface="Segoe UI"/>
              </a:rPr>
              <a:t>, List&lt;T&gt; t) {</a:t>
            </a:r>
          </a:p>
          <a:p>
            <a:r>
              <a:rPr lang="en-US" dirty="0" smtClean="0">
                <a:solidFill>
                  <a:srgbClr val="7F0055"/>
                </a:solidFill>
                <a:latin typeface="Segoe UI"/>
              </a:rPr>
              <a:t>    </a:t>
            </a:r>
            <a:r>
              <a:rPr lang="en-US" dirty="0" err="1" smtClean="0">
                <a:solidFill>
                  <a:srgbClr val="7F0055"/>
                </a:solidFill>
                <a:latin typeface="Segoe UI"/>
              </a:rPr>
              <a:t>boolean</a:t>
            </a:r>
            <a:r>
              <a:rPr lang="en-US" dirty="0" smtClean="0">
                <a:solidFill>
                  <a:srgbClr val="000000"/>
                </a:solidFill>
                <a:latin typeface="Segoe UI"/>
              </a:rPr>
              <a:t> </a:t>
            </a:r>
            <a:r>
              <a:rPr lang="en-US" dirty="0">
                <a:solidFill>
                  <a:srgbClr val="000000"/>
                </a:solidFill>
                <a:latin typeface="Segoe UI"/>
              </a:rPr>
              <a:t>result;</a:t>
            </a:r>
          </a:p>
          <a:p>
            <a:r>
              <a:rPr lang="en-US" dirty="0" smtClean="0">
                <a:solidFill>
                  <a:srgbClr val="7F0055"/>
                </a:solidFill>
                <a:latin typeface="Segoe UI"/>
              </a:rPr>
              <a:t>    if</a:t>
            </a:r>
            <a:r>
              <a:rPr lang="en-US" dirty="0" smtClean="0">
                <a:solidFill>
                  <a:srgbClr val="000000"/>
                </a:solidFill>
                <a:latin typeface="Segoe UI"/>
              </a:rPr>
              <a:t> </a:t>
            </a:r>
            <a:r>
              <a:rPr lang="en-US" dirty="0">
                <a:solidFill>
                  <a:srgbClr val="000000"/>
                </a:solidFill>
                <a:latin typeface="Segoe UI"/>
              </a:rPr>
              <a:t>(</a:t>
            </a:r>
            <a:r>
              <a:rPr lang="en-US" dirty="0" err="1">
                <a:solidFill>
                  <a:srgbClr val="000000"/>
                </a:solidFill>
                <a:latin typeface="Segoe UI"/>
              </a:rPr>
              <a:t>t.size</a:t>
            </a:r>
            <a:r>
              <a:rPr lang="en-US" dirty="0">
                <a:solidFill>
                  <a:srgbClr val="000000"/>
                </a:solidFill>
                <a:latin typeface="Segoe UI"/>
              </a:rPr>
              <a:t>() == 0) {   </a:t>
            </a:r>
            <a:r>
              <a:rPr lang="en-US" dirty="0" smtClean="0">
                <a:solidFill>
                  <a:srgbClr val="000000"/>
                </a:solidFill>
                <a:latin typeface="Segoe UI"/>
              </a:rPr>
              <a:t>                            </a:t>
            </a:r>
            <a:r>
              <a:rPr lang="en-US" dirty="0" smtClean="0">
                <a:solidFill>
                  <a:srgbClr val="3F7F5F"/>
                </a:solidFill>
                <a:latin typeface="Segoe UI"/>
              </a:rPr>
              <a:t>// </a:t>
            </a:r>
            <a:r>
              <a:rPr lang="en-US" dirty="0">
                <a:solidFill>
                  <a:srgbClr val="3F7F5F"/>
                </a:solidFill>
                <a:latin typeface="Segoe UI"/>
              </a:rPr>
              <a:t>base case</a:t>
            </a:r>
          </a:p>
          <a:p>
            <a:r>
              <a:rPr lang="en-US" dirty="0" smtClean="0">
                <a:solidFill>
                  <a:srgbClr val="000000"/>
                </a:solidFill>
                <a:latin typeface="Segoe UI"/>
              </a:rPr>
              <a:t>      result </a:t>
            </a:r>
            <a:r>
              <a:rPr lang="en-US" dirty="0">
                <a:solidFill>
                  <a:srgbClr val="000000"/>
                </a:solidFill>
                <a:latin typeface="Segoe UI"/>
              </a:rPr>
              <a:t>= </a:t>
            </a:r>
            <a:r>
              <a:rPr lang="en-US" dirty="0">
                <a:solidFill>
                  <a:srgbClr val="7F0055"/>
                </a:solidFill>
                <a:latin typeface="Segoe UI"/>
              </a:rPr>
              <a:t>false</a:t>
            </a:r>
            <a:r>
              <a:rPr lang="en-US" dirty="0">
                <a:solidFill>
                  <a:srgbClr val="000000"/>
                </a:solidFill>
                <a:latin typeface="Segoe UI"/>
              </a:rPr>
              <a:t>;</a:t>
            </a:r>
          </a:p>
          <a:p>
            <a:r>
              <a:rPr lang="en-US" dirty="0" smtClean="0">
                <a:solidFill>
                  <a:srgbClr val="000000"/>
                </a:solidFill>
                <a:latin typeface="Segoe UI"/>
              </a:rPr>
              <a:t>    }</a:t>
            </a:r>
            <a:endParaRPr lang="en-US" dirty="0">
              <a:solidFill>
                <a:srgbClr val="000000"/>
              </a:solidFill>
              <a:latin typeface="Segoe UI"/>
            </a:endParaRPr>
          </a:p>
          <a:p>
            <a:r>
              <a:rPr lang="en-US" dirty="0" smtClean="0">
                <a:solidFill>
                  <a:srgbClr val="7F0055"/>
                </a:solidFill>
                <a:latin typeface="Segoe UI"/>
              </a:rPr>
              <a:t>    else</a:t>
            </a:r>
            <a:r>
              <a:rPr lang="en-US" dirty="0" smtClean="0">
                <a:solidFill>
                  <a:srgbClr val="000000"/>
                </a:solidFill>
                <a:latin typeface="Segoe UI"/>
              </a:rPr>
              <a:t> </a:t>
            </a:r>
            <a:r>
              <a:rPr lang="en-US" dirty="0">
                <a:solidFill>
                  <a:srgbClr val="7F0055"/>
                </a:solidFill>
                <a:latin typeface="Segoe UI"/>
              </a:rPr>
              <a:t>if</a:t>
            </a:r>
            <a:r>
              <a:rPr lang="en-US" dirty="0">
                <a:solidFill>
                  <a:srgbClr val="000000"/>
                </a:solidFill>
                <a:latin typeface="Segoe UI"/>
              </a:rPr>
              <a:t> (</a:t>
            </a:r>
            <a:r>
              <a:rPr lang="en-US" dirty="0" err="1">
                <a:solidFill>
                  <a:srgbClr val="000000"/>
                </a:solidFill>
                <a:latin typeface="Segoe UI"/>
              </a:rPr>
              <a:t>t.get</a:t>
            </a:r>
            <a:r>
              <a:rPr lang="en-US" dirty="0">
                <a:solidFill>
                  <a:srgbClr val="000000"/>
                </a:solidFill>
                <a:latin typeface="Segoe UI"/>
              </a:rPr>
              <a:t>(0).equals(element)) </a:t>
            </a:r>
            <a:r>
              <a:rPr lang="en-US" dirty="0" smtClean="0">
                <a:solidFill>
                  <a:srgbClr val="000000"/>
                </a:solidFill>
                <a:latin typeface="Segoe UI"/>
              </a:rPr>
              <a:t>{   </a:t>
            </a:r>
            <a:r>
              <a:rPr lang="en-US" dirty="0" smtClean="0">
                <a:solidFill>
                  <a:srgbClr val="3F7F5F"/>
                </a:solidFill>
                <a:latin typeface="Segoe UI"/>
              </a:rPr>
              <a:t>// </a:t>
            </a:r>
            <a:r>
              <a:rPr lang="en-US" dirty="0">
                <a:solidFill>
                  <a:srgbClr val="3F7F5F"/>
                </a:solidFill>
                <a:latin typeface="Segoe UI"/>
              </a:rPr>
              <a:t>base case</a:t>
            </a:r>
            <a:endParaRPr lang="en-US" dirty="0">
              <a:solidFill>
                <a:srgbClr val="000000"/>
              </a:solidFill>
              <a:latin typeface="Segoe UI"/>
            </a:endParaRPr>
          </a:p>
          <a:p>
            <a:r>
              <a:rPr lang="en-US" dirty="0" smtClean="0">
                <a:solidFill>
                  <a:srgbClr val="000000"/>
                </a:solidFill>
                <a:latin typeface="Segoe UI"/>
              </a:rPr>
              <a:t>      result </a:t>
            </a:r>
            <a:r>
              <a:rPr lang="en-US" dirty="0">
                <a:solidFill>
                  <a:srgbClr val="000000"/>
                </a:solidFill>
                <a:latin typeface="Segoe UI"/>
              </a:rPr>
              <a:t>= </a:t>
            </a:r>
            <a:r>
              <a:rPr lang="en-US" dirty="0">
                <a:solidFill>
                  <a:srgbClr val="7F0055"/>
                </a:solidFill>
                <a:latin typeface="Segoe UI"/>
              </a:rPr>
              <a:t>true</a:t>
            </a:r>
            <a:r>
              <a:rPr lang="en-US" dirty="0">
                <a:solidFill>
                  <a:srgbClr val="000000"/>
                </a:solidFill>
                <a:latin typeface="Segoe UI"/>
              </a:rPr>
              <a:t>;</a:t>
            </a:r>
          </a:p>
          <a:p>
            <a:r>
              <a:rPr lang="en-US" dirty="0" smtClean="0">
                <a:solidFill>
                  <a:srgbClr val="000000"/>
                </a:solidFill>
                <a:latin typeface="Segoe UI"/>
              </a:rPr>
              <a:t>    }</a:t>
            </a:r>
            <a:endParaRPr lang="en-US" dirty="0">
              <a:solidFill>
                <a:srgbClr val="000000"/>
              </a:solidFill>
              <a:latin typeface="Segoe UI"/>
            </a:endParaRPr>
          </a:p>
          <a:p>
            <a:r>
              <a:rPr lang="en-US" dirty="0" smtClean="0">
                <a:solidFill>
                  <a:schemeClr val="bg1"/>
                </a:solidFill>
                <a:latin typeface="Segoe UI"/>
              </a:rPr>
              <a:t>    else </a:t>
            </a:r>
            <a:r>
              <a:rPr lang="en-US" dirty="0">
                <a:solidFill>
                  <a:schemeClr val="bg1"/>
                </a:solidFill>
                <a:latin typeface="Segoe UI"/>
              </a:rPr>
              <a:t>{                     // recursive call</a:t>
            </a:r>
          </a:p>
          <a:p>
            <a:r>
              <a:rPr lang="en-US" dirty="0" smtClean="0">
                <a:solidFill>
                  <a:schemeClr val="bg1"/>
                </a:solidFill>
                <a:latin typeface="Segoe UI"/>
              </a:rPr>
              <a:t>      result </a:t>
            </a:r>
            <a:r>
              <a:rPr lang="en-US" dirty="0">
                <a:solidFill>
                  <a:schemeClr val="bg1"/>
                </a:solidFill>
                <a:latin typeface="Segoe UI"/>
              </a:rPr>
              <a:t>= Day25.</a:t>
            </a:r>
            <a:r>
              <a:rPr lang="en-US" i="1" dirty="0">
                <a:solidFill>
                  <a:schemeClr val="bg1"/>
                </a:solidFill>
                <a:latin typeface="Segoe UI"/>
              </a:rPr>
              <a:t>contains(element, </a:t>
            </a:r>
            <a:r>
              <a:rPr lang="en-US" i="1" dirty="0" err="1">
                <a:solidFill>
                  <a:schemeClr val="bg1"/>
                </a:solidFill>
                <a:latin typeface="Segoe UI"/>
              </a:rPr>
              <a:t>t.subList</a:t>
            </a:r>
            <a:r>
              <a:rPr lang="en-US" i="1" dirty="0">
                <a:solidFill>
                  <a:schemeClr val="bg1"/>
                </a:solidFill>
                <a:latin typeface="Segoe UI"/>
              </a:rPr>
              <a:t>(1, </a:t>
            </a:r>
            <a:r>
              <a:rPr lang="en-US" i="1" dirty="0" err="1">
                <a:solidFill>
                  <a:schemeClr val="bg1"/>
                </a:solidFill>
                <a:latin typeface="Segoe UI"/>
              </a:rPr>
              <a:t>t.size</a:t>
            </a:r>
            <a:r>
              <a:rPr lang="en-US" i="1" dirty="0">
                <a:solidFill>
                  <a:schemeClr val="bg1"/>
                </a:solidFill>
                <a:latin typeface="Segoe UI"/>
              </a:rPr>
              <a:t>()));</a:t>
            </a:r>
          </a:p>
          <a:p>
            <a:r>
              <a:rPr lang="en-US" dirty="0" smtClean="0">
                <a:solidFill>
                  <a:schemeClr val="bg1"/>
                </a:solidFill>
                <a:latin typeface="Segoe UI"/>
              </a:rPr>
              <a:t>    }</a:t>
            </a:r>
            <a:endParaRPr lang="en-US" dirty="0">
              <a:solidFill>
                <a:schemeClr val="bg1"/>
              </a:solidFill>
              <a:latin typeface="Segoe UI"/>
            </a:endParaRPr>
          </a:p>
          <a:p>
            <a:r>
              <a:rPr lang="en-US" dirty="0" smtClean="0">
                <a:solidFill>
                  <a:schemeClr val="bg1"/>
                </a:solidFill>
                <a:latin typeface="Segoe UI"/>
              </a:rPr>
              <a:t>    return </a:t>
            </a:r>
            <a:r>
              <a:rPr lang="en-US" dirty="0">
                <a:solidFill>
                  <a:schemeClr val="bg1"/>
                </a:solidFill>
                <a:latin typeface="Segoe UI"/>
              </a:rPr>
              <a:t>result;</a:t>
            </a:r>
          </a:p>
          <a:p>
            <a:r>
              <a:rPr lang="en-US" dirty="0" smtClean="0">
                <a:solidFill>
                  <a:srgbClr val="000000"/>
                </a:solidFill>
                <a:latin typeface="Segoe UI"/>
              </a:rPr>
              <a:t>  }</a:t>
            </a:r>
          </a:p>
          <a:p>
            <a:r>
              <a:rPr lang="en-US" dirty="0">
                <a:solidFill>
                  <a:srgbClr val="000000"/>
                </a:solidFill>
                <a:latin typeface="Segoe UI"/>
              </a:rPr>
              <a:t>}</a:t>
            </a:r>
            <a:endParaRPr lang="en-US" dirty="0"/>
          </a:p>
        </p:txBody>
      </p:sp>
      <p:sp>
        <p:nvSpPr>
          <p:cNvPr id="5" name="Rectangle 4"/>
          <p:cNvSpPr/>
          <p:nvPr/>
        </p:nvSpPr>
        <p:spPr>
          <a:xfrm>
            <a:off x="712330" y="1816004"/>
            <a:ext cx="7892159" cy="2131459"/>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07550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Search a List </a:t>
            </a:r>
          </a:p>
        </p:txBody>
      </p:sp>
      <p:sp>
        <p:nvSpPr>
          <p:cNvPr id="3" name="Content Placeholder 2"/>
          <p:cNvSpPr>
            <a:spLocks noGrp="1"/>
          </p:cNvSpPr>
          <p:nvPr>
            <p:ph sz="quarter" idx="1"/>
          </p:nvPr>
        </p:nvSpPr>
        <p:spPr/>
        <p:txBody>
          <a:bodyPr/>
          <a:lstStyle/>
          <a:p>
            <a:endParaRPr lang="en-US" dirty="0" smtClean="0"/>
          </a:p>
          <a:p>
            <a:endParaRPr lang="en-US" dirty="0"/>
          </a:p>
          <a:p>
            <a:r>
              <a:rPr lang="en-US" dirty="0" smtClean="0"/>
              <a:t>recursive call?</a:t>
            </a:r>
          </a:p>
          <a:p>
            <a:pPr lvl="1"/>
            <a:r>
              <a:rPr lang="en-US" dirty="0" smtClean="0"/>
              <a:t>to help deduce the recursive call assume that the method does exactly what its API says it does</a:t>
            </a:r>
          </a:p>
          <a:p>
            <a:pPr lvl="2"/>
            <a:r>
              <a:rPr lang="en-US" dirty="0" smtClean="0"/>
              <a:t>e.g., </a:t>
            </a:r>
            <a:r>
              <a:rPr lang="en-US" b="1" dirty="0" smtClean="0">
                <a:latin typeface="Consolas" panose="020B0609020204030204" pitchFamily="49" charset="0"/>
              </a:rPr>
              <a:t>contains(element, t)</a:t>
            </a:r>
            <a:r>
              <a:rPr lang="en-US" dirty="0" smtClean="0"/>
              <a:t> returns true if </a:t>
            </a:r>
            <a:r>
              <a:rPr lang="en-US" b="1" dirty="0" smtClean="0">
                <a:latin typeface="Consolas" panose="020B0609020204030204" pitchFamily="49" charset="0"/>
              </a:rPr>
              <a:t>element</a:t>
            </a:r>
            <a:r>
              <a:rPr lang="en-US" dirty="0" smtClean="0"/>
              <a:t> is in the list </a:t>
            </a:r>
            <a:r>
              <a:rPr lang="en-US" b="1" dirty="0" smtClean="0">
                <a:latin typeface="Consolas" panose="020B0609020204030204" pitchFamily="49" charset="0"/>
              </a:rPr>
              <a:t>t</a:t>
            </a:r>
            <a:r>
              <a:rPr lang="en-US" dirty="0" smtClean="0"/>
              <a:t> and false otherwise</a:t>
            </a:r>
          </a:p>
          <a:p>
            <a:pPr lvl="1"/>
            <a:r>
              <a:rPr lang="en-US" dirty="0" smtClean="0"/>
              <a:t>use the assumption to write the recursive call or calls</a:t>
            </a:r>
          </a:p>
          <a:p>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27</a:t>
            </a:fld>
            <a:endParaRPr lang="en-US"/>
          </a:p>
        </p:txBody>
      </p:sp>
    </p:spTree>
    <p:extLst>
      <p:ext uri="{BB962C8B-B14F-4D97-AF65-F5344CB8AC3E}">
        <p14:creationId xmlns:p14="http://schemas.microsoft.com/office/powerpoint/2010/main" val="18385751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28</a:t>
            </a:fld>
            <a:endParaRPr lang="en-US"/>
          </a:p>
        </p:txBody>
      </p:sp>
      <p:sp>
        <p:nvSpPr>
          <p:cNvPr id="6" name="Content Placeholder 5"/>
          <p:cNvSpPr>
            <a:spLocks noGrp="1"/>
          </p:cNvSpPr>
          <p:nvPr>
            <p:ph sz="quarter" idx="1"/>
          </p:nvPr>
        </p:nvSpPr>
        <p:spPr/>
        <p:txBody>
          <a:bodyPr>
            <a:normAutofit lnSpcReduction="10000"/>
          </a:bodyPr>
          <a:lstStyle/>
          <a:p>
            <a:r>
              <a:rPr lang="en-US" dirty="0">
                <a:solidFill>
                  <a:srgbClr val="7F0055"/>
                </a:solidFill>
                <a:latin typeface="Segoe UI"/>
              </a:rPr>
              <a:t>public</a:t>
            </a:r>
            <a:r>
              <a:rPr lang="en-US" dirty="0">
                <a:solidFill>
                  <a:srgbClr val="000000"/>
                </a:solidFill>
                <a:latin typeface="Segoe UI"/>
              </a:rPr>
              <a:t> </a:t>
            </a:r>
            <a:r>
              <a:rPr lang="en-US" dirty="0">
                <a:solidFill>
                  <a:srgbClr val="7F0055"/>
                </a:solidFill>
                <a:latin typeface="Segoe UI"/>
              </a:rPr>
              <a:t>class</a:t>
            </a:r>
            <a:r>
              <a:rPr lang="en-US" dirty="0">
                <a:solidFill>
                  <a:srgbClr val="000000"/>
                </a:solidFill>
                <a:latin typeface="Segoe UI"/>
              </a:rPr>
              <a:t> </a:t>
            </a:r>
            <a:r>
              <a:rPr lang="en-US" dirty="0" smtClean="0">
                <a:solidFill>
                  <a:srgbClr val="000000"/>
                </a:solidFill>
                <a:latin typeface="Segoe UI"/>
              </a:rPr>
              <a:t>Week10 {</a:t>
            </a:r>
          </a:p>
          <a:p>
            <a:endParaRPr lang="en-US" dirty="0">
              <a:solidFill>
                <a:srgbClr val="000000"/>
              </a:solidFill>
              <a:latin typeface="Segoe UI"/>
            </a:endParaRPr>
          </a:p>
          <a:p>
            <a:r>
              <a:rPr lang="fr-FR" dirty="0" smtClean="0">
                <a:solidFill>
                  <a:srgbClr val="7F0055"/>
                </a:solidFill>
                <a:latin typeface="Segoe UI"/>
              </a:rPr>
              <a:t>  public</a:t>
            </a:r>
            <a:r>
              <a:rPr lang="fr-FR" dirty="0" smtClean="0">
                <a:solidFill>
                  <a:srgbClr val="000000"/>
                </a:solidFill>
                <a:latin typeface="Segoe UI"/>
              </a:rPr>
              <a:t> </a:t>
            </a:r>
            <a:r>
              <a:rPr lang="fr-FR" dirty="0" err="1">
                <a:solidFill>
                  <a:srgbClr val="7F0055"/>
                </a:solidFill>
                <a:latin typeface="Segoe UI"/>
              </a:rPr>
              <a:t>static</a:t>
            </a:r>
            <a:r>
              <a:rPr lang="fr-FR" dirty="0">
                <a:solidFill>
                  <a:srgbClr val="000000"/>
                </a:solidFill>
                <a:latin typeface="Segoe UI"/>
              </a:rPr>
              <a:t> &lt;T&gt; </a:t>
            </a:r>
            <a:r>
              <a:rPr lang="fr-FR" dirty="0" err="1">
                <a:solidFill>
                  <a:srgbClr val="7F0055"/>
                </a:solidFill>
                <a:latin typeface="Segoe UI"/>
              </a:rPr>
              <a:t>boolean</a:t>
            </a:r>
            <a:r>
              <a:rPr lang="fr-FR" dirty="0">
                <a:solidFill>
                  <a:srgbClr val="000000"/>
                </a:solidFill>
                <a:latin typeface="Segoe UI"/>
              </a:rPr>
              <a:t> </a:t>
            </a:r>
            <a:r>
              <a:rPr lang="fr-FR" dirty="0" err="1">
                <a:solidFill>
                  <a:srgbClr val="000000"/>
                </a:solidFill>
                <a:latin typeface="Segoe UI"/>
              </a:rPr>
              <a:t>contains</a:t>
            </a:r>
            <a:r>
              <a:rPr lang="fr-FR" dirty="0">
                <a:solidFill>
                  <a:srgbClr val="000000"/>
                </a:solidFill>
                <a:latin typeface="Segoe UI"/>
              </a:rPr>
              <a:t>(T </a:t>
            </a:r>
            <a:r>
              <a:rPr lang="fr-FR" dirty="0" err="1">
                <a:solidFill>
                  <a:srgbClr val="000000"/>
                </a:solidFill>
                <a:latin typeface="Segoe UI"/>
              </a:rPr>
              <a:t>element</a:t>
            </a:r>
            <a:r>
              <a:rPr lang="fr-FR" dirty="0">
                <a:solidFill>
                  <a:srgbClr val="000000"/>
                </a:solidFill>
                <a:latin typeface="Segoe UI"/>
              </a:rPr>
              <a:t>, List&lt;T&gt; t) {</a:t>
            </a:r>
          </a:p>
          <a:p>
            <a:r>
              <a:rPr lang="en-US" dirty="0" smtClean="0">
                <a:solidFill>
                  <a:srgbClr val="7F0055"/>
                </a:solidFill>
                <a:latin typeface="Segoe UI"/>
              </a:rPr>
              <a:t>    </a:t>
            </a:r>
            <a:r>
              <a:rPr lang="en-US" dirty="0" err="1" smtClean="0">
                <a:solidFill>
                  <a:srgbClr val="7F0055"/>
                </a:solidFill>
                <a:latin typeface="Segoe UI"/>
              </a:rPr>
              <a:t>boolean</a:t>
            </a:r>
            <a:r>
              <a:rPr lang="en-US" dirty="0" smtClean="0">
                <a:solidFill>
                  <a:srgbClr val="000000"/>
                </a:solidFill>
                <a:latin typeface="Segoe UI"/>
              </a:rPr>
              <a:t> </a:t>
            </a:r>
            <a:r>
              <a:rPr lang="en-US" dirty="0">
                <a:solidFill>
                  <a:srgbClr val="000000"/>
                </a:solidFill>
                <a:latin typeface="Segoe UI"/>
              </a:rPr>
              <a:t>result;</a:t>
            </a:r>
          </a:p>
          <a:p>
            <a:r>
              <a:rPr lang="en-US" dirty="0" smtClean="0">
                <a:solidFill>
                  <a:srgbClr val="7F0055"/>
                </a:solidFill>
                <a:latin typeface="Segoe UI"/>
              </a:rPr>
              <a:t>    if</a:t>
            </a:r>
            <a:r>
              <a:rPr lang="en-US" dirty="0" smtClean="0">
                <a:solidFill>
                  <a:srgbClr val="000000"/>
                </a:solidFill>
                <a:latin typeface="Segoe UI"/>
              </a:rPr>
              <a:t> </a:t>
            </a:r>
            <a:r>
              <a:rPr lang="en-US" dirty="0">
                <a:solidFill>
                  <a:srgbClr val="000000"/>
                </a:solidFill>
                <a:latin typeface="Segoe UI"/>
              </a:rPr>
              <a:t>(</a:t>
            </a:r>
            <a:r>
              <a:rPr lang="en-US" dirty="0" err="1">
                <a:solidFill>
                  <a:srgbClr val="000000"/>
                </a:solidFill>
                <a:latin typeface="Segoe UI"/>
              </a:rPr>
              <a:t>t.size</a:t>
            </a:r>
            <a:r>
              <a:rPr lang="en-US" dirty="0">
                <a:solidFill>
                  <a:srgbClr val="000000"/>
                </a:solidFill>
                <a:latin typeface="Segoe UI"/>
              </a:rPr>
              <a:t>() == 0) {   </a:t>
            </a:r>
            <a:r>
              <a:rPr lang="en-US" dirty="0" smtClean="0">
                <a:solidFill>
                  <a:srgbClr val="000000"/>
                </a:solidFill>
                <a:latin typeface="Segoe UI"/>
              </a:rPr>
              <a:t>                            </a:t>
            </a:r>
            <a:r>
              <a:rPr lang="en-US" dirty="0" smtClean="0">
                <a:solidFill>
                  <a:srgbClr val="3F7F5F"/>
                </a:solidFill>
                <a:latin typeface="Segoe UI"/>
              </a:rPr>
              <a:t>// </a:t>
            </a:r>
            <a:r>
              <a:rPr lang="en-US" dirty="0">
                <a:solidFill>
                  <a:srgbClr val="3F7F5F"/>
                </a:solidFill>
                <a:latin typeface="Segoe UI"/>
              </a:rPr>
              <a:t>base case</a:t>
            </a:r>
          </a:p>
          <a:p>
            <a:r>
              <a:rPr lang="en-US" dirty="0" smtClean="0">
                <a:solidFill>
                  <a:srgbClr val="000000"/>
                </a:solidFill>
                <a:latin typeface="Segoe UI"/>
              </a:rPr>
              <a:t>      result </a:t>
            </a:r>
            <a:r>
              <a:rPr lang="en-US" dirty="0">
                <a:solidFill>
                  <a:srgbClr val="000000"/>
                </a:solidFill>
                <a:latin typeface="Segoe UI"/>
              </a:rPr>
              <a:t>= </a:t>
            </a:r>
            <a:r>
              <a:rPr lang="en-US" dirty="0">
                <a:solidFill>
                  <a:srgbClr val="7F0055"/>
                </a:solidFill>
                <a:latin typeface="Segoe UI"/>
              </a:rPr>
              <a:t>false</a:t>
            </a:r>
            <a:r>
              <a:rPr lang="en-US" dirty="0">
                <a:solidFill>
                  <a:srgbClr val="000000"/>
                </a:solidFill>
                <a:latin typeface="Segoe UI"/>
              </a:rPr>
              <a:t>;</a:t>
            </a:r>
          </a:p>
          <a:p>
            <a:r>
              <a:rPr lang="en-US" dirty="0" smtClean="0">
                <a:solidFill>
                  <a:srgbClr val="000000"/>
                </a:solidFill>
                <a:latin typeface="Segoe UI"/>
              </a:rPr>
              <a:t>    }</a:t>
            </a:r>
            <a:endParaRPr lang="en-US" dirty="0">
              <a:solidFill>
                <a:srgbClr val="000000"/>
              </a:solidFill>
              <a:latin typeface="Segoe UI"/>
            </a:endParaRPr>
          </a:p>
          <a:p>
            <a:r>
              <a:rPr lang="en-US" dirty="0" smtClean="0">
                <a:solidFill>
                  <a:srgbClr val="7F0055"/>
                </a:solidFill>
                <a:latin typeface="Segoe UI"/>
              </a:rPr>
              <a:t>    else</a:t>
            </a:r>
            <a:r>
              <a:rPr lang="en-US" dirty="0" smtClean="0">
                <a:solidFill>
                  <a:srgbClr val="000000"/>
                </a:solidFill>
                <a:latin typeface="Segoe UI"/>
              </a:rPr>
              <a:t> </a:t>
            </a:r>
            <a:r>
              <a:rPr lang="en-US" dirty="0">
                <a:solidFill>
                  <a:srgbClr val="7F0055"/>
                </a:solidFill>
                <a:latin typeface="Segoe UI"/>
              </a:rPr>
              <a:t>if</a:t>
            </a:r>
            <a:r>
              <a:rPr lang="en-US" dirty="0">
                <a:solidFill>
                  <a:srgbClr val="000000"/>
                </a:solidFill>
                <a:latin typeface="Segoe UI"/>
              </a:rPr>
              <a:t> (</a:t>
            </a:r>
            <a:r>
              <a:rPr lang="en-US" dirty="0" err="1">
                <a:solidFill>
                  <a:srgbClr val="000000"/>
                </a:solidFill>
                <a:latin typeface="Segoe UI"/>
              </a:rPr>
              <a:t>t.get</a:t>
            </a:r>
            <a:r>
              <a:rPr lang="en-US" dirty="0">
                <a:solidFill>
                  <a:srgbClr val="000000"/>
                </a:solidFill>
                <a:latin typeface="Segoe UI"/>
              </a:rPr>
              <a:t>(0).equals(element)) </a:t>
            </a:r>
            <a:r>
              <a:rPr lang="en-US" dirty="0" smtClean="0">
                <a:solidFill>
                  <a:srgbClr val="000000"/>
                </a:solidFill>
                <a:latin typeface="Segoe UI"/>
              </a:rPr>
              <a:t>{   </a:t>
            </a:r>
            <a:r>
              <a:rPr lang="en-US" dirty="0" smtClean="0">
                <a:solidFill>
                  <a:srgbClr val="3F7F5F"/>
                </a:solidFill>
                <a:latin typeface="Segoe UI"/>
              </a:rPr>
              <a:t>// </a:t>
            </a:r>
            <a:r>
              <a:rPr lang="en-US" dirty="0">
                <a:solidFill>
                  <a:srgbClr val="3F7F5F"/>
                </a:solidFill>
                <a:latin typeface="Segoe UI"/>
              </a:rPr>
              <a:t>base case</a:t>
            </a:r>
            <a:endParaRPr lang="en-US" dirty="0">
              <a:solidFill>
                <a:srgbClr val="000000"/>
              </a:solidFill>
              <a:latin typeface="Segoe UI"/>
            </a:endParaRPr>
          </a:p>
          <a:p>
            <a:r>
              <a:rPr lang="en-US" dirty="0" smtClean="0">
                <a:solidFill>
                  <a:srgbClr val="000000"/>
                </a:solidFill>
                <a:latin typeface="Segoe UI"/>
              </a:rPr>
              <a:t>      result </a:t>
            </a:r>
            <a:r>
              <a:rPr lang="en-US" dirty="0">
                <a:solidFill>
                  <a:srgbClr val="000000"/>
                </a:solidFill>
                <a:latin typeface="Segoe UI"/>
              </a:rPr>
              <a:t>= </a:t>
            </a:r>
            <a:r>
              <a:rPr lang="en-US" dirty="0">
                <a:solidFill>
                  <a:srgbClr val="7F0055"/>
                </a:solidFill>
                <a:latin typeface="Segoe UI"/>
              </a:rPr>
              <a:t>true</a:t>
            </a:r>
            <a:r>
              <a:rPr lang="en-US" dirty="0">
                <a:solidFill>
                  <a:srgbClr val="000000"/>
                </a:solidFill>
                <a:latin typeface="Segoe UI"/>
              </a:rPr>
              <a:t>;</a:t>
            </a:r>
          </a:p>
          <a:p>
            <a:r>
              <a:rPr lang="en-US" dirty="0" smtClean="0">
                <a:solidFill>
                  <a:srgbClr val="000000"/>
                </a:solidFill>
                <a:latin typeface="Segoe UI"/>
              </a:rPr>
              <a:t>    }</a:t>
            </a:r>
            <a:endParaRPr lang="en-US" dirty="0">
              <a:solidFill>
                <a:srgbClr val="000000"/>
              </a:solidFill>
              <a:latin typeface="Segoe UI"/>
            </a:endParaRPr>
          </a:p>
          <a:p>
            <a:r>
              <a:rPr lang="en-US" dirty="0" smtClean="0">
                <a:solidFill>
                  <a:srgbClr val="7F0055"/>
                </a:solidFill>
                <a:latin typeface="Segoe UI"/>
              </a:rPr>
              <a:t>    else</a:t>
            </a:r>
            <a:r>
              <a:rPr lang="en-US" dirty="0" smtClean="0">
                <a:solidFill>
                  <a:srgbClr val="000000"/>
                </a:solidFill>
                <a:latin typeface="Segoe UI"/>
              </a:rPr>
              <a:t> </a:t>
            </a:r>
            <a:r>
              <a:rPr lang="en-US" dirty="0">
                <a:solidFill>
                  <a:srgbClr val="000000"/>
                </a:solidFill>
                <a:latin typeface="Segoe UI"/>
              </a:rPr>
              <a:t>{                     </a:t>
            </a:r>
            <a:r>
              <a:rPr lang="en-US" dirty="0">
                <a:solidFill>
                  <a:srgbClr val="3F7F5F"/>
                </a:solidFill>
                <a:latin typeface="Segoe UI"/>
              </a:rPr>
              <a:t>// recursive call</a:t>
            </a:r>
          </a:p>
          <a:p>
            <a:r>
              <a:rPr lang="en-US" dirty="0" smtClean="0">
                <a:solidFill>
                  <a:srgbClr val="000000"/>
                </a:solidFill>
                <a:latin typeface="Segoe UI"/>
              </a:rPr>
              <a:t>      result </a:t>
            </a:r>
            <a:r>
              <a:rPr lang="en-US" dirty="0">
                <a:solidFill>
                  <a:srgbClr val="000000"/>
                </a:solidFill>
                <a:latin typeface="Segoe UI"/>
              </a:rPr>
              <a:t>= </a:t>
            </a:r>
            <a:r>
              <a:rPr lang="en-US" dirty="0" smtClean="0">
                <a:solidFill>
                  <a:srgbClr val="000000"/>
                </a:solidFill>
                <a:latin typeface="Segoe UI"/>
              </a:rPr>
              <a:t>Week10.</a:t>
            </a:r>
            <a:r>
              <a:rPr lang="en-US" i="1" dirty="0" smtClean="0">
                <a:solidFill>
                  <a:srgbClr val="000000"/>
                </a:solidFill>
                <a:latin typeface="Segoe UI"/>
              </a:rPr>
              <a:t>contains</a:t>
            </a:r>
            <a:r>
              <a:rPr lang="en-US" dirty="0" smtClean="0">
                <a:solidFill>
                  <a:srgbClr val="000000"/>
                </a:solidFill>
                <a:latin typeface="Segoe UI"/>
              </a:rPr>
              <a:t>(element</a:t>
            </a:r>
            <a:r>
              <a:rPr lang="en-US" dirty="0">
                <a:solidFill>
                  <a:srgbClr val="000000"/>
                </a:solidFill>
                <a:latin typeface="Segoe UI"/>
              </a:rPr>
              <a:t>, </a:t>
            </a:r>
            <a:r>
              <a:rPr lang="en-US" dirty="0" err="1">
                <a:solidFill>
                  <a:srgbClr val="000000"/>
                </a:solidFill>
                <a:latin typeface="Segoe UI"/>
              </a:rPr>
              <a:t>t.subList</a:t>
            </a:r>
            <a:r>
              <a:rPr lang="en-US" dirty="0">
                <a:solidFill>
                  <a:srgbClr val="000000"/>
                </a:solidFill>
                <a:latin typeface="Segoe UI"/>
              </a:rPr>
              <a:t>(1, </a:t>
            </a:r>
            <a:r>
              <a:rPr lang="en-US" dirty="0" err="1">
                <a:solidFill>
                  <a:srgbClr val="000000"/>
                </a:solidFill>
                <a:latin typeface="Segoe UI"/>
              </a:rPr>
              <a:t>t.size</a:t>
            </a:r>
            <a:r>
              <a:rPr lang="en-US" dirty="0">
                <a:solidFill>
                  <a:srgbClr val="000000"/>
                </a:solidFill>
                <a:latin typeface="Segoe UI"/>
              </a:rPr>
              <a:t>()));</a:t>
            </a:r>
          </a:p>
          <a:p>
            <a:r>
              <a:rPr lang="en-US" dirty="0" smtClean="0">
                <a:solidFill>
                  <a:srgbClr val="000000"/>
                </a:solidFill>
                <a:latin typeface="Segoe UI"/>
              </a:rPr>
              <a:t>    }</a:t>
            </a:r>
            <a:endParaRPr lang="en-US" dirty="0">
              <a:solidFill>
                <a:srgbClr val="000000"/>
              </a:solidFill>
              <a:latin typeface="Segoe UI"/>
            </a:endParaRPr>
          </a:p>
          <a:p>
            <a:r>
              <a:rPr lang="en-US" dirty="0" smtClean="0">
                <a:solidFill>
                  <a:srgbClr val="7F0055"/>
                </a:solidFill>
                <a:latin typeface="Segoe UI"/>
              </a:rPr>
              <a:t>    return</a:t>
            </a:r>
            <a:r>
              <a:rPr lang="en-US" dirty="0" smtClean="0">
                <a:solidFill>
                  <a:srgbClr val="000000"/>
                </a:solidFill>
                <a:latin typeface="Segoe UI"/>
              </a:rPr>
              <a:t> </a:t>
            </a:r>
            <a:r>
              <a:rPr lang="en-US" dirty="0">
                <a:solidFill>
                  <a:srgbClr val="000000"/>
                </a:solidFill>
                <a:latin typeface="Segoe UI"/>
              </a:rPr>
              <a:t>result;</a:t>
            </a:r>
          </a:p>
          <a:p>
            <a:r>
              <a:rPr lang="en-US" dirty="0" smtClean="0">
                <a:solidFill>
                  <a:srgbClr val="000000"/>
                </a:solidFill>
                <a:latin typeface="Segoe UI"/>
              </a:rPr>
              <a:t>  }</a:t>
            </a:r>
          </a:p>
          <a:p>
            <a:r>
              <a:rPr lang="en-US" dirty="0">
                <a:solidFill>
                  <a:srgbClr val="000000"/>
                </a:solidFill>
                <a:latin typeface="Segoe UI"/>
              </a:rPr>
              <a:t>}</a:t>
            </a:r>
            <a:endParaRPr lang="en-US" dirty="0"/>
          </a:p>
        </p:txBody>
      </p:sp>
      <p:sp>
        <p:nvSpPr>
          <p:cNvPr id="5" name="Rectangle 4"/>
          <p:cNvSpPr/>
          <p:nvPr/>
        </p:nvSpPr>
        <p:spPr>
          <a:xfrm>
            <a:off x="712330" y="3947463"/>
            <a:ext cx="7892159" cy="1440174"/>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12330" y="1816004"/>
            <a:ext cx="7892159" cy="2131459"/>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59979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Recursion and Collections</a:t>
            </a:r>
            <a:endParaRPr lang="en-US" dirty="0"/>
          </a:p>
        </p:txBody>
      </p:sp>
      <p:sp>
        <p:nvSpPr>
          <p:cNvPr id="4" name="Content Placeholder 3"/>
          <p:cNvSpPr>
            <a:spLocks noGrp="1"/>
          </p:cNvSpPr>
          <p:nvPr>
            <p:ph sz="quarter" idx="1"/>
          </p:nvPr>
        </p:nvSpPr>
        <p:spPr/>
        <p:txBody>
          <a:bodyPr/>
          <a:lstStyle/>
          <a:p>
            <a:r>
              <a:rPr lang="en-US" dirty="0" smtClean="0"/>
              <a:t>consider the problem of moving the smallest element in a list of integers to the front of the list</a:t>
            </a:r>
          </a:p>
          <a:p>
            <a:endParaRPr lang="en-US" dirty="0"/>
          </a:p>
        </p:txBody>
      </p:sp>
      <p:sp>
        <p:nvSpPr>
          <p:cNvPr id="2" name="Slide Number Placeholder 1"/>
          <p:cNvSpPr>
            <a:spLocks noGrp="1"/>
          </p:cNvSpPr>
          <p:nvPr>
            <p:ph type="sldNum" sz="quarter" idx="12"/>
          </p:nvPr>
        </p:nvSpPr>
        <p:spPr/>
        <p:txBody>
          <a:bodyPr/>
          <a:lstStyle/>
          <a:p>
            <a:pPr>
              <a:defRPr/>
            </a:pPr>
            <a:fld id="{00E0E8DD-7C13-4CFA-83A3-5C82826C23BB}" type="slidenum">
              <a:rPr lang="en-US" smtClean="0"/>
              <a:pPr>
                <a:defRPr/>
              </a:pPr>
              <a:t>29</a:t>
            </a:fld>
            <a:endParaRPr lang="en-US"/>
          </a:p>
        </p:txBody>
      </p:sp>
    </p:spTree>
    <p:extLst>
      <p:ext uri="{BB962C8B-B14F-4D97-AF65-F5344CB8AC3E}">
        <p14:creationId xmlns:p14="http://schemas.microsoft.com/office/powerpoint/2010/main" val="2145117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3AA54B2-749F-4E07-87B5-F79153A7FC76}" type="slidenum">
              <a:rPr lang="en-US" smtClean="0">
                <a:solidFill>
                  <a:srgbClr val="000000"/>
                </a:solidFill>
              </a:rPr>
              <a:pPr>
                <a:defRPr/>
              </a:pPr>
              <a:t>3</a:t>
            </a:fld>
            <a:endParaRPr lang="en-US">
              <a:solidFill>
                <a:srgbClr val="000000"/>
              </a:solidFill>
            </a:endParaRPr>
          </a:p>
        </p:txBody>
      </p:sp>
      <p:sp>
        <p:nvSpPr>
          <p:cNvPr id="6" name="Content Placeholder 5"/>
          <p:cNvSpPr>
            <a:spLocks noGrp="1"/>
          </p:cNvSpPr>
          <p:nvPr>
            <p:ph sz="quarter" idx="1"/>
          </p:nvPr>
        </p:nvSpPr>
        <p:spPr/>
        <p:txBody>
          <a:bodyPr>
            <a:normAutofit/>
          </a:bodyPr>
          <a:lstStyle/>
          <a:p>
            <a:r>
              <a:rPr lang="en-US" dirty="0">
                <a:solidFill>
                  <a:srgbClr val="7F0055"/>
                </a:solidFill>
                <a:latin typeface="Segoe UI"/>
              </a:rPr>
              <a:t>public</a:t>
            </a:r>
            <a:r>
              <a:rPr lang="en-US" dirty="0">
                <a:solidFill>
                  <a:srgbClr val="000000"/>
                </a:solidFill>
                <a:latin typeface="Segoe UI"/>
              </a:rPr>
              <a:t> </a:t>
            </a:r>
            <a:r>
              <a:rPr lang="en-US" dirty="0">
                <a:solidFill>
                  <a:srgbClr val="7F0055"/>
                </a:solidFill>
                <a:latin typeface="Segoe UI"/>
              </a:rPr>
              <a:t>static</a:t>
            </a:r>
            <a:r>
              <a:rPr lang="en-US" dirty="0">
                <a:solidFill>
                  <a:srgbClr val="000000"/>
                </a:solidFill>
                <a:latin typeface="Segoe UI"/>
              </a:rPr>
              <a:t> </a:t>
            </a:r>
            <a:r>
              <a:rPr lang="en-US" dirty="0">
                <a:solidFill>
                  <a:srgbClr val="7F0055"/>
                </a:solidFill>
                <a:latin typeface="Segoe UI"/>
              </a:rPr>
              <a:t>double</a:t>
            </a:r>
            <a:r>
              <a:rPr lang="en-US" dirty="0">
                <a:solidFill>
                  <a:srgbClr val="000000"/>
                </a:solidFill>
                <a:latin typeface="Segoe UI"/>
              </a:rPr>
              <a:t> powerOf10(</a:t>
            </a:r>
            <a:r>
              <a:rPr lang="en-US" dirty="0" err="1">
                <a:solidFill>
                  <a:srgbClr val="7F0055"/>
                </a:solidFill>
                <a:latin typeface="Segoe UI"/>
              </a:rPr>
              <a:t>int</a:t>
            </a:r>
            <a:r>
              <a:rPr lang="en-US" dirty="0">
                <a:solidFill>
                  <a:srgbClr val="000000"/>
                </a:solidFill>
                <a:latin typeface="Segoe UI"/>
              </a:rPr>
              <a:t> n) </a:t>
            </a:r>
            <a:r>
              <a:rPr lang="en-US" dirty="0" smtClean="0">
                <a:solidFill>
                  <a:srgbClr val="000000"/>
                </a:solidFill>
                <a:latin typeface="Segoe UI"/>
              </a:rPr>
              <a:t>{</a:t>
            </a:r>
          </a:p>
          <a:p>
            <a:r>
              <a:rPr lang="en-US" dirty="0" smtClean="0">
                <a:solidFill>
                  <a:srgbClr val="7F0055"/>
                </a:solidFill>
                <a:latin typeface="Segoe UI"/>
              </a:rPr>
              <a:t>  double</a:t>
            </a:r>
            <a:r>
              <a:rPr lang="en-US" dirty="0" smtClean="0">
                <a:solidFill>
                  <a:srgbClr val="000000"/>
                </a:solidFill>
                <a:latin typeface="Segoe UI"/>
              </a:rPr>
              <a:t> result;</a:t>
            </a:r>
            <a:endParaRPr lang="en-US" dirty="0">
              <a:solidFill>
                <a:srgbClr val="000000"/>
              </a:solidFill>
              <a:latin typeface="Segoe UI"/>
            </a:endParaRPr>
          </a:p>
          <a:p>
            <a:r>
              <a:rPr lang="en-US" dirty="0" smtClean="0">
                <a:solidFill>
                  <a:srgbClr val="7F0055"/>
                </a:solidFill>
                <a:latin typeface="Segoe UI"/>
              </a:rPr>
              <a:t>  if</a:t>
            </a:r>
            <a:r>
              <a:rPr lang="en-US" dirty="0" smtClean="0">
                <a:solidFill>
                  <a:srgbClr val="000000"/>
                </a:solidFill>
                <a:latin typeface="Segoe UI"/>
              </a:rPr>
              <a:t> </a:t>
            </a:r>
            <a:r>
              <a:rPr lang="en-US" dirty="0">
                <a:solidFill>
                  <a:srgbClr val="000000"/>
                </a:solidFill>
                <a:latin typeface="Segoe UI"/>
              </a:rPr>
              <a:t>(n &lt;</a:t>
            </a:r>
            <a:r>
              <a:rPr lang="en-US" dirty="0" smtClean="0">
                <a:solidFill>
                  <a:srgbClr val="000000"/>
                </a:solidFill>
                <a:latin typeface="Segoe UI"/>
              </a:rPr>
              <a:t> </a:t>
            </a:r>
            <a:r>
              <a:rPr lang="en-US" dirty="0">
                <a:solidFill>
                  <a:srgbClr val="000000"/>
                </a:solidFill>
                <a:latin typeface="Segoe UI"/>
              </a:rPr>
              <a:t>0) {</a:t>
            </a:r>
          </a:p>
          <a:p>
            <a:r>
              <a:rPr lang="en-US" dirty="0" smtClean="0">
                <a:solidFill>
                  <a:srgbClr val="7F0055"/>
                </a:solidFill>
                <a:latin typeface="Segoe UI"/>
              </a:rPr>
              <a:t>    </a:t>
            </a:r>
            <a:r>
              <a:rPr lang="en-US" dirty="0" smtClean="0">
                <a:latin typeface="Segoe UI"/>
              </a:rPr>
              <a:t>result</a:t>
            </a:r>
            <a:r>
              <a:rPr lang="en-US" dirty="0" smtClean="0">
                <a:solidFill>
                  <a:srgbClr val="7F0055"/>
                </a:solidFill>
                <a:latin typeface="Segoe UI"/>
              </a:rPr>
              <a:t> </a:t>
            </a:r>
            <a:r>
              <a:rPr lang="en-US" dirty="0" smtClean="0">
                <a:latin typeface="Segoe UI"/>
              </a:rPr>
              <a:t>=</a:t>
            </a:r>
            <a:r>
              <a:rPr lang="en-US" dirty="0" smtClean="0">
                <a:solidFill>
                  <a:srgbClr val="000000"/>
                </a:solidFill>
                <a:latin typeface="Segoe UI"/>
              </a:rPr>
              <a:t> </a:t>
            </a:r>
            <a:r>
              <a:rPr lang="en-US" dirty="0">
                <a:solidFill>
                  <a:srgbClr val="000000"/>
                </a:solidFill>
                <a:latin typeface="Segoe UI"/>
              </a:rPr>
              <a:t>1.0 / </a:t>
            </a:r>
            <a:r>
              <a:rPr lang="en-US" i="1" dirty="0">
                <a:solidFill>
                  <a:srgbClr val="000000"/>
                </a:solidFill>
                <a:latin typeface="Segoe UI"/>
              </a:rPr>
              <a:t>powerOf10</a:t>
            </a:r>
            <a:r>
              <a:rPr lang="en-US" dirty="0">
                <a:solidFill>
                  <a:srgbClr val="000000"/>
                </a:solidFill>
                <a:latin typeface="Segoe UI"/>
              </a:rPr>
              <a:t>(-n);</a:t>
            </a:r>
          </a:p>
          <a:p>
            <a:r>
              <a:rPr lang="en-US" dirty="0" smtClean="0">
                <a:solidFill>
                  <a:srgbClr val="000000"/>
                </a:solidFill>
                <a:latin typeface="Segoe UI"/>
              </a:rPr>
              <a:t>  }</a:t>
            </a:r>
          </a:p>
          <a:p>
            <a:r>
              <a:rPr lang="en-US" dirty="0" smtClean="0">
                <a:solidFill>
                  <a:srgbClr val="7F0055"/>
                </a:solidFill>
                <a:latin typeface="Segoe UI"/>
              </a:rPr>
              <a:t>  else</a:t>
            </a:r>
            <a:r>
              <a:rPr lang="en-US" dirty="0" smtClean="0">
                <a:solidFill>
                  <a:srgbClr val="000000"/>
                </a:solidFill>
                <a:latin typeface="Segoe UI"/>
              </a:rPr>
              <a:t> </a:t>
            </a:r>
            <a:r>
              <a:rPr lang="en-US" dirty="0">
                <a:solidFill>
                  <a:srgbClr val="7F0055"/>
                </a:solidFill>
                <a:latin typeface="Segoe UI"/>
              </a:rPr>
              <a:t>if</a:t>
            </a:r>
            <a:r>
              <a:rPr lang="en-US" dirty="0">
                <a:solidFill>
                  <a:srgbClr val="000000"/>
                </a:solidFill>
                <a:latin typeface="Segoe UI"/>
              </a:rPr>
              <a:t> (n </a:t>
            </a:r>
            <a:r>
              <a:rPr lang="en-US" dirty="0" smtClean="0">
                <a:solidFill>
                  <a:srgbClr val="000000"/>
                </a:solidFill>
                <a:latin typeface="Segoe UI"/>
              </a:rPr>
              <a:t>== </a:t>
            </a:r>
            <a:r>
              <a:rPr lang="en-US" dirty="0">
                <a:solidFill>
                  <a:srgbClr val="000000"/>
                </a:solidFill>
                <a:latin typeface="Segoe UI"/>
              </a:rPr>
              <a:t>0) </a:t>
            </a:r>
            <a:r>
              <a:rPr lang="en-US" dirty="0" smtClean="0">
                <a:solidFill>
                  <a:srgbClr val="000000"/>
                </a:solidFill>
                <a:latin typeface="Segoe UI"/>
              </a:rPr>
              <a:t>{</a:t>
            </a:r>
          </a:p>
          <a:p>
            <a:r>
              <a:rPr lang="en-US" dirty="0">
                <a:solidFill>
                  <a:srgbClr val="000000"/>
                </a:solidFill>
                <a:latin typeface="Segoe UI"/>
              </a:rPr>
              <a:t> </a:t>
            </a:r>
            <a:r>
              <a:rPr lang="en-US" dirty="0" smtClean="0">
                <a:solidFill>
                  <a:srgbClr val="000000"/>
                </a:solidFill>
                <a:latin typeface="Segoe UI"/>
              </a:rPr>
              <a:t>   </a:t>
            </a:r>
            <a:r>
              <a:rPr lang="en-US" dirty="0" smtClean="0">
                <a:latin typeface="Segoe UI"/>
              </a:rPr>
              <a:t>result</a:t>
            </a:r>
            <a:r>
              <a:rPr lang="en-US" dirty="0" smtClean="0">
                <a:solidFill>
                  <a:srgbClr val="7F0055"/>
                </a:solidFill>
                <a:latin typeface="Segoe UI"/>
              </a:rPr>
              <a:t> </a:t>
            </a:r>
            <a:r>
              <a:rPr lang="en-US" dirty="0">
                <a:latin typeface="Segoe UI"/>
              </a:rPr>
              <a:t>=</a:t>
            </a:r>
            <a:r>
              <a:rPr lang="en-US" dirty="0" smtClean="0">
                <a:solidFill>
                  <a:srgbClr val="000000"/>
                </a:solidFill>
                <a:latin typeface="Segoe UI"/>
              </a:rPr>
              <a:t> 1.0;</a:t>
            </a:r>
            <a:endParaRPr lang="en-US" dirty="0">
              <a:solidFill>
                <a:srgbClr val="000000"/>
              </a:solidFill>
              <a:latin typeface="Segoe UI"/>
            </a:endParaRPr>
          </a:p>
          <a:p>
            <a:r>
              <a:rPr lang="en-US" dirty="0" smtClean="0">
                <a:solidFill>
                  <a:srgbClr val="000000"/>
                </a:solidFill>
                <a:latin typeface="Segoe UI"/>
              </a:rPr>
              <a:t>  }</a:t>
            </a:r>
          </a:p>
          <a:p>
            <a:r>
              <a:rPr lang="en-US" dirty="0" smtClean="0">
                <a:solidFill>
                  <a:srgbClr val="7F0055"/>
                </a:solidFill>
                <a:latin typeface="Segoe UI"/>
              </a:rPr>
              <a:t>  else</a:t>
            </a:r>
            <a:r>
              <a:rPr lang="en-US" dirty="0" smtClean="0">
                <a:solidFill>
                  <a:srgbClr val="000000"/>
                </a:solidFill>
                <a:latin typeface="Segoe UI"/>
              </a:rPr>
              <a:t> {</a:t>
            </a:r>
            <a:endParaRPr lang="en-US" dirty="0">
              <a:solidFill>
                <a:srgbClr val="000000"/>
              </a:solidFill>
              <a:latin typeface="Segoe UI"/>
            </a:endParaRPr>
          </a:p>
          <a:p>
            <a:r>
              <a:rPr lang="en-US" dirty="0" smtClean="0">
                <a:solidFill>
                  <a:srgbClr val="000000"/>
                </a:solidFill>
                <a:latin typeface="Segoe UI"/>
              </a:rPr>
              <a:t>    </a:t>
            </a:r>
            <a:r>
              <a:rPr lang="en-US" dirty="0" smtClean="0">
                <a:latin typeface="Segoe UI"/>
              </a:rPr>
              <a:t>result</a:t>
            </a:r>
            <a:r>
              <a:rPr lang="en-US" dirty="0" smtClean="0">
                <a:solidFill>
                  <a:srgbClr val="7F0055"/>
                </a:solidFill>
                <a:latin typeface="Segoe UI"/>
              </a:rPr>
              <a:t> </a:t>
            </a:r>
            <a:r>
              <a:rPr lang="en-US" dirty="0">
                <a:latin typeface="Segoe UI"/>
              </a:rPr>
              <a:t>=</a:t>
            </a:r>
            <a:r>
              <a:rPr lang="en-US" dirty="0">
                <a:solidFill>
                  <a:srgbClr val="000000"/>
                </a:solidFill>
                <a:latin typeface="Segoe UI"/>
              </a:rPr>
              <a:t> </a:t>
            </a:r>
            <a:r>
              <a:rPr lang="en-US" dirty="0" smtClean="0">
                <a:solidFill>
                  <a:srgbClr val="000000"/>
                </a:solidFill>
                <a:latin typeface="Segoe UI"/>
              </a:rPr>
              <a:t>10 * </a:t>
            </a:r>
            <a:r>
              <a:rPr lang="en-US" i="1" dirty="0" smtClean="0">
                <a:solidFill>
                  <a:srgbClr val="000000"/>
                </a:solidFill>
                <a:latin typeface="Segoe UI"/>
              </a:rPr>
              <a:t>powerOf10</a:t>
            </a:r>
            <a:r>
              <a:rPr lang="en-US" dirty="0" smtClean="0">
                <a:solidFill>
                  <a:srgbClr val="000000"/>
                </a:solidFill>
                <a:latin typeface="Segoe UI"/>
              </a:rPr>
              <a:t>(n - 1);</a:t>
            </a:r>
          </a:p>
          <a:p>
            <a:r>
              <a:rPr lang="en-US" dirty="0" smtClean="0">
                <a:solidFill>
                  <a:srgbClr val="000000"/>
                </a:solidFill>
                <a:latin typeface="Segoe UI"/>
              </a:rPr>
              <a:t>  }</a:t>
            </a:r>
          </a:p>
          <a:p>
            <a:r>
              <a:rPr lang="en-US" dirty="0">
                <a:solidFill>
                  <a:srgbClr val="000000"/>
                </a:solidFill>
                <a:latin typeface="Segoe UI"/>
              </a:rPr>
              <a:t> </a:t>
            </a:r>
            <a:r>
              <a:rPr lang="en-US" dirty="0" smtClean="0">
                <a:solidFill>
                  <a:srgbClr val="000000"/>
                </a:solidFill>
                <a:latin typeface="Segoe UI"/>
              </a:rPr>
              <a:t> </a:t>
            </a:r>
            <a:r>
              <a:rPr lang="en-US" dirty="0" smtClean="0">
                <a:solidFill>
                  <a:srgbClr val="7F0055"/>
                </a:solidFill>
                <a:latin typeface="Segoe UI"/>
              </a:rPr>
              <a:t>return</a:t>
            </a:r>
            <a:r>
              <a:rPr lang="en-US" dirty="0" smtClean="0">
                <a:latin typeface="Segoe UI"/>
              </a:rPr>
              <a:t> result;</a:t>
            </a:r>
            <a:endParaRPr lang="en-US" dirty="0">
              <a:latin typeface="Segoe UI"/>
            </a:endParaRPr>
          </a:p>
          <a:p>
            <a:r>
              <a:rPr lang="en-US" dirty="0" smtClean="0">
                <a:solidFill>
                  <a:srgbClr val="000000"/>
                </a:solidFill>
                <a:latin typeface="Segoe UI"/>
              </a:rPr>
              <a:t>}</a:t>
            </a:r>
            <a:endParaRPr lang="en-US" dirty="0">
              <a:solidFill>
                <a:srgbClr val="000000"/>
              </a:solidFill>
              <a:latin typeface="Segoe UI"/>
            </a:endParaRPr>
          </a:p>
          <a:p>
            <a:endParaRPr lang="en-US" dirty="0"/>
          </a:p>
        </p:txBody>
      </p:sp>
    </p:spTree>
    <p:extLst>
      <p:ext uri="{BB962C8B-B14F-4D97-AF65-F5344CB8AC3E}">
        <p14:creationId xmlns:p14="http://schemas.microsoft.com/office/powerpoint/2010/main" val="39080312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Recursively Move Smallest to Front</a:t>
            </a:r>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30</a:t>
            </a:fld>
            <a:endParaRPr lang="en-US"/>
          </a:p>
        </p:txBody>
      </p:sp>
      <p:pic>
        <p:nvPicPr>
          <p:cNvPr id="1026" name="Picture 2"/>
          <p:cNvPicPr>
            <a:picLocks noGrp="1" noChangeAspect="1" noChangeArrowheads="1"/>
          </p:cNvPicPr>
          <p:nvPr>
            <p:ph sz="quarter" idx="1"/>
          </p:nvPr>
        </p:nvPicPr>
        <p:blipFill rotWithShape="1">
          <a:blip r:embed="rId2">
            <a:extLst>
              <a:ext uri="{28A0092B-C50C-407E-A947-70E740481C1C}">
                <a14:useLocalDpi xmlns:a14="http://schemas.microsoft.com/office/drawing/2010/main" val="0"/>
              </a:ext>
            </a:extLst>
          </a:blip>
          <a:srcRect b="36572"/>
          <a:stretch/>
        </p:blipFill>
        <p:spPr bwMode="auto">
          <a:xfrm>
            <a:off x="1530766" y="1219201"/>
            <a:ext cx="6082468" cy="3131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6300210" y="3947463"/>
            <a:ext cx="921712" cy="3456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27713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Recursively Move Smallest to Front</a:t>
            </a:r>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31</a:t>
            </a:fld>
            <a:endParaRPr lang="en-US"/>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30766" y="1219200"/>
            <a:ext cx="6082468" cy="4937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72233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Move Smallest to Front</a:t>
            </a:r>
          </a:p>
        </p:txBody>
      </p:sp>
      <p:sp>
        <p:nvSpPr>
          <p:cNvPr id="3" name="Content Placeholder 2"/>
          <p:cNvSpPr>
            <a:spLocks noGrp="1"/>
          </p:cNvSpPr>
          <p:nvPr>
            <p:ph sz="quarter" idx="1"/>
          </p:nvPr>
        </p:nvSpPr>
        <p:spPr/>
        <p:txBody>
          <a:bodyPr/>
          <a:lstStyle/>
          <a:p>
            <a:endParaRPr lang="en-US" dirty="0" smtClean="0"/>
          </a:p>
          <a:p>
            <a:endParaRPr lang="en-US" dirty="0"/>
          </a:p>
          <a:p>
            <a:endParaRPr lang="en-US" dirty="0" smtClean="0"/>
          </a:p>
          <a:p>
            <a:endParaRPr lang="en-US" dirty="0"/>
          </a:p>
          <a:p>
            <a:r>
              <a:rPr lang="en-US" dirty="0" smtClean="0"/>
              <a:t>base case?</a:t>
            </a:r>
          </a:p>
          <a:p>
            <a:pPr lvl="1"/>
            <a:r>
              <a:rPr lang="en-US" dirty="0"/>
              <a:t>recall that a base case occurs when the solution to the problem is known</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32</a:t>
            </a:fld>
            <a:endParaRPr lang="en-US"/>
          </a:p>
        </p:txBody>
      </p:sp>
    </p:spTree>
    <p:extLst>
      <p:ext uri="{BB962C8B-B14F-4D97-AF65-F5344CB8AC3E}">
        <p14:creationId xmlns:p14="http://schemas.microsoft.com/office/powerpoint/2010/main" val="7005622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Move Smallest to Front</a:t>
            </a:r>
          </a:p>
        </p:txBody>
      </p:sp>
      <p:sp>
        <p:nvSpPr>
          <p:cNvPr id="5" name="Content Placeholder 4"/>
          <p:cNvSpPr>
            <a:spLocks noGrp="1"/>
          </p:cNvSpPr>
          <p:nvPr>
            <p:ph sz="quarter" idx="1"/>
          </p:nvPr>
        </p:nvSpPr>
        <p:spPr>
          <a:xfrm>
            <a:off x="457200" y="1219199"/>
            <a:ext cx="8229600" cy="5147757"/>
          </a:xfrm>
        </p:spPr>
        <p:txBody>
          <a:bodyPr>
            <a:normAutofit fontScale="92500" lnSpcReduction="10000"/>
          </a:bodyPr>
          <a:lstStyle/>
          <a:p>
            <a:r>
              <a:rPr lang="en-US" dirty="0">
                <a:solidFill>
                  <a:srgbClr val="7F0055"/>
                </a:solidFill>
                <a:latin typeface="Segoe UI"/>
              </a:rPr>
              <a:t>public</a:t>
            </a:r>
            <a:r>
              <a:rPr lang="en-US" dirty="0">
                <a:solidFill>
                  <a:srgbClr val="000000"/>
                </a:solidFill>
                <a:latin typeface="Segoe UI"/>
              </a:rPr>
              <a:t> </a:t>
            </a:r>
            <a:r>
              <a:rPr lang="en-US" dirty="0">
                <a:solidFill>
                  <a:srgbClr val="7F0055"/>
                </a:solidFill>
                <a:latin typeface="Segoe UI"/>
              </a:rPr>
              <a:t>class</a:t>
            </a:r>
            <a:r>
              <a:rPr lang="en-US" dirty="0">
                <a:solidFill>
                  <a:srgbClr val="000000"/>
                </a:solidFill>
                <a:latin typeface="Segoe UI"/>
              </a:rPr>
              <a:t> </a:t>
            </a:r>
            <a:r>
              <a:rPr lang="en-US" dirty="0" smtClean="0">
                <a:solidFill>
                  <a:srgbClr val="000000"/>
                </a:solidFill>
                <a:latin typeface="Segoe UI"/>
              </a:rPr>
              <a:t>Week10 </a:t>
            </a:r>
            <a:r>
              <a:rPr lang="en-US" dirty="0">
                <a:solidFill>
                  <a:srgbClr val="000000"/>
                </a:solidFill>
                <a:latin typeface="Segoe UI"/>
              </a:rPr>
              <a:t>{</a:t>
            </a:r>
          </a:p>
          <a:p>
            <a:endParaRPr lang="en-US" dirty="0">
              <a:latin typeface="Segoe UI"/>
            </a:endParaRPr>
          </a:p>
          <a:p>
            <a:r>
              <a:rPr lang="en-US" dirty="0" smtClean="0">
                <a:solidFill>
                  <a:srgbClr val="7F0055"/>
                </a:solidFill>
                <a:latin typeface="Segoe UI"/>
              </a:rPr>
              <a:t>  public</a:t>
            </a:r>
            <a:r>
              <a:rPr lang="en-US" dirty="0" smtClean="0">
                <a:solidFill>
                  <a:srgbClr val="000000"/>
                </a:solidFill>
                <a:latin typeface="Segoe UI"/>
              </a:rPr>
              <a:t> </a:t>
            </a:r>
            <a:r>
              <a:rPr lang="en-US" dirty="0">
                <a:solidFill>
                  <a:srgbClr val="7F0055"/>
                </a:solidFill>
                <a:latin typeface="Segoe UI"/>
              </a:rPr>
              <a:t>static</a:t>
            </a:r>
            <a:r>
              <a:rPr lang="en-US" dirty="0">
                <a:solidFill>
                  <a:srgbClr val="000000"/>
                </a:solidFill>
                <a:latin typeface="Segoe UI"/>
              </a:rPr>
              <a:t> </a:t>
            </a:r>
            <a:r>
              <a:rPr lang="en-US" dirty="0">
                <a:solidFill>
                  <a:srgbClr val="7F0055"/>
                </a:solidFill>
                <a:latin typeface="Segoe UI"/>
              </a:rPr>
              <a:t>void</a:t>
            </a:r>
            <a:r>
              <a:rPr lang="en-US" dirty="0">
                <a:solidFill>
                  <a:srgbClr val="000000"/>
                </a:solidFill>
                <a:latin typeface="Segoe UI"/>
              </a:rPr>
              <a:t> </a:t>
            </a:r>
            <a:r>
              <a:rPr lang="en-US" dirty="0" err="1">
                <a:solidFill>
                  <a:srgbClr val="000000"/>
                </a:solidFill>
                <a:latin typeface="Segoe UI"/>
              </a:rPr>
              <a:t>minToFront</a:t>
            </a:r>
            <a:r>
              <a:rPr lang="en-US" dirty="0">
                <a:solidFill>
                  <a:srgbClr val="000000"/>
                </a:solidFill>
                <a:latin typeface="Segoe UI"/>
              </a:rPr>
              <a:t>(List&lt;Integer&gt; t) {</a:t>
            </a:r>
          </a:p>
          <a:p>
            <a:r>
              <a:rPr lang="en-US" dirty="0">
                <a:solidFill>
                  <a:srgbClr val="000000"/>
                </a:solidFill>
                <a:latin typeface="Segoe UI"/>
              </a:rPr>
              <a:t>    </a:t>
            </a:r>
            <a:r>
              <a:rPr lang="en-US" dirty="0">
                <a:solidFill>
                  <a:srgbClr val="7F0055"/>
                </a:solidFill>
                <a:latin typeface="Segoe UI"/>
              </a:rPr>
              <a:t>if</a:t>
            </a:r>
            <a:r>
              <a:rPr lang="en-US" dirty="0">
                <a:solidFill>
                  <a:srgbClr val="000000"/>
                </a:solidFill>
                <a:latin typeface="Segoe UI"/>
              </a:rPr>
              <a:t> (</a:t>
            </a:r>
            <a:r>
              <a:rPr lang="en-US" dirty="0" err="1">
                <a:solidFill>
                  <a:srgbClr val="000000"/>
                </a:solidFill>
                <a:latin typeface="Segoe UI"/>
              </a:rPr>
              <a:t>t.size</a:t>
            </a:r>
            <a:r>
              <a:rPr lang="en-US" dirty="0">
                <a:solidFill>
                  <a:srgbClr val="000000"/>
                </a:solidFill>
                <a:latin typeface="Segoe UI"/>
              </a:rPr>
              <a:t>() &lt; 2) {</a:t>
            </a:r>
          </a:p>
          <a:p>
            <a:r>
              <a:rPr lang="en-US" dirty="0">
                <a:solidFill>
                  <a:srgbClr val="000000"/>
                </a:solidFill>
                <a:latin typeface="Segoe UI"/>
              </a:rPr>
              <a:t>      </a:t>
            </a:r>
            <a:r>
              <a:rPr lang="en-US" dirty="0">
                <a:solidFill>
                  <a:srgbClr val="7F0055"/>
                </a:solidFill>
                <a:latin typeface="Segoe UI"/>
              </a:rPr>
              <a:t>return</a:t>
            </a:r>
            <a:r>
              <a:rPr lang="en-US" dirty="0">
                <a:solidFill>
                  <a:srgbClr val="000000"/>
                </a:solidFill>
                <a:latin typeface="Segoe UI"/>
              </a:rPr>
              <a:t>;</a:t>
            </a:r>
          </a:p>
          <a:p>
            <a:r>
              <a:rPr lang="en-US" dirty="0">
                <a:solidFill>
                  <a:srgbClr val="000000"/>
                </a:solidFill>
                <a:latin typeface="Segoe UI"/>
              </a:rPr>
              <a:t>    }</a:t>
            </a:r>
          </a:p>
          <a:p>
            <a:r>
              <a:rPr lang="en-US" dirty="0">
                <a:solidFill>
                  <a:srgbClr val="000000"/>
                </a:solidFill>
                <a:latin typeface="Segoe UI"/>
              </a:rPr>
              <a:t>    </a:t>
            </a:r>
            <a:r>
              <a:rPr lang="en-US" dirty="0">
                <a:solidFill>
                  <a:schemeClr val="bg1"/>
                </a:solidFill>
                <a:latin typeface="Segoe UI"/>
              </a:rPr>
              <a:t>Day25.</a:t>
            </a:r>
            <a:r>
              <a:rPr lang="en-US" i="1" dirty="0">
                <a:solidFill>
                  <a:schemeClr val="bg1"/>
                </a:solidFill>
                <a:latin typeface="Segoe UI"/>
              </a:rPr>
              <a:t>minToFront</a:t>
            </a:r>
            <a:r>
              <a:rPr lang="en-US" dirty="0">
                <a:solidFill>
                  <a:schemeClr val="bg1"/>
                </a:solidFill>
                <a:latin typeface="Segoe UI"/>
              </a:rPr>
              <a:t>(</a:t>
            </a:r>
            <a:r>
              <a:rPr lang="en-US" dirty="0" err="1">
                <a:solidFill>
                  <a:schemeClr val="bg1"/>
                </a:solidFill>
                <a:latin typeface="Segoe UI"/>
              </a:rPr>
              <a:t>t.subList</a:t>
            </a:r>
            <a:r>
              <a:rPr lang="en-US" dirty="0">
                <a:solidFill>
                  <a:schemeClr val="bg1"/>
                </a:solidFill>
                <a:latin typeface="Segoe UI"/>
              </a:rPr>
              <a:t>(1, </a:t>
            </a:r>
            <a:r>
              <a:rPr lang="en-US" dirty="0" err="1">
                <a:solidFill>
                  <a:schemeClr val="bg1"/>
                </a:solidFill>
                <a:latin typeface="Segoe UI"/>
              </a:rPr>
              <a:t>t.size</a:t>
            </a:r>
            <a:r>
              <a:rPr lang="en-US" dirty="0">
                <a:solidFill>
                  <a:schemeClr val="bg1"/>
                </a:solidFill>
                <a:latin typeface="Segoe UI"/>
              </a:rPr>
              <a:t>()));</a:t>
            </a:r>
          </a:p>
          <a:p>
            <a:r>
              <a:rPr lang="en-US" dirty="0">
                <a:solidFill>
                  <a:schemeClr val="bg1"/>
                </a:solidFill>
                <a:latin typeface="Segoe UI"/>
              </a:rPr>
              <a:t>    </a:t>
            </a:r>
            <a:r>
              <a:rPr lang="en-US" dirty="0" err="1">
                <a:solidFill>
                  <a:schemeClr val="bg1"/>
                </a:solidFill>
                <a:latin typeface="Segoe UI"/>
              </a:rPr>
              <a:t>int</a:t>
            </a:r>
            <a:r>
              <a:rPr lang="en-US" dirty="0">
                <a:solidFill>
                  <a:schemeClr val="bg1"/>
                </a:solidFill>
                <a:latin typeface="Segoe UI"/>
              </a:rPr>
              <a:t> first = </a:t>
            </a:r>
            <a:r>
              <a:rPr lang="en-US" dirty="0" err="1">
                <a:solidFill>
                  <a:schemeClr val="bg1"/>
                </a:solidFill>
                <a:latin typeface="Segoe UI"/>
              </a:rPr>
              <a:t>t.get</a:t>
            </a:r>
            <a:r>
              <a:rPr lang="en-US" dirty="0">
                <a:solidFill>
                  <a:schemeClr val="bg1"/>
                </a:solidFill>
                <a:latin typeface="Segoe UI"/>
              </a:rPr>
              <a:t>(0);</a:t>
            </a:r>
          </a:p>
          <a:p>
            <a:r>
              <a:rPr lang="en-US" dirty="0">
                <a:solidFill>
                  <a:schemeClr val="bg1"/>
                </a:solidFill>
                <a:latin typeface="Segoe UI"/>
              </a:rPr>
              <a:t>    </a:t>
            </a:r>
            <a:r>
              <a:rPr lang="en-US" dirty="0" err="1">
                <a:solidFill>
                  <a:schemeClr val="bg1"/>
                </a:solidFill>
                <a:latin typeface="Segoe UI"/>
              </a:rPr>
              <a:t>int</a:t>
            </a:r>
            <a:r>
              <a:rPr lang="en-US" dirty="0">
                <a:solidFill>
                  <a:schemeClr val="bg1"/>
                </a:solidFill>
                <a:latin typeface="Segoe UI"/>
              </a:rPr>
              <a:t> second = </a:t>
            </a:r>
            <a:r>
              <a:rPr lang="en-US" dirty="0" err="1">
                <a:solidFill>
                  <a:schemeClr val="bg1"/>
                </a:solidFill>
                <a:latin typeface="Segoe UI"/>
              </a:rPr>
              <a:t>t.get</a:t>
            </a:r>
            <a:r>
              <a:rPr lang="en-US" dirty="0">
                <a:solidFill>
                  <a:schemeClr val="bg1"/>
                </a:solidFill>
                <a:latin typeface="Segoe UI"/>
              </a:rPr>
              <a:t>(1);</a:t>
            </a:r>
          </a:p>
          <a:p>
            <a:r>
              <a:rPr lang="en-US" dirty="0">
                <a:solidFill>
                  <a:schemeClr val="bg1"/>
                </a:solidFill>
                <a:latin typeface="Segoe UI"/>
              </a:rPr>
              <a:t>    if (second &lt; first) {</a:t>
            </a:r>
          </a:p>
          <a:p>
            <a:r>
              <a:rPr lang="en-US" dirty="0">
                <a:solidFill>
                  <a:schemeClr val="bg1"/>
                </a:solidFill>
                <a:latin typeface="Segoe UI"/>
              </a:rPr>
              <a:t>      </a:t>
            </a:r>
            <a:r>
              <a:rPr lang="en-US" dirty="0" err="1">
                <a:solidFill>
                  <a:schemeClr val="bg1"/>
                </a:solidFill>
                <a:latin typeface="Segoe UI"/>
              </a:rPr>
              <a:t>t.set</a:t>
            </a:r>
            <a:r>
              <a:rPr lang="en-US" dirty="0">
                <a:solidFill>
                  <a:schemeClr val="bg1"/>
                </a:solidFill>
                <a:latin typeface="Segoe UI"/>
              </a:rPr>
              <a:t>(0, second);</a:t>
            </a:r>
          </a:p>
          <a:p>
            <a:r>
              <a:rPr lang="en-US" dirty="0">
                <a:solidFill>
                  <a:schemeClr val="bg1"/>
                </a:solidFill>
                <a:latin typeface="Segoe UI"/>
              </a:rPr>
              <a:t>      </a:t>
            </a:r>
            <a:r>
              <a:rPr lang="en-US" dirty="0" err="1">
                <a:solidFill>
                  <a:schemeClr val="bg1"/>
                </a:solidFill>
                <a:latin typeface="Segoe UI"/>
              </a:rPr>
              <a:t>t.set</a:t>
            </a:r>
            <a:r>
              <a:rPr lang="en-US" dirty="0">
                <a:solidFill>
                  <a:schemeClr val="bg1"/>
                </a:solidFill>
                <a:latin typeface="Segoe UI"/>
              </a:rPr>
              <a:t>(1, first);</a:t>
            </a:r>
          </a:p>
          <a:p>
            <a:r>
              <a:rPr lang="en-US" dirty="0">
                <a:solidFill>
                  <a:schemeClr val="bg1"/>
                </a:solidFill>
                <a:latin typeface="Segoe UI"/>
              </a:rPr>
              <a:t>    }</a:t>
            </a:r>
          </a:p>
          <a:p>
            <a:r>
              <a:rPr lang="en-US" dirty="0">
                <a:solidFill>
                  <a:srgbClr val="000000"/>
                </a:solidFill>
                <a:latin typeface="Segoe UI"/>
              </a:rPr>
              <a:t>  </a:t>
            </a:r>
            <a:r>
              <a:rPr lang="en-US" dirty="0" smtClean="0">
                <a:solidFill>
                  <a:srgbClr val="000000"/>
                </a:solidFill>
                <a:latin typeface="Segoe UI"/>
              </a:rPr>
              <a:t>}</a:t>
            </a:r>
          </a:p>
          <a:p>
            <a:r>
              <a:rPr lang="en-US" dirty="0">
                <a:solidFill>
                  <a:srgbClr val="000000"/>
                </a:solidFill>
                <a:latin typeface="Segoe UI"/>
              </a:rPr>
              <a:t>}</a:t>
            </a:r>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33</a:t>
            </a:fld>
            <a:endParaRPr lang="en-US"/>
          </a:p>
        </p:txBody>
      </p:sp>
      <p:sp>
        <p:nvSpPr>
          <p:cNvPr id="3" name="Rectangle 2"/>
          <p:cNvSpPr/>
          <p:nvPr/>
        </p:nvSpPr>
        <p:spPr>
          <a:xfrm>
            <a:off x="712331" y="2219253"/>
            <a:ext cx="7892159" cy="103692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54693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Move Smallest to Front</a:t>
            </a:r>
          </a:p>
        </p:txBody>
      </p:sp>
      <p:sp>
        <p:nvSpPr>
          <p:cNvPr id="3" name="Content Placeholder 2"/>
          <p:cNvSpPr>
            <a:spLocks noGrp="1"/>
          </p:cNvSpPr>
          <p:nvPr>
            <p:ph sz="quarter" idx="1"/>
          </p:nvPr>
        </p:nvSpPr>
        <p:spPr/>
        <p:txBody>
          <a:bodyPr/>
          <a:lstStyle/>
          <a:p>
            <a:endParaRPr lang="en-US" dirty="0" smtClean="0"/>
          </a:p>
          <a:p>
            <a:endParaRPr lang="en-US" dirty="0"/>
          </a:p>
          <a:p>
            <a:r>
              <a:rPr lang="en-US" dirty="0" smtClean="0"/>
              <a:t>recursive call?</a:t>
            </a:r>
          </a:p>
          <a:p>
            <a:pPr lvl="1"/>
            <a:r>
              <a:rPr lang="en-US" dirty="0"/>
              <a:t>to help deduce the recursive call assume that the method does exactly what its API says it does</a:t>
            </a:r>
          </a:p>
          <a:p>
            <a:pPr lvl="2"/>
            <a:r>
              <a:rPr lang="en-US" dirty="0"/>
              <a:t>e.g., </a:t>
            </a:r>
            <a:r>
              <a:rPr lang="en-US" b="1" dirty="0" err="1" smtClean="0">
                <a:latin typeface="Consolas" panose="020B0609020204030204" pitchFamily="49" charset="0"/>
              </a:rPr>
              <a:t>moveToFront</a:t>
            </a:r>
            <a:r>
              <a:rPr lang="en-US" b="1" dirty="0" smtClean="0">
                <a:latin typeface="Consolas" panose="020B0609020204030204" pitchFamily="49" charset="0"/>
              </a:rPr>
              <a:t>(t</a:t>
            </a:r>
            <a:r>
              <a:rPr lang="en-US" b="1" dirty="0">
                <a:latin typeface="Consolas" panose="020B0609020204030204" pitchFamily="49" charset="0"/>
              </a:rPr>
              <a:t>)</a:t>
            </a:r>
            <a:r>
              <a:rPr lang="en-US" dirty="0"/>
              <a:t> </a:t>
            </a:r>
            <a:r>
              <a:rPr lang="en-US" dirty="0" smtClean="0"/>
              <a:t>moves the smallest element in </a:t>
            </a:r>
            <a:r>
              <a:rPr lang="en-US" b="1" dirty="0">
                <a:latin typeface="Consolas" panose="020B0609020204030204" pitchFamily="49" charset="0"/>
              </a:rPr>
              <a:t>t</a:t>
            </a:r>
            <a:r>
              <a:rPr lang="en-US" dirty="0"/>
              <a:t> </a:t>
            </a:r>
            <a:r>
              <a:rPr lang="en-US" dirty="0" smtClean="0"/>
              <a:t>to the front of </a:t>
            </a:r>
            <a:r>
              <a:rPr lang="en-US" b="1" dirty="0">
                <a:latin typeface="Consolas" panose="020B0609020204030204" pitchFamily="49" charset="0"/>
              </a:rPr>
              <a:t>t</a:t>
            </a:r>
            <a:r>
              <a:rPr lang="en-US" dirty="0"/>
              <a:t> </a:t>
            </a:r>
            <a:endParaRPr lang="en-US" dirty="0" smtClean="0"/>
          </a:p>
          <a:p>
            <a:pPr lvl="2"/>
            <a:r>
              <a:rPr lang="en-US" dirty="0" smtClean="0"/>
              <a:t>use </a:t>
            </a:r>
            <a:r>
              <a:rPr lang="en-US" dirty="0"/>
              <a:t>the assumption to write the recursive call or calls</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34</a:t>
            </a:fld>
            <a:endParaRPr lang="en-US"/>
          </a:p>
        </p:txBody>
      </p:sp>
    </p:spTree>
    <p:extLst>
      <p:ext uri="{BB962C8B-B14F-4D97-AF65-F5344CB8AC3E}">
        <p14:creationId xmlns:p14="http://schemas.microsoft.com/office/powerpoint/2010/main" val="3342611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Move Smallest to Front</a:t>
            </a:r>
          </a:p>
        </p:txBody>
      </p:sp>
      <p:sp>
        <p:nvSpPr>
          <p:cNvPr id="5" name="Content Placeholder 4"/>
          <p:cNvSpPr>
            <a:spLocks noGrp="1"/>
          </p:cNvSpPr>
          <p:nvPr>
            <p:ph sz="quarter" idx="1"/>
          </p:nvPr>
        </p:nvSpPr>
        <p:spPr>
          <a:xfrm>
            <a:off x="457200" y="1219199"/>
            <a:ext cx="8229600" cy="5147757"/>
          </a:xfrm>
        </p:spPr>
        <p:txBody>
          <a:bodyPr>
            <a:normAutofit fontScale="92500" lnSpcReduction="10000"/>
          </a:bodyPr>
          <a:lstStyle/>
          <a:p>
            <a:r>
              <a:rPr lang="en-US" dirty="0">
                <a:solidFill>
                  <a:srgbClr val="7F0055"/>
                </a:solidFill>
                <a:latin typeface="Segoe UI"/>
              </a:rPr>
              <a:t>public</a:t>
            </a:r>
            <a:r>
              <a:rPr lang="en-US" dirty="0">
                <a:solidFill>
                  <a:srgbClr val="000000"/>
                </a:solidFill>
                <a:latin typeface="Segoe UI"/>
              </a:rPr>
              <a:t> </a:t>
            </a:r>
            <a:r>
              <a:rPr lang="en-US" dirty="0">
                <a:solidFill>
                  <a:srgbClr val="7F0055"/>
                </a:solidFill>
                <a:latin typeface="Segoe UI"/>
              </a:rPr>
              <a:t>class</a:t>
            </a:r>
            <a:r>
              <a:rPr lang="en-US" dirty="0">
                <a:solidFill>
                  <a:srgbClr val="000000"/>
                </a:solidFill>
                <a:latin typeface="Segoe UI"/>
              </a:rPr>
              <a:t> </a:t>
            </a:r>
            <a:r>
              <a:rPr lang="en-US" dirty="0" smtClean="0">
                <a:solidFill>
                  <a:srgbClr val="000000"/>
                </a:solidFill>
                <a:latin typeface="Segoe UI"/>
              </a:rPr>
              <a:t>Week10 </a:t>
            </a:r>
            <a:r>
              <a:rPr lang="en-US" dirty="0">
                <a:solidFill>
                  <a:srgbClr val="000000"/>
                </a:solidFill>
                <a:latin typeface="Segoe UI"/>
              </a:rPr>
              <a:t>{</a:t>
            </a:r>
          </a:p>
          <a:p>
            <a:endParaRPr lang="en-US" dirty="0">
              <a:latin typeface="Segoe UI"/>
            </a:endParaRPr>
          </a:p>
          <a:p>
            <a:r>
              <a:rPr lang="en-US" dirty="0" smtClean="0">
                <a:solidFill>
                  <a:srgbClr val="7F0055"/>
                </a:solidFill>
                <a:latin typeface="Segoe UI"/>
              </a:rPr>
              <a:t>  public</a:t>
            </a:r>
            <a:r>
              <a:rPr lang="en-US" dirty="0" smtClean="0">
                <a:solidFill>
                  <a:srgbClr val="000000"/>
                </a:solidFill>
                <a:latin typeface="Segoe UI"/>
              </a:rPr>
              <a:t> </a:t>
            </a:r>
            <a:r>
              <a:rPr lang="en-US" dirty="0">
                <a:solidFill>
                  <a:srgbClr val="7F0055"/>
                </a:solidFill>
                <a:latin typeface="Segoe UI"/>
              </a:rPr>
              <a:t>static</a:t>
            </a:r>
            <a:r>
              <a:rPr lang="en-US" dirty="0">
                <a:solidFill>
                  <a:srgbClr val="000000"/>
                </a:solidFill>
                <a:latin typeface="Segoe UI"/>
              </a:rPr>
              <a:t> </a:t>
            </a:r>
            <a:r>
              <a:rPr lang="en-US" dirty="0">
                <a:solidFill>
                  <a:srgbClr val="7F0055"/>
                </a:solidFill>
                <a:latin typeface="Segoe UI"/>
              </a:rPr>
              <a:t>void</a:t>
            </a:r>
            <a:r>
              <a:rPr lang="en-US" dirty="0">
                <a:solidFill>
                  <a:srgbClr val="000000"/>
                </a:solidFill>
                <a:latin typeface="Segoe UI"/>
              </a:rPr>
              <a:t> </a:t>
            </a:r>
            <a:r>
              <a:rPr lang="en-US" dirty="0" err="1">
                <a:solidFill>
                  <a:srgbClr val="000000"/>
                </a:solidFill>
                <a:latin typeface="Segoe UI"/>
              </a:rPr>
              <a:t>minToFront</a:t>
            </a:r>
            <a:r>
              <a:rPr lang="en-US" dirty="0">
                <a:solidFill>
                  <a:srgbClr val="000000"/>
                </a:solidFill>
                <a:latin typeface="Segoe UI"/>
              </a:rPr>
              <a:t>(List&lt;Integer&gt; t) {</a:t>
            </a:r>
          </a:p>
          <a:p>
            <a:r>
              <a:rPr lang="en-US" dirty="0">
                <a:solidFill>
                  <a:srgbClr val="000000"/>
                </a:solidFill>
                <a:latin typeface="Segoe UI"/>
              </a:rPr>
              <a:t>    </a:t>
            </a:r>
            <a:r>
              <a:rPr lang="en-US" dirty="0">
                <a:solidFill>
                  <a:srgbClr val="7F0055"/>
                </a:solidFill>
                <a:latin typeface="Segoe UI"/>
              </a:rPr>
              <a:t>if</a:t>
            </a:r>
            <a:r>
              <a:rPr lang="en-US" dirty="0">
                <a:solidFill>
                  <a:srgbClr val="000000"/>
                </a:solidFill>
                <a:latin typeface="Segoe UI"/>
              </a:rPr>
              <a:t> (</a:t>
            </a:r>
            <a:r>
              <a:rPr lang="en-US" dirty="0" err="1">
                <a:solidFill>
                  <a:srgbClr val="000000"/>
                </a:solidFill>
                <a:latin typeface="Segoe UI"/>
              </a:rPr>
              <a:t>t.size</a:t>
            </a:r>
            <a:r>
              <a:rPr lang="en-US" dirty="0">
                <a:solidFill>
                  <a:srgbClr val="000000"/>
                </a:solidFill>
                <a:latin typeface="Segoe UI"/>
              </a:rPr>
              <a:t>() &lt; 2) {</a:t>
            </a:r>
          </a:p>
          <a:p>
            <a:r>
              <a:rPr lang="en-US" dirty="0">
                <a:solidFill>
                  <a:srgbClr val="000000"/>
                </a:solidFill>
                <a:latin typeface="Segoe UI"/>
              </a:rPr>
              <a:t>      </a:t>
            </a:r>
            <a:r>
              <a:rPr lang="en-US" dirty="0">
                <a:solidFill>
                  <a:srgbClr val="7F0055"/>
                </a:solidFill>
                <a:latin typeface="Segoe UI"/>
              </a:rPr>
              <a:t>return</a:t>
            </a:r>
            <a:r>
              <a:rPr lang="en-US" dirty="0">
                <a:solidFill>
                  <a:srgbClr val="000000"/>
                </a:solidFill>
                <a:latin typeface="Segoe UI"/>
              </a:rPr>
              <a:t>;</a:t>
            </a:r>
          </a:p>
          <a:p>
            <a:r>
              <a:rPr lang="en-US" dirty="0">
                <a:solidFill>
                  <a:srgbClr val="000000"/>
                </a:solidFill>
                <a:latin typeface="Segoe UI"/>
              </a:rPr>
              <a:t>    }</a:t>
            </a:r>
          </a:p>
          <a:p>
            <a:r>
              <a:rPr lang="en-US" dirty="0">
                <a:solidFill>
                  <a:srgbClr val="000000"/>
                </a:solidFill>
                <a:latin typeface="Segoe UI"/>
              </a:rPr>
              <a:t>    </a:t>
            </a:r>
            <a:r>
              <a:rPr lang="en-US" dirty="0" smtClean="0">
                <a:solidFill>
                  <a:srgbClr val="000000"/>
                </a:solidFill>
                <a:latin typeface="Segoe UI"/>
              </a:rPr>
              <a:t>Week10.</a:t>
            </a:r>
            <a:r>
              <a:rPr lang="en-US" i="1" dirty="0" smtClean="0">
                <a:solidFill>
                  <a:srgbClr val="000000"/>
                </a:solidFill>
                <a:latin typeface="Segoe UI"/>
              </a:rPr>
              <a:t>minToFront</a:t>
            </a:r>
            <a:r>
              <a:rPr lang="en-US" dirty="0" smtClean="0">
                <a:solidFill>
                  <a:srgbClr val="000000"/>
                </a:solidFill>
                <a:latin typeface="Segoe UI"/>
              </a:rPr>
              <a:t>(</a:t>
            </a:r>
            <a:r>
              <a:rPr lang="en-US" dirty="0" err="1" smtClean="0">
                <a:solidFill>
                  <a:srgbClr val="000000"/>
                </a:solidFill>
                <a:latin typeface="Segoe UI"/>
              </a:rPr>
              <a:t>t.subList</a:t>
            </a:r>
            <a:r>
              <a:rPr lang="en-US" dirty="0" smtClean="0">
                <a:solidFill>
                  <a:srgbClr val="000000"/>
                </a:solidFill>
                <a:latin typeface="Segoe UI"/>
              </a:rPr>
              <a:t>(1</a:t>
            </a:r>
            <a:r>
              <a:rPr lang="en-US" dirty="0">
                <a:solidFill>
                  <a:srgbClr val="000000"/>
                </a:solidFill>
                <a:latin typeface="Segoe UI"/>
              </a:rPr>
              <a:t>, </a:t>
            </a:r>
            <a:r>
              <a:rPr lang="en-US" dirty="0" err="1">
                <a:solidFill>
                  <a:srgbClr val="000000"/>
                </a:solidFill>
                <a:latin typeface="Segoe UI"/>
              </a:rPr>
              <a:t>t.size</a:t>
            </a:r>
            <a:r>
              <a:rPr lang="en-US" dirty="0">
                <a:solidFill>
                  <a:srgbClr val="000000"/>
                </a:solidFill>
                <a:latin typeface="Segoe UI"/>
              </a:rPr>
              <a:t>()));</a:t>
            </a:r>
          </a:p>
          <a:p>
            <a:r>
              <a:rPr lang="en-US" dirty="0">
                <a:solidFill>
                  <a:srgbClr val="000000"/>
                </a:solidFill>
                <a:latin typeface="Segoe UI"/>
              </a:rPr>
              <a:t>    </a:t>
            </a:r>
            <a:r>
              <a:rPr lang="en-US" dirty="0" err="1">
                <a:solidFill>
                  <a:schemeClr val="bg1"/>
                </a:solidFill>
                <a:latin typeface="Segoe UI"/>
              </a:rPr>
              <a:t>int</a:t>
            </a:r>
            <a:r>
              <a:rPr lang="en-US" dirty="0">
                <a:solidFill>
                  <a:schemeClr val="bg1"/>
                </a:solidFill>
                <a:latin typeface="Segoe UI"/>
              </a:rPr>
              <a:t> first = </a:t>
            </a:r>
            <a:r>
              <a:rPr lang="en-US" dirty="0" err="1">
                <a:solidFill>
                  <a:schemeClr val="bg1"/>
                </a:solidFill>
                <a:latin typeface="Segoe UI"/>
              </a:rPr>
              <a:t>t.get</a:t>
            </a:r>
            <a:r>
              <a:rPr lang="en-US" dirty="0">
                <a:solidFill>
                  <a:schemeClr val="bg1"/>
                </a:solidFill>
                <a:latin typeface="Segoe UI"/>
              </a:rPr>
              <a:t>(0);</a:t>
            </a:r>
          </a:p>
          <a:p>
            <a:r>
              <a:rPr lang="en-US" dirty="0">
                <a:solidFill>
                  <a:schemeClr val="bg1"/>
                </a:solidFill>
                <a:latin typeface="Segoe UI"/>
              </a:rPr>
              <a:t>    </a:t>
            </a:r>
            <a:r>
              <a:rPr lang="en-US" dirty="0" err="1">
                <a:solidFill>
                  <a:schemeClr val="bg1"/>
                </a:solidFill>
                <a:latin typeface="Segoe UI"/>
              </a:rPr>
              <a:t>int</a:t>
            </a:r>
            <a:r>
              <a:rPr lang="en-US" dirty="0">
                <a:solidFill>
                  <a:schemeClr val="bg1"/>
                </a:solidFill>
                <a:latin typeface="Segoe UI"/>
              </a:rPr>
              <a:t> second = </a:t>
            </a:r>
            <a:r>
              <a:rPr lang="en-US" dirty="0" err="1">
                <a:solidFill>
                  <a:schemeClr val="bg1"/>
                </a:solidFill>
                <a:latin typeface="Segoe UI"/>
              </a:rPr>
              <a:t>t.get</a:t>
            </a:r>
            <a:r>
              <a:rPr lang="en-US" dirty="0">
                <a:solidFill>
                  <a:schemeClr val="bg1"/>
                </a:solidFill>
                <a:latin typeface="Segoe UI"/>
              </a:rPr>
              <a:t>(1);</a:t>
            </a:r>
          </a:p>
          <a:p>
            <a:r>
              <a:rPr lang="en-US" dirty="0">
                <a:solidFill>
                  <a:schemeClr val="bg1"/>
                </a:solidFill>
                <a:latin typeface="Segoe UI"/>
              </a:rPr>
              <a:t>    if (second &lt; first) {</a:t>
            </a:r>
          </a:p>
          <a:p>
            <a:r>
              <a:rPr lang="en-US" dirty="0">
                <a:solidFill>
                  <a:schemeClr val="bg1"/>
                </a:solidFill>
                <a:latin typeface="Segoe UI"/>
              </a:rPr>
              <a:t>      </a:t>
            </a:r>
            <a:r>
              <a:rPr lang="en-US" dirty="0" err="1">
                <a:solidFill>
                  <a:schemeClr val="bg1"/>
                </a:solidFill>
                <a:latin typeface="Segoe UI"/>
              </a:rPr>
              <a:t>t.set</a:t>
            </a:r>
            <a:r>
              <a:rPr lang="en-US" dirty="0">
                <a:solidFill>
                  <a:schemeClr val="bg1"/>
                </a:solidFill>
                <a:latin typeface="Segoe UI"/>
              </a:rPr>
              <a:t>(0, second);</a:t>
            </a:r>
          </a:p>
          <a:p>
            <a:r>
              <a:rPr lang="en-US" dirty="0">
                <a:solidFill>
                  <a:schemeClr val="bg1"/>
                </a:solidFill>
                <a:latin typeface="Segoe UI"/>
              </a:rPr>
              <a:t>      </a:t>
            </a:r>
            <a:r>
              <a:rPr lang="en-US" dirty="0" err="1">
                <a:solidFill>
                  <a:schemeClr val="bg1"/>
                </a:solidFill>
                <a:latin typeface="Segoe UI"/>
              </a:rPr>
              <a:t>t.set</a:t>
            </a:r>
            <a:r>
              <a:rPr lang="en-US" dirty="0">
                <a:solidFill>
                  <a:schemeClr val="bg1"/>
                </a:solidFill>
                <a:latin typeface="Segoe UI"/>
              </a:rPr>
              <a:t>(1, first);</a:t>
            </a:r>
          </a:p>
          <a:p>
            <a:r>
              <a:rPr lang="en-US" dirty="0">
                <a:solidFill>
                  <a:schemeClr val="bg1"/>
                </a:solidFill>
                <a:latin typeface="Segoe UI"/>
              </a:rPr>
              <a:t>    }</a:t>
            </a:r>
          </a:p>
          <a:p>
            <a:r>
              <a:rPr lang="en-US" dirty="0">
                <a:solidFill>
                  <a:srgbClr val="000000"/>
                </a:solidFill>
                <a:latin typeface="Segoe UI"/>
              </a:rPr>
              <a:t>  </a:t>
            </a:r>
            <a:r>
              <a:rPr lang="en-US" dirty="0" smtClean="0">
                <a:solidFill>
                  <a:srgbClr val="000000"/>
                </a:solidFill>
                <a:latin typeface="Segoe UI"/>
              </a:rPr>
              <a:t>}</a:t>
            </a:r>
          </a:p>
          <a:p>
            <a:r>
              <a:rPr lang="en-US" dirty="0">
                <a:solidFill>
                  <a:srgbClr val="000000"/>
                </a:solidFill>
                <a:latin typeface="Segoe UI"/>
              </a:rPr>
              <a:t>}</a:t>
            </a:r>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35</a:t>
            </a:fld>
            <a:endParaRPr lang="en-US"/>
          </a:p>
        </p:txBody>
      </p:sp>
      <p:sp>
        <p:nvSpPr>
          <p:cNvPr id="6" name="Rectangle 5"/>
          <p:cNvSpPr/>
          <p:nvPr/>
        </p:nvSpPr>
        <p:spPr>
          <a:xfrm>
            <a:off x="712331" y="3198571"/>
            <a:ext cx="7892159" cy="403249"/>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12331" y="2219253"/>
            <a:ext cx="7892159" cy="103692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3891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Move Smallest to Front</a:t>
            </a:r>
          </a:p>
        </p:txBody>
      </p:sp>
      <p:sp>
        <p:nvSpPr>
          <p:cNvPr id="3" name="Content Placeholder 2"/>
          <p:cNvSpPr>
            <a:spLocks noGrp="1"/>
          </p:cNvSpPr>
          <p:nvPr>
            <p:ph sz="quarter" idx="1"/>
          </p:nvPr>
        </p:nvSpPr>
        <p:spPr/>
        <p:txBody>
          <a:bodyPr/>
          <a:lstStyle/>
          <a:p>
            <a:endParaRPr lang="en-US" dirty="0" smtClean="0"/>
          </a:p>
          <a:p>
            <a:endParaRPr lang="en-US" dirty="0"/>
          </a:p>
          <a:p>
            <a:endParaRPr lang="en-US" dirty="0" smtClean="0"/>
          </a:p>
          <a:p>
            <a:endParaRPr lang="en-US" dirty="0"/>
          </a:p>
          <a:p>
            <a:r>
              <a:rPr lang="en-US" dirty="0" smtClean="0"/>
              <a:t>compare and update?</a:t>
            </a:r>
          </a:p>
          <a:p>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36</a:t>
            </a:fld>
            <a:endParaRPr lang="en-US"/>
          </a:p>
        </p:txBody>
      </p:sp>
    </p:spTree>
    <p:extLst>
      <p:ext uri="{BB962C8B-B14F-4D97-AF65-F5344CB8AC3E}">
        <p14:creationId xmlns:p14="http://schemas.microsoft.com/office/powerpoint/2010/main" val="10160288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Move Smallest to Front</a:t>
            </a:r>
          </a:p>
        </p:txBody>
      </p:sp>
      <p:sp>
        <p:nvSpPr>
          <p:cNvPr id="5" name="Content Placeholder 4"/>
          <p:cNvSpPr>
            <a:spLocks noGrp="1"/>
          </p:cNvSpPr>
          <p:nvPr>
            <p:ph sz="quarter" idx="1"/>
          </p:nvPr>
        </p:nvSpPr>
        <p:spPr>
          <a:xfrm>
            <a:off x="457200" y="1219199"/>
            <a:ext cx="8229600" cy="5147757"/>
          </a:xfrm>
        </p:spPr>
        <p:txBody>
          <a:bodyPr>
            <a:normAutofit fontScale="92500" lnSpcReduction="10000"/>
          </a:bodyPr>
          <a:lstStyle/>
          <a:p>
            <a:r>
              <a:rPr lang="en-US" dirty="0">
                <a:solidFill>
                  <a:srgbClr val="7F0055"/>
                </a:solidFill>
                <a:latin typeface="Segoe UI"/>
              </a:rPr>
              <a:t>public</a:t>
            </a:r>
            <a:r>
              <a:rPr lang="en-US" dirty="0">
                <a:solidFill>
                  <a:srgbClr val="000000"/>
                </a:solidFill>
                <a:latin typeface="Segoe UI"/>
              </a:rPr>
              <a:t> </a:t>
            </a:r>
            <a:r>
              <a:rPr lang="en-US" dirty="0">
                <a:solidFill>
                  <a:srgbClr val="7F0055"/>
                </a:solidFill>
                <a:latin typeface="Segoe UI"/>
              </a:rPr>
              <a:t>class</a:t>
            </a:r>
            <a:r>
              <a:rPr lang="en-US" dirty="0">
                <a:solidFill>
                  <a:srgbClr val="000000"/>
                </a:solidFill>
                <a:latin typeface="Segoe UI"/>
              </a:rPr>
              <a:t> </a:t>
            </a:r>
            <a:r>
              <a:rPr lang="en-US" dirty="0" smtClean="0">
                <a:solidFill>
                  <a:srgbClr val="000000"/>
                </a:solidFill>
                <a:latin typeface="Segoe UI"/>
              </a:rPr>
              <a:t>Week10 </a:t>
            </a:r>
            <a:r>
              <a:rPr lang="en-US" dirty="0">
                <a:solidFill>
                  <a:srgbClr val="000000"/>
                </a:solidFill>
                <a:latin typeface="Segoe UI"/>
              </a:rPr>
              <a:t>{</a:t>
            </a:r>
          </a:p>
          <a:p>
            <a:endParaRPr lang="en-US" dirty="0">
              <a:latin typeface="Segoe UI"/>
            </a:endParaRPr>
          </a:p>
          <a:p>
            <a:r>
              <a:rPr lang="en-US" dirty="0" smtClean="0">
                <a:solidFill>
                  <a:srgbClr val="7F0055"/>
                </a:solidFill>
                <a:latin typeface="Segoe UI"/>
              </a:rPr>
              <a:t>  public</a:t>
            </a:r>
            <a:r>
              <a:rPr lang="en-US" dirty="0" smtClean="0">
                <a:solidFill>
                  <a:srgbClr val="000000"/>
                </a:solidFill>
                <a:latin typeface="Segoe UI"/>
              </a:rPr>
              <a:t> </a:t>
            </a:r>
            <a:r>
              <a:rPr lang="en-US" dirty="0">
                <a:solidFill>
                  <a:srgbClr val="7F0055"/>
                </a:solidFill>
                <a:latin typeface="Segoe UI"/>
              </a:rPr>
              <a:t>static</a:t>
            </a:r>
            <a:r>
              <a:rPr lang="en-US" dirty="0">
                <a:solidFill>
                  <a:srgbClr val="000000"/>
                </a:solidFill>
                <a:latin typeface="Segoe UI"/>
              </a:rPr>
              <a:t> </a:t>
            </a:r>
            <a:r>
              <a:rPr lang="en-US" dirty="0">
                <a:solidFill>
                  <a:srgbClr val="7F0055"/>
                </a:solidFill>
                <a:latin typeface="Segoe UI"/>
              </a:rPr>
              <a:t>void</a:t>
            </a:r>
            <a:r>
              <a:rPr lang="en-US" dirty="0">
                <a:solidFill>
                  <a:srgbClr val="000000"/>
                </a:solidFill>
                <a:latin typeface="Segoe UI"/>
              </a:rPr>
              <a:t> </a:t>
            </a:r>
            <a:r>
              <a:rPr lang="en-US" dirty="0" err="1">
                <a:solidFill>
                  <a:srgbClr val="000000"/>
                </a:solidFill>
                <a:latin typeface="Segoe UI"/>
              </a:rPr>
              <a:t>minToFront</a:t>
            </a:r>
            <a:r>
              <a:rPr lang="en-US" dirty="0">
                <a:solidFill>
                  <a:srgbClr val="000000"/>
                </a:solidFill>
                <a:latin typeface="Segoe UI"/>
              </a:rPr>
              <a:t>(List&lt;Integer&gt; t) {</a:t>
            </a:r>
          </a:p>
          <a:p>
            <a:r>
              <a:rPr lang="en-US" dirty="0">
                <a:solidFill>
                  <a:srgbClr val="000000"/>
                </a:solidFill>
                <a:latin typeface="Segoe UI"/>
              </a:rPr>
              <a:t>    </a:t>
            </a:r>
            <a:r>
              <a:rPr lang="en-US" dirty="0">
                <a:solidFill>
                  <a:srgbClr val="7F0055"/>
                </a:solidFill>
                <a:latin typeface="Segoe UI"/>
              </a:rPr>
              <a:t>if</a:t>
            </a:r>
            <a:r>
              <a:rPr lang="en-US" dirty="0">
                <a:solidFill>
                  <a:srgbClr val="000000"/>
                </a:solidFill>
                <a:latin typeface="Segoe UI"/>
              </a:rPr>
              <a:t> (</a:t>
            </a:r>
            <a:r>
              <a:rPr lang="en-US" dirty="0" err="1">
                <a:solidFill>
                  <a:srgbClr val="000000"/>
                </a:solidFill>
                <a:latin typeface="Segoe UI"/>
              </a:rPr>
              <a:t>t.size</a:t>
            </a:r>
            <a:r>
              <a:rPr lang="en-US" dirty="0">
                <a:solidFill>
                  <a:srgbClr val="000000"/>
                </a:solidFill>
                <a:latin typeface="Segoe UI"/>
              </a:rPr>
              <a:t>() &lt; 2) {</a:t>
            </a:r>
          </a:p>
          <a:p>
            <a:r>
              <a:rPr lang="en-US" dirty="0">
                <a:solidFill>
                  <a:srgbClr val="000000"/>
                </a:solidFill>
                <a:latin typeface="Segoe UI"/>
              </a:rPr>
              <a:t>      </a:t>
            </a:r>
            <a:r>
              <a:rPr lang="en-US" dirty="0">
                <a:solidFill>
                  <a:srgbClr val="7F0055"/>
                </a:solidFill>
                <a:latin typeface="Segoe UI"/>
              </a:rPr>
              <a:t>return</a:t>
            </a:r>
            <a:r>
              <a:rPr lang="en-US" dirty="0">
                <a:solidFill>
                  <a:srgbClr val="000000"/>
                </a:solidFill>
                <a:latin typeface="Segoe UI"/>
              </a:rPr>
              <a:t>;</a:t>
            </a:r>
          </a:p>
          <a:p>
            <a:r>
              <a:rPr lang="en-US" dirty="0">
                <a:solidFill>
                  <a:srgbClr val="000000"/>
                </a:solidFill>
                <a:latin typeface="Segoe UI"/>
              </a:rPr>
              <a:t>    }</a:t>
            </a:r>
          </a:p>
          <a:p>
            <a:r>
              <a:rPr lang="en-US" dirty="0">
                <a:solidFill>
                  <a:srgbClr val="000000"/>
                </a:solidFill>
                <a:latin typeface="Segoe UI"/>
              </a:rPr>
              <a:t>    </a:t>
            </a:r>
            <a:r>
              <a:rPr lang="en-US" dirty="0" smtClean="0">
                <a:solidFill>
                  <a:srgbClr val="000000"/>
                </a:solidFill>
                <a:latin typeface="Segoe UI"/>
              </a:rPr>
              <a:t>Week10.</a:t>
            </a:r>
            <a:r>
              <a:rPr lang="en-US" i="1" dirty="0" smtClean="0">
                <a:solidFill>
                  <a:srgbClr val="000000"/>
                </a:solidFill>
                <a:latin typeface="Segoe UI"/>
              </a:rPr>
              <a:t>minToFront</a:t>
            </a:r>
            <a:r>
              <a:rPr lang="en-US" dirty="0" smtClean="0">
                <a:solidFill>
                  <a:srgbClr val="000000"/>
                </a:solidFill>
                <a:latin typeface="Segoe UI"/>
              </a:rPr>
              <a:t>(</a:t>
            </a:r>
            <a:r>
              <a:rPr lang="en-US" dirty="0" err="1" smtClean="0">
                <a:solidFill>
                  <a:srgbClr val="000000"/>
                </a:solidFill>
                <a:latin typeface="Segoe UI"/>
              </a:rPr>
              <a:t>t.subList</a:t>
            </a:r>
            <a:r>
              <a:rPr lang="en-US" dirty="0" smtClean="0">
                <a:solidFill>
                  <a:srgbClr val="000000"/>
                </a:solidFill>
                <a:latin typeface="Segoe UI"/>
              </a:rPr>
              <a:t>(1</a:t>
            </a:r>
            <a:r>
              <a:rPr lang="en-US" dirty="0">
                <a:solidFill>
                  <a:srgbClr val="000000"/>
                </a:solidFill>
                <a:latin typeface="Segoe UI"/>
              </a:rPr>
              <a:t>, </a:t>
            </a:r>
            <a:r>
              <a:rPr lang="en-US" dirty="0" err="1">
                <a:solidFill>
                  <a:srgbClr val="000000"/>
                </a:solidFill>
                <a:latin typeface="Segoe UI"/>
              </a:rPr>
              <a:t>t.size</a:t>
            </a:r>
            <a:r>
              <a:rPr lang="en-US" dirty="0">
                <a:solidFill>
                  <a:srgbClr val="000000"/>
                </a:solidFill>
                <a:latin typeface="Segoe UI"/>
              </a:rPr>
              <a:t>()));</a:t>
            </a:r>
          </a:p>
          <a:p>
            <a:r>
              <a:rPr lang="en-US" dirty="0">
                <a:solidFill>
                  <a:srgbClr val="000000"/>
                </a:solidFill>
                <a:latin typeface="Segoe UI"/>
              </a:rPr>
              <a:t>    </a:t>
            </a:r>
            <a:r>
              <a:rPr lang="en-US" dirty="0" err="1">
                <a:solidFill>
                  <a:srgbClr val="7F0055"/>
                </a:solidFill>
                <a:latin typeface="Segoe UI"/>
              </a:rPr>
              <a:t>int</a:t>
            </a:r>
            <a:r>
              <a:rPr lang="en-US" dirty="0">
                <a:solidFill>
                  <a:srgbClr val="000000"/>
                </a:solidFill>
                <a:latin typeface="Segoe UI"/>
              </a:rPr>
              <a:t> first = </a:t>
            </a:r>
            <a:r>
              <a:rPr lang="en-US" dirty="0" err="1">
                <a:solidFill>
                  <a:srgbClr val="000000"/>
                </a:solidFill>
                <a:latin typeface="Segoe UI"/>
              </a:rPr>
              <a:t>t.get</a:t>
            </a:r>
            <a:r>
              <a:rPr lang="en-US" dirty="0">
                <a:solidFill>
                  <a:srgbClr val="000000"/>
                </a:solidFill>
                <a:latin typeface="Segoe UI"/>
              </a:rPr>
              <a:t>(0);</a:t>
            </a:r>
          </a:p>
          <a:p>
            <a:r>
              <a:rPr lang="en-US" dirty="0">
                <a:solidFill>
                  <a:srgbClr val="000000"/>
                </a:solidFill>
                <a:latin typeface="Segoe UI"/>
              </a:rPr>
              <a:t>    </a:t>
            </a:r>
            <a:r>
              <a:rPr lang="en-US" dirty="0" err="1">
                <a:solidFill>
                  <a:srgbClr val="7F0055"/>
                </a:solidFill>
                <a:latin typeface="Segoe UI"/>
              </a:rPr>
              <a:t>int</a:t>
            </a:r>
            <a:r>
              <a:rPr lang="en-US" dirty="0">
                <a:solidFill>
                  <a:srgbClr val="000000"/>
                </a:solidFill>
                <a:latin typeface="Segoe UI"/>
              </a:rPr>
              <a:t> second = </a:t>
            </a:r>
            <a:r>
              <a:rPr lang="en-US" dirty="0" err="1">
                <a:solidFill>
                  <a:srgbClr val="000000"/>
                </a:solidFill>
                <a:latin typeface="Segoe UI"/>
              </a:rPr>
              <a:t>t.get</a:t>
            </a:r>
            <a:r>
              <a:rPr lang="en-US" dirty="0">
                <a:solidFill>
                  <a:srgbClr val="000000"/>
                </a:solidFill>
                <a:latin typeface="Segoe UI"/>
              </a:rPr>
              <a:t>(1);</a:t>
            </a:r>
          </a:p>
          <a:p>
            <a:r>
              <a:rPr lang="en-US" dirty="0">
                <a:solidFill>
                  <a:srgbClr val="000000"/>
                </a:solidFill>
                <a:latin typeface="Segoe UI"/>
              </a:rPr>
              <a:t>    </a:t>
            </a:r>
            <a:r>
              <a:rPr lang="en-US" dirty="0">
                <a:solidFill>
                  <a:srgbClr val="7F0055"/>
                </a:solidFill>
                <a:latin typeface="Segoe UI"/>
              </a:rPr>
              <a:t>if</a:t>
            </a:r>
            <a:r>
              <a:rPr lang="en-US" dirty="0">
                <a:solidFill>
                  <a:srgbClr val="000000"/>
                </a:solidFill>
                <a:latin typeface="Segoe UI"/>
              </a:rPr>
              <a:t> (second &lt; first) {</a:t>
            </a:r>
          </a:p>
          <a:p>
            <a:r>
              <a:rPr lang="en-US" dirty="0">
                <a:solidFill>
                  <a:srgbClr val="000000"/>
                </a:solidFill>
                <a:latin typeface="Segoe UI"/>
              </a:rPr>
              <a:t>      </a:t>
            </a:r>
            <a:r>
              <a:rPr lang="en-US" dirty="0" err="1">
                <a:solidFill>
                  <a:srgbClr val="000000"/>
                </a:solidFill>
                <a:latin typeface="Segoe UI"/>
              </a:rPr>
              <a:t>t.set</a:t>
            </a:r>
            <a:r>
              <a:rPr lang="en-US" dirty="0">
                <a:solidFill>
                  <a:srgbClr val="000000"/>
                </a:solidFill>
                <a:latin typeface="Segoe UI"/>
              </a:rPr>
              <a:t>(0, second);</a:t>
            </a:r>
          </a:p>
          <a:p>
            <a:r>
              <a:rPr lang="en-US" dirty="0">
                <a:solidFill>
                  <a:srgbClr val="000000"/>
                </a:solidFill>
                <a:latin typeface="Segoe UI"/>
              </a:rPr>
              <a:t>      </a:t>
            </a:r>
            <a:r>
              <a:rPr lang="en-US" dirty="0" err="1">
                <a:solidFill>
                  <a:srgbClr val="000000"/>
                </a:solidFill>
                <a:latin typeface="Segoe UI"/>
              </a:rPr>
              <a:t>t.set</a:t>
            </a:r>
            <a:r>
              <a:rPr lang="en-US" dirty="0">
                <a:solidFill>
                  <a:srgbClr val="000000"/>
                </a:solidFill>
                <a:latin typeface="Segoe UI"/>
              </a:rPr>
              <a:t>(1, first);</a:t>
            </a:r>
          </a:p>
          <a:p>
            <a:r>
              <a:rPr lang="en-US" dirty="0">
                <a:solidFill>
                  <a:srgbClr val="000000"/>
                </a:solidFill>
                <a:latin typeface="Segoe UI"/>
              </a:rPr>
              <a:t>    }</a:t>
            </a:r>
          </a:p>
          <a:p>
            <a:r>
              <a:rPr lang="en-US" dirty="0">
                <a:solidFill>
                  <a:srgbClr val="000000"/>
                </a:solidFill>
                <a:latin typeface="Segoe UI"/>
              </a:rPr>
              <a:t>  </a:t>
            </a:r>
            <a:r>
              <a:rPr lang="en-US" dirty="0" smtClean="0">
                <a:solidFill>
                  <a:srgbClr val="000000"/>
                </a:solidFill>
                <a:latin typeface="Segoe UI"/>
              </a:rPr>
              <a:t>}</a:t>
            </a:r>
          </a:p>
          <a:p>
            <a:r>
              <a:rPr lang="en-US" dirty="0">
                <a:solidFill>
                  <a:srgbClr val="000000"/>
                </a:solidFill>
                <a:latin typeface="Segoe UI"/>
              </a:rPr>
              <a:t>}</a:t>
            </a:r>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37</a:t>
            </a:fld>
            <a:endParaRPr lang="en-US"/>
          </a:p>
        </p:txBody>
      </p:sp>
      <p:sp>
        <p:nvSpPr>
          <p:cNvPr id="6" name="Rectangle 5"/>
          <p:cNvSpPr/>
          <p:nvPr/>
        </p:nvSpPr>
        <p:spPr>
          <a:xfrm>
            <a:off x="712331" y="3601821"/>
            <a:ext cx="7892159" cy="201634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12331" y="3198571"/>
            <a:ext cx="7892159" cy="403249"/>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12331" y="2219253"/>
            <a:ext cx="7892159" cy="103692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59038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Sorting the List</a:t>
            </a:r>
            <a:endParaRPr lang="en-US" dirty="0"/>
          </a:p>
        </p:txBody>
      </p:sp>
      <p:sp>
        <p:nvSpPr>
          <p:cNvPr id="6" name="Content Placeholder 5"/>
          <p:cNvSpPr>
            <a:spLocks noGrp="1"/>
          </p:cNvSpPr>
          <p:nvPr>
            <p:ph sz="quarter" idx="1"/>
          </p:nvPr>
        </p:nvSpPr>
        <p:spPr/>
        <p:txBody>
          <a:bodyPr/>
          <a:lstStyle/>
          <a:p>
            <a:r>
              <a:rPr lang="en-US" dirty="0" smtClean="0"/>
              <a:t>observe what happens if you repeat the process with the </a:t>
            </a:r>
            <a:r>
              <a:rPr lang="en-US" dirty="0" err="1" smtClean="0"/>
              <a:t>sublist</a:t>
            </a:r>
            <a:r>
              <a:rPr lang="en-US" dirty="0" smtClean="0"/>
              <a:t> made up of the second through last elements:</a:t>
            </a:r>
            <a:endParaRPr lang="en-US" dirty="0"/>
          </a:p>
        </p:txBody>
      </p:sp>
      <p:sp>
        <p:nvSpPr>
          <p:cNvPr id="4" name="Slide Number Placeholder 3"/>
          <p:cNvSpPr>
            <a:spLocks noGrp="1"/>
          </p:cNvSpPr>
          <p:nvPr>
            <p:ph type="sldNum" sz="quarter" idx="12"/>
          </p:nvPr>
        </p:nvSpPr>
        <p:spPr/>
        <p:txBody>
          <a:bodyPr/>
          <a:lstStyle/>
          <a:p>
            <a:pPr>
              <a:defRPr/>
            </a:pPr>
            <a:fld id="{C8B0659C-8185-43E0-99D0-C6E27206A33F}" type="slidenum">
              <a:rPr lang="en-US" smtClean="0"/>
              <a:pPr>
                <a:defRPr/>
              </a:pPr>
              <a:t>38</a:t>
            </a:fld>
            <a:endParaRPr lang="en-US"/>
          </a:p>
        </p:txBody>
      </p:sp>
      <p:graphicFrame>
        <p:nvGraphicFramePr>
          <p:cNvPr id="7" name="Table 6"/>
          <p:cNvGraphicFramePr>
            <a:graphicFrameLocks noGrp="1"/>
          </p:cNvGraphicFramePr>
          <p:nvPr>
            <p:extLst/>
          </p:nvPr>
        </p:nvGraphicFramePr>
        <p:xfrm>
          <a:off x="1461222" y="2737715"/>
          <a:ext cx="6096000" cy="633677"/>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633677">
                <a:tc>
                  <a:txBody>
                    <a:bodyPr/>
                    <a:lstStyle/>
                    <a:p>
                      <a:pPr algn="ctr"/>
                      <a:r>
                        <a:rPr lang="en-US" b="0" dirty="0" smtClean="0">
                          <a:solidFill>
                            <a:schemeClr val="tx1"/>
                          </a:solidFill>
                          <a:latin typeface="Arial" panose="020B0604020202020204" pitchFamily="34" charset="0"/>
                          <a:cs typeface="Arial" panose="020B0604020202020204" pitchFamily="34" charset="0"/>
                        </a:rPr>
                        <a:t>0</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5</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1</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2</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r>
            </a:tbl>
          </a:graphicData>
        </a:graphic>
      </p:graphicFrame>
      <p:sp>
        <p:nvSpPr>
          <p:cNvPr id="8" name="Right Brace 7"/>
          <p:cNvSpPr/>
          <p:nvPr/>
        </p:nvSpPr>
        <p:spPr>
          <a:xfrm rot="5400000">
            <a:off x="4716066" y="923046"/>
            <a:ext cx="230428" cy="5472763"/>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091558" y="3832249"/>
            <a:ext cx="1479444" cy="384721"/>
          </a:xfrm>
          <a:prstGeom prst="rect">
            <a:avLst/>
          </a:prstGeom>
          <a:noFill/>
        </p:spPr>
        <p:txBody>
          <a:bodyPr wrap="none" rtlCol="0">
            <a:spAutoFit/>
          </a:bodyPr>
          <a:lstStyle/>
          <a:p>
            <a:r>
              <a:rPr lang="en-US" sz="1900" b="1" i="1" dirty="0" err="1">
                <a:solidFill>
                  <a:srgbClr val="000000"/>
                </a:solidFill>
                <a:latin typeface="Segoe UI"/>
                <a:cs typeface="Courier New" pitchFamily="49" charset="0"/>
              </a:rPr>
              <a:t>minToFront</a:t>
            </a:r>
            <a:endParaRPr lang="en-US" dirty="0"/>
          </a:p>
        </p:txBody>
      </p:sp>
      <p:graphicFrame>
        <p:nvGraphicFramePr>
          <p:cNvPr id="10" name="Table 9"/>
          <p:cNvGraphicFramePr>
            <a:graphicFrameLocks noGrp="1"/>
          </p:cNvGraphicFramePr>
          <p:nvPr>
            <p:extLst/>
          </p:nvPr>
        </p:nvGraphicFramePr>
        <p:xfrm>
          <a:off x="1461222" y="4753961"/>
          <a:ext cx="6096000" cy="633677"/>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633677">
                <a:tc>
                  <a:txBody>
                    <a:bodyPr/>
                    <a:lstStyle/>
                    <a:p>
                      <a:pPr algn="ctr"/>
                      <a:r>
                        <a:rPr lang="en-US" b="0" dirty="0" smtClean="0">
                          <a:solidFill>
                            <a:schemeClr val="tx1"/>
                          </a:solidFill>
                          <a:latin typeface="Arial" panose="020B0604020202020204" pitchFamily="34" charset="0"/>
                          <a:cs typeface="Arial" panose="020B0604020202020204" pitchFamily="34" charset="0"/>
                        </a:rPr>
                        <a:t>0</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1</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5</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2</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r>
            </a:tbl>
          </a:graphicData>
        </a:graphic>
      </p:graphicFrame>
    </p:spTree>
    <p:extLst>
      <p:ext uri="{BB962C8B-B14F-4D97-AF65-F5344CB8AC3E}">
        <p14:creationId xmlns:p14="http://schemas.microsoft.com/office/powerpoint/2010/main" val="3839379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Sorting the List</a:t>
            </a:r>
            <a:endParaRPr lang="en-US" dirty="0"/>
          </a:p>
        </p:txBody>
      </p:sp>
      <p:sp>
        <p:nvSpPr>
          <p:cNvPr id="6" name="Content Placeholder 5"/>
          <p:cNvSpPr>
            <a:spLocks noGrp="1"/>
          </p:cNvSpPr>
          <p:nvPr>
            <p:ph sz="quarter" idx="1"/>
          </p:nvPr>
        </p:nvSpPr>
        <p:spPr/>
        <p:txBody>
          <a:bodyPr/>
          <a:lstStyle/>
          <a:p>
            <a:r>
              <a:rPr lang="en-US" dirty="0" smtClean="0"/>
              <a:t>observe what happens if you repeat the process with the </a:t>
            </a:r>
            <a:r>
              <a:rPr lang="en-US" dirty="0" err="1" smtClean="0"/>
              <a:t>sublist</a:t>
            </a:r>
            <a:r>
              <a:rPr lang="en-US" dirty="0" smtClean="0"/>
              <a:t> made up of the third through last elements:</a:t>
            </a:r>
            <a:endParaRPr lang="en-US" dirty="0"/>
          </a:p>
        </p:txBody>
      </p:sp>
      <p:sp>
        <p:nvSpPr>
          <p:cNvPr id="4" name="Slide Number Placeholder 3"/>
          <p:cNvSpPr>
            <a:spLocks noGrp="1"/>
          </p:cNvSpPr>
          <p:nvPr>
            <p:ph type="sldNum" sz="quarter" idx="12"/>
          </p:nvPr>
        </p:nvSpPr>
        <p:spPr/>
        <p:txBody>
          <a:bodyPr/>
          <a:lstStyle/>
          <a:p>
            <a:pPr>
              <a:defRPr/>
            </a:pPr>
            <a:fld id="{C8B0659C-8185-43E0-99D0-C6E27206A33F}" type="slidenum">
              <a:rPr lang="en-US" smtClean="0"/>
              <a:pPr>
                <a:defRPr/>
              </a:pPr>
              <a:t>39</a:t>
            </a:fld>
            <a:endParaRPr lang="en-US"/>
          </a:p>
        </p:txBody>
      </p:sp>
      <p:sp>
        <p:nvSpPr>
          <p:cNvPr id="8" name="Right Brace 7"/>
          <p:cNvSpPr/>
          <p:nvPr/>
        </p:nvSpPr>
        <p:spPr>
          <a:xfrm rot="5400000">
            <a:off x="5004101" y="1211081"/>
            <a:ext cx="230428" cy="4896693"/>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399179" y="3832249"/>
            <a:ext cx="1479444" cy="384721"/>
          </a:xfrm>
          <a:prstGeom prst="rect">
            <a:avLst/>
          </a:prstGeom>
          <a:noFill/>
        </p:spPr>
        <p:txBody>
          <a:bodyPr wrap="none" rtlCol="0">
            <a:spAutoFit/>
          </a:bodyPr>
          <a:lstStyle/>
          <a:p>
            <a:r>
              <a:rPr lang="en-US" sz="1900" b="1" i="1" dirty="0" err="1">
                <a:solidFill>
                  <a:srgbClr val="000000"/>
                </a:solidFill>
                <a:latin typeface="Segoe UI"/>
                <a:cs typeface="Courier New" pitchFamily="49" charset="0"/>
              </a:rPr>
              <a:t>minToFront</a:t>
            </a:r>
            <a:endParaRPr lang="en-US" dirty="0"/>
          </a:p>
        </p:txBody>
      </p:sp>
      <p:graphicFrame>
        <p:nvGraphicFramePr>
          <p:cNvPr id="10" name="Table 9"/>
          <p:cNvGraphicFramePr>
            <a:graphicFrameLocks noGrp="1"/>
          </p:cNvGraphicFramePr>
          <p:nvPr>
            <p:extLst/>
          </p:nvPr>
        </p:nvGraphicFramePr>
        <p:xfrm>
          <a:off x="1461222" y="2737716"/>
          <a:ext cx="6096000" cy="633677"/>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633677">
                <a:tc>
                  <a:txBody>
                    <a:bodyPr/>
                    <a:lstStyle/>
                    <a:p>
                      <a:pPr algn="ctr"/>
                      <a:r>
                        <a:rPr lang="en-US" b="0" dirty="0" smtClean="0">
                          <a:solidFill>
                            <a:schemeClr val="tx1"/>
                          </a:solidFill>
                          <a:latin typeface="Arial" panose="020B0604020202020204" pitchFamily="34" charset="0"/>
                          <a:cs typeface="Arial" panose="020B0604020202020204" pitchFamily="34" charset="0"/>
                        </a:rPr>
                        <a:t>0</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1</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5</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2</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r>
            </a:tbl>
          </a:graphicData>
        </a:graphic>
      </p:graphicFrame>
      <p:graphicFrame>
        <p:nvGraphicFramePr>
          <p:cNvPr id="11" name="Table 10"/>
          <p:cNvGraphicFramePr>
            <a:graphicFrameLocks noGrp="1"/>
          </p:cNvGraphicFramePr>
          <p:nvPr>
            <p:extLst/>
          </p:nvPr>
        </p:nvGraphicFramePr>
        <p:xfrm>
          <a:off x="1461222" y="4753961"/>
          <a:ext cx="6096000" cy="633677"/>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633677">
                <a:tc>
                  <a:txBody>
                    <a:bodyPr/>
                    <a:lstStyle/>
                    <a:p>
                      <a:pPr algn="ctr"/>
                      <a:r>
                        <a:rPr lang="en-US" b="0" dirty="0" smtClean="0">
                          <a:solidFill>
                            <a:schemeClr val="tx1"/>
                          </a:solidFill>
                          <a:latin typeface="Arial" panose="020B0604020202020204" pitchFamily="34" charset="0"/>
                          <a:cs typeface="Arial" panose="020B0604020202020204" pitchFamily="34" charset="0"/>
                        </a:rPr>
                        <a:t>0</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1</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2</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5</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r>
            </a:tbl>
          </a:graphicData>
        </a:graphic>
      </p:graphicFrame>
    </p:spTree>
    <p:extLst>
      <p:ext uri="{BB962C8B-B14F-4D97-AF65-F5344CB8AC3E}">
        <p14:creationId xmlns:p14="http://schemas.microsoft.com/office/powerpoint/2010/main" val="254987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4</a:t>
            </a:fld>
            <a:endParaRPr lang="en-US"/>
          </a:p>
        </p:txBody>
      </p:sp>
      <p:sp>
        <p:nvSpPr>
          <p:cNvPr id="7" name="TextBox 6"/>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875646154"/>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131737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Sorting the List</a:t>
            </a:r>
            <a:endParaRPr lang="en-US" dirty="0"/>
          </a:p>
        </p:txBody>
      </p:sp>
      <p:sp>
        <p:nvSpPr>
          <p:cNvPr id="6" name="Content Placeholder 5"/>
          <p:cNvSpPr>
            <a:spLocks noGrp="1"/>
          </p:cNvSpPr>
          <p:nvPr>
            <p:ph sz="quarter" idx="1"/>
          </p:nvPr>
        </p:nvSpPr>
        <p:spPr/>
        <p:txBody>
          <a:bodyPr/>
          <a:lstStyle/>
          <a:p>
            <a:r>
              <a:rPr lang="en-US" dirty="0" smtClean="0"/>
              <a:t>observe what happens if you repeat the process with the </a:t>
            </a:r>
            <a:r>
              <a:rPr lang="en-US" dirty="0" err="1" smtClean="0"/>
              <a:t>sublist</a:t>
            </a:r>
            <a:r>
              <a:rPr lang="en-US" dirty="0" smtClean="0"/>
              <a:t> made up of the fourth through last elements:</a:t>
            </a:r>
            <a:endParaRPr lang="en-US" dirty="0"/>
          </a:p>
        </p:txBody>
      </p:sp>
      <p:sp>
        <p:nvSpPr>
          <p:cNvPr id="4" name="Slide Number Placeholder 3"/>
          <p:cNvSpPr>
            <a:spLocks noGrp="1"/>
          </p:cNvSpPr>
          <p:nvPr>
            <p:ph type="sldNum" sz="quarter" idx="12"/>
          </p:nvPr>
        </p:nvSpPr>
        <p:spPr/>
        <p:txBody>
          <a:bodyPr/>
          <a:lstStyle/>
          <a:p>
            <a:pPr>
              <a:defRPr/>
            </a:pPr>
            <a:fld id="{C8B0659C-8185-43E0-99D0-C6E27206A33F}" type="slidenum">
              <a:rPr lang="en-US" smtClean="0"/>
              <a:pPr>
                <a:defRPr/>
              </a:pPr>
              <a:t>40</a:t>
            </a:fld>
            <a:endParaRPr lang="en-US"/>
          </a:p>
        </p:txBody>
      </p:sp>
      <p:sp>
        <p:nvSpPr>
          <p:cNvPr id="8" name="Right Brace 7"/>
          <p:cNvSpPr/>
          <p:nvPr/>
        </p:nvSpPr>
        <p:spPr>
          <a:xfrm rot="5400000">
            <a:off x="5320939" y="1527920"/>
            <a:ext cx="230428" cy="426301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4705552" y="3832249"/>
            <a:ext cx="1479444" cy="384721"/>
          </a:xfrm>
          <a:prstGeom prst="rect">
            <a:avLst/>
          </a:prstGeom>
          <a:noFill/>
        </p:spPr>
        <p:txBody>
          <a:bodyPr wrap="none" rtlCol="0">
            <a:spAutoFit/>
          </a:bodyPr>
          <a:lstStyle/>
          <a:p>
            <a:r>
              <a:rPr lang="en-US" sz="1900" b="1" i="1" dirty="0" err="1">
                <a:solidFill>
                  <a:srgbClr val="000000"/>
                </a:solidFill>
                <a:latin typeface="Segoe UI"/>
                <a:cs typeface="Courier New" pitchFamily="49" charset="0"/>
              </a:rPr>
              <a:t>minToFront</a:t>
            </a:r>
            <a:endParaRPr lang="en-US" dirty="0"/>
          </a:p>
        </p:txBody>
      </p:sp>
      <p:graphicFrame>
        <p:nvGraphicFramePr>
          <p:cNvPr id="11" name="Table 10"/>
          <p:cNvGraphicFramePr>
            <a:graphicFrameLocks noGrp="1"/>
          </p:cNvGraphicFramePr>
          <p:nvPr>
            <p:extLst/>
          </p:nvPr>
        </p:nvGraphicFramePr>
        <p:xfrm>
          <a:off x="1461222" y="4753961"/>
          <a:ext cx="6096000" cy="633677"/>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633677">
                <a:tc>
                  <a:txBody>
                    <a:bodyPr/>
                    <a:lstStyle/>
                    <a:p>
                      <a:pPr algn="ctr"/>
                      <a:r>
                        <a:rPr lang="en-US" b="0" dirty="0" smtClean="0">
                          <a:solidFill>
                            <a:schemeClr val="tx1"/>
                          </a:solidFill>
                          <a:latin typeface="Arial" panose="020B0604020202020204" pitchFamily="34" charset="0"/>
                          <a:cs typeface="Arial" panose="020B0604020202020204" pitchFamily="34" charset="0"/>
                        </a:rPr>
                        <a:t>0</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1</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2</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5</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r>
            </a:tbl>
          </a:graphicData>
        </a:graphic>
      </p:graphicFrame>
      <p:graphicFrame>
        <p:nvGraphicFramePr>
          <p:cNvPr id="12" name="Table 11"/>
          <p:cNvGraphicFramePr>
            <a:graphicFrameLocks noGrp="1"/>
          </p:cNvGraphicFramePr>
          <p:nvPr>
            <p:extLst/>
          </p:nvPr>
        </p:nvGraphicFramePr>
        <p:xfrm>
          <a:off x="1461222" y="2737716"/>
          <a:ext cx="6096000" cy="633677"/>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633677">
                <a:tc>
                  <a:txBody>
                    <a:bodyPr/>
                    <a:lstStyle/>
                    <a:p>
                      <a:pPr algn="ctr"/>
                      <a:r>
                        <a:rPr lang="en-US" b="0" dirty="0" smtClean="0">
                          <a:solidFill>
                            <a:schemeClr val="tx1"/>
                          </a:solidFill>
                          <a:latin typeface="Arial" panose="020B0604020202020204" pitchFamily="34" charset="0"/>
                          <a:cs typeface="Arial" panose="020B0604020202020204" pitchFamily="34" charset="0"/>
                        </a:rPr>
                        <a:t>0</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1</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2</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5</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r>
            </a:tbl>
          </a:graphicData>
        </a:graphic>
      </p:graphicFrame>
    </p:spTree>
    <p:extLst>
      <p:ext uri="{BB962C8B-B14F-4D97-AF65-F5344CB8AC3E}">
        <p14:creationId xmlns:p14="http://schemas.microsoft.com/office/powerpoint/2010/main" val="9166873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Sorting the List</a:t>
            </a:r>
            <a:endParaRPr lang="en-US" dirty="0"/>
          </a:p>
        </p:txBody>
      </p:sp>
      <p:sp>
        <p:nvSpPr>
          <p:cNvPr id="6" name="Content Placeholder 5"/>
          <p:cNvSpPr>
            <a:spLocks noGrp="1"/>
          </p:cNvSpPr>
          <p:nvPr>
            <p:ph sz="quarter" idx="1"/>
          </p:nvPr>
        </p:nvSpPr>
        <p:spPr/>
        <p:txBody>
          <a:bodyPr/>
          <a:lstStyle/>
          <a:p>
            <a:r>
              <a:rPr lang="en-US" dirty="0" smtClean="0"/>
              <a:t>if you keep calling </a:t>
            </a:r>
            <a:r>
              <a:rPr lang="en-US" b="1" dirty="0" err="1" smtClean="0">
                <a:latin typeface="Consolas" panose="020B0609020204030204" pitchFamily="49" charset="0"/>
              </a:rPr>
              <a:t>minToFront</a:t>
            </a:r>
            <a:r>
              <a:rPr lang="en-US" dirty="0" smtClean="0"/>
              <a:t> until you reach a </a:t>
            </a:r>
            <a:r>
              <a:rPr lang="en-US" dirty="0" err="1" smtClean="0"/>
              <a:t>sublist</a:t>
            </a:r>
            <a:r>
              <a:rPr lang="en-US" dirty="0" smtClean="0"/>
              <a:t> of size two, you will sort the original list: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this is the </a:t>
            </a:r>
            <a:r>
              <a:rPr lang="en-US" i="1" dirty="0" smtClean="0"/>
              <a:t>selection sort</a:t>
            </a:r>
            <a:r>
              <a:rPr lang="en-US" dirty="0" smtClean="0"/>
              <a:t> algorithm</a:t>
            </a:r>
          </a:p>
        </p:txBody>
      </p:sp>
      <p:sp>
        <p:nvSpPr>
          <p:cNvPr id="4" name="Slide Number Placeholder 3"/>
          <p:cNvSpPr>
            <a:spLocks noGrp="1"/>
          </p:cNvSpPr>
          <p:nvPr>
            <p:ph type="sldNum" sz="quarter" idx="12"/>
          </p:nvPr>
        </p:nvSpPr>
        <p:spPr/>
        <p:txBody>
          <a:bodyPr/>
          <a:lstStyle/>
          <a:p>
            <a:pPr>
              <a:defRPr/>
            </a:pPr>
            <a:fld id="{C8B0659C-8185-43E0-99D0-C6E27206A33F}" type="slidenum">
              <a:rPr lang="en-US" smtClean="0"/>
              <a:pPr>
                <a:defRPr/>
              </a:pPr>
              <a:t>41</a:t>
            </a:fld>
            <a:endParaRPr lang="en-US"/>
          </a:p>
        </p:txBody>
      </p:sp>
      <p:sp>
        <p:nvSpPr>
          <p:cNvPr id="8" name="Right Brace 7"/>
          <p:cNvSpPr/>
          <p:nvPr/>
        </p:nvSpPr>
        <p:spPr>
          <a:xfrm rot="5400000">
            <a:off x="6847525" y="3054506"/>
            <a:ext cx="230428" cy="1209844"/>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6203334" y="3832249"/>
            <a:ext cx="1479444" cy="384721"/>
          </a:xfrm>
          <a:prstGeom prst="rect">
            <a:avLst/>
          </a:prstGeom>
          <a:noFill/>
        </p:spPr>
        <p:txBody>
          <a:bodyPr wrap="none" rtlCol="0">
            <a:spAutoFit/>
          </a:bodyPr>
          <a:lstStyle/>
          <a:p>
            <a:r>
              <a:rPr lang="en-US" sz="1900" b="1" i="1" dirty="0" err="1">
                <a:solidFill>
                  <a:srgbClr val="000000"/>
                </a:solidFill>
                <a:latin typeface="Segoe UI"/>
                <a:cs typeface="Courier New" pitchFamily="49" charset="0"/>
              </a:rPr>
              <a:t>minToFront</a:t>
            </a:r>
            <a:endParaRPr lang="en-US" dirty="0"/>
          </a:p>
        </p:txBody>
      </p:sp>
      <p:graphicFrame>
        <p:nvGraphicFramePr>
          <p:cNvPr id="11" name="Table 10"/>
          <p:cNvGraphicFramePr>
            <a:graphicFrameLocks noGrp="1"/>
          </p:cNvGraphicFramePr>
          <p:nvPr>
            <p:extLst/>
          </p:nvPr>
        </p:nvGraphicFramePr>
        <p:xfrm>
          <a:off x="1461222" y="4753961"/>
          <a:ext cx="6096000" cy="633677"/>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633677">
                <a:tc>
                  <a:txBody>
                    <a:bodyPr/>
                    <a:lstStyle/>
                    <a:p>
                      <a:pPr algn="ctr"/>
                      <a:r>
                        <a:rPr lang="en-US" b="0" dirty="0" smtClean="0">
                          <a:solidFill>
                            <a:schemeClr val="tx1"/>
                          </a:solidFill>
                          <a:latin typeface="Arial" panose="020B0604020202020204" pitchFamily="34" charset="0"/>
                          <a:cs typeface="Arial" panose="020B0604020202020204" pitchFamily="34" charset="0"/>
                        </a:rPr>
                        <a:t>0</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1</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2</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5</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r>
            </a:tbl>
          </a:graphicData>
        </a:graphic>
      </p:graphicFrame>
      <p:graphicFrame>
        <p:nvGraphicFramePr>
          <p:cNvPr id="12" name="Table 11"/>
          <p:cNvGraphicFramePr>
            <a:graphicFrameLocks noGrp="1"/>
          </p:cNvGraphicFramePr>
          <p:nvPr>
            <p:extLst/>
          </p:nvPr>
        </p:nvGraphicFramePr>
        <p:xfrm>
          <a:off x="1461222" y="2737716"/>
          <a:ext cx="6096000" cy="633677"/>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633677">
                <a:tc>
                  <a:txBody>
                    <a:bodyPr/>
                    <a:lstStyle/>
                    <a:p>
                      <a:pPr algn="ctr"/>
                      <a:r>
                        <a:rPr lang="en-US" b="0" dirty="0" smtClean="0">
                          <a:solidFill>
                            <a:schemeClr val="tx1"/>
                          </a:solidFill>
                          <a:latin typeface="Arial" panose="020B0604020202020204" pitchFamily="34" charset="0"/>
                          <a:cs typeface="Arial" panose="020B0604020202020204" pitchFamily="34" charset="0"/>
                        </a:rPr>
                        <a:t>0</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1</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2</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5</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c>
                  <a:txBody>
                    <a:bodyPr/>
                    <a:lstStyle/>
                    <a:p>
                      <a:pPr algn="ctr"/>
                      <a:r>
                        <a:rPr lang="en-US" b="0" dirty="0" smtClean="0">
                          <a:solidFill>
                            <a:schemeClr val="tx1"/>
                          </a:solidFill>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FFFF"/>
                    </a:solidFill>
                  </a:tcPr>
                </a:tc>
              </a:tr>
            </a:tbl>
          </a:graphicData>
        </a:graphic>
      </p:graphicFrame>
    </p:spTree>
    <p:extLst>
      <p:ext uri="{BB962C8B-B14F-4D97-AF65-F5344CB8AC3E}">
        <p14:creationId xmlns:p14="http://schemas.microsoft.com/office/powerpoint/2010/main" val="1187257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Sort</a:t>
            </a:r>
            <a:endParaRPr lang="en-US" dirty="0"/>
          </a:p>
        </p:txBody>
      </p:sp>
      <p:sp>
        <p:nvSpPr>
          <p:cNvPr id="5" name="Content Placeholder 4"/>
          <p:cNvSpPr>
            <a:spLocks noGrp="1"/>
          </p:cNvSpPr>
          <p:nvPr>
            <p:ph sz="quarter" idx="1"/>
          </p:nvPr>
        </p:nvSpPr>
        <p:spPr/>
        <p:txBody>
          <a:bodyPr>
            <a:normAutofit/>
          </a:bodyPr>
          <a:lstStyle/>
          <a:p>
            <a:pPr lvl="0">
              <a:buClr>
                <a:srgbClr val="DDDDDD"/>
              </a:buClr>
            </a:pPr>
            <a:r>
              <a:rPr lang="en-US" sz="1900" dirty="0">
                <a:solidFill>
                  <a:srgbClr val="7F0055"/>
                </a:solidFill>
                <a:latin typeface="Segoe UI"/>
              </a:rPr>
              <a:t>public</a:t>
            </a:r>
            <a:r>
              <a:rPr lang="en-US" sz="1900" dirty="0">
                <a:solidFill>
                  <a:srgbClr val="000000"/>
                </a:solidFill>
                <a:latin typeface="Segoe UI"/>
              </a:rPr>
              <a:t> </a:t>
            </a:r>
            <a:r>
              <a:rPr lang="en-US" sz="1900" dirty="0">
                <a:solidFill>
                  <a:srgbClr val="7F0055"/>
                </a:solidFill>
                <a:latin typeface="Segoe UI"/>
              </a:rPr>
              <a:t>class</a:t>
            </a:r>
            <a:r>
              <a:rPr lang="en-US" sz="1900" dirty="0">
                <a:solidFill>
                  <a:srgbClr val="000000"/>
                </a:solidFill>
                <a:latin typeface="Segoe UI"/>
              </a:rPr>
              <a:t> Sort </a:t>
            </a:r>
            <a:r>
              <a:rPr lang="en-US" sz="1900" dirty="0" smtClean="0">
                <a:solidFill>
                  <a:srgbClr val="000000"/>
                </a:solidFill>
                <a:latin typeface="Segoe UI"/>
              </a:rPr>
              <a:t>{</a:t>
            </a:r>
          </a:p>
          <a:p>
            <a:pPr lvl="0">
              <a:buClr>
                <a:srgbClr val="DDDDDD"/>
              </a:buClr>
            </a:pPr>
            <a:endParaRPr lang="en-US" sz="1900" dirty="0">
              <a:solidFill>
                <a:srgbClr val="000000"/>
              </a:solidFill>
              <a:latin typeface="Segoe UI"/>
            </a:endParaRPr>
          </a:p>
          <a:p>
            <a:r>
              <a:rPr lang="en-US" sz="1800" dirty="0" smtClean="0">
                <a:solidFill>
                  <a:srgbClr val="3F7F5F"/>
                </a:solidFill>
                <a:latin typeface="Segoe UI"/>
              </a:rPr>
              <a:t>  // </a:t>
            </a:r>
            <a:r>
              <a:rPr lang="en-US" sz="1800" dirty="0" err="1">
                <a:solidFill>
                  <a:srgbClr val="3F7F5F"/>
                </a:solidFill>
                <a:latin typeface="Segoe UI"/>
              </a:rPr>
              <a:t>minToFront</a:t>
            </a:r>
            <a:r>
              <a:rPr lang="en-US" sz="1800" dirty="0">
                <a:solidFill>
                  <a:srgbClr val="3F7F5F"/>
                </a:solidFill>
                <a:latin typeface="Segoe UI"/>
              </a:rPr>
              <a:t> not shown</a:t>
            </a:r>
          </a:p>
          <a:p>
            <a:endParaRPr lang="en-US" sz="1800" dirty="0">
              <a:latin typeface="Segoe UI"/>
            </a:endParaRPr>
          </a:p>
          <a:p>
            <a:r>
              <a:rPr lang="en-US" sz="1800" dirty="0" smtClean="0">
                <a:solidFill>
                  <a:srgbClr val="7F0055"/>
                </a:solidFill>
                <a:latin typeface="Segoe UI"/>
              </a:rPr>
              <a:t>  public</a:t>
            </a:r>
            <a:r>
              <a:rPr lang="en-US" sz="1800" dirty="0" smtClean="0">
                <a:solidFill>
                  <a:srgbClr val="000000"/>
                </a:solidFill>
                <a:latin typeface="Segoe UI"/>
              </a:rPr>
              <a:t> </a:t>
            </a:r>
            <a:r>
              <a:rPr lang="en-US" sz="1800" dirty="0">
                <a:solidFill>
                  <a:srgbClr val="7F0055"/>
                </a:solidFill>
                <a:latin typeface="Segoe UI"/>
              </a:rPr>
              <a:t>static</a:t>
            </a:r>
            <a:r>
              <a:rPr lang="en-US" sz="1800" dirty="0">
                <a:solidFill>
                  <a:srgbClr val="000000"/>
                </a:solidFill>
                <a:latin typeface="Segoe UI"/>
              </a:rPr>
              <a:t> </a:t>
            </a:r>
            <a:r>
              <a:rPr lang="en-US" sz="1800" dirty="0">
                <a:solidFill>
                  <a:srgbClr val="7F0055"/>
                </a:solidFill>
                <a:latin typeface="Segoe UI"/>
              </a:rPr>
              <a:t>void</a:t>
            </a:r>
            <a:r>
              <a:rPr lang="en-US" sz="1800" dirty="0">
                <a:solidFill>
                  <a:srgbClr val="000000"/>
                </a:solidFill>
                <a:latin typeface="Segoe UI"/>
              </a:rPr>
              <a:t> </a:t>
            </a:r>
            <a:r>
              <a:rPr lang="en-US" sz="1800" dirty="0" err="1">
                <a:solidFill>
                  <a:srgbClr val="000000"/>
                </a:solidFill>
                <a:latin typeface="Segoe UI"/>
              </a:rPr>
              <a:t>selectionSort</a:t>
            </a:r>
            <a:r>
              <a:rPr lang="en-US" sz="1800" dirty="0">
                <a:solidFill>
                  <a:srgbClr val="000000"/>
                </a:solidFill>
                <a:latin typeface="Segoe UI"/>
              </a:rPr>
              <a:t>(List&lt;Integer&gt; t) {</a:t>
            </a:r>
          </a:p>
          <a:p>
            <a:r>
              <a:rPr lang="en-US" sz="1800" dirty="0" smtClean="0">
                <a:solidFill>
                  <a:srgbClr val="7F0055"/>
                </a:solidFill>
                <a:latin typeface="Segoe UI"/>
              </a:rPr>
              <a:t>    if</a:t>
            </a:r>
            <a:r>
              <a:rPr lang="en-US" sz="1800" dirty="0" smtClean="0">
                <a:solidFill>
                  <a:srgbClr val="000000"/>
                </a:solidFill>
                <a:latin typeface="Segoe UI"/>
              </a:rPr>
              <a:t> </a:t>
            </a:r>
            <a:r>
              <a:rPr lang="en-US" sz="1800" dirty="0">
                <a:solidFill>
                  <a:srgbClr val="000000"/>
                </a:solidFill>
                <a:latin typeface="Segoe UI"/>
              </a:rPr>
              <a:t>(</a:t>
            </a:r>
            <a:r>
              <a:rPr lang="en-US" sz="1800" dirty="0" err="1">
                <a:solidFill>
                  <a:srgbClr val="000000"/>
                </a:solidFill>
                <a:latin typeface="Segoe UI"/>
              </a:rPr>
              <a:t>t.size</a:t>
            </a:r>
            <a:r>
              <a:rPr lang="en-US" sz="1800" dirty="0">
                <a:solidFill>
                  <a:srgbClr val="000000"/>
                </a:solidFill>
                <a:latin typeface="Segoe UI"/>
              </a:rPr>
              <a:t>() &gt; 1) </a:t>
            </a:r>
            <a:r>
              <a:rPr lang="en-US" sz="1800" dirty="0" smtClean="0">
                <a:solidFill>
                  <a:srgbClr val="000000"/>
                </a:solidFill>
                <a:latin typeface="Segoe UI"/>
              </a:rPr>
              <a:t>{ </a:t>
            </a:r>
            <a:endParaRPr lang="en-US" sz="1800" dirty="0">
              <a:solidFill>
                <a:srgbClr val="000000"/>
              </a:solidFill>
              <a:latin typeface="Segoe UI"/>
            </a:endParaRPr>
          </a:p>
          <a:p>
            <a:r>
              <a:rPr lang="en-US" sz="1800" dirty="0">
                <a:solidFill>
                  <a:srgbClr val="000000"/>
                </a:solidFill>
                <a:latin typeface="Segoe UI"/>
              </a:rPr>
              <a:t> </a:t>
            </a:r>
            <a:r>
              <a:rPr lang="en-US" sz="1800" dirty="0" smtClean="0">
                <a:solidFill>
                  <a:srgbClr val="000000"/>
                </a:solidFill>
                <a:latin typeface="Segoe UI"/>
              </a:rPr>
              <a:t>     </a:t>
            </a:r>
            <a:r>
              <a:rPr lang="en-US" sz="1800" dirty="0" err="1" smtClean="0">
                <a:solidFill>
                  <a:srgbClr val="000000"/>
                </a:solidFill>
                <a:latin typeface="Segoe UI"/>
              </a:rPr>
              <a:t>Sort.</a:t>
            </a:r>
            <a:r>
              <a:rPr lang="en-US" sz="1800" i="1" dirty="0" err="1" smtClean="0">
                <a:solidFill>
                  <a:srgbClr val="000000"/>
                </a:solidFill>
                <a:latin typeface="Segoe UI"/>
              </a:rPr>
              <a:t>minToFront</a:t>
            </a:r>
            <a:r>
              <a:rPr lang="en-US" sz="1800" dirty="0" smtClean="0">
                <a:solidFill>
                  <a:srgbClr val="000000"/>
                </a:solidFill>
                <a:latin typeface="Segoe UI"/>
              </a:rPr>
              <a:t>(t</a:t>
            </a:r>
            <a:r>
              <a:rPr lang="en-US" sz="1800" dirty="0">
                <a:solidFill>
                  <a:srgbClr val="000000"/>
                </a:solidFill>
                <a:latin typeface="Segoe UI"/>
              </a:rPr>
              <a:t>);</a:t>
            </a:r>
          </a:p>
          <a:p>
            <a:r>
              <a:rPr lang="en-US" sz="1800" dirty="0" smtClean="0">
                <a:solidFill>
                  <a:srgbClr val="000000"/>
                </a:solidFill>
                <a:latin typeface="Segoe UI"/>
              </a:rPr>
              <a:t>      </a:t>
            </a:r>
            <a:r>
              <a:rPr lang="en-US" sz="1800" dirty="0" err="1" smtClean="0">
                <a:solidFill>
                  <a:srgbClr val="000000"/>
                </a:solidFill>
                <a:latin typeface="Segoe UI"/>
              </a:rPr>
              <a:t>Sort.</a:t>
            </a:r>
            <a:r>
              <a:rPr lang="en-US" sz="1800" i="1" dirty="0" err="1" smtClean="0">
                <a:solidFill>
                  <a:srgbClr val="000000"/>
                </a:solidFill>
                <a:latin typeface="Segoe UI"/>
              </a:rPr>
              <a:t>selectionSort</a:t>
            </a:r>
            <a:r>
              <a:rPr lang="en-US" sz="1800" dirty="0" smtClean="0">
                <a:solidFill>
                  <a:srgbClr val="000000"/>
                </a:solidFill>
                <a:latin typeface="Segoe UI"/>
              </a:rPr>
              <a:t>(</a:t>
            </a:r>
            <a:r>
              <a:rPr lang="en-US" sz="1800" dirty="0" err="1" smtClean="0">
                <a:solidFill>
                  <a:srgbClr val="000000"/>
                </a:solidFill>
                <a:latin typeface="Segoe UI"/>
              </a:rPr>
              <a:t>t.subList</a:t>
            </a:r>
            <a:r>
              <a:rPr lang="en-US" sz="1800" dirty="0" smtClean="0">
                <a:solidFill>
                  <a:srgbClr val="000000"/>
                </a:solidFill>
                <a:latin typeface="Segoe UI"/>
              </a:rPr>
              <a:t>(1</a:t>
            </a:r>
            <a:r>
              <a:rPr lang="en-US" sz="1800" dirty="0">
                <a:solidFill>
                  <a:srgbClr val="000000"/>
                </a:solidFill>
                <a:latin typeface="Segoe UI"/>
              </a:rPr>
              <a:t>, </a:t>
            </a:r>
            <a:r>
              <a:rPr lang="en-US" sz="1800" dirty="0" err="1">
                <a:solidFill>
                  <a:srgbClr val="000000"/>
                </a:solidFill>
                <a:latin typeface="Segoe UI"/>
              </a:rPr>
              <a:t>t.size</a:t>
            </a:r>
            <a:r>
              <a:rPr lang="en-US" sz="1800" dirty="0">
                <a:solidFill>
                  <a:srgbClr val="000000"/>
                </a:solidFill>
                <a:latin typeface="Segoe UI"/>
              </a:rPr>
              <a:t>()));</a:t>
            </a:r>
          </a:p>
          <a:p>
            <a:r>
              <a:rPr lang="en-US" sz="1800" dirty="0" smtClean="0">
                <a:solidFill>
                  <a:srgbClr val="000000"/>
                </a:solidFill>
                <a:latin typeface="Segoe UI"/>
              </a:rPr>
              <a:t>    }</a:t>
            </a:r>
            <a:endParaRPr lang="en-US" sz="1800" dirty="0">
              <a:solidFill>
                <a:srgbClr val="000000"/>
              </a:solidFill>
              <a:latin typeface="Segoe UI"/>
            </a:endParaRPr>
          </a:p>
          <a:p>
            <a:r>
              <a:rPr lang="en-US" sz="1800" dirty="0" smtClean="0">
                <a:solidFill>
                  <a:srgbClr val="000000"/>
                </a:solidFill>
                <a:latin typeface="Segoe UI"/>
              </a:rPr>
              <a:t>  }</a:t>
            </a:r>
            <a:endParaRPr lang="en-US" sz="1800" dirty="0">
              <a:solidFill>
                <a:srgbClr val="000000"/>
              </a:solidFill>
              <a:latin typeface="Segoe UI"/>
            </a:endParaRPr>
          </a:p>
          <a:p>
            <a:pPr lvl="0">
              <a:buClr>
                <a:srgbClr val="DDDDDD"/>
              </a:buClr>
            </a:pPr>
            <a:endParaRPr lang="en-US" sz="1900" dirty="0" smtClean="0">
              <a:solidFill>
                <a:prstClr val="black"/>
              </a:solidFill>
              <a:latin typeface="Segoe UI"/>
            </a:endParaRPr>
          </a:p>
          <a:p>
            <a:pPr lvl="0">
              <a:buClr>
                <a:srgbClr val="DDDDDD"/>
              </a:buClr>
            </a:pPr>
            <a:r>
              <a:rPr lang="en-US" sz="1900" dirty="0">
                <a:solidFill>
                  <a:prstClr val="black"/>
                </a:solidFill>
                <a:latin typeface="Segoe UI"/>
              </a:rPr>
              <a:t> </a:t>
            </a:r>
            <a:r>
              <a:rPr lang="en-US" sz="1900" dirty="0" smtClean="0">
                <a:solidFill>
                  <a:prstClr val="black"/>
                </a:solidFill>
                <a:latin typeface="Segoe UI"/>
              </a:rPr>
              <a:t> </a:t>
            </a:r>
            <a:endParaRPr lang="en-US" sz="1900" dirty="0">
              <a:solidFill>
                <a:prstClr val="black"/>
              </a:solidFill>
              <a:latin typeface="Segoe UI"/>
            </a:endParaRPr>
          </a:p>
          <a:p>
            <a:pPr lvl="0">
              <a:buClr>
                <a:srgbClr val="DDDDDD"/>
              </a:buClr>
            </a:pPr>
            <a:r>
              <a:rPr lang="en-US" sz="1900" dirty="0" smtClean="0">
                <a:solidFill>
                  <a:srgbClr val="000000"/>
                </a:solidFill>
                <a:latin typeface="Segoe UI"/>
              </a:rPr>
              <a:t>}</a:t>
            </a:r>
            <a:endParaRPr lang="en-US" sz="1900"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42</a:t>
            </a:fld>
            <a:endParaRPr lang="en-US"/>
          </a:p>
        </p:txBody>
      </p:sp>
    </p:spTree>
    <p:extLst>
      <p:ext uri="{BB962C8B-B14F-4D97-AF65-F5344CB8AC3E}">
        <p14:creationId xmlns:p14="http://schemas.microsoft.com/office/powerpoint/2010/main" val="41744773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Jump It</a:t>
            </a:r>
          </a:p>
        </p:txBody>
      </p:sp>
      <p:sp>
        <p:nvSpPr>
          <p:cNvPr id="3" name="Content Placeholder 2"/>
          <p:cNvSpPr>
            <a:spLocks noGrp="1"/>
          </p:cNvSpPr>
          <p:nvPr>
            <p:ph sz="quarter" idx="1"/>
          </p:nvPr>
        </p:nvSpPr>
        <p:spPr>
          <a:xfrm>
            <a:off x="457200" y="1219200"/>
            <a:ext cx="8229600" cy="4937125"/>
          </a:xfrm>
        </p:spPr>
        <p:txBody>
          <a:bodyPr/>
          <a:lstStyle/>
          <a:p>
            <a:pPr marL="0" indent="0">
              <a:buNone/>
              <a:defRPr/>
            </a:pPr>
            <a:endParaRPr lang="en-CA" dirty="0" smtClean="0"/>
          </a:p>
          <a:p>
            <a:pPr marL="514350" indent="-514350">
              <a:buFont typeface="+mj-lt"/>
              <a:buAutoNum type="arabicPeriod" startAt="2"/>
              <a:defRPr/>
            </a:pPr>
            <a:endParaRPr lang="en-CA" dirty="0" smtClean="0"/>
          </a:p>
          <a:p>
            <a:pPr marL="514350" indent="-514350">
              <a:buFont typeface="+mj-lt"/>
              <a:buAutoNum type="arabicPeriod" startAt="2"/>
              <a:defRPr/>
            </a:pPr>
            <a:endParaRPr lang="en-CA" dirty="0" smtClean="0"/>
          </a:p>
          <a:p>
            <a:pPr marL="577850" lvl="1" indent="-303213">
              <a:defRPr/>
            </a:pPr>
            <a:endParaRPr lang="en-CA" dirty="0" smtClean="0"/>
          </a:p>
          <a:p>
            <a:pPr marL="577850" lvl="1" indent="-303213">
              <a:defRPr/>
            </a:pPr>
            <a:r>
              <a:rPr lang="en-CA" dirty="0" smtClean="0"/>
              <a:t>board of n squares, n &gt;= 2</a:t>
            </a:r>
          </a:p>
          <a:p>
            <a:pPr marL="577850" lvl="1" indent="-303213">
              <a:defRPr/>
            </a:pPr>
            <a:r>
              <a:rPr lang="en-CA" dirty="0" smtClean="0"/>
              <a:t>start at the first square on left</a:t>
            </a:r>
          </a:p>
          <a:p>
            <a:pPr marL="577850" lvl="1" indent="-303213">
              <a:defRPr/>
            </a:pPr>
            <a:r>
              <a:rPr lang="en-CA" dirty="0" smtClean="0"/>
              <a:t>on each move you can move 1 </a:t>
            </a:r>
            <a:r>
              <a:rPr lang="en-CA" i="1" dirty="0" smtClean="0"/>
              <a:t>or</a:t>
            </a:r>
            <a:r>
              <a:rPr lang="en-CA" dirty="0" smtClean="0"/>
              <a:t> 2 squares to the right</a:t>
            </a:r>
          </a:p>
          <a:p>
            <a:pPr marL="577850" lvl="1" indent="-303213">
              <a:defRPr/>
            </a:pPr>
            <a:r>
              <a:rPr lang="en-CA" dirty="0" smtClean="0"/>
              <a:t>each square you land on has a cost (the value in the square)</a:t>
            </a:r>
          </a:p>
          <a:p>
            <a:pPr marL="852487" lvl="2" indent="-303213">
              <a:defRPr/>
            </a:pPr>
            <a:r>
              <a:rPr lang="en-CA" dirty="0" smtClean="0"/>
              <a:t>costs are always positive</a:t>
            </a:r>
          </a:p>
          <a:p>
            <a:pPr marL="577850" lvl="1" indent="-303213">
              <a:defRPr/>
            </a:pPr>
            <a:r>
              <a:rPr lang="en-CA" dirty="0" smtClean="0"/>
              <a:t>goal is to reach the rightmost square with the lowest cost</a:t>
            </a:r>
            <a:endParaRPr lang="en-US" dirty="0"/>
          </a:p>
        </p:txBody>
      </p:sp>
      <p:sp>
        <p:nvSpPr>
          <p:cNvPr id="4" name="Slide Number Placeholder 3"/>
          <p:cNvSpPr>
            <a:spLocks noGrp="1"/>
          </p:cNvSpPr>
          <p:nvPr>
            <p:ph type="sldNum" sz="quarter" idx="12"/>
          </p:nvPr>
        </p:nvSpPr>
        <p:spPr/>
        <p:txBody>
          <a:bodyPr/>
          <a:lstStyle/>
          <a:p>
            <a:pPr>
              <a:defRPr/>
            </a:pPr>
            <a:fld id="{1EB85B45-98E8-4104-9D32-8BA5329884B3}" type="slidenum">
              <a:rPr lang="en-US" smtClean="0"/>
              <a:pPr>
                <a:defRPr/>
              </a:pPr>
              <a:t>43</a:t>
            </a:fld>
            <a:endParaRPr lang="en-US"/>
          </a:p>
        </p:txBody>
      </p:sp>
      <p:graphicFrame>
        <p:nvGraphicFramePr>
          <p:cNvPr id="5" name="Table 4"/>
          <p:cNvGraphicFramePr>
            <a:graphicFrameLocks noGrp="1"/>
          </p:cNvGraphicFramePr>
          <p:nvPr/>
        </p:nvGraphicFramePr>
        <p:xfrm>
          <a:off x="1674813" y="2000250"/>
          <a:ext cx="5794374" cy="685800"/>
        </p:xfrm>
        <a:graphic>
          <a:graphicData uri="http://schemas.openxmlformats.org/drawingml/2006/table">
            <a:tbl>
              <a:tblPr firstRow="1" bandRow="1">
                <a:tableStyleId>{5C22544A-7EE6-4342-B048-85BDC9FD1C3A}</a:tableStyleId>
              </a:tblPr>
              <a:tblGrid>
                <a:gridCol w="965729"/>
                <a:gridCol w="965729"/>
                <a:gridCol w="965729"/>
                <a:gridCol w="965729"/>
                <a:gridCol w="965729"/>
                <a:gridCol w="965729"/>
              </a:tblGrid>
              <a:tr h="685800">
                <a:tc>
                  <a:txBody>
                    <a:bodyPr/>
                    <a:lstStyle/>
                    <a:p>
                      <a:pPr algn="ctr"/>
                      <a:r>
                        <a:rPr lang="en-CA" dirty="0" smtClean="0">
                          <a:solidFill>
                            <a:schemeClr val="tx1"/>
                          </a:solidFill>
                          <a:latin typeface="Courier New" pitchFamily="49" charset="0"/>
                          <a:cs typeface="Courier New" pitchFamily="49" charset="0"/>
                        </a:rPr>
                        <a:t>0</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3</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80</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6</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57</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10</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65977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Jump It</a:t>
            </a:r>
          </a:p>
        </p:txBody>
      </p:sp>
      <p:sp>
        <p:nvSpPr>
          <p:cNvPr id="3" name="Content Placeholder 2"/>
          <p:cNvSpPr>
            <a:spLocks noGrp="1"/>
          </p:cNvSpPr>
          <p:nvPr>
            <p:ph sz="quarter" idx="1"/>
          </p:nvPr>
        </p:nvSpPr>
        <p:spPr>
          <a:xfrm>
            <a:off x="457200" y="1219200"/>
            <a:ext cx="8229600" cy="4937125"/>
          </a:xfrm>
        </p:spPr>
        <p:txBody>
          <a:bodyPr/>
          <a:lstStyle/>
          <a:p>
            <a:pPr marL="0" indent="0">
              <a:buNone/>
              <a:defRPr/>
            </a:pPr>
            <a:endParaRPr lang="en-CA" dirty="0" smtClean="0"/>
          </a:p>
          <a:p>
            <a:pPr marL="514350" indent="-514350">
              <a:buFont typeface="+mj-lt"/>
              <a:buAutoNum type="arabicPeriod" startAt="2"/>
              <a:defRPr/>
            </a:pPr>
            <a:endParaRPr lang="en-CA" dirty="0" smtClean="0"/>
          </a:p>
          <a:p>
            <a:pPr marL="514350" indent="-514350">
              <a:buFont typeface="+mj-lt"/>
              <a:buAutoNum type="arabicPeriod" startAt="2"/>
              <a:defRPr/>
            </a:pPr>
            <a:endParaRPr lang="en-CA" dirty="0" smtClean="0"/>
          </a:p>
          <a:p>
            <a:pPr marL="577850" lvl="1" indent="-303213">
              <a:defRPr/>
            </a:pPr>
            <a:endParaRPr lang="en-CA" dirty="0" smtClean="0"/>
          </a:p>
          <a:p>
            <a:pPr marL="577850" lvl="1" indent="-303213">
              <a:defRPr/>
            </a:pPr>
            <a:r>
              <a:rPr lang="en-CA" dirty="0" smtClean="0"/>
              <a:t>solution for example:</a:t>
            </a:r>
          </a:p>
          <a:p>
            <a:pPr marL="852487" lvl="2" indent="-303213">
              <a:defRPr/>
            </a:pPr>
            <a:r>
              <a:rPr lang="en-CA" dirty="0" smtClean="0"/>
              <a:t>move 1 square</a:t>
            </a:r>
          </a:p>
          <a:p>
            <a:pPr marL="852487" lvl="2" indent="-303213">
              <a:defRPr/>
            </a:pPr>
            <a:r>
              <a:rPr lang="en-CA" dirty="0" smtClean="0"/>
              <a:t>move 2 squares</a:t>
            </a:r>
          </a:p>
          <a:p>
            <a:pPr marL="852487" lvl="2" indent="-303213">
              <a:defRPr/>
            </a:pPr>
            <a:r>
              <a:rPr lang="en-CA" dirty="0" smtClean="0"/>
              <a:t>move 2 squares</a:t>
            </a:r>
          </a:p>
          <a:p>
            <a:pPr marL="1127125" lvl="3" indent="-303213">
              <a:defRPr/>
            </a:pPr>
            <a:r>
              <a:rPr lang="en-CA" dirty="0" smtClean="0"/>
              <a:t>total cost = 0 + 3 + 6 + 10 = 19</a:t>
            </a:r>
          </a:p>
          <a:p>
            <a:pPr marL="1127125" lvl="3" indent="-303213">
              <a:defRPr/>
            </a:pPr>
            <a:endParaRPr lang="en-CA" dirty="0"/>
          </a:p>
          <a:p>
            <a:pPr marL="303212" indent="-303213">
              <a:defRPr/>
            </a:pPr>
            <a:r>
              <a:rPr lang="en-CA" dirty="0"/>
              <a:t>can the problem be solved by always moving to the next square with the lowest cost?</a:t>
            </a:r>
          </a:p>
          <a:p>
            <a:pPr marL="303212" indent="-303213">
              <a:defRPr/>
            </a:pPr>
            <a:endParaRPr lang="en-US" dirty="0"/>
          </a:p>
        </p:txBody>
      </p:sp>
      <p:sp>
        <p:nvSpPr>
          <p:cNvPr id="4" name="Slide Number Placeholder 3"/>
          <p:cNvSpPr>
            <a:spLocks noGrp="1"/>
          </p:cNvSpPr>
          <p:nvPr>
            <p:ph type="sldNum" sz="quarter" idx="12"/>
          </p:nvPr>
        </p:nvSpPr>
        <p:spPr/>
        <p:txBody>
          <a:bodyPr/>
          <a:lstStyle/>
          <a:p>
            <a:pPr>
              <a:defRPr/>
            </a:pPr>
            <a:fld id="{1EB85B45-98E8-4104-9D32-8BA5329884B3}" type="slidenum">
              <a:rPr lang="en-US" smtClean="0"/>
              <a:pPr>
                <a:defRPr/>
              </a:pPr>
              <a:t>44</a:t>
            </a:fld>
            <a:endParaRPr lang="en-US"/>
          </a:p>
        </p:txBody>
      </p:sp>
      <p:graphicFrame>
        <p:nvGraphicFramePr>
          <p:cNvPr id="5" name="Table 4"/>
          <p:cNvGraphicFramePr>
            <a:graphicFrameLocks noGrp="1"/>
          </p:cNvGraphicFramePr>
          <p:nvPr/>
        </p:nvGraphicFramePr>
        <p:xfrm>
          <a:off x="1674813" y="2000250"/>
          <a:ext cx="5794374" cy="685800"/>
        </p:xfrm>
        <a:graphic>
          <a:graphicData uri="http://schemas.openxmlformats.org/drawingml/2006/table">
            <a:tbl>
              <a:tblPr firstRow="1" bandRow="1">
                <a:tableStyleId>{5C22544A-7EE6-4342-B048-85BDC9FD1C3A}</a:tableStyleId>
              </a:tblPr>
              <a:tblGrid>
                <a:gridCol w="965729"/>
                <a:gridCol w="965729"/>
                <a:gridCol w="965729"/>
                <a:gridCol w="965729"/>
                <a:gridCol w="965729"/>
                <a:gridCol w="965729"/>
              </a:tblGrid>
              <a:tr h="685800">
                <a:tc>
                  <a:txBody>
                    <a:bodyPr/>
                    <a:lstStyle/>
                    <a:p>
                      <a:pPr algn="ctr"/>
                      <a:r>
                        <a:rPr lang="en-CA" dirty="0" smtClean="0">
                          <a:solidFill>
                            <a:schemeClr val="tx1"/>
                          </a:solidFill>
                          <a:latin typeface="Courier New" pitchFamily="49" charset="0"/>
                          <a:cs typeface="Courier New" pitchFamily="49" charset="0"/>
                        </a:rPr>
                        <a:t>0</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3</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80</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6</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57</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10</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Curved Down Arrow 1"/>
          <p:cNvSpPr/>
          <p:nvPr/>
        </p:nvSpPr>
        <p:spPr>
          <a:xfrm>
            <a:off x="2210113" y="1470362"/>
            <a:ext cx="921712"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Curved Down Arrow 6"/>
          <p:cNvSpPr/>
          <p:nvPr/>
        </p:nvSpPr>
        <p:spPr>
          <a:xfrm>
            <a:off x="3131824" y="1464349"/>
            <a:ext cx="1901031"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Curved Down Arrow 7"/>
          <p:cNvSpPr/>
          <p:nvPr/>
        </p:nvSpPr>
        <p:spPr>
          <a:xfrm>
            <a:off x="5032856" y="1443928"/>
            <a:ext cx="1958638"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28679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500"/>
                                        <p:tgtEl>
                                          <p:spTgt spid="3">
                                            <p:txEl>
                                              <p:pRg st="6" end="6"/>
                                            </p:txEl>
                                          </p:spTgt>
                                        </p:tgtEl>
                                      </p:cBhvr>
                                    </p:animEffec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fade">
                                      <p:cBhvr>
                                        <p:cTn id="3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Jump It</a:t>
            </a:r>
          </a:p>
        </p:txBody>
      </p:sp>
      <p:sp>
        <p:nvSpPr>
          <p:cNvPr id="3" name="Content Placeholder 2"/>
          <p:cNvSpPr>
            <a:spLocks noGrp="1"/>
          </p:cNvSpPr>
          <p:nvPr>
            <p:ph sz="quarter" idx="1"/>
          </p:nvPr>
        </p:nvSpPr>
        <p:spPr>
          <a:xfrm>
            <a:off x="457200" y="1219200"/>
            <a:ext cx="8229600" cy="4937125"/>
          </a:xfrm>
        </p:spPr>
        <p:txBody>
          <a:bodyPr/>
          <a:lstStyle/>
          <a:p>
            <a:pPr>
              <a:defRPr/>
            </a:pPr>
            <a:r>
              <a:rPr lang="en-CA" dirty="0" smtClean="0"/>
              <a:t>no</a:t>
            </a:r>
            <a:r>
              <a:rPr lang="en-CA" smtClean="0"/>
              <a:t>, it </a:t>
            </a:r>
            <a:r>
              <a:rPr lang="en-CA" dirty="0" smtClean="0"/>
              <a:t>might be better to move to a square with higher cost because you would have ended up on that square anyway</a:t>
            </a:r>
          </a:p>
        </p:txBody>
      </p:sp>
      <p:sp>
        <p:nvSpPr>
          <p:cNvPr id="4" name="Slide Number Placeholder 3"/>
          <p:cNvSpPr>
            <a:spLocks noGrp="1"/>
          </p:cNvSpPr>
          <p:nvPr>
            <p:ph type="sldNum" sz="quarter" idx="12"/>
          </p:nvPr>
        </p:nvSpPr>
        <p:spPr/>
        <p:txBody>
          <a:bodyPr/>
          <a:lstStyle/>
          <a:p>
            <a:pPr>
              <a:defRPr/>
            </a:pPr>
            <a:fld id="{1EB85B45-98E8-4104-9D32-8BA5329884B3}" type="slidenum">
              <a:rPr lang="en-US" smtClean="0"/>
              <a:pPr>
                <a:defRPr/>
              </a:pPr>
              <a:t>45</a:t>
            </a:fld>
            <a:endParaRPr lang="en-US"/>
          </a:p>
        </p:txBody>
      </p:sp>
      <p:graphicFrame>
        <p:nvGraphicFramePr>
          <p:cNvPr id="5" name="Table 4"/>
          <p:cNvGraphicFramePr>
            <a:graphicFrameLocks noGrp="1"/>
          </p:cNvGraphicFramePr>
          <p:nvPr>
            <p:extLst/>
          </p:nvPr>
        </p:nvGraphicFramePr>
        <p:xfrm>
          <a:off x="1389208" y="3549698"/>
          <a:ext cx="5443866" cy="685800"/>
        </p:xfrm>
        <a:graphic>
          <a:graphicData uri="http://schemas.openxmlformats.org/drawingml/2006/table">
            <a:tbl>
              <a:tblPr firstRow="1" bandRow="1">
                <a:tableStyleId>{5C22544A-7EE6-4342-B048-85BDC9FD1C3A}</a:tableStyleId>
              </a:tblPr>
              <a:tblGrid>
                <a:gridCol w="907311"/>
                <a:gridCol w="907311"/>
                <a:gridCol w="907311"/>
                <a:gridCol w="907311"/>
                <a:gridCol w="907311"/>
                <a:gridCol w="907311"/>
              </a:tblGrid>
              <a:tr h="685800">
                <a:tc>
                  <a:txBody>
                    <a:bodyPr/>
                    <a:lstStyle/>
                    <a:p>
                      <a:pPr algn="ctr"/>
                      <a:r>
                        <a:rPr lang="en-US" dirty="0" smtClean="0">
                          <a:solidFill>
                            <a:schemeClr val="tx1"/>
                          </a:solidFill>
                          <a:latin typeface="Courier New" pitchFamily="49" charset="0"/>
                          <a:cs typeface="Courier New" pitchFamily="49" charset="0"/>
                        </a:rPr>
                        <a:t>…</a:t>
                      </a:r>
                      <a:endParaRPr lang="en-US" dirty="0">
                        <a:solidFill>
                          <a:schemeClr val="tx1"/>
                        </a:solidFill>
                        <a:latin typeface="Courier New" pitchFamily="49" charset="0"/>
                        <a:cs typeface="Courier New" pitchFamily="49" charset="0"/>
                      </a:endParaRPr>
                    </a:p>
                  </a:txBody>
                  <a:tcPr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17</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1</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5</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6</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1</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Curved Down Arrow 5"/>
          <p:cNvSpPr/>
          <p:nvPr/>
        </p:nvSpPr>
        <p:spPr>
          <a:xfrm>
            <a:off x="2843790" y="3083358"/>
            <a:ext cx="748891" cy="345642"/>
          </a:xfrm>
          <a:prstGeom prst="curved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Curved Down Arrow 7"/>
          <p:cNvSpPr/>
          <p:nvPr/>
        </p:nvSpPr>
        <p:spPr>
          <a:xfrm>
            <a:off x="4687214" y="3056924"/>
            <a:ext cx="1727874" cy="345642"/>
          </a:xfrm>
          <a:prstGeom prst="curved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urved Down Arrow 8"/>
          <p:cNvSpPr/>
          <p:nvPr/>
        </p:nvSpPr>
        <p:spPr>
          <a:xfrm>
            <a:off x="3765502" y="3097165"/>
            <a:ext cx="748891" cy="345642"/>
          </a:xfrm>
          <a:prstGeom prst="curved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Curved Up Arrow 1"/>
          <p:cNvSpPr/>
          <p:nvPr/>
        </p:nvSpPr>
        <p:spPr>
          <a:xfrm>
            <a:off x="2843789" y="4350712"/>
            <a:ext cx="1670604" cy="345642"/>
          </a:xfrm>
          <a:prstGeom prst="curved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Curved Up Arrow 10"/>
          <p:cNvSpPr/>
          <p:nvPr/>
        </p:nvSpPr>
        <p:spPr>
          <a:xfrm>
            <a:off x="4687212" y="4350712"/>
            <a:ext cx="1727875" cy="345642"/>
          </a:xfrm>
          <a:prstGeom prst="curved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424296" y="2852930"/>
            <a:ext cx="2172967" cy="646331"/>
          </a:xfrm>
          <a:prstGeom prst="rect">
            <a:avLst/>
          </a:prstGeom>
          <a:noFill/>
        </p:spPr>
        <p:txBody>
          <a:bodyPr wrap="none" rtlCol="0">
            <a:spAutoFit/>
          </a:bodyPr>
          <a:lstStyle/>
          <a:p>
            <a:r>
              <a:rPr lang="en-US" dirty="0" smtClean="0">
                <a:solidFill>
                  <a:srgbClr val="FF0000"/>
                </a:solidFill>
                <a:latin typeface="+mn-lt"/>
              </a:rPr>
              <a:t>move to next square</a:t>
            </a:r>
          </a:p>
          <a:p>
            <a:r>
              <a:rPr lang="en-US" dirty="0" smtClean="0">
                <a:solidFill>
                  <a:srgbClr val="FF0000"/>
                </a:solidFill>
                <a:latin typeface="+mn-lt"/>
              </a:rPr>
              <a:t>with lowest cost</a:t>
            </a:r>
            <a:endParaRPr lang="en-US" dirty="0">
              <a:solidFill>
                <a:srgbClr val="FF0000"/>
              </a:solidFill>
              <a:latin typeface="+mn-lt"/>
            </a:endParaRPr>
          </a:p>
        </p:txBody>
      </p:sp>
      <p:sp>
        <p:nvSpPr>
          <p:cNvPr id="13" name="TextBox 12"/>
          <p:cNvSpPr txBox="1"/>
          <p:nvPr/>
        </p:nvSpPr>
        <p:spPr>
          <a:xfrm>
            <a:off x="424296" y="4280451"/>
            <a:ext cx="1805944" cy="369332"/>
          </a:xfrm>
          <a:prstGeom prst="rect">
            <a:avLst/>
          </a:prstGeom>
          <a:noFill/>
        </p:spPr>
        <p:txBody>
          <a:bodyPr wrap="none" rtlCol="0">
            <a:spAutoFit/>
          </a:bodyPr>
          <a:lstStyle/>
          <a:p>
            <a:r>
              <a:rPr lang="en-US" dirty="0" smtClean="0">
                <a:solidFill>
                  <a:srgbClr val="0070C0"/>
                </a:solidFill>
                <a:latin typeface="+mn-lt"/>
              </a:rPr>
              <a:t>optimal strategy</a:t>
            </a:r>
            <a:endParaRPr lang="en-US" dirty="0">
              <a:solidFill>
                <a:srgbClr val="0070C0"/>
              </a:solidFill>
              <a:latin typeface="+mn-lt"/>
            </a:endParaRPr>
          </a:p>
        </p:txBody>
      </p:sp>
      <p:sp>
        <p:nvSpPr>
          <p:cNvPr id="14" name="TextBox 13"/>
          <p:cNvSpPr txBox="1"/>
          <p:nvPr/>
        </p:nvSpPr>
        <p:spPr>
          <a:xfrm>
            <a:off x="6933887" y="3071513"/>
            <a:ext cx="1812612" cy="369332"/>
          </a:xfrm>
          <a:prstGeom prst="rect">
            <a:avLst/>
          </a:prstGeom>
          <a:noFill/>
        </p:spPr>
        <p:txBody>
          <a:bodyPr wrap="none" rtlCol="0">
            <a:spAutoFit/>
          </a:bodyPr>
          <a:lstStyle/>
          <a:p>
            <a:r>
              <a:rPr lang="en-US" dirty="0" smtClean="0">
                <a:solidFill>
                  <a:srgbClr val="FF0000"/>
                </a:solidFill>
                <a:latin typeface="+mn-lt"/>
              </a:rPr>
              <a:t>cost 17+1+5+1=24</a:t>
            </a:r>
          </a:p>
        </p:txBody>
      </p:sp>
      <p:sp>
        <p:nvSpPr>
          <p:cNvPr id="15" name="TextBox 14"/>
          <p:cNvSpPr txBox="1"/>
          <p:nvPr/>
        </p:nvSpPr>
        <p:spPr>
          <a:xfrm>
            <a:off x="6933887" y="4280451"/>
            <a:ext cx="1594411" cy="369332"/>
          </a:xfrm>
          <a:prstGeom prst="rect">
            <a:avLst/>
          </a:prstGeom>
          <a:noFill/>
        </p:spPr>
        <p:txBody>
          <a:bodyPr wrap="none" rtlCol="0">
            <a:spAutoFit/>
          </a:bodyPr>
          <a:lstStyle/>
          <a:p>
            <a:r>
              <a:rPr lang="en-US" dirty="0" smtClean="0">
                <a:solidFill>
                  <a:srgbClr val="0070C0"/>
                </a:solidFill>
                <a:latin typeface="+mn-lt"/>
              </a:rPr>
              <a:t>cost 17+5+1=23</a:t>
            </a:r>
          </a:p>
        </p:txBody>
      </p:sp>
    </p:spTree>
    <p:extLst>
      <p:ext uri="{BB962C8B-B14F-4D97-AF65-F5344CB8AC3E}">
        <p14:creationId xmlns:p14="http://schemas.microsoft.com/office/powerpoint/2010/main" val="2183912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3" grpId="0"/>
      <p:bldP spid="1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Jump It</a:t>
            </a:r>
            <a:endParaRPr lang="en-US" dirty="0"/>
          </a:p>
        </p:txBody>
      </p:sp>
      <p:sp>
        <p:nvSpPr>
          <p:cNvPr id="3" name="Content Placeholder 2"/>
          <p:cNvSpPr>
            <a:spLocks noGrp="1"/>
          </p:cNvSpPr>
          <p:nvPr>
            <p:ph sz="quarter" idx="1"/>
          </p:nvPr>
        </p:nvSpPr>
        <p:spPr/>
        <p:txBody>
          <a:bodyPr/>
          <a:lstStyle/>
          <a:p>
            <a:pPr>
              <a:defRPr/>
            </a:pPr>
            <a:endParaRPr lang="en-CA" dirty="0" smtClean="0"/>
          </a:p>
          <a:p>
            <a:pPr>
              <a:defRPr/>
            </a:pPr>
            <a:endParaRPr lang="en-CA" dirty="0" smtClean="0"/>
          </a:p>
          <a:p>
            <a:pPr>
              <a:buNone/>
              <a:defRPr/>
            </a:pPr>
            <a:endParaRPr lang="en-CA" dirty="0" smtClean="0"/>
          </a:p>
          <a:p>
            <a:pPr>
              <a:defRPr/>
            </a:pPr>
            <a:r>
              <a:rPr lang="en-CA" dirty="0" smtClean="0"/>
              <a:t>sketch a small example of the problem</a:t>
            </a:r>
          </a:p>
          <a:p>
            <a:pPr lvl="1">
              <a:defRPr/>
            </a:pPr>
            <a:r>
              <a:rPr lang="en-CA" dirty="0" smtClean="0"/>
              <a:t>it will help you find the base cases</a:t>
            </a:r>
          </a:p>
          <a:p>
            <a:pPr lvl="1">
              <a:defRPr/>
            </a:pPr>
            <a:r>
              <a:rPr lang="en-CA" dirty="0" smtClean="0"/>
              <a:t>it might help you find the recursive cases</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46</a:t>
            </a:fld>
            <a:endParaRPr lang="en-US"/>
          </a:p>
        </p:txBody>
      </p:sp>
    </p:spTree>
    <p:extLst>
      <p:ext uri="{BB962C8B-B14F-4D97-AF65-F5344CB8AC3E}">
        <p14:creationId xmlns:p14="http://schemas.microsoft.com/office/powerpoint/2010/main" val="686621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Jump It</a:t>
            </a:r>
            <a:endParaRPr lang="en-US" dirty="0"/>
          </a:p>
        </p:txBody>
      </p:sp>
      <p:sp>
        <p:nvSpPr>
          <p:cNvPr id="3" name="Content Placeholder 2"/>
          <p:cNvSpPr>
            <a:spLocks noGrp="1"/>
          </p:cNvSpPr>
          <p:nvPr>
            <p:ph sz="quarter" idx="1"/>
          </p:nvPr>
        </p:nvSpPr>
        <p:spPr/>
        <p:txBody>
          <a:bodyPr/>
          <a:lstStyle/>
          <a:p>
            <a:pPr>
              <a:defRPr/>
            </a:pPr>
            <a:endParaRPr lang="en-CA" dirty="0" smtClean="0"/>
          </a:p>
          <a:p>
            <a:pPr>
              <a:defRPr/>
            </a:pPr>
            <a:r>
              <a:rPr lang="en-US" dirty="0" smtClean="0"/>
              <a:t>base case(s):</a:t>
            </a:r>
          </a:p>
          <a:p>
            <a:pPr lvl="1">
              <a:defRPr/>
            </a:pPr>
            <a:r>
              <a:rPr lang="en-US" dirty="0" smtClean="0"/>
              <a:t> </a:t>
            </a:r>
            <a:r>
              <a:rPr lang="en-US" b="1" dirty="0" err="1" smtClean="0">
                <a:latin typeface="Consolas" panose="020B0609020204030204" pitchFamily="49" charset="0"/>
                <a:cs typeface="Consolas" panose="020B0609020204030204" pitchFamily="49" charset="0"/>
              </a:rPr>
              <a:t>board.size</a:t>
            </a:r>
            <a:r>
              <a:rPr lang="en-US" b="1" dirty="0" smtClean="0">
                <a:latin typeface="Consolas" panose="020B0609020204030204" pitchFamily="49" charset="0"/>
                <a:cs typeface="Consolas" panose="020B0609020204030204" pitchFamily="49" charset="0"/>
              </a:rPr>
              <a:t>() == 2</a:t>
            </a:r>
            <a:r>
              <a:rPr lang="en-US" dirty="0" smtClean="0"/>
              <a:t> </a:t>
            </a:r>
          </a:p>
          <a:p>
            <a:pPr lvl="2">
              <a:defRPr/>
            </a:pPr>
            <a:r>
              <a:rPr lang="en-US" dirty="0" smtClean="0"/>
              <a:t>no choice of move (must move 1 square)</a:t>
            </a:r>
          </a:p>
          <a:p>
            <a:pPr lvl="2">
              <a:defRPr/>
            </a:pPr>
            <a:r>
              <a:rPr lang="en-US" b="1" dirty="0" smtClean="0">
                <a:latin typeface="Consolas" panose="020B0609020204030204" pitchFamily="49" charset="0"/>
                <a:cs typeface="Consolas" panose="020B0609020204030204" pitchFamily="49" charset="0"/>
              </a:rPr>
              <a:t>cost = </a:t>
            </a:r>
            <a:r>
              <a:rPr lang="en-US" b="1" dirty="0" err="1" smtClean="0">
                <a:latin typeface="Consolas" panose="020B0609020204030204" pitchFamily="49" charset="0"/>
                <a:cs typeface="Consolas" panose="020B0609020204030204" pitchFamily="49" charset="0"/>
              </a:rPr>
              <a:t>board.get</a:t>
            </a:r>
            <a:r>
              <a:rPr lang="en-US" b="1" dirty="0" smtClean="0">
                <a:latin typeface="Consolas" panose="020B0609020204030204" pitchFamily="49" charset="0"/>
                <a:cs typeface="Consolas" panose="020B0609020204030204" pitchFamily="49" charset="0"/>
              </a:rPr>
              <a:t>(0) + </a:t>
            </a:r>
            <a:r>
              <a:rPr lang="en-US" b="1" dirty="0" err="1" smtClean="0">
                <a:latin typeface="Consolas" panose="020B0609020204030204" pitchFamily="49" charset="0"/>
                <a:cs typeface="Consolas" panose="020B0609020204030204" pitchFamily="49" charset="0"/>
              </a:rPr>
              <a:t>board.get</a:t>
            </a:r>
            <a:r>
              <a:rPr lang="en-US" b="1" dirty="0" smtClean="0">
                <a:latin typeface="Consolas" panose="020B0609020204030204" pitchFamily="49" charset="0"/>
                <a:cs typeface="Consolas" panose="020B0609020204030204" pitchFamily="49" charset="0"/>
              </a:rPr>
              <a:t>(1);</a:t>
            </a:r>
            <a:r>
              <a:rPr lang="en-US" dirty="0" smtClean="0"/>
              <a:t> </a:t>
            </a:r>
          </a:p>
          <a:p>
            <a:pPr lvl="1">
              <a:defRPr/>
            </a:pPr>
            <a:r>
              <a:rPr lang="en-US" dirty="0" smtClean="0"/>
              <a:t> </a:t>
            </a:r>
            <a:r>
              <a:rPr lang="en-US" b="1" dirty="0" err="1" smtClean="0">
                <a:latin typeface="Consolas" panose="020B0609020204030204" pitchFamily="49" charset="0"/>
                <a:cs typeface="Consolas" panose="020B0609020204030204" pitchFamily="49" charset="0"/>
              </a:rPr>
              <a:t>board.size</a:t>
            </a:r>
            <a:r>
              <a:rPr lang="en-US" b="1" dirty="0" smtClean="0">
                <a:latin typeface="Consolas" panose="020B0609020204030204" pitchFamily="49" charset="0"/>
                <a:cs typeface="Consolas" panose="020B0609020204030204" pitchFamily="49" charset="0"/>
              </a:rPr>
              <a:t>() == 3</a:t>
            </a:r>
            <a:r>
              <a:rPr lang="en-US" dirty="0" smtClean="0"/>
              <a:t> </a:t>
            </a:r>
          </a:p>
          <a:p>
            <a:pPr lvl="2">
              <a:defRPr/>
            </a:pPr>
            <a:r>
              <a:rPr lang="en-US" dirty="0" smtClean="0"/>
              <a:t>move 2 squares (avoiding the cost of 1 square)</a:t>
            </a:r>
          </a:p>
          <a:p>
            <a:pPr lvl="2">
              <a:defRPr/>
            </a:pPr>
            <a:r>
              <a:rPr lang="en-US" b="1" dirty="0" smtClean="0">
                <a:latin typeface="Consolas" panose="020B0609020204030204" pitchFamily="49" charset="0"/>
                <a:cs typeface="Consolas" panose="020B0609020204030204" pitchFamily="49" charset="0"/>
              </a:rPr>
              <a:t>cost = </a:t>
            </a:r>
            <a:r>
              <a:rPr lang="en-US" b="1" dirty="0" err="1" smtClean="0">
                <a:latin typeface="Consolas" panose="020B0609020204030204" pitchFamily="49" charset="0"/>
                <a:cs typeface="Consolas" panose="020B0609020204030204" pitchFamily="49" charset="0"/>
              </a:rPr>
              <a:t>board.get</a:t>
            </a:r>
            <a:r>
              <a:rPr lang="en-US" b="1" dirty="0" smtClean="0">
                <a:latin typeface="Consolas" panose="020B0609020204030204" pitchFamily="49" charset="0"/>
                <a:cs typeface="Consolas" panose="020B0609020204030204" pitchFamily="49" charset="0"/>
              </a:rPr>
              <a:t>(0) + </a:t>
            </a:r>
            <a:r>
              <a:rPr lang="en-US" b="1" dirty="0" err="1" smtClean="0">
                <a:latin typeface="Consolas" panose="020B0609020204030204" pitchFamily="49" charset="0"/>
                <a:cs typeface="Consolas" panose="020B0609020204030204" pitchFamily="49" charset="0"/>
              </a:rPr>
              <a:t>board.get</a:t>
            </a:r>
            <a:r>
              <a:rPr lang="en-US" b="1" dirty="0" smtClean="0">
                <a:latin typeface="Consolas" panose="020B0609020204030204" pitchFamily="49" charset="0"/>
                <a:cs typeface="Consolas" panose="020B0609020204030204" pitchFamily="49" charset="0"/>
              </a:rPr>
              <a:t>(2);</a:t>
            </a:r>
            <a:r>
              <a:rPr lang="en-US" dirty="0" smtClean="0"/>
              <a:t> </a:t>
            </a:r>
          </a:p>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47</a:t>
            </a:fld>
            <a:endParaRPr lang="en-US"/>
          </a:p>
        </p:txBody>
      </p:sp>
    </p:spTree>
    <p:extLst>
      <p:ext uri="{BB962C8B-B14F-4D97-AF65-F5344CB8AC3E}">
        <p14:creationId xmlns:p14="http://schemas.microsoft.com/office/powerpoint/2010/main" val="302565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4"/>
          <p:cNvSpPr>
            <a:spLocks noGrp="1"/>
          </p:cNvSpPr>
          <p:nvPr>
            <p:ph type="title"/>
          </p:nvPr>
        </p:nvSpPr>
        <p:spPr/>
        <p:txBody>
          <a:bodyPr/>
          <a:lstStyle/>
          <a:p>
            <a:r>
              <a:rPr lang="en-US" dirty="0" smtClean="0"/>
              <a:t>Jump It</a:t>
            </a:r>
          </a:p>
        </p:txBody>
      </p:sp>
      <p:sp>
        <p:nvSpPr>
          <p:cNvPr id="5" name="Content Placeholder 4"/>
          <p:cNvSpPr>
            <a:spLocks noGrp="1"/>
          </p:cNvSpPr>
          <p:nvPr>
            <p:ph sz="quarter" idx="1"/>
          </p:nvPr>
        </p:nvSpPr>
        <p:spPr/>
        <p:txBody>
          <a:bodyPr>
            <a:normAutofit/>
          </a:bodyPr>
          <a:lstStyle/>
          <a:p>
            <a:endParaRPr lang="en-US" sz="1600" dirty="0" smtClean="0"/>
          </a:p>
          <a:p>
            <a:r>
              <a:rPr lang="en-US" sz="1600" dirty="0">
                <a:solidFill>
                  <a:srgbClr val="7F0055"/>
                </a:solidFill>
                <a:latin typeface="Consolas"/>
              </a:rPr>
              <a:t>public</a:t>
            </a:r>
            <a:r>
              <a:rPr lang="en-US" sz="1600" dirty="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a:t>
            </a:r>
            <a:r>
              <a:rPr lang="en-US" sz="1600" dirty="0" err="1">
                <a:solidFill>
                  <a:srgbClr val="7F0055"/>
                </a:solidFill>
                <a:latin typeface="Consolas"/>
              </a:rPr>
              <a:t>int</a:t>
            </a:r>
            <a:r>
              <a:rPr lang="en-US" sz="1600" dirty="0">
                <a:solidFill>
                  <a:srgbClr val="000000"/>
                </a:solidFill>
                <a:latin typeface="Consolas"/>
              </a:rPr>
              <a:t> cost(List&lt;Integer&gt; </a:t>
            </a:r>
            <a:r>
              <a:rPr lang="en-US" sz="1600" dirty="0">
                <a:solidFill>
                  <a:srgbClr val="6A3E3E"/>
                </a:solidFill>
                <a:latin typeface="Consolas"/>
              </a:rPr>
              <a:t>board</a:t>
            </a:r>
            <a:r>
              <a:rPr lang="en-US" sz="1600" dirty="0">
                <a:solidFill>
                  <a:srgbClr val="000000"/>
                </a:solidFill>
                <a:latin typeface="Consolas"/>
              </a:rPr>
              <a:t>) {</a:t>
            </a:r>
          </a:p>
          <a:p>
            <a:r>
              <a:rPr lang="en-US" sz="1600" dirty="0" smtClean="0">
                <a:solidFill>
                  <a:srgbClr val="7F0055"/>
                </a:solidFill>
                <a:latin typeface="Consolas"/>
              </a:rPr>
              <a:t>  if</a:t>
            </a:r>
            <a:r>
              <a:rPr lang="en-US" sz="1600" dirty="0" smtClean="0">
                <a:solidFill>
                  <a:srgbClr val="000000"/>
                </a:solidFill>
                <a:latin typeface="Consolas"/>
              </a:rPr>
              <a:t> </a:t>
            </a:r>
            <a:r>
              <a:rPr lang="en-US" sz="1600" dirty="0">
                <a:solidFill>
                  <a:srgbClr val="000000"/>
                </a:solidFill>
                <a:latin typeface="Consolas"/>
              </a:rPr>
              <a:t>(</a:t>
            </a:r>
            <a:r>
              <a:rPr lang="en-US" sz="1600" dirty="0" err="1">
                <a:solidFill>
                  <a:srgbClr val="6A3E3E"/>
                </a:solidFill>
                <a:latin typeface="Consolas"/>
              </a:rPr>
              <a:t>board</a:t>
            </a:r>
            <a:r>
              <a:rPr lang="en-US" sz="1600" dirty="0" err="1">
                <a:solidFill>
                  <a:srgbClr val="000000"/>
                </a:solidFill>
                <a:latin typeface="Consolas"/>
              </a:rPr>
              <a:t>.size</a:t>
            </a:r>
            <a:r>
              <a:rPr lang="en-US" sz="1600" dirty="0">
                <a:solidFill>
                  <a:srgbClr val="000000"/>
                </a:solidFill>
                <a:latin typeface="Consolas"/>
              </a:rPr>
              <a:t>() == 2) {</a:t>
            </a:r>
          </a:p>
          <a:p>
            <a:r>
              <a:rPr lang="en-US" sz="1600" dirty="0" smtClean="0">
                <a:solidFill>
                  <a:srgbClr val="7F0055"/>
                </a:solidFill>
                <a:latin typeface="Consolas"/>
              </a:rPr>
              <a:t>    return</a:t>
            </a:r>
            <a:r>
              <a:rPr lang="en-US" sz="1600" dirty="0" smtClean="0">
                <a:solidFill>
                  <a:srgbClr val="000000"/>
                </a:solidFill>
                <a:latin typeface="Consolas"/>
              </a:rPr>
              <a:t>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(0) +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(1);</a:t>
            </a:r>
          </a:p>
          <a:p>
            <a:r>
              <a:rPr lang="en-US" sz="1600" dirty="0" smtClean="0">
                <a:solidFill>
                  <a:srgbClr val="000000"/>
                </a:solidFill>
                <a:latin typeface="Consolas"/>
              </a:rPr>
              <a:t>  }</a:t>
            </a:r>
            <a:endParaRPr lang="en-US" sz="1600" dirty="0">
              <a:solidFill>
                <a:srgbClr val="000000"/>
              </a:solidFill>
              <a:latin typeface="Consolas"/>
            </a:endParaRPr>
          </a:p>
          <a:p>
            <a:r>
              <a:rPr lang="en-US" sz="1600" dirty="0" smtClean="0">
                <a:solidFill>
                  <a:srgbClr val="7F0055"/>
                </a:solidFill>
                <a:latin typeface="Consolas"/>
              </a:rPr>
              <a:t>  if</a:t>
            </a:r>
            <a:r>
              <a:rPr lang="en-US" sz="1600" dirty="0" smtClean="0">
                <a:solidFill>
                  <a:srgbClr val="000000"/>
                </a:solidFill>
                <a:latin typeface="Consolas"/>
              </a:rPr>
              <a:t> </a:t>
            </a:r>
            <a:r>
              <a:rPr lang="en-US" sz="1600" dirty="0">
                <a:solidFill>
                  <a:srgbClr val="000000"/>
                </a:solidFill>
                <a:latin typeface="Consolas"/>
              </a:rPr>
              <a:t>(</a:t>
            </a:r>
            <a:r>
              <a:rPr lang="en-US" sz="1600" dirty="0" err="1">
                <a:solidFill>
                  <a:srgbClr val="6A3E3E"/>
                </a:solidFill>
                <a:latin typeface="Consolas"/>
              </a:rPr>
              <a:t>board</a:t>
            </a:r>
            <a:r>
              <a:rPr lang="en-US" sz="1600" dirty="0" err="1">
                <a:solidFill>
                  <a:srgbClr val="000000"/>
                </a:solidFill>
                <a:latin typeface="Consolas"/>
              </a:rPr>
              <a:t>.size</a:t>
            </a:r>
            <a:r>
              <a:rPr lang="en-US" sz="1600" dirty="0">
                <a:solidFill>
                  <a:srgbClr val="000000"/>
                </a:solidFill>
                <a:latin typeface="Consolas"/>
              </a:rPr>
              <a:t>() == 3) {</a:t>
            </a:r>
          </a:p>
          <a:p>
            <a:r>
              <a:rPr lang="en-US" sz="1600" dirty="0" smtClean="0">
                <a:solidFill>
                  <a:srgbClr val="7F0055"/>
                </a:solidFill>
                <a:latin typeface="Consolas"/>
              </a:rPr>
              <a:t>    return</a:t>
            </a:r>
            <a:r>
              <a:rPr lang="en-US" sz="1600" dirty="0" smtClean="0">
                <a:solidFill>
                  <a:srgbClr val="000000"/>
                </a:solidFill>
                <a:latin typeface="Consolas"/>
              </a:rPr>
              <a:t>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(0) +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(2);</a:t>
            </a:r>
          </a:p>
          <a:p>
            <a:r>
              <a:rPr lang="en-US" sz="1600" dirty="0" smtClean="0">
                <a:solidFill>
                  <a:srgbClr val="000000"/>
                </a:solidFill>
                <a:latin typeface="Consolas"/>
              </a:rPr>
              <a:t>  }</a:t>
            </a:r>
            <a:endParaRPr lang="en-US" sz="1600" dirty="0">
              <a:solidFill>
                <a:srgbClr val="000000"/>
              </a:solidFill>
              <a:latin typeface="Consolas"/>
            </a:endParaRPr>
          </a:p>
          <a:p>
            <a:r>
              <a:rPr lang="en-US" sz="1600" dirty="0" smtClean="0">
                <a:solidFill>
                  <a:srgbClr val="000000"/>
                </a:solidFill>
                <a:latin typeface="Consolas"/>
              </a:rPr>
              <a:t>  </a:t>
            </a:r>
            <a:r>
              <a:rPr lang="en-US" sz="1600" dirty="0" smtClean="0">
                <a:solidFill>
                  <a:schemeClr val="bg1"/>
                </a:solidFill>
                <a:latin typeface="Consolas"/>
              </a:rPr>
              <a:t>List&lt;Integer</a:t>
            </a:r>
            <a:r>
              <a:rPr lang="en-US" sz="1600" dirty="0">
                <a:solidFill>
                  <a:schemeClr val="bg1"/>
                </a:solidFill>
                <a:latin typeface="Consolas"/>
              </a:rPr>
              <a:t>&gt; </a:t>
            </a:r>
            <a:r>
              <a:rPr lang="en-US" sz="1600" dirty="0" err="1">
                <a:solidFill>
                  <a:schemeClr val="bg1"/>
                </a:solidFill>
                <a:latin typeface="Consolas"/>
              </a:rPr>
              <a:t>afterOneStep</a:t>
            </a:r>
            <a:r>
              <a:rPr lang="en-US" sz="1600" dirty="0">
                <a:solidFill>
                  <a:schemeClr val="bg1"/>
                </a:solidFill>
                <a:latin typeface="Consolas"/>
              </a:rPr>
              <a:t> = </a:t>
            </a:r>
            <a:r>
              <a:rPr lang="en-US" sz="1600" dirty="0" err="1">
                <a:solidFill>
                  <a:schemeClr val="bg1"/>
                </a:solidFill>
                <a:latin typeface="Consolas"/>
              </a:rPr>
              <a:t>board.subList</a:t>
            </a:r>
            <a:r>
              <a:rPr lang="en-US" sz="1600" dirty="0">
                <a:solidFill>
                  <a:schemeClr val="bg1"/>
                </a:solidFill>
                <a:latin typeface="Consolas"/>
              </a:rPr>
              <a:t>(1, </a:t>
            </a:r>
            <a:r>
              <a:rPr lang="en-US" sz="1600" dirty="0" err="1">
                <a:solidFill>
                  <a:schemeClr val="bg1"/>
                </a:solidFill>
                <a:latin typeface="Consolas"/>
              </a:rPr>
              <a:t>board.size</a:t>
            </a:r>
            <a:r>
              <a:rPr lang="en-US" sz="1600" dirty="0">
                <a:solidFill>
                  <a:schemeClr val="bg1"/>
                </a:solidFill>
                <a:latin typeface="Consolas"/>
              </a:rPr>
              <a:t>());</a:t>
            </a:r>
          </a:p>
          <a:p>
            <a:r>
              <a:rPr lang="en-US" sz="1600" dirty="0" smtClean="0">
                <a:solidFill>
                  <a:schemeClr val="bg1"/>
                </a:solidFill>
                <a:latin typeface="Consolas"/>
              </a:rPr>
              <a:t>  List&lt;Integer</a:t>
            </a:r>
            <a:r>
              <a:rPr lang="en-US" sz="1600" dirty="0">
                <a:solidFill>
                  <a:schemeClr val="bg1"/>
                </a:solidFill>
                <a:latin typeface="Consolas"/>
              </a:rPr>
              <a:t>&gt; </a:t>
            </a:r>
            <a:r>
              <a:rPr lang="en-US" sz="1600" dirty="0" err="1">
                <a:solidFill>
                  <a:schemeClr val="bg1"/>
                </a:solidFill>
                <a:latin typeface="Consolas"/>
              </a:rPr>
              <a:t>afterTwoStep</a:t>
            </a:r>
            <a:r>
              <a:rPr lang="en-US" sz="1600" dirty="0">
                <a:solidFill>
                  <a:schemeClr val="bg1"/>
                </a:solidFill>
                <a:latin typeface="Consolas"/>
              </a:rPr>
              <a:t> = </a:t>
            </a:r>
            <a:r>
              <a:rPr lang="en-US" sz="1600" dirty="0" err="1">
                <a:solidFill>
                  <a:schemeClr val="bg1"/>
                </a:solidFill>
                <a:latin typeface="Consolas"/>
              </a:rPr>
              <a:t>board.subList</a:t>
            </a:r>
            <a:r>
              <a:rPr lang="en-US" sz="1600" dirty="0">
                <a:solidFill>
                  <a:schemeClr val="bg1"/>
                </a:solidFill>
                <a:latin typeface="Consolas"/>
              </a:rPr>
              <a:t>(2, </a:t>
            </a:r>
            <a:r>
              <a:rPr lang="en-US" sz="1600" dirty="0" err="1">
                <a:solidFill>
                  <a:schemeClr val="bg1"/>
                </a:solidFill>
                <a:latin typeface="Consolas"/>
              </a:rPr>
              <a:t>board.size</a:t>
            </a:r>
            <a:r>
              <a:rPr lang="en-US" sz="1600" dirty="0">
                <a:solidFill>
                  <a:schemeClr val="bg1"/>
                </a:solidFill>
                <a:latin typeface="Consolas"/>
              </a:rPr>
              <a:t>());</a:t>
            </a:r>
          </a:p>
          <a:p>
            <a:r>
              <a:rPr lang="en-US" sz="1600" dirty="0" smtClean="0">
                <a:solidFill>
                  <a:schemeClr val="bg1"/>
                </a:solidFill>
                <a:latin typeface="Consolas"/>
              </a:rPr>
              <a:t>  </a:t>
            </a:r>
            <a:r>
              <a:rPr lang="en-US" sz="1600" dirty="0" err="1" smtClean="0">
                <a:solidFill>
                  <a:schemeClr val="bg1"/>
                </a:solidFill>
                <a:latin typeface="Consolas"/>
              </a:rPr>
              <a:t>int</a:t>
            </a:r>
            <a:r>
              <a:rPr lang="en-US" sz="1600" dirty="0" smtClean="0">
                <a:solidFill>
                  <a:schemeClr val="bg1"/>
                </a:solidFill>
                <a:latin typeface="Consolas"/>
              </a:rPr>
              <a:t> </a:t>
            </a:r>
            <a:r>
              <a:rPr lang="en-US" sz="1600" dirty="0">
                <a:solidFill>
                  <a:schemeClr val="bg1"/>
                </a:solidFill>
                <a:latin typeface="Consolas"/>
              </a:rPr>
              <a:t>c = </a:t>
            </a:r>
            <a:r>
              <a:rPr lang="en-US" sz="1600" dirty="0" err="1">
                <a:solidFill>
                  <a:schemeClr val="bg1"/>
                </a:solidFill>
                <a:latin typeface="Consolas"/>
              </a:rPr>
              <a:t>board.get</a:t>
            </a:r>
            <a:r>
              <a:rPr lang="en-US" sz="1600" dirty="0">
                <a:solidFill>
                  <a:schemeClr val="bg1"/>
                </a:solidFill>
                <a:latin typeface="Consolas"/>
              </a:rPr>
              <a:t>(0);</a:t>
            </a:r>
          </a:p>
          <a:p>
            <a:r>
              <a:rPr lang="en-US" sz="1600" dirty="0" smtClean="0">
                <a:solidFill>
                  <a:schemeClr val="bg1"/>
                </a:solidFill>
                <a:latin typeface="Consolas"/>
              </a:rPr>
              <a:t>  return </a:t>
            </a:r>
            <a:r>
              <a:rPr lang="en-US" sz="1600" dirty="0">
                <a:solidFill>
                  <a:schemeClr val="bg1"/>
                </a:solidFill>
                <a:latin typeface="Consolas"/>
              </a:rPr>
              <a:t>c + </a:t>
            </a:r>
            <a:r>
              <a:rPr lang="en-US" sz="1600" dirty="0" err="1">
                <a:solidFill>
                  <a:schemeClr val="bg1"/>
                </a:solidFill>
                <a:latin typeface="Consolas"/>
              </a:rPr>
              <a:t>Math.</a:t>
            </a:r>
            <a:r>
              <a:rPr lang="en-US" sz="1600" i="1" dirty="0" err="1">
                <a:solidFill>
                  <a:schemeClr val="bg1"/>
                </a:solidFill>
                <a:latin typeface="Consolas"/>
              </a:rPr>
              <a:t>min</a:t>
            </a:r>
            <a:r>
              <a:rPr lang="en-US" sz="1600" dirty="0">
                <a:solidFill>
                  <a:schemeClr val="bg1"/>
                </a:solidFill>
                <a:latin typeface="Consolas"/>
              </a:rPr>
              <a:t>(</a:t>
            </a:r>
            <a:r>
              <a:rPr lang="en-US" sz="1600" i="1" dirty="0">
                <a:solidFill>
                  <a:schemeClr val="bg1"/>
                </a:solidFill>
                <a:latin typeface="Consolas"/>
              </a:rPr>
              <a:t>cost</a:t>
            </a:r>
            <a:r>
              <a:rPr lang="en-US" sz="1600" dirty="0">
                <a:solidFill>
                  <a:schemeClr val="bg1"/>
                </a:solidFill>
                <a:latin typeface="Consolas"/>
              </a:rPr>
              <a:t>(</a:t>
            </a:r>
            <a:r>
              <a:rPr lang="en-US" sz="1600" dirty="0" err="1">
                <a:solidFill>
                  <a:schemeClr val="bg1"/>
                </a:solidFill>
                <a:latin typeface="Consolas"/>
              </a:rPr>
              <a:t>afterOneStep</a:t>
            </a:r>
            <a:r>
              <a:rPr lang="en-US" sz="1600" dirty="0">
                <a:solidFill>
                  <a:schemeClr val="bg1"/>
                </a:solidFill>
                <a:latin typeface="Consolas"/>
              </a:rPr>
              <a:t>), </a:t>
            </a:r>
            <a:r>
              <a:rPr lang="en-US" sz="1600" i="1" dirty="0">
                <a:solidFill>
                  <a:schemeClr val="bg1"/>
                </a:solidFill>
                <a:latin typeface="Consolas"/>
              </a:rPr>
              <a:t>cost</a:t>
            </a:r>
            <a:r>
              <a:rPr lang="en-US" sz="1600" dirty="0">
                <a:solidFill>
                  <a:schemeClr val="bg1"/>
                </a:solidFill>
                <a:latin typeface="Consolas"/>
              </a:rPr>
              <a:t>(</a:t>
            </a:r>
            <a:r>
              <a:rPr lang="en-US" sz="1600" dirty="0" err="1">
                <a:solidFill>
                  <a:schemeClr val="bg1"/>
                </a:solidFill>
                <a:latin typeface="Consolas"/>
              </a:rPr>
              <a:t>afterTwoStep</a:t>
            </a:r>
            <a:r>
              <a:rPr lang="en-US" sz="1600" dirty="0">
                <a:solidFill>
                  <a:schemeClr val="bg1"/>
                </a:solidFill>
                <a:latin typeface="Consolas"/>
              </a:rPr>
              <a:t>));</a:t>
            </a:r>
          </a:p>
          <a:p>
            <a:r>
              <a:rPr lang="en-US" sz="1600" dirty="0">
                <a:solidFill>
                  <a:srgbClr val="000000"/>
                </a:solidFill>
                <a:latin typeface="Consolas"/>
              </a:rPr>
              <a:t>}</a:t>
            </a:r>
          </a:p>
          <a:p>
            <a:endParaRPr lang="en-US" sz="1600" dirty="0">
              <a:latin typeface="Consolas"/>
            </a:endParaRPr>
          </a:p>
        </p:txBody>
      </p:sp>
      <p:sp>
        <p:nvSpPr>
          <p:cNvPr id="4" name="Slide Number Placeholder 3"/>
          <p:cNvSpPr>
            <a:spLocks noGrp="1"/>
          </p:cNvSpPr>
          <p:nvPr>
            <p:ph type="sldNum" sz="quarter" idx="12"/>
          </p:nvPr>
        </p:nvSpPr>
        <p:spPr/>
        <p:txBody>
          <a:bodyPr/>
          <a:lstStyle/>
          <a:p>
            <a:pPr>
              <a:defRPr/>
            </a:pPr>
            <a:fld id="{CF25BC09-FA85-4176-93C6-D48F7946CC89}" type="slidenum">
              <a:rPr lang="en-US" smtClean="0"/>
              <a:pPr>
                <a:defRPr/>
              </a:pPr>
              <a:t>48</a:t>
            </a:fld>
            <a:endParaRPr lang="en-US"/>
          </a:p>
        </p:txBody>
      </p:sp>
    </p:spTree>
    <p:extLst>
      <p:ext uri="{BB962C8B-B14F-4D97-AF65-F5344CB8AC3E}">
        <p14:creationId xmlns:p14="http://schemas.microsoft.com/office/powerpoint/2010/main" val="4232459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Jump It</a:t>
            </a:r>
            <a:endParaRPr lang="en-US" dirty="0"/>
          </a:p>
        </p:txBody>
      </p:sp>
      <p:sp>
        <p:nvSpPr>
          <p:cNvPr id="3" name="Content Placeholder 2"/>
          <p:cNvSpPr>
            <a:spLocks noGrp="1"/>
          </p:cNvSpPr>
          <p:nvPr>
            <p:ph sz="quarter" idx="1"/>
          </p:nvPr>
        </p:nvSpPr>
        <p:spPr/>
        <p:txBody>
          <a:bodyPr/>
          <a:lstStyle/>
          <a:p>
            <a:pPr>
              <a:defRPr/>
            </a:pPr>
            <a:endParaRPr lang="en-CA" dirty="0" smtClean="0"/>
          </a:p>
          <a:p>
            <a:pPr>
              <a:defRPr/>
            </a:pPr>
            <a:r>
              <a:rPr lang="en-US" dirty="0" smtClean="0"/>
              <a:t>recursive case(s):</a:t>
            </a:r>
          </a:p>
          <a:p>
            <a:pPr lvl="1"/>
            <a:r>
              <a:rPr lang="en-US" dirty="0" smtClean="0"/>
              <a:t>compute the cost of moving 1 square</a:t>
            </a:r>
          </a:p>
          <a:p>
            <a:pPr lvl="1"/>
            <a:r>
              <a:rPr lang="en-US" dirty="0" smtClean="0"/>
              <a:t>compute the cost of moving 2 squares</a:t>
            </a:r>
          </a:p>
          <a:p>
            <a:pPr lvl="1"/>
            <a:endParaRPr lang="en-US" dirty="0"/>
          </a:p>
          <a:p>
            <a:r>
              <a:rPr lang="en-US" dirty="0" smtClean="0"/>
              <a:t>return the smaller of the two costs</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49</a:t>
            </a:fld>
            <a:endParaRPr lang="en-US"/>
          </a:p>
        </p:txBody>
      </p:sp>
    </p:spTree>
    <p:extLst>
      <p:ext uri="{BB962C8B-B14F-4D97-AF65-F5344CB8AC3E}">
        <p14:creationId xmlns:p14="http://schemas.microsoft.com/office/powerpoint/2010/main" val="2585933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320025975"/>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i="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956379001"/>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
        <p:nvSpPr>
          <p:cNvPr id="2" name="Right Brace 1"/>
          <p:cNvSpPr/>
          <p:nvPr/>
        </p:nvSpPr>
        <p:spPr>
          <a:xfrm rot="5400000">
            <a:off x="7308333" y="577455"/>
            <a:ext cx="288035" cy="299556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TextBox 2"/>
          <p:cNvSpPr txBox="1"/>
          <p:nvPr/>
        </p:nvSpPr>
        <p:spPr>
          <a:xfrm>
            <a:off x="481903" y="3313786"/>
            <a:ext cx="8122587" cy="2585323"/>
          </a:xfrm>
          <a:prstGeom prst="rect">
            <a:avLst/>
          </a:prstGeom>
          <a:noFill/>
        </p:spPr>
        <p:txBody>
          <a:bodyPr wrap="square" rtlCol="0">
            <a:spAutoFit/>
          </a:bodyPr>
          <a:lstStyle/>
          <a:p>
            <a:pPr marL="285750" indent="-285750">
              <a:buFont typeface="Arial" panose="020B0604020202020204" pitchFamily="34" charset="0"/>
              <a:buChar char="•"/>
            </a:pPr>
            <a:r>
              <a:rPr lang="en-US" dirty="0" smtClean="0">
                <a:latin typeface="+mn-lt"/>
              </a:rPr>
              <a:t>methods occupy space in a region of memory called the </a:t>
            </a:r>
            <a:r>
              <a:rPr lang="en-US" i="1" dirty="0" smtClean="0">
                <a:latin typeface="+mn-lt"/>
              </a:rPr>
              <a:t>call stack </a:t>
            </a:r>
            <a:endParaRPr lang="en-US" dirty="0" smtClean="0">
              <a:latin typeface="+mn-lt"/>
            </a:endParaRPr>
          </a:p>
          <a:p>
            <a:pPr marL="285750" indent="-285750">
              <a:buFont typeface="Arial" panose="020B0604020202020204" pitchFamily="34" charset="0"/>
              <a:buChar char="•"/>
            </a:pPr>
            <a:r>
              <a:rPr lang="en-US" dirty="0" smtClean="0">
                <a:latin typeface="+mn-lt"/>
              </a:rPr>
              <a:t>information regarding the state of the method is stored in a </a:t>
            </a:r>
            <a:r>
              <a:rPr lang="en-US" i="1" dirty="0" smtClean="0">
                <a:latin typeface="+mn-lt"/>
              </a:rPr>
              <a:t>stack frame</a:t>
            </a:r>
            <a:r>
              <a:rPr lang="en-US" dirty="0" smtClean="0">
                <a:latin typeface="+mn-lt"/>
              </a:rPr>
              <a:t> </a:t>
            </a:r>
          </a:p>
          <a:p>
            <a:pPr marL="285750" indent="-285750">
              <a:buFont typeface="Arial" panose="020B0604020202020204" pitchFamily="34" charset="0"/>
              <a:buChar char="•"/>
            </a:pPr>
            <a:r>
              <a:rPr lang="en-US" dirty="0" smtClean="0">
                <a:latin typeface="+mn-lt"/>
              </a:rPr>
              <a:t>the stack frame includes information such as the method parameters, local variables of the method, where the return value of the method should be copied to, where control should flow to after the method completes, ...</a:t>
            </a:r>
            <a:endParaRPr lang="en-US" dirty="0">
              <a:latin typeface="+mn-lt"/>
            </a:endParaRPr>
          </a:p>
          <a:p>
            <a:pPr marL="285750" indent="-285750">
              <a:buFont typeface="Arial" panose="020B0604020202020204" pitchFamily="34" charset="0"/>
              <a:buChar char="•"/>
            </a:pPr>
            <a:r>
              <a:rPr lang="en-US" dirty="0" smtClean="0">
                <a:latin typeface="+mn-lt"/>
              </a:rPr>
              <a:t>stack memory can be allocated and </a:t>
            </a:r>
            <a:r>
              <a:rPr lang="en-US" dirty="0" err="1" smtClean="0">
                <a:latin typeface="+mn-lt"/>
              </a:rPr>
              <a:t>deallocated</a:t>
            </a:r>
            <a:r>
              <a:rPr lang="en-US" dirty="0" smtClean="0">
                <a:latin typeface="+mn-lt"/>
              </a:rPr>
              <a:t> very quickly, but this speed is obtained by restricting the total amount of stack memory</a:t>
            </a:r>
          </a:p>
          <a:p>
            <a:pPr marL="285750" indent="-285750">
              <a:buFont typeface="Arial" panose="020B0604020202020204" pitchFamily="34" charset="0"/>
              <a:buChar char="•"/>
            </a:pPr>
            <a:r>
              <a:rPr lang="en-US" dirty="0" smtClean="0">
                <a:latin typeface="+mn-lt"/>
              </a:rPr>
              <a:t>if you try to solve a large problem using recursion you can exceed the available amount of stack memory which causes your program to crash</a:t>
            </a:r>
          </a:p>
        </p:txBody>
      </p:sp>
      <p:sp>
        <p:nvSpPr>
          <p:cNvPr id="6" name="TextBox 5"/>
          <p:cNvSpPr txBox="1"/>
          <p:nvPr/>
        </p:nvSpPr>
        <p:spPr>
          <a:xfrm>
            <a:off x="6703459" y="2334467"/>
            <a:ext cx="1489639" cy="369332"/>
          </a:xfrm>
          <a:prstGeom prst="rect">
            <a:avLst/>
          </a:prstGeom>
          <a:noFill/>
        </p:spPr>
        <p:txBody>
          <a:bodyPr wrap="none" rtlCol="0">
            <a:spAutoFit/>
          </a:bodyPr>
          <a:lstStyle/>
          <a:p>
            <a:r>
              <a:rPr lang="en-US" dirty="0" smtClean="0">
                <a:latin typeface="+mn-lt"/>
              </a:rPr>
              <a:t>a stack frame</a:t>
            </a:r>
            <a:endParaRPr lang="en-US" dirty="0">
              <a:latin typeface="+mn-lt"/>
            </a:endParaRPr>
          </a:p>
        </p:txBody>
      </p:sp>
    </p:spTree>
    <p:extLst>
      <p:ext uri="{BB962C8B-B14F-4D97-AF65-F5344CB8AC3E}">
        <p14:creationId xmlns:p14="http://schemas.microsoft.com/office/powerpoint/2010/main" val="27528378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4"/>
          <p:cNvSpPr>
            <a:spLocks noGrp="1"/>
          </p:cNvSpPr>
          <p:nvPr>
            <p:ph type="title"/>
          </p:nvPr>
        </p:nvSpPr>
        <p:spPr/>
        <p:txBody>
          <a:bodyPr/>
          <a:lstStyle/>
          <a:p>
            <a:r>
              <a:rPr lang="en-US" dirty="0" smtClean="0"/>
              <a:t>Jump It</a:t>
            </a:r>
          </a:p>
        </p:txBody>
      </p:sp>
      <p:sp>
        <p:nvSpPr>
          <p:cNvPr id="5" name="Content Placeholder 4"/>
          <p:cNvSpPr>
            <a:spLocks noGrp="1"/>
          </p:cNvSpPr>
          <p:nvPr>
            <p:ph sz="quarter" idx="1"/>
          </p:nvPr>
        </p:nvSpPr>
        <p:spPr/>
        <p:txBody>
          <a:bodyPr>
            <a:normAutofit/>
          </a:bodyPr>
          <a:lstStyle/>
          <a:p>
            <a:endParaRPr lang="en-US" sz="1600" dirty="0" smtClean="0"/>
          </a:p>
          <a:p>
            <a:r>
              <a:rPr lang="en-US" sz="1600" dirty="0">
                <a:solidFill>
                  <a:srgbClr val="7F0055"/>
                </a:solidFill>
                <a:latin typeface="Consolas"/>
              </a:rPr>
              <a:t>public</a:t>
            </a:r>
            <a:r>
              <a:rPr lang="en-US" sz="1600" dirty="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a:t>
            </a:r>
            <a:r>
              <a:rPr lang="en-US" sz="1600" dirty="0" err="1">
                <a:solidFill>
                  <a:srgbClr val="7F0055"/>
                </a:solidFill>
                <a:latin typeface="Consolas"/>
              </a:rPr>
              <a:t>int</a:t>
            </a:r>
            <a:r>
              <a:rPr lang="en-US" sz="1600" dirty="0">
                <a:solidFill>
                  <a:srgbClr val="000000"/>
                </a:solidFill>
                <a:latin typeface="Consolas"/>
              </a:rPr>
              <a:t> cost(List&lt;Integer&gt; </a:t>
            </a:r>
            <a:r>
              <a:rPr lang="en-US" sz="1600" dirty="0">
                <a:solidFill>
                  <a:srgbClr val="6A3E3E"/>
                </a:solidFill>
                <a:latin typeface="Consolas"/>
              </a:rPr>
              <a:t>board</a:t>
            </a:r>
            <a:r>
              <a:rPr lang="en-US" sz="1600" dirty="0">
                <a:solidFill>
                  <a:srgbClr val="000000"/>
                </a:solidFill>
                <a:latin typeface="Consolas"/>
              </a:rPr>
              <a:t>) {</a:t>
            </a:r>
          </a:p>
          <a:p>
            <a:r>
              <a:rPr lang="en-US" sz="1600" dirty="0" smtClean="0">
                <a:solidFill>
                  <a:srgbClr val="7F0055"/>
                </a:solidFill>
                <a:latin typeface="Consolas"/>
              </a:rPr>
              <a:t>  if</a:t>
            </a:r>
            <a:r>
              <a:rPr lang="en-US" sz="1600" dirty="0" smtClean="0">
                <a:solidFill>
                  <a:srgbClr val="000000"/>
                </a:solidFill>
                <a:latin typeface="Consolas"/>
              </a:rPr>
              <a:t> </a:t>
            </a:r>
            <a:r>
              <a:rPr lang="en-US" sz="1600" dirty="0">
                <a:solidFill>
                  <a:srgbClr val="000000"/>
                </a:solidFill>
                <a:latin typeface="Consolas"/>
              </a:rPr>
              <a:t>(</a:t>
            </a:r>
            <a:r>
              <a:rPr lang="en-US" sz="1600" dirty="0" err="1">
                <a:solidFill>
                  <a:srgbClr val="6A3E3E"/>
                </a:solidFill>
                <a:latin typeface="Consolas"/>
              </a:rPr>
              <a:t>board</a:t>
            </a:r>
            <a:r>
              <a:rPr lang="en-US" sz="1600" dirty="0" err="1">
                <a:solidFill>
                  <a:srgbClr val="000000"/>
                </a:solidFill>
                <a:latin typeface="Consolas"/>
              </a:rPr>
              <a:t>.size</a:t>
            </a:r>
            <a:r>
              <a:rPr lang="en-US" sz="1600" dirty="0">
                <a:solidFill>
                  <a:srgbClr val="000000"/>
                </a:solidFill>
                <a:latin typeface="Consolas"/>
              </a:rPr>
              <a:t>() == 2) {</a:t>
            </a:r>
          </a:p>
          <a:p>
            <a:r>
              <a:rPr lang="en-US" sz="1600" dirty="0" smtClean="0">
                <a:solidFill>
                  <a:srgbClr val="7F0055"/>
                </a:solidFill>
                <a:latin typeface="Consolas"/>
              </a:rPr>
              <a:t>    return</a:t>
            </a:r>
            <a:r>
              <a:rPr lang="en-US" sz="1600" dirty="0" smtClean="0">
                <a:solidFill>
                  <a:srgbClr val="000000"/>
                </a:solidFill>
                <a:latin typeface="Consolas"/>
              </a:rPr>
              <a:t>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(0) +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(1);</a:t>
            </a:r>
          </a:p>
          <a:p>
            <a:r>
              <a:rPr lang="en-US" sz="1600" dirty="0" smtClean="0">
                <a:solidFill>
                  <a:srgbClr val="000000"/>
                </a:solidFill>
                <a:latin typeface="Consolas"/>
              </a:rPr>
              <a:t>  }</a:t>
            </a:r>
            <a:endParaRPr lang="en-US" sz="1600" dirty="0">
              <a:solidFill>
                <a:srgbClr val="000000"/>
              </a:solidFill>
              <a:latin typeface="Consolas"/>
            </a:endParaRPr>
          </a:p>
          <a:p>
            <a:r>
              <a:rPr lang="en-US" sz="1600" dirty="0" smtClean="0">
                <a:solidFill>
                  <a:srgbClr val="7F0055"/>
                </a:solidFill>
                <a:latin typeface="Consolas"/>
              </a:rPr>
              <a:t>  if</a:t>
            </a:r>
            <a:r>
              <a:rPr lang="en-US" sz="1600" dirty="0" smtClean="0">
                <a:solidFill>
                  <a:srgbClr val="000000"/>
                </a:solidFill>
                <a:latin typeface="Consolas"/>
              </a:rPr>
              <a:t> </a:t>
            </a:r>
            <a:r>
              <a:rPr lang="en-US" sz="1600" dirty="0">
                <a:solidFill>
                  <a:srgbClr val="000000"/>
                </a:solidFill>
                <a:latin typeface="Consolas"/>
              </a:rPr>
              <a:t>(</a:t>
            </a:r>
            <a:r>
              <a:rPr lang="en-US" sz="1600" dirty="0" err="1">
                <a:solidFill>
                  <a:srgbClr val="6A3E3E"/>
                </a:solidFill>
                <a:latin typeface="Consolas"/>
              </a:rPr>
              <a:t>board</a:t>
            </a:r>
            <a:r>
              <a:rPr lang="en-US" sz="1600" dirty="0" err="1">
                <a:solidFill>
                  <a:srgbClr val="000000"/>
                </a:solidFill>
                <a:latin typeface="Consolas"/>
              </a:rPr>
              <a:t>.size</a:t>
            </a:r>
            <a:r>
              <a:rPr lang="en-US" sz="1600" dirty="0">
                <a:solidFill>
                  <a:srgbClr val="000000"/>
                </a:solidFill>
                <a:latin typeface="Consolas"/>
              </a:rPr>
              <a:t>() == 3) {</a:t>
            </a:r>
          </a:p>
          <a:p>
            <a:r>
              <a:rPr lang="en-US" sz="1600" dirty="0" smtClean="0">
                <a:solidFill>
                  <a:srgbClr val="7F0055"/>
                </a:solidFill>
                <a:latin typeface="Consolas"/>
              </a:rPr>
              <a:t>    return</a:t>
            </a:r>
            <a:r>
              <a:rPr lang="en-US" sz="1600" dirty="0" smtClean="0">
                <a:solidFill>
                  <a:srgbClr val="000000"/>
                </a:solidFill>
                <a:latin typeface="Consolas"/>
              </a:rPr>
              <a:t>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(0) +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(2);</a:t>
            </a:r>
          </a:p>
          <a:p>
            <a:r>
              <a:rPr lang="en-US" sz="1600" dirty="0" smtClean="0">
                <a:solidFill>
                  <a:srgbClr val="000000"/>
                </a:solidFill>
                <a:latin typeface="Consolas"/>
              </a:rPr>
              <a:t>  }</a:t>
            </a:r>
            <a:endParaRPr lang="en-US" sz="1600" dirty="0">
              <a:solidFill>
                <a:srgbClr val="000000"/>
              </a:solidFill>
              <a:latin typeface="Consolas"/>
            </a:endParaRPr>
          </a:p>
          <a:p>
            <a:r>
              <a:rPr lang="en-US" sz="1600" dirty="0" smtClean="0">
                <a:solidFill>
                  <a:srgbClr val="000000"/>
                </a:solidFill>
                <a:latin typeface="Consolas"/>
              </a:rPr>
              <a:t>  List&lt;Integer</a:t>
            </a:r>
            <a:r>
              <a:rPr lang="en-US" sz="1600" dirty="0">
                <a:solidFill>
                  <a:srgbClr val="000000"/>
                </a:solidFill>
                <a:latin typeface="Consolas"/>
              </a:rPr>
              <a:t>&gt; </a:t>
            </a:r>
            <a:r>
              <a:rPr lang="en-US" sz="1600" dirty="0" err="1">
                <a:solidFill>
                  <a:srgbClr val="6A3E3E"/>
                </a:solidFill>
                <a:latin typeface="Consolas"/>
              </a:rPr>
              <a:t>afterOneStep</a:t>
            </a:r>
            <a:r>
              <a:rPr lang="en-US" sz="1600" dirty="0">
                <a:solidFill>
                  <a:srgbClr val="000000"/>
                </a:solidFill>
                <a:latin typeface="Consolas"/>
              </a:rPr>
              <a:t> = </a:t>
            </a:r>
            <a:r>
              <a:rPr lang="en-US" sz="1600" dirty="0" err="1">
                <a:solidFill>
                  <a:srgbClr val="6A3E3E"/>
                </a:solidFill>
                <a:latin typeface="Consolas"/>
              </a:rPr>
              <a:t>board</a:t>
            </a:r>
            <a:r>
              <a:rPr lang="en-US" sz="1600" dirty="0" err="1">
                <a:solidFill>
                  <a:srgbClr val="000000"/>
                </a:solidFill>
                <a:latin typeface="Consolas"/>
              </a:rPr>
              <a:t>.subList</a:t>
            </a:r>
            <a:r>
              <a:rPr lang="en-US" sz="1600" dirty="0">
                <a:solidFill>
                  <a:srgbClr val="000000"/>
                </a:solidFill>
                <a:latin typeface="Consolas"/>
              </a:rPr>
              <a:t>(1, </a:t>
            </a:r>
            <a:r>
              <a:rPr lang="en-US" sz="1600" dirty="0" err="1">
                <a:solidFill>
                  <a:srgbClr val="6A3E3E"/>
                </a:solidFill>
                <a:latin typeface="Consolas"/>
              </a:rPr>
              <a:t>board</a:t>
            </a:r>
            <a:r>
              <a:rPr lang="en-US" sz="1600" dirty="0" err="1">
                <a:solidFill>
                  <a:srgbClr val="000000"/>
                </a:solidFill>
                <a:latin typeface="Consolas"/>
              </a:rPr>
              <a:t>.size</a:t>
            </a:r>
            <a:r>
              <a:rPr lang="en-US" sz="1600" dirty="0">
                <a:solidFill>
                  <a:srgbClr val="000000"/>
                </a:solidFill>
                <a:latin typeface="Consolas"/>
              </a:rPr>
              <a:t>());</a:t>
            </a:r>
          </a:p>
          <a:p>
            <a:r>
              <a:rPr lang="en-US" sz="1600" dirty="0" smtClean="0">
                <a:solidFill>
                  <a:srgbClr val="000000"/>
                </a:solidFill>
                <a:latin typeface="Consolas"/>
              </a:rPr>
              <a:t>  List&lt;Integer</a:t>
            </a:r>
            <a:r>
              <a:rPr lang="en-US" sz="1600" dirty="0">
                <a:solidFill>
                  <a:srgbClr val="000000"/>
                </a:solidFill>
                <a:latin typeface="Consolas"/>
              </a:rPr>
              <a:t>&gt; </a:t>
            </a:r>
            <a:r>
              <a:rPr lang="en-US" sz="1600" dirty="0" err="1">
                <a:solidFill>
                  <a:srgbClr val="6A3E3E"/>
                </a:solidFill>
                <a:latin typeface="Consolas"/>
              </a:rPr>
              <a:t>afterTwoStep</a:t>
            </a:r>
            <a:r>
              <a:rPr lang="en-US" sz="1600" dirty="0">
                <a:solidFill>
                  <a:srgbClr val="000000"/>
                </a:solidFill>
                <a:latin typeface="Consolas"/>
              </a:rPr>
              <a:t> = </a:t>
            </a:r>
            <a:r>
              <a:rPr lang="en-US" sz="1600" dirty="0" err="1">
                <a:solidFill>
                  <a:srgbClr val="6A3E3E"/>
                </a:solidFill>
                <a:latin typeface="Consolas"/>
              </a:rPr>
              <a:t>board</a:t>
            </a:r>
            <a:r>
              <a:rPr lang="en-US" sz="1600" dirty="0" err="1">
                <a:solidFill>
                  <a:srgbClr val="000000"/>
                </a:solidFill>
                <a:latin typeface="Consolas"/>
              </a:rPr>
              <a:t>.subList</a:t>
            </a:r>
            <a:r>
              <a:rPr lang="en-US" sz="1600" dirty="0">
                <a:solidFill>
                  <a:srgbClr val="000000"/>
                </a:solidFill>
                <a:latin typeface="Consolas"/>
              </a:rPr>
              <a:t>(2, </a:t>
            </a:r>
            <a:r>
              <a:rPr lang="en-US" sz="1600" dirty="0" err="1">
                <a:solidFill>
                  <a:srgbClr val="6A3E3E"/>
                </a:solidFill>
                <a:latin typeface="Consolas"/>
              </a:rPr>
              <a:t>board</a:t>
            </a:r>
            <a:r>
              <a:rPr lang="en-US" sz="1600" dirty="0" err="1">
                <a:solidFill>
                  <a:srgbClr val="000000"/>
                </a:solidFill>
                <a:latin typeface="Consolas"/>
              </a:rPr>
              <a:t>.size</a:t>
            </a:r>
            <a:r>
              <a:rPr lang="en-US" sz="1600" dirty="0">
                <a:solidFill>
                  <a:srgbClr val="000000"/>
                </a:solidFill>
                <a:latin typeface="Consolas"/>
              </a:rPr>
              <a:t>());</a:t>
            </a:r>
          </a:p>
          <a:p>
            <a:r>
              <a:rPr lang="en-US" sz="1600" dirty="0" smtClean="0">
                <a:solidFill>
                  <a:srgbClr val="7F0055"/>
                </a:solidFill>
                <a:latin typeface="Consolas"/>
              </a:rPr>
              <a:t>  </a:t>
            </a:r>
            <a:r>
              <a:rPr lang="en-US" sz="1600" dirty="0" err="1" smtClean="0">
                <a:solidFill>
                  <a:srgbClr val="7F0055"/>
                </a:solidFill>
                <a:latin typeface="Consolas"/>
              </a:rPr>
              <a:t>int</a:t>
            </a:r>
            <a:r>
              <a:rPr lang="en-US" sz="1600" dirty="0" smtClean="0">
                <a:solidFill>
                  <a:srgbClr val="000000"/>
                </a:solidFill>
                <a:latin typeface="Consolas"/>
              </a:rPr>
              <a:t> </a:t>
            </a:r>
            <a:r>
              <a:rPr lang="en-US" sz="1600" dirty="0">
                <a:solidFill>
                  <a:srgbClr val="6A3E3E"/>
                </a:solidFill>
                <a:latin typeface="Consolas"/>
              </a:rPr>
              <a:t>c</a:t>
            </a:r>
            <a:r>
              <a:rPr lang="en-US" sz="1600" dirty="0">
                <a:solidFill>
                  <a:srgbClr val="000000"/>
                </a:solidFill>
                <a:latin typeface="Consolas"/>
              </a:rPr>
              <a:t> =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(0);</a:t>
            </a:r>
          </a:p>
          <a:p>
            <a:r>
              <a:rPr lang="en-US" sz="1600" dirty="0" smtClean="0">
                <a:solidFill>
                  <a:srgbClr val="7F0055"/>
                </a:solidFill>
                <a:latin typeface="Consolas"/>
              </a:rPr>
              <a:t>  return</a:t>
            </a:r>
            <a:r>
              <a:rPr lang="en-US" sz="1600" dirty="0" smtClean="0">
                <a:solidFill>
                  <a:srgbClr val="000000"/>
                </a:solidFill>
                <a:latin typeface="Consolas"/>
              </a:rPr>
              <a:t> </a:t>
            </a:r>
            <a:r>
              <a:rPr lang="en-US" sz="1600" dirty="0">
                <a:solidFill>
                  <a:srgbClr val="6A3E3E"/>
                </a:solidFill>
                <a:latin typeface="Consolas"/>
              </a:rPr>
              <a:t>c</a:t>
            </a:r>
            <a:r>
              <a:rPr lang="en-US" sz="1600" dirty="0">
                <a:solidFill>
                  <a:srgbClr val="000000"/>
                </a:solidFill>
                <a:latin typeface="Consolas"/>
              </a:rPr>
              <a:t> + </a:t>
            </a:r>
            <a:r>
              <a:rPr lang="en-US" sz="1600" dirty="0" err="1">
                <a:solidFill>
                  <a:srgbClr val="000000"/>
                </a:solidFill>
                <a:latin typeface="Consolas"/>
              </a:rPr>
              <a:t>Math.</a:t>
            </a:r>
            <a:r>
              <a:rPr lang="en-US" sz="1600" i="1" dirty="0" err="1">
                <a:solidFill>
                  <a:srgbClr val="000000"/>
                </a:solidFill>
                <a:latin typeface="Consolas"/>
              </a:rPr>
              <a:t>min</a:t>
            </a:r>
            <a:r>
              <a:rPr lang="en-US" sz="1600" dirty="0">
                <a:solidFill>
                  <a:srgbClr val="000000"/>
                </a:solidFill>
                <a:latin typeface="Consolas"/>
              </a:rPr>
              <a:t>(</a:t>
            </a:r>
            <a:r>
              <a:rPr lang="en-US" sz="1600" i="1" dirty="0">
                <a:solidFill>
                  <a:srgbClr val="000000"/>
                </a:solidFill>
                <a:latin typeface="Consolas"/>
              </a:rPr>
              <a:t>cost</a:t>
            </a:r>
            <a:r>
              <a:rPr lang="en-US" sz="1600" dirty="0">
                <a:solidFill>
                  <a:srgbClr val="000000"/>
                </a:solidFill>
                <a:latin typeface="Consolas"/>
              </a:rPr>
              <a:t>(</a:t>
            </a:r>
            <a:r>
              <a:rPr lang="en-US" sz="1600" dirty="0" err="1">
                <a:solidFill>
                  <a:srgbClr val="6A3E3E"/>
                </a:solidFill>
                <a:latin typeface="Consolas"/>
              </a:rPr>
              <a:t>afterOneStep</a:t>
            </a:r>
            <a:r>
              <a:rPr lang="en-US" sz="1600" dirty="0">
                <a:solidFill>
                  <a:srgbClr val="000000"/>
                </a:solidFill>
                <a:latin typeface="Consolas"/>
              </a:rPr>
              <a:t>), </a:t>
            </a:r>
            <a:r>
              <a:rPr lang="en-US" sz="1600" i="1" dirty="0">
                <a:solidFill>
                  <a:srgbClr val="000000"/>
                </a:solidFill>
                <a:latin typeface="Consolas"/>
              </a:rPr>
              <a:t>cost</a:t>
            </a:r>
            <a:r>
              <a:rPr lang="en-US" sz="1600" dirty="0">
                <a:solidFill>
                  <a:srgbClr val="000000"/>
                </a:solidFill>
                <a:latin typeface="Consolas"/>
              </a:rPr>
              <a:t>(</a:t>
            </a:r>
            <a:r>
              <a:rPr lang="en-US" sz="1600" dirty="0" err="1">
                <a:solidFill>
                  <a:srgbClr val="6A3E3E"/>
                </a:solidFill>
                <a:latin typeface="Consolas"/>
              </a:rPr>
              <a:t>afterTwoStep</a:t>
            </a:r>
            <a:r>
              <a:rPr lang="en-US" sz="1600" dirty="0">
                <a:solidFill>
                  <a:srgbClr val="000000"/>
                </a:solidFill>
                <a:latin typeface="Consolas"/>
              </a:rPr>
              <a:t>));</a:t>
            </a:r>
          </a:p>
          <a:p>
            <a:r>
              <a:rPr lang="en-US" sz="1600" dirty="0">
                <a:solidFill>
                  <a:srgbClr val="000000"/>
                </a:solidFill>
                <a:latin typeface="Consolas"/>
              </a:rPr>
              <a:t>}</a:t>
            </a:r>
          </a:p>
          <a:p>
            <a:endParaRPr lang="en-US" sz="1600" dirty="0">
              <a:latin typeface="Consolas"/>
            </a:endParaRPr>
          </a:p>
        </p:txBody>
      </p:sp>
      <p:sp>
        <p:nvSpPr>
          <p:cNvPr id="4" name="Slide Number Placeholder 3"/>
          <p:cNvSpPr>
            <a:spLocks noGrp="1"/>
          </p:cNvSpPr>
          <p:nvPr>
            <p:ph type="sldNum" sz="quarter" idx="12"/>
          </p:nvPr>
        </p:nvSpPr>
        <p:spPr/>
        <p:txBody>
          <a:bodyPr/>
          <a:lstStyle/>
          <a:p>
            <a:pPr>
              <a:defRPr/>
            </a:pPr>
            <a:fld id="{CF25BC09-FA85-4176-93C6-D48F7946CC89}" type="slidenum">
              <a:rPr lang="en-US" smtClean="0"/>
              <a:pPr>
                <a:defRPr/>
              </a:pPr>
              <a:t>50</a:t>
            </a:fld>
            <a:endParaRPr lang="en-US"/>
          </a:p>
        </p:txBody>
      </p:sp>
    </p:spTree>
    <p:extLst>
      <p:ext uri="{BB962C8B-B14F-4D97-AF65-F5344CB8AC3E}">
        <p14:creationId xmlns:p14="http://schemas.microsoft.com/office/powerpoint/2010/main" val="1904631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Jump It</a:t>
            </a:r>
            <a:endParaRPr lang="en-US" dirty="0"/>
          </a:p>
        </p:txBody>
      </p:sp>
      <p:sp>
        <p:nvSpPr>
          <p:cNvPr id="6" name="Content Placeholder 5"/>
          <p:cNvSpPr>
            <a:spLocks noGrp="1"/>
          </p:cNvSpPr>
          <p:nvPr>
            <p:ph sz="quarter" idx="1"/>
          </p:nvPr>
        </p:nvSpPr>
        <p:spPr/>
        <p:txBody>
          <a:bodyPr/>
          <a:lstStyle/>
          <a:p>
            <a:r>
              <a:rPr lang="en-US" dirty="0" smtClean="0"/>
              <a:t>can you modify the </a:t>
            </a:r>
            <a:r>
              <a:rPr lang="en-US" dirty="0" smtClean="0">
                <a:latin typeface="Consolas" panose="020B0609020204030204" pitchFamily="49" charset="0"/>
                <a:cs typeface="Consolas" panose="020B0609020204030204" pitchFamily="49" charset="0"/>
              </a:rPr>
              <a:t>cost</a:t>
            </a:r>
            <a:r>
              <a:rPr lang="en-US" dirty="0" smtClean="0"/>
              <a:t> method so that it also produces a list of moves?</a:t>
            </a:r>
          </a:p>
          <a:p>
            <a:pPr lvl="1"/>
            <a:r>
              <a:rPr lang="en-US" dirty="0" smtClean="0"/>
              <a:t>e.g., for the following board</a:t>
            </a:r>
          </a:p>
          <a:p>
            <a:pPr lvl="1"/>
            <a:endParaRPr lang="en-US" dirty="0"/>
          </a:p>
          <a:p>
            <a:pPr lvl="1"/>
            <a:endParaRPr lang="en-US" dirty="0" smtClean="0"/>
          </a:p>
          <a:p>
            <a:pPr lvl="1"/>
            <a:endParaRPr lang="en-US" dirty="0"/>
          </a:p>
          <a:p>
            <a:pPr marL="274638" lvl="1" indent="0">
              <a:buNone/>
            </a:pPr>
            <a:endParaRPr lang="en-US" dirty="0"/>
          </a:p>
          <a:p>
            <a:pPr marL="274638" lvl="1" indent="0">
              <a:buNone/>
            </a:pPr>
            <a:r>
              <a:rPr lang="en-US" dirty="0" smtClean="0"/>
              <a:t>    the method produces the list </a:t>
            </a:r>
            <a:r>
              <a:rPr lang="en-US" dirty="0" smtClean="0">
                <a:latin typeface="Consolas" panose="020B0609020204030204" pitchFamily="49" charset="0"/>
                <a:cs typeface="Consolas" panose="020B0609020204030204" pitchFamily="49" charset="0"/>
              </a:rPr>
              <a:t>[1, 2, 2]</a:t>
            </a:r>
            <a:r>
              <a:rPr lang="en-US" dirty="0" smtClean="0"/>
              <a:t> </a:t>
            </a:r>
          </a:p>
          <a:p>
            <a:r>
              <a:rPr lang="en-US" dirty="0" smtClean="0"/>
              <a:t>consider using the following modified signature</a:t>
            </a:r>
            <a:endParaRPr lang="en-US" dirty="0"/>
          </a:p>
          <a:p>
            <a:endParaRPr lang="en-US" sz="2800" dirty="0">
              <a:latin typeface="Consolas"/>
            </a:endParaRPr>
          </a:p>
          <a:p>
            <a:pPr marL="0" indent="0">
              <a:buNone/>
            </a:pPr>
            <a:r>
              <a:rPr lang="en-US" sz="1800" b="1" dirty="0">
                <a:solidFill>
                  <a:srgbClr val="7F0055"/>
                </a:solidFill>
                <a:latin typeface="Consolas"/>
              </a:rPr>
              <a:t>public</a:t>
            </a:r>
            <a:r>
              <a:rPr lang="en-US" sz="1800" b="1" dirty="0">
                <a:solidFill>
                  <a:srgbClr val="000000"/>
                </a:solidFill>
                <a:latin typeface="Consolas"/>
              </a:rPr>
              <a:t> </a:t>
            </a:r>
            <a:r>
              <a:rPr lang="en-US" sz="1800" b="1" dirty="0">
                <a:solidFill>
                  <a:srgbClr val="7F0055"/>
                </a:solidFill>
                <a:latin typeface="Consolas"/>
              </a:rPr>
              <a:t>static</a:t>
            </a:r>
            <a:r>
              <a:rPr lang="en-US" sz="1800" b="1" dirty="0">
                <a:solidFill>
                  <a:srgbClr val="000000"/>
                </a:solidFill>
                <a:latin typeface="Consolas"/>
              </a:rPr>
              <a:t> </a:t>
            </a:r>
            <a:r>
              <a:rPr lang="en-US" sz="1800" b="1" dirty="0" err="1">
                <a:solidFill>
                  <a:srgbClr val="7F0055"/>
                </a:solidFill>
                <a:latin typeface="Consolas"/>
              </a:rPr>
              <a:t>int</a:t>
            </a:r>
            <a:r>
              <a:rPr lang="en-US" sz="1800" b="1" dirty="0">
                <a:solidFill>
                  <a:srgbClr val="000000"/>
                </a:solidFill>
                <a:latin typeface="Consolas"/>
              </a:rPr>
              <a:t> cost(List&lt;Integer&gt; </a:t>
            </a:r>
            <a:r>
              <a:rPr lang="en-US" sz="1800" b="1" dirty="0">
                <a:solidFill>
                  <a:srgbClr val="6A3E3E"/>
                </a:solidFill>
                <a:latin typeface="Consolas"/>
              </a:rPr>
              <a:t>board</a:t>
            </a:r>
            <a:r>
              <a:rPr lang="en-US" sz="1800" b="1" dirty="0">
                <a:solidFill>
                  <a:srgbClr val="000000"/>
                </a:solidFill>
                <a:latin typeface="Consolas"/>
              </a:rPr>
              <a:t>, List&lt;Integer&gt; </a:t>
            </a:r>
            <a:r>
              <a:rPr lang="en-US" sz="1800" b="1" dirty="0">
                <a:solidFill>
                  <a:srgbClr val="6A3E3E"/>
                </a:solidFill>
                <a:latin typeface="Consolas"/>
              </a:rPr>
              <a:t>moves</a:t>
            </a:r>
            <a:r>
              <a:rPr lang="en-US" sz="1800" b="1" dirty="0" smtClean="0">
                <a:solidFill>
                  <a:srgbClr val="000000"/>
                </a:solidFill>
                <a:latin typeface="Consolas"/>
              </a:rPr>
              <a:t>)</a:t>
            </a:r>
            <a:endParaRPr lang="en-US" sz="1800" dirty="0"/>
          </a:p>
        </p:txBody>
      </p:sp>
      <p:sp>
        <p:nvSpPr>
          <p:cNvPr id="4" name="Slide Number Placeholder 3"/>
          <p:cNvSpPr>
            <a:spLocks noGrp="1"/>
          </p:cNvSpPr>
          <p:nvPr>
            <p:ph type="sldNum" sz="quarter" idx="12"/>
          </p:nvPr>
        </p:nvSpPr>
        <p:spPr/>
        <p:txBody>
          <a:bodyPr/>
          <a:lstStyle/>
          <a:p>
            <a:pPr>
              <a:defRPr/>
            </a:pPr>
            <a:fld id="{391FEB43-8257-4DA8-8AF2-247D12C10482}" type="slidenum">
              <a:rPr lang="en-US" smtClean="0"/>
              <a:pPr>
                <a:defRPr/>
              </a:pPr>
              <a:t>51</a:t>
            </a:fld>
            <a:endParaRPr lang="en-US"/>
          </a:p>
        </p:txBody>
      </p:sp>
      <p:graphicFrame>
        <p:nvGraphicFramePr>
          <p:cNvPr id="7" name="Table 6"/>
          <p:cNvGraphicFramePr>
            <a:graphicFrameLocks noGrp="1"/>
          </p:cNvGraphicFramePr>
          <p:nvPr>
            <p:extLst/>
          </p:nvPr>
        </p:nvGraphicFramePr>
        <p:xfrm>
          <a:off x="1674813" y="3204056"/>
          <a:ext cx="5794374" cy="685800"/>
        </p:xfrm>
        <a:graphic>
          <a:graphicData uri="http://schemas.openxmlformats.org/drawingml/2006/table">
            <a:tbl>
              <a:tblPr firstRow="1" bandRow="1">
                <a:tableStyleId>{5C22544A-7EE6-4342-B048-85BDC9FD1C3A}</a:tableStyleId>
              </a:tblPr>
              <a:tblGrid>
                <a:gridCol w="965729"/>
                <a:gridCol w="965729"/>
                <a:gridCol w="965729"/>
                <a:gridCol w="965729"/>
                <a:gridCol w="965729"/>
                <a:gridCol w="965729"/>
              </a:tblGrid>
              <a:tr h="685800">
                <a:tc>
                  <a:txBody>
                    <a:bodyPr/>
                    <a:lstStyle/>
                    <a:p>
                      <a:pPr algn="ctr"/>
                      <a:r>
                        <a:rPr lang="en-CA" dirty="0" smtClean="0">
                          <a:solidFill>
                            <a:schemeClr val="tx1"/>
                          </a:solidFill>
                          <a:latin typeface="Courier New" pitchFamily="49" charset="0"/>
                          <a:cs typeface="Courier New" pitchFamily="49" charset="0"/>
                        </a:rPr>
                        <a:t>0</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3</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80</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6</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57</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dirty="0" smtClean="0">
                          <a:solidFill>
                            <a:schemeClr val="tx1"/>
                          </a:solidFill>
                          <a:latin typeface="Courier New" pitchFamily="49" charset="0"/>
                          <a:cs typeface="Courier New" pitchFamily="49" charset="0"/>
                        </a:rPr>
                        <a:t>10</a:t>
                      </a:r>
                      <a:endParaRPr lang="en-US" dirty="0">
                        <a:solidFill>
                          <a:schemeClr val="tx1"/>
                        </a:solidFill>
                        <a:latin typeface="Courier New" pitchFamily="49" charset="0"/>
                        <a:cs typeface="Courier New" pitchFamily="49"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 name="Curved Down Arrow 7"/>
          <p:cNvSpPr/>
          <p:nvPr/>
        </p:nvSpPr>
        <p:spPr>
          <a:xfrm>
            <a:off x="2210113" y="2674168"/>
            <a:ext cx="921712"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urved Down Arrow 8"/>
          <p:cNvSpPr/>
          <p:nvPr/>
        </p:nvSpPr>
        <p:spPr>
          <a:xfrm>
            <a:off x="3131824" y="2668155"/>
            <a:ext cx="1901031"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urved Down Arrow 9"/>
          <p:cNvSpPr/>
          <p:nvPr/>
        </p:nvSpPr>
        <p:spPr>
          <a:xfrm>
            <a:off x="5032856" y="2647734"/>
            <a:ext cx="1958638"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608091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the Jump It problem has a couple of nice properties:</a:t>
            </a:r>
          </a:p>
          <a:p>
            <a:pPr lvl="1"/>
            <a:r>
              <a:rPr lang="en-US" dirty="0" smtClean="0"/>
              <a:t>the rules of the game make it impossible to move to the same square twice</a:t>
            </a:r>
          </a:p>
          <a:p>
            <a:pPr lvl="1"/>
            <a:r>
              <a:rPr lang="en-US" dirty="0" smtClean="0"/>
              <a:t>the rules of the games make it impossible to try to move off of the board</a:t>
            </a:r>
          </a:p>
          <a:p>
            <a:r>
              <a:rPr lang="en-US" dirty="0" smtClean="0"/>
              <a:t>consider the following problem</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52</a:t>
            </a:fld>
            <a:endParaRPr lang="en-US"/>
          </a:p>
        </p:txBody>
      </p:sp>
    </p:spTree>
    <p:extLst>
      <p:ext uri="{BB962C8B-B14F-4D97-AF65-F5344CB8AC3E}">
        <p14:creationId xmlns:p14="http://schemas.microsoft.com/office/powerpoint/2010/main" val="1326406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53</a:t>
            </a:fld>
            <a:endParaRPr lang="en-US"/>
          </a:p>
        </p:txBody>
      </p:sp>
      <p:sp>
        <p:nvSpPr>
          <p:cNvPr id="7" name="Content Placeholder 6"/>
          <p:cNvSpPr>
            <a:spLocks noGrp="1"/>
          </p:cNvSpPr>
          <p:nvPr>
            <p:ph sz="quarter" idx="1"/>
          </p:nvPr>
        </p:nvSpPr>
        <p:spPr/>
        <p:txBody>
          <a:bodyPr/>
          <a:lstStyle/>
          <a:p>
            <a:r>
              <a:rPr lang="en-US" dirty="0" smtClean="0"/>
              <a:t>given a list of non-negative integer values:</a:t>
            </a:r>
          </a:p>
          <a:p>
            <a:endParaRPr lang="en-US" dirty="0"/>
          </a:p>
          <a:p>
            <a:endParaRPr lang="en-US" dirty="0" smtClean="0"/>
          </a:p>
          <a:p>
            <a:endParaRPr lang="en-US" dirty="0"/>
          </a:p>
          <a:p>
            <a:pPr lvl="1"/>
            <a:r>
              <a:rPr lang="en-US" dirty="0" smtClean="0"/>
              <a:t>starting from the first element try to reach the last element (whose value is always zero)</a:t>
            </a:r>
          </a:p>
          <a:p>
            <a:pPr lvl="1"/>
            <a:r>
              <a:rPr lang="en-US" dirty="0" smtClean="0"/>
              <a:t>you may move left or right by the number of elements equal to the value of the element that you are currently on</a:t>
            </a:r>
          </a:p>
          <a:p>
            <a:pPr lvl="1"/>
            <a:r>
              <a:rPr lang="en-US" dirty="0" smtClean="0"/>
              <a:t>you may not move outside the bounds of the list</a:t>
            </a:r>
            <a:endParaRPr lang="en-US" dirty="0"/>
          </a:p>
        </p:txBody>
      </p:sp>
      <p:graphicFrame>
        <p:nvGraphicFramePr>
          <p:cNvPr id="8" name="Content Placeholder 4"/>
          <p:cNvGraphicFramePr>
            <a:graphicFrameLocks/>
          </p:cNvGraphicFramePr>
          <p:nvPr>
            <p:extLst/>
          </p:nvPr>
        </p:nvGraphicFramePr>
        <p:xfrm>
          <a:off x="457200" y="2136448"/>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531497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1</a:t>
            </a:r>
            <a:endParaRPr lang="en-US"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54</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accent2"/>
                          </a:solidFill>
                        </a:rPr>
                        <a:t>2</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18" name="Curved Down Arrow 17"/>
          <p:cNvSpPr/>
          <p:nvPr/>
        </p:nvSpPr>
        <p:spPr>
          <a:xfrm>
            <a:off x="827544" y="2674168"/>
            <a:ext cx="1785817"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1632460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1</a:t>
            </a:r>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55</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accent2"/>
                          </a:solidFill>
                        </a:rPr>
                        <a:t>4</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18" name="Curved Down Arrow 17"/>
          <p:cNvSpPr/>
          <p:nvPr/>
        </p:nvSpPr>
        <p:spPr>
          <a:xfrm>
            <a:off x="2498148" y="2674168"/>
            <a:ext cx="3398813"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9888691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1</a:t>
            </a:r>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56</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accent2"/>
                          </a:solidFill>
                        </a:rPr>
                        <a:t>1</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18" name="Curved Down Arrow 17"/>
          <p:cNvSpPr/>
          <p:nvPr/>
        </p:nvSpPr>
        <p:spPr>
          <a:xfrm>
            <a:off x="5781747" y="2674168"/>
            <a:ext cx="921712"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3808596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1</a:t>
            </a:r>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57</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accent2"/>
                          </a:solidFill>
                        </a:rPr>
                        <a:t>6</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18" name="Curved Down Arrow 17"/>
          <p:cNvSpPr/>
          <p:nvPr/>
        </p:nvSpPr>
        <p:spPr>
          <a:xfrm flipH="1">
            <a:off x="1634043" y="2674168"/>
            <a:ext cx="5069416"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3616634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1</a:t>
            </a:r>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58</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accent2"/>
                          </a:solidFill>
                        </a:rPr>
                        <a:t>3</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7" name="Curved Down Arrow 6"/>
          <p:cNvSpPr/>
          <p:nvPr/>
        </p:nvSpPr>
        <p:spPr>
          <a:xfrm>
            <a:off x="1634042" y="2674168"/>
            <a:ext cx="2592315"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223483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1</a:t>
            </a:r>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59</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accent2"/>
                          </a:solidFill>
                        </a:rPr>
                        <a:t>5</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7" name="Curved Down Arrow 6"/>
          <p:cNvSpPr/>
          <p:nvPr/>
        </p:nvSpPr>
        <p:spPr>
          <a:xfrm>
            <a:off x="4111144" y="2674168"/>
            <a:ext cx="4205311"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43674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6</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20090849"/>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powerOf10(2)</a:t>
                      </a:r>
                      <a:endParaRPr lang="en-US" b="1" i="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23054131"/>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6" name="TextBox 5"/>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67844400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2</a:t>
            </a:r>
            <a:endParaRPr lang="en-US"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60</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accent2"/>
                          </a:solidFill>
                        </a:rPr>
                        <a:t>2</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18" name="Curved Down Arrow 17"/>
          <p:cNvSpPr/>
          <p:nvPr/>
        </p:nvSpPr>
        <p:spPr>
          <a:xfrm>
            <a:off x="827544" y="2674168"/>
            <a:ext cx="1785817"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9482364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a:t>
            </a:r>
            <a:r>
              <a:rPr lang="en-US" dirty="0" smtClean="0"/>
              <a:t>2</a:t>
            </a:r>
            <a:endParaRPr lang="en-US"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61</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accent2"/>
                          </a:solidFill>
                        </a:rPr>
                        <a:t>4</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18" name="Curved Down Arrow 17"/>
          <p:cNvSpPr/>
          <p:nvPr/>
        </p:nvSpPr>
        <p:spPr>
          <a:xfrm>
            <a:off x="2498148" y="2674168"/>
            <a:ext cx="3398813"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6223000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a:t>
            </a:r>
            <a:r>
              <a:rPr lang="en-US" dirty="0" smtClean="0"/>
              <a:t>2</a:t>
            </a:r>
            <a:endParaRPr lang="en-US"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62</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accent2"/>
                          </a:solidFill>
                        </a:rPr>
                        <a:t>1</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18" name="Curved Down Arrow 17"/>
          <p:cNvSpPr/>
          <p:nvPr/>
        </p:nvSpPr>
        <p:spPr>
          <a:xfrm flipH="1">
            <a:off x="4917642" y="2674168"/>
            <a:ext cx="864105"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877031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a:t>
            </a:r>
            <a:r>
              <a:rPr lang="en-US" dirty="0" smtClean="0"/>
              <a:t>2</a:t>
            </a:r>
            <a:endParaRPr lang="en-US"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63</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accent2"/>
                          </a:solidFill>
                        </a:rPr>
                        <a:t>2</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18" name="Curved Down Arrow 17"/>
          <p:cNvSpPr/>
          <p:nvPr/>
        </p:nvSpPr>
        <p:spPr>
          <a:xfrm flipH="1">
            <a:off x="3247038" y="2674168"/>
            <a:ext cx="1791085"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98099802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a:t>
            </a:r>
            <a:r>
              <a:rPr lang="en-US" dirty="0" smtClean="0"/>
              <a:t>2</a:t>
            </a:r>
            <a:endParaRPr lang="en-US"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64</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accent2"/>
                          </a:solidFill>
                        </a:rPr>
                        <a:t>2</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7" name="Curved Down Arrow 6"/>
          <p:cNvSpPr/>
          <p:nvPr/>
        </p:nvSpPr>
        <p:spPr>
          <a:xfrm flipH="1">
            <a:off x="1576436" y="2674168"/>
            <a:ext cx="1791085"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6711300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a:t>
            </a:r>
            <a:r>
              <a:rPr lang="en-US" dirty="0" smtClean="0"/>
              <a:t>2</a:t>
            </a:r>
            <a:endParaRPr lang="en-US"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65</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accent2"/>
                          </a:solidFill>
                        </a:rPr>
                        <a:t>3</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7" name="Curved Down Arrow 6"/>
          <p:cNvSpPr/>
          <p:nvPr/>
        </p:nvSpPr>
        <p:spPr>
          <a:xfrm>
            <a:off x="1634042" y="2674168"/>
            <a:ext cx="2592315"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8761032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a:t>
            </a:r>
            <a:r>
              <a:rPr lang="en-US" dirty="0" smtClean="0"/>
              <a:t>2</a:t>
            </a:r>
            <a:endParaRPr lang="en-US" dirty="0"/>
          </a:p>
        </p:txBody>
      </p:sp>
      <p:sp>
        <p:nvSpPr>
          <p:cNvPr id="3" name="Content Placeholder 2"/>
          <p:cNvSpPr>
            <a:spLocks noGrp="1"/>
          </p:cNvSpPr>
          <p:nvPr>
            <p:ph sz="quarter"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66</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accent2"/>
                          </a:solidFill>
                        </a:rPr>
                        <a:t>5</a:t>
                      </a:r>
                      <a:endParaRPr lang="en-US" dirty="0">
                        <a:solidFill>
                          <a:schemeClr val="accent2"/>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7" name="Curved Down Arrow 6"/>
          <p:cNvSpPr/>
          <p:nvPr/>
        </p:nvSpPr>
        <p:spPr>
          <a:xfrm>
            <a:off x="4111144" y="2674168"/>
            <a:ext cx="4205311"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0284606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Cycles</a:t>
            </a:r>
            <a:endParaRPr lang="en-US" dirty="0"/>
          </a:p>
        </p:txBody>
      </p:sp>
      <p:sp>
        <p:nvSpPr>
          <p:cNvPr id="3" name="Content Placeholder 2"/>
          <p:cNvSpPr>
            <a:spLocks noGrp="1"/>
          </p:cNvSpPr>
          <p:nvPr>
            <p:ph sz="quarter" idx="1"/>
          </p:nvPr>
        </p:nvSpPr>
        <p:spPr/>
        <p:txBody>
          <a:bodyPr/>
          <a:lstStyle/>
          <a:p>
            <a:r>
              <a:rPr lang="en-US" dirty="0" smtClean="0"/>
              <a:t>it is possible to find cycles where a move takes you back to a square that you have already visited</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67</a:t>
            </a:fld>
            <a:endParaRPr lang="en-US"/>
          </a:p>
        </p:txBody>
      </p:sp>
      <p:graphicFrame>
        <p:nvGraphicFramePr>
          <p:cNvPr id="5"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9</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6" name="Curved Down Arrow 5"/>
          <p:cNvSpPr/>
          <p:nvPr/>
        </p:nvSpPr>
        <p:spPr>
          <a:xfrm flipH="1">
            <a:off x="3247038" y="2674168"/>
            <a:ext cx="1791085"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Curved Down Arrow 6"/>
          <p:cNvSpPr/>
          <p:nvPr/>
        </p:nvSpPr>
        <p:spPr>
          <a:xfrm flipV="1">
            <a:off x="3247038" y="3832658"/>
            <a:ext cx="1791085"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7089825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Cycles</a:t>
            </a:r>
            <a:endParaRPr lang="en-US" dirty="0"/>
          </a:p>
        </p:txBody>
      </p:sp>
      <p:sp>
        <p:nvSpPr>
          <p:cNvPr id="3" name="Content Placeholder 2"/>
          <p:cNvSpPr>
            <a:spLocks noGrp="1"/>
          </p:cNvSpPr>
          <p:nvPr>
            <p:ph sz="quarter" idx="1"/>
          </p:nvPr>
        </p:nvSpPr>
        <p:spPr/>
        <p:txBody>
          <a:bodyPr/>
          <a:lstStyle/>
          <a:p>
            <a:r>
              <a:rPr lang="en-US" dirty="0" smtClean="0"/>
              <a:t>using a cycle, it is easy to create a board where no solution exists</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68</a:t>
            </a:fld>
            <a:endParaRPr lang="en-US"/>
          </a:p>
        </p:txBody>
      </p:sp>
      <p:graphicFrame>
        <p:nvGraphicFramePr>
          <p:cNvPr id="5" name="Content Placeholder 4"/>
          <p:cNvGraphicFramePr>
            <a:graphicFrameLocks/>
          </p:cNvGraphicFramePr>
          <p:nvPr>
            <p:extLst/>
          </p:nvPr>
        </p:nvGraphicFramePr>
        <p:xfrm>
          <a:off x="2901397" y="3115767"/>
          <a:ext cx="3291840" cy="601268"/>
        </p:xfrm>
        <a:graphic>
          <a:graphicData uri="http://schemas.openxmlformats.org/drawingml/2006/table">
            <a:tbl>
              <a:tblPr firstRow="1" bandRow="1">
                <a:tableStyleId>{5C22544A-7EE6-4342-B048-85BDC9FD1C3A}</a:tableStyleId>
              </a:tblPr>
              <a:tblGrid>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5</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6" name="Curved Down Arrow 5"/>
          <p:cNvSpPr/>
          <p:nvPr/>
        </p:nvSpPr>
        <p:spPr>
          <a:xfrm flipH="1">
            <a:off x="3247038" y="2674168"/>
            <a:ext cx="1791085"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Curved Down Arrow 6"/>
          <p:cNvSpPr/>
          <p:nvPr/>
        </p:nvSpPr>
        <p:spPr>
          <a:xfrm flipV="1">
            <a:off x="3247038" y="3832658"/>
            <a:ext cx="1791085" cy="3456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994760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Cycles</a:t>
            </a:r>
            <a:endParaRPr lang="en-US" dirty="0"/>
          </a:p>
        </p:txBody>
      </p:sp>
      <p:sp>
        <p:nvSpPr>
          <p:cNvPr id="3" name="Content Placeholder 2"/>
          <p:cNvSpPr>
            <a:spLocks noGrp="1"/>
          </p:cNvSpPr>
          <p:nvPr>
            <p:ph sz="quarter" idx="1"/>
          </p:nvPr>
        </p:nvSpPr>
        <p:spPr/>
        <p:txBody>
          <a:bodyPr/>
          <a:lstStyle/>
          <a:p>
            <a:r>
              <a:rPr lang="en-US" dirty="0" smtClean="0"/>
              <a:t>on the board below, no matter what you do, you eventually end up on the 1 which leads to a cycle</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69</a:t>
            </a:fld>
            <a:endParaRPr lang="en-US"/>
          </a:p>
        </p:txBody>
      </p:sp>
      <p:graphicFrame>
        <p:nvGraphicFramePr>
          <p:cNvPr id="8" name="Content Placeholder 4"/>
          <p:cNvGraphicFramePr>
            <a:graphicFrameLocks/>
          </p:cNvGraphicFramePr>
          <p:nvPr>
            <p:extLst/>
          </p:nvPr>
        </p:nvGraphicFramePr>
        <p:xfrm>
          <a:off x="457200" y="3115767"/>
          <a:ext cx="8229600" cy="601268"/>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601268">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6</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142298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864816006"/>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i="1" dirty="0" smtClean="0">
                          <a:solidFill>
                            <a:srgbClr val="FF0000"/>
                          </a:solidFill>
                          <a:latin typeface="Courier New" pitchFamily="49" charset="0"/>
                          <a:cs typeface="Courier New" pitchFamily="49" charset="0"/>
                        </a:rPr>
                        <a:t>10 * powerOf10(2)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215489710"/>
              </p:ext>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750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982012489"/>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5575000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Solution</a:t>
            </a:r>
            <a:endParaRPr lang="en-US" dirty="0"/>
          </a:p>
        </p:txBody>
      </p:sp>
      <p:sp>
        <p:nvSpPr>
          <p:cNvPr id="3" name="Content Placeholder 2"/>
          <p:cNvSpPr>
            <a:spLocks noGrp="1"/>
          </p:cNvSpPr>
          <p:nvPr>
            <p:ph sz="quarter" idx="1"/>
          </p:nvPr>
        </p:nvSpPr>
        <p:spPr/>
        <p:txBody>
          <a:bodyPr/>
          <a:lstStyle/>
          <a:p>
            <a:r>
              <a:rPr lang="en-US" dirty="0" smtClean="0"/>
              <a:t>even without using a cycle, it is easy to create a board where no solution exists</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70</a:t>
            </a:fld>
            <a:endParaRPr lang="en-US"/>
          </a:p>
        </p:txBody>
      </p:sp>
      <p:graphicFrame>
        <p:nvGraphicFramePr>
          <p:cNvPr id="5" name="Content Placeholder 4"/>
          <p:cNvGraphicFramePr>
            <a:graphicFrameLocks/>
          </p:cNvGraphicFramePr>
          <p:nvPr>
            <p:extLst/>
          </p:nvPr>
        </p:nvGraphicFramePr>
        <p:xfrm>
          <a:off x="2901397" y="3115767"/>
          <a:ext cx="3291840" cy="601268"/>
        </p:xfrm>
        <a:graphic>
          <a:graphicData uri="http://schemas.openxmlformats.org/drawingml/2006/table">
            <a:tbl>
              <a:tblPr firstRow="1" bandRow="1">
                <a:tableStyleId>{5C22544A-7EE6-4342-B048-85BDC9FD1C3A}</a:tableStyleId>
              </a:tblPr>
              <a:tblGrid>
                <a:gridCol w="822960"/>
                <a:gridCol w="822960"/>
                <a:gridCol w="822960"/>
                <a:gridCol w="822960"/>
              </a:tblGrid>
              <a:tr h="601268">
                <a:tc>
                  <a:txBody>
                    <a:bodyPr/>
                    <a:lstStyle/>
                    <a:p>
                      <a:pPr algn="ctr"/>
                      <a:r>
                        <a:rPr lang="en-US" dirty="0" smtClean="0">
                          <a:solidFill>
                            <a:schemeClr val="tx1"/>
                          </a:solidFill>
                        </a:rPr>
                        <a:t>1</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100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2</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endParaRPr lang="en-US"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4601661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unlike Jump It, the board does not get smaller in an obvious way after each move</a:t>
            </a:r>
          </a:p>
          <a:p>
            <a:pPr lvl="1"/>
            <a:r>
              <a:rPr lang="en-US" dirty="0" smtClean="0"/>
              <a:t>but it does in fact get smaller (otherwise, a recursive solution would never terminate)</a:t>
            </a:r>
          </a:p>
          <a:p>
            <a:pPr lvl="2"/>
            <a:r>
              <a:rPr lang="en-US" dirty="0" smtClean="0"/>
              <a:t>how does the board get smaller?</a:t>
            </a:r>
          </a:p>
          <a:p>
            <a:pPr lvl="2"/>
            <a:r>
              <a:rPr lang="en-US" dirty="0" smtClean="0"/>
              <a:t>how do we indicate this?</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71</a:t>
            </a:fld>
            <a:endParaRPr lang="en-US"/>
          </a:p>
        </p:txBody>
      </p:sp>
    </p:spTree>
    <p:extLst>
      <p:ext uri="{BB962C8B-B14F-4D97-AF65-F5344CB8AC3E}">
        <p14:creationId xmlns:p14="http://schemas.microsoft.com/office/powerpoint/2010/main" val="64222842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Recursion</a:t>
            </a:r>
            <a:endParaRPr lang="en-US" dirty="0"/>
          </a:p>
        </p:txBody>
      </p:sp>
      <p:sp>
        <p:nvSpPr>
          <p:cNvPr id="5" name="Content Placeholder 4"/>
          <p:cNvSpPr>
            <a:spLocks noGrp="1"/>
          </p:cNvSpPr>
          <p:nvPr>
            <p:ph sz="quarter" idx="1"/>
          </p:nvPr>
        </p:nvSpPr>
        <p:spPr/>
        <p:txBody>
          <a:bodyPr/>
          <a:lstStyle/>
          <a:p>
            <a:r>
              <a:rPr lang="en-US" dirty="0" smtClean="0"/>
              <a:t>recursive cases:</a:t>
            </a:r>
          </a:p>
          <a:p>
            <a:pPr lvl="1"/>
            <a:r>
              <a:rPr lang="en-US" dirty="0" smtClean="0"/>
              <a:t>can we move left without falling off of the board?</a:t>
            </a:r>
          </a:p>
          <a:p>
            <a:pPr lvl="2"/>
            <a:r>
              <a:rPr lang="en-US" dirty="0" smtClean="0"/>
              <a:t>if so, can the board be solved by moving to the left?</a:t>
            </a:r>
          </a:p>
          <a:p>
            <a:pPr lvl="2"/>
            <a:endParaRPr lang="en-US" dirty="0" smtClean="0"/>
          </a:p>
          <a:p>
            <a:pPr lvl="1"/>
            <a:r>
              <a:rPr lang="en-US" dirty="0" smtClean="0"/>
              <a:t>can we move right without falling off of the board?</a:t>
            </a:r>
          </a:p>
          <a:p>
            <a:pPr lvl="2"/>
            <a:r>
              <a:rPr lang="en-US" dirty="0" smtClean="0"/>
              <a:t>if so, can the board be solved by moving to the right?</a:t>
            </a:r>
          </a:p>
          <a:p>
            <a:pPr lvl="2"/>
            <a:endParaRPr lang="en-US" dirty="0"/>
          </a:p>
        </p:txBody>
      </p:sp>
      <p:sp>
        <p:nvSpPr>
          <p:cNvPr id="4" name="Slide Number Placeholder 3"/>
          <p:cNvSpPr>
            <a:spLocks noGrp="1"/>
          </p:cNvSpPr>
          <p:nvPr>
            <p:ph type="sldNum" sz="quarter" idx="12"/>
          </p:nvPr>
        </p:nvSpPr>
        <p:spPr/>
        <p:txBody>
          <a:bodyPr/>
          <a:lstStyle/>
          <a:p>
            <a:pPr>
              <a:defRPr/>
            </a:pPr>
            <a:fld id="{391FEB43-8257-4DA8-8AF2-247D12C10482}" type="slidenum">
              <a:rPr lang="en-US" smtClean="0"/>
              <a:pPr>
                <a:defRPr/>
              </a:pPr>
              <a:t>72</a:t>
            </a:fld>
            <a:endParaRPr lang="en-US"/>
          </a:p>
        </p:txBody>
      </p:sp>
    </p:spTree>
    <p:extLst>
      <p:ext uri="{BB962C8B-B14F-4D97-AF65-F5344CB8AC3E}">
        <p14:creationId xmlns:p14="http://schemas.microsoft.com/office/powerpoint/2010/main" val="34893729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73</a:t>
            </a:fld>
            <a:endParaRPr lang="en-US"/>
          </a:p>
        </p:txBody>
      </p:sp>
      <p:sp>
        <p:nvSpPr>
          <p:cNvPr id="6" name="Content Placeholder 5"/>
          <p:cNvSpPr>
            <a:spLocks noGrp="1"/>
          </p:cNvSpPr>
          <p:nvPr>
            <p:ph sz="quarter" idx="1"/>
          </p:nvPr>
        </p:nvSpPr>
        <p:spPr>
          <a:xfrm>
            <a:off x="309083" y="260615"/>
            <a:ext cx="8583442" cy="5896345"/>
          </a:xfrm>
        </p:spPr>
        <p:txBody>
          <a:bodyPr>
            <a:noAutofit/>
          </a:bodyPr>
          <a:lstStyle/>
          <a:p>
            <a:r>
              <a:rPr lang="en-US" sz="1800" dirty="0" smtClean="0">
                <a:solidFill>
                  <a:srgbClr val="3F5FBF"/>
                </a:solidFill>
                <a:latin typeface="Consolas"/>
              </a:rPr>
              <a:t>/**</a:t>
            </a:r>
            <a:endParaRPr lang="en-US" sz="1800" dirty="0">
              <a:solidFill>
                <a:srgbClr val="3F5FBF"/>
              </a:solidFill>
              <a:latin typeface="Consolas"/>
            </a:endParaRPr>
          </a:p>
          <a:p>
            <a:r>
              <a:rPr lang="en-US" sz="1800" dirty="0" smtClean="0">
                <a:solidFill>
                  <a:srgbClr val="3F5FBF"/>
                </a:solidFill>
                <a:latin typeface="Consolas"/>
              </a:rPr>
              <a:t>  </a:t>
            </a:r>
            <a:r>
              <a:rPr lang="en-US" sz="1800" dirty="0">
                <a:solidFill>
                  <a:srgbClr val="3F5FBF"/>
                </a:solidFill>
                <a:latin typeface="Consolas"/>
              </a:rPr>
              <a:t>* </a:t>
            </a:r>
            <a:r>
              <a:rPr lang="en-US" sz="1800" dirty="0" smtClean="0">
                <a:solidFill>
                  <a:srgbClr val="3F5FBF"/>
                </a:solidFill>
                <a:latin typeface="Consolas"/>
              </a:rPr>
              <a:t>Is a </a:t>
            </a:r>
            <a:r>
              <a:rPr lang="en-US" sz="1800" dirty="0">
                <a:solidFill>
                  <a:srgbClr val="3F5FBF"/>
                </a:solidFill>
                <a:latin typeface="Consolas"/>
              </a:rPr>
              <a:t>board is solvable when the current move is at location</a:t>
            </a:r>
          </a:p>
          <a:p>
            <a:r>
              <a:rPr lang="en-US" sz="1800" dirty="0" smtClean="0">
                <a:solidFill>
                  <a:srgbClr val="3F5FBF"/>
                </a:solidFill>
                <a:latin typeface="Consolas"/>
              </a:rPr>
              <a:t>  </a:t>
            </a:r>
            <a:r>
              <a:rPr lang="en-US" sz="1800" dirty="0">
                <a:solidFill>
                  <a:srgbClr val="3F5FBF"/>
                </a:solidFill>
                <a:latin typeface="Consolas"/>
              </a:rPr>
              <a:t>* </a:t>
            </a:r>
            <a:r>
              <a:rPr lang="en-US" sz="1800" dirty="0" smtClean="0">
                <a:solidFill>
                  <a:srgbClr val="3F5FBF"/>
                </a:solidFill>
                <a:latin typeface="Consolas"/>
              </a:rPr>
              <a:t>index</a:t>
            </a:r>
            <a:r>
              <a:rPr lang="en-US" sz="1800" dirty="0">
                <a:solidFill>
                  <a:srgbClr val="7F7F9F"/>
                </a:solidFill>
                <a:latin typeface="Consolas"/>
              </a:rPr>
              <a:t> </a:t>
            </a:r>
            <a:r>
              <a:rPr lang="en-US" sz="1800" dirty="0" smtClean="0">
                <a:solidFill>
                  <a:srgbClr val="3F5FBF"/>
                </a:solidFill>
                <a:latin typeface="Consolas"/>
              </a:rPr>
              <a:t>of </a:t>
            </a:r>
            <a:r>
              <a:rPr lang="en-US" sz="1800" dirty="0">
                <a:solidFill>
                  <a:srgbClr val="3F5FBF"/>
                </a:solidFill>
                <a:latin typeface="Consolas"/>
              </a:rPr>
              <a:t>the </a:t>
            </a:r>
            <a:r>
              <a:rPr lang="en-US" sz="1800" dirty="0" smtClean="0">
                <a:solidFill>
                  <a:srgbClr val="3F5FBF"/>
                </a:solidFill>
                <a:latin typeface="Consolas"/>
              </a:rPr>
              <a:t>board? </a:t>
            </a:r>
            <a:r>
              <a:rPr lang="en-US" sz="1800" dirty="0">
                <a:solidFill>
                  <a:srgbClr val="3F5FBF"/>
                </a:solidFill>
                <a:latin typeface="Consolas"/>
              </a:rPr>
              <a:t>The method does not modify the board.</a:t>
            </a:r>
          </a:p>
          <a:p>
            <a:r>
              <a:rPr lang="en-US" sz="1800" dirty="0" smtClean="0">
                <a:solidFill>
                  <a:srgbClr val="3F5FBF"/>
                </a:solidFill>
                <a:latin typeface="Consolas"/>
              </a:rPr>
              <a:t>  </a:t>
            </a:r>
            <a:r>
              <a:rPr lang="en-US" sz="1800" dirty="0">
                <a:solidFill>
                  <a:srgbClr val="3F5FBF"/>
                </a:solidFill>
                <a:latin typeface="Consolas"/>
              </a:rPr>
              <a:t>* </a:t>
            </a:r>
          </a:p>
          <a:p>
            <a:r>
              <a:rPr lang="en-US" sz="1800" dirty="0" smtClean="0">
                <a:solidFill>
                  <a:srgbClr val="3F5FBF"/>
                </a:solidFill>
                <a:latin typeface="Consolas"/>
              </a:rPr>
              <a:t>  </a:t>
            </a:r>
            <a:r>
              <a:rPr lang="en-US" sz="1800" dirty="0">
                <a:solidFill>
                  <a:srgbClr val="3F5FBF"/>
                </a:solidFill>
                <a:latin typeface="Consolas"/>
              </a:rPr>
              <a:t>* </a:t>
            </a:r>
            <a:r>
              <a:rPr lang="en-US" sz="1800" dirty="0">
                <a:solidFill>
                  <a:srgbClr val="7F9FBF"/>
                </a:solidFill>
                <a:latin typeface="Consolas"/>
              </a:rPr>
              <a:t>@</a:t>
            </a:r>
            <a:r>
              <a:rPr lang="en-US" sz="1800" dirty="0" err="1">
                <a:solidFill>
                  <a:srgbClr val="7F9FBF"/>
                </a:solidFill>
                <a:latin typeface="Consolas"/>
              </a:rPr>
              <a:t>param</a:t>
            </a:r>
            <a:r>
              <a:rPr lang="en-US" sz="1800" dirty="0">
                <a:solidFill>
                  <a:srgbClr val="3F5FBF"/>
                </a:solidFill>
                <a:latin typeface="Consolas"/>
              </a:rPr>
              <a:t> index</a:t>
            </a:r>
          </a:p>
          <a:p>
            <a:r>
              <a:rPr lang="en-US" sz="1800" dirty="0">
                <a:solidFill>
                  <a:srgbClr val="3F5FBF"/>
                </a:solidFill>
                <a:latin typeface="Consolas"/>
              </a:rPr>
              <a:t> </a:t>
            </a:r>
            <a:r>
              <a:rPr lang="en-US" sz="1800" dirty="0" smtClean="0">
                <a:solidFill>
                  <a:srgbClr val="3F5FBF"/>
                </a:solidFill>
                <a:latin typeface="Consolas"/>
              </a:rPr>
              <a:t> </a:t>
            </a:r>
            <a:r>
              <a:rPr lang="en-US" sz="1800" dirty="0">
                <a:solidFill>
                  <a:srgbClr val="3F5FBF"/>
                </a:solidFill>
                <a:latin typeface="Consolas"/>
              </a:rPr>
              <a:t>*          the current location on the board</a:t>
            </a:r>
          </a:p>
          <a:p>
            <a:r>
              <a:rPr lang="en-US" sz="1800" dirty="0">
                <a:solidFill>
                  <a:srgbClr val="3F5FBF"/>
                </a:solidFill>
                <a:latin typeface="Consolas"/>
              </a:rPr>
              <a:t> </a:t>
            </a:r>
            <a:r>
              <a:rPr lang="en-US" sz="1800" dirty="0" smtClean="0">
                <a:solidFill>
                  <a:srgbClr val="3F5FBF"/>
                </a:solidFill>
                <a:latin typeface="Consolas"/>
              </a:rPr>
              <a:t> </a:t>
            </a:r>
            <a:r>
              <a:rPr lang="en-US" sz="1800" dirty="0">
                <a:solidFill>
                  <a:srgbClr val="3F5FBF"/>
                </a:solidFill>
                <a:latin typeface="Consolas"/>
              </a:rPr>
              <a:t>* </a:t>
            </a:r>
            <a:r>
              <a:rPr lang="en-US" sz="1800" dirty="0">
                <a:solidFill>
                  <a:srgbClr val="7F9FBF"/>
                </a:solidFill>
                <a:latin typeface="Consolas"/>
              </a:rPr>
              <a:t>@</a:t>
            </a:r>
            <a:r>
              <a:rPr lang="en-US" sz="1800" dirty="0" err="1">
                <a:solidFill>
                  <a:srgbClr val="7F9FBF"/>
                </a:solidFill>
                <a:latin typeface="Consolas"/>
              </a:rPr>
              <a:t>param</a:t>
            </a:r>
            <a:r>
              <a:rPr lang="en-US" sz="1800" dirty="0">
                <a:solidFill>
                  <a:srgbClr val="3F5FBF"/>
                </a:solidFill>
                <a:latin typeface="Consolas"/>
              </a:rPr>
              <a:t> board</a:t>
            </a:r>
          </a:p>
          <a:p>
            <a:r>
              <a:rPr lang="en-US" sz="1800" dirty="0" smtClean="0">
                <a:solidFill>
                  <a:srgbClr val="3F5FBF"/>
                </a:solidFill>
                <a:latin typeface="Consolas"/>
              </a:rPr>
              <a:t>  </a:t>
            </a:r>
            <a:r>
              <a:rPr lang="en-US" sz="1800" dirty="0">
                <a:solidFill>
                  <a:srgbClr val="3F5FBF"/>
                </a:solidFill>
                <a:latin typeface="Consolas"/>
              </a:rPr>
              <a:t>*          the board </a:t>
            </a:r>
            <a:endParaRPr lang="en-US" sz="1800" dirty="0" smtClean="0">
              <a:solidFill>
                <a:srgbClr val="3F5FBF"/>
              </a:solidFill>
              <a:latin typeface="Consolas"/>
            </a:endParaRPr>
          </a:p>
          <a:p>
            <a:r>
              <a:rPr lang="en-US" sz="1800" dirty="0">
                <a:solidFill>
                  <a:srgbClr val="3F5FBF"/>
                </a:solidFill>
                <a:latin typeface="Consolas"/>
              </a:rPr>
              <a:t> </a:t>
            </a:r>
            <a:r>
              <a:rPr lang="en-US" sz="1800" dirty="0" smtClean="0">
                <a:solidFill>
                  <a:srgbClr val="3F5FBF"/>
                </a:solidFill>
                <a:latin typeface="Consolas"/>
              </a:rPr>
              <a:t> * </a:t>
            </a:r>
            <a:r>
              <a:rPr lang="en-US" sz="1800" dirty="0">
                <a:solidFill>
                  <a:srgbClr val="7F9FBF"/>
                </a:solidFill>
                <a:latin typeface="Consolas"/>
              </a:rPr>
              <a:t>@return</a:t>
            </a:r>
            <a:r>
              <a:rPr lang="en-US" sz="1800" dirty="0">
                <a:solidFill>
                  <a:srgbClr val="3F5FBF"/>
                </a:solidFill>
                <a:latin typeface="Consolas"/>
              </a:rPr>
              <a:t> </a:t>
            </a:r>
            <a:r>
              <a:rPr lang="en-US" sz="1800" dirty="0" smtClean="0">
                <a:solidFill>
                  <a:srgbClr val="3F5FBF"/>
                </a:solidFill>
                <a:latin typeface="Consolas"/>
              </a:rPr>
              <a:t>true </a:t>
            </a:r>
            <a:r>
              <a:rPr lang="en-US" sz="1800" dirty="0">
                <a:solidFill>
                  <a:srgbClr val="3F5FBF"/>
                </a:solidFill>
                <a:latin typeface="Consolas"/>
              </a:rPr>
              <a:t>if the board is solvable, </a:t>
            </a:r>
            <a:r>
              <a:rPr lang="en-US" sz="1800" dirty="0" smtClean="0">
                <a:solidFill>
                  <a:srgbClr val="3F5FBF"/>
                </a:solidFill>
                <a:latin typeface="Consolas"/>
              </a:rPr>
              <a:t>false </a:t>
            </a:r>
            <a:r>
              <a:rPr lang="en-US" sz="1800" dirty="0">
                <a:solidFill>
                  <a:srgbClr val="3F5FBF"/>
                </a:solidFill>
                <a:latin typeface="Consolas"/>
              </a:rPr>
              <a:t>otherwise</a:t>
            </a:r>
          </a:p>
          <a:p>
            <a:r>
              <a:rPr lang="en-US" sz="1800" dirty="0" smtClean="0">
                <a:solidFill>
                  <a:srgbClr val="3F5FBF"/>
                </a:solidFill>
                <a:latin typeface="Consolas"/>
              </a:rPr>
              <a:t>  </a:t>
            </a:r>
            <a:r>
              <a:rPr lang="en-US" sz="1800" dirty="0">
                <a:solidFill>
                  <a:srgbClr val="3F5FBF"/>
                </a:solidFill>
                <a:latin typeface="Consolas"/>
              </a:rPr>
              <a:t>*/</a:t>
            </a:r>
          </a:p>
          <a:p>
            <a:r>
              <a:rPr lang="en-US" sz="1800" dirty="0" smtClean="0">
                <a:solidFill>
                  <a:srgbClr val="7F0055"/>
                </a:solidFill>
                <a:latin typeface="Consolas"/>
              </a:rPr>
              <a:t>public</a:t>
            </a:r>
            <a:r>
              <a:rPr lang="en-US" sz="1800" dirty="0" smtClean="0">
                <a:solidFill>
                  <a:srgbClr val="000000"/>
                </a:solidFill>
                <a:latin typeface="Consolas"/>
              </a:rPr>
              <a:t> </a:t>
            </a:r>
            <a:r>
              <a:rPr lang="en-US" sz="1800" dirty="0">
                <a:solidFill>
                  <a:srgbClr val="7F0055"/>
                </a:solidFill>
                <a:latin typeface="Consolas"/>
              </a:rPr>
              <a:t>static</a:t>
            </a:r>
            <a:r>
              <a:rPr lang="en-US" sz="1800" dirty="0">
                <a:solidFill>
                  <a:srgbClr val="000000"/>
                </a:solidFill>
                <a:latin typeface="Consolas"/>
              </a:rPr>
              <a:t> </a:t>
            </a:r>
            <a:r>
              <a:rPr lang="en-US" sz="1800" dirty="0" err="1">
                <a:solidFill>
                  <a:srgbClr val="7F0055"/>
                </a:solidFill>
                <a:latin typeface="Consolas"/>
              </a:rPr>
              <a:t>boolean</a:t>
            </a:r>
            <a:r>
              <a:rPr lang="en-US" sz="1800" dirty="0">
                <a:solidFill>
                  <a:srgbClr val="000000"/>
                </a:solidFill>
                <a:latin typeface="Consolas"/>
              </a:rPr>
              <a:t> </a:t>
            </a:r>
            <a:r>
              <a:rPr lang="en-US" sz="1800" dirty="0" err="1">
                <a:solidFill>
                  <a:srgbClr val="000000"/>
                </a:solidFill>
                <a:latin typeface="Consolas"/>
              </a:rPr>
              <a:t>isSolvable</a:t>
            </a:r>
            <a:r>
              <a:rPr lang="en-US" sz="1800" dirty="0">
                <a:solidFill>
                  <a:srgbClr val="000000"/>
                </a:solidFill>
                <a:latin typeface="Consolas"/>
              </a:rPr>
              <a:t>(</a:t>
            </a:r>
            <a:r>
              <a:rPr lang="en-US" sz="1800" dirty="0" err="1">
                <a:solidFill>
                  <a:srgbClr val="7F0055"/>
                </a:solidFill>
                <a:latin typeface="Consolas"/>
              </a:rPr>
              <a:t>int</a:t>
            </a:r>
            <a:r>
              <a:rPr lang="en-US" sz="1800" dirty="0">
                <a:solidFill>
                  <a:srgbClr val="000000"/>
                </a:solidFill>
                <a:latin typeface="Consolas"/>
              </a:rPr>
              <a:t> </a:t>
            </a:r>
            <a:r>
              <a:rPr lang="en-US" sz="1800" dirty="0">
                <a:solidFill>
                  <a:srgbClr val="6A3E3E"/>
                </a:solidFill>
                <a:latin typeface="Consolas"/>
              </a:rPr>
              <a:t>index</a:t>
            </a:r>
            <a:r>
              <a:rPr lang="en-US" sz="1800" dirty="0">
                <a:solidFill>
                  <a:srgbClr val="000000"/>
                </a:solidFill>
                <a:latin typeface="Consolas"/>
              </a:rPr>
              <a:t>, List&lt;Integer&gt; </a:t>
            </a:r>
            <a:r>
              <a:rPr lang="en-US" sz="1800" dirty="0">
                <a:solidFill>
                  <a:srgbClr val="6A3E3E"/>
                </a:solidFill>
                <a:latin typeface="Consolas"/>
              </a:rPr>
              <a:t>board</a:t>
            </a:r>
            <a:r>
              <a:rPr lang="en-US" sz="1800" dirty="0" smtClean="0">
                <a:solidFill>
                  <a:srgbClr val="000000"/>
                </a:solidFill>
                <a:latin typeface="Consolas"/>
              </a:rPr>
              <a:t>) {</a:t>
            </a:r>
            <a:endParaRPr lang="en-US" sz="1800" dirty="0">
              <a:solidFill>
                <a:srgbClr val="000000"/>
              </a:solidFill>
              <a:latin typeface="Consolas"/>
            </a:endParaRPr>
          </a:p>
          <a:p>
            <a:r>
              <a:rPr lang="en-US" sz="1800" dirty="0" smtClean="0">
                <a:solidFill>
                  <a:srgbClr val="000000"/>
                </a:solidFill>
                <a:latin typeface="Consolas"/>
              </a:rPr>
              <a:t>}</a:t>
            </a:r>
            <a:endParaRPr lang="en-US" sz="1800" dirty="0"/>
          </a:p>
        </p:txBody>
      </p:sp>
    </p:spTree>
    <p:extLst>
      <p:ext uri="{BB962C8B-B14F-4D97-AF65-F5344CB8AC3E}">
        <p14:creationId xmlns:p14="http://schemas.microsoft.com/office/powerpoint/2010/main" val="23832935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74</a:t>
            </a:fld>
            <a:endParaRPr lang="en-US"/>
          </a:p>
        </p:txBody>
      </p:sp>
      <p:sp>
        <p:nvSpPr>
          <p:cNvPr id="5" name="Content Placeholder 4"/>
          <p:cNvSpPr>
            <a:spLocks noGrp="1"/>
          </p:cNvSpPr>
          <p:nvPr>
            <p:ph sz="quarter" idx="1"/>
          </p:nvPr>
        </p:nvSpPr>
        <p:spPr>
          <a:xfrm>
            <a:off x="251475" y="260615"/>
            <a:ext cx="8583443" cy="5896345"/>
          </a:xfrm>
        </p:spPr>
        <p:txBody>
          <a:bodyPr>
            <a:noAutofit/>
          </a:bodyPr>
          <a:lstStyle/>
          <a:p>
            <a:r>
              <a:rPr lang="en-US" sz="1600" dirty="0" smtClean="0">
                <a:solidFill>
                  <a:srgbClr val="7F0055"/>
                </a:solidFill>
                <a:latin typeface="Consolas"/>
              </a:rPr>
              <a:t>public</a:t>
            </a:r>
            <a:r>
              <a:rPr lang="en-US" sz="1600" dirty="0" smtClean="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a:t>
            </a:r>
            <a:r>
              <a:rPr lang="en-US" sz="1600" dirty="0" err="1">
                <a:solidFill>
                  <a:srgbClr val="7F0055"/>
                </a:solidFill>
                <a:latin typeface="Consolas"/>
              </a:rPr>
              <a:t>boolean</a:t>
            </a:r>
            <a:r>
              <a:rPr lang="en-US" sz="1600" dirty="0">
                <a:solidFill>
                  <a:srgbClr val="000000"/>
                </a:solidFill>
                <a:latin typeface="Consolas"/>
              </a:rPr>
              <a:t> </a:t>
            </a:r>
            <a:r>
              <a:rPr lang="en-US" sz="1600" dirty="0" err="1">
                <a:solidFill>
                  <a:srgbClr val="000000"/>
                </a:solidFill>
                <a:latin typeface="Consolas"/>
              </a:rPr>
              <a:t>isSolvable</a:t>
            </a:r>
            <a:r>
              <a:rPr lang="en-US" sz="1600" dirty="0">
                <a:solidFill>
                  <a:srgbClr val="000000"/>
                </a:solidFill>
                <a:latin typeface="Consolas"/>
              </a:rPr>
              <a:t>(</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List&lt;Integer&gt; </a:t>
            </a:r>
            <a:r>
              <a:rPr lang="en-US" sz="1600" dirty="0">
                <a:solidFill>
                  <a:srgbClr val="6A3E3E"/>
                </a:solidFill>
                <a:latin typeface="Consolas"/>
              </a:rPr>
              <a:t>board</a:t>
            </a:r>
            <a:r>
              <a:rPr lang="en-US" sz="1600" dirty="0">
                <a:solidFill>
                  <a:srgbClr val="000000"/>
                </a:solidFill>
                <a:latin typeface="Consolas"/>
              </a:rPr>
              <a:t>) {</a:t>
            </a:r>
          </a:p>
          <a:p>
            <a:r>
              <a:rPr lang="en-US" sz="1600" dirty="0">
                <a:solidFill>
                  <a:srgbClr val="000000"/>
                </a:solidFill>
                <a:latin typeface="Consolas"/>
              </a:rPr>
              <a:t> </a:t>
            </a:r>
            <a:r>
              <a:rPr lang="en-US" sz="1600" dirty="0" smtClean="0">
                <a:solidFill>
                  <a:srgbClr val="000000"/>
                </a:solidFill>
                <a:latin typeface="Consolas"/>
              </a:rPr>
              <a:t>   </a:t>
            </a:r>
            <a:r>
              <a:rPr lang="en-US" sz="1600" dirty="0" smtClean="0">
                <a:solidFill>
                  <a:srgbClr val="3F7F5F"/>
                </a:solidFill>
                <a:latin typeface="Consolas"/>
              </a:rPr>
              <a:t>// </a:t>
            </a:r>
            <a:r>
              <a:rPr lang="en-US" sz="1600" dirty="0">
                <a:solidFill>
                  <a:srgbClr val="3F7F5F"/>
                </a:solidFill>
                <a:latin typeface="Consolas"/>
              </a:rPr>
              <a:t>base cases </a:t>
            </a:r>
            <a:r>
              <a:rPr lang="en-US" sz="1600" dirty="0" smtClean="0">
                <a:solidFill>
                  <a:srgbClr val="3F7F5F"/>
                </a:solidFill>
                <a:latin typeface="Consolas"/>
              </a:rPr>
              <a:t>here</a:t>
            </a:r>
            <a:r>
              <a:rPr lang="en-US" sz="1600" dirty="0" smtClean="0">
                <a:solidFill>
                  <a:schemeClr val="bg1"/>
                </a:solidFill>
                <a:latin typeface="Consolas"/>
              </a:rPr>
              <a:t>   return false;</a:t>
            </a:r>
          </a:p>
          <a:p>
            <a:r>
              <a:rPr lang="en-US" sz="1600" dirty="0" smtClean="0">
                <a:solidFill>
                  <a:srgbClr val="7F0055"/>
                </a:solidFill>
                <a:latin typeface="Consolas"/>
              </a:rPr>
              <a:t>    </a:t>
            </a:r>
            <a:r>
              <a:rPr lang="en-US" sz="1600" dirty="0" err="1" smtClean="0">
                <a:solidFill>
                  <a:srgbClr val="7F0055"/>
                </a:solidFill>
                <a:latin typeface="Consolas"/>
              </a:rPr>
              <a:t>int</a:t>
            </a:r>
            <a:r>
              <a:rPr lang="en-US" sz="1600" dirty="0" smtClean="0">
                <a:solidFill>
                  <a:srgbClr val="000000"/>
                </a:solidFill>
                <a:latin typeface="Consolas"/>
              </a:rPr>
              <a:t> </a:t>
            </a:r>
            <a:r>
              <a:rPr lang="en-US" sz="1600" dirty="0">
                <a:solidFill>
                  <a:srgbClr val="6A3E3E"/>
                </a:solidFill>
                <a:latin typeface="Consolas"/>
              </a:rPr>
              <a:t>value</a:t>
            </a:r>
            <a:r>
              <a:rPr lang="en-US" sz="1600" dirty="0">
                <a:solidFill>
                  <a:srgbClr val="000000"/>
                </a:solidFill>
                <a:latin typeface="Consolas"/>
              </a:rPr>
              <a:t> =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a:t>
            </a:r>
          </a:p>
          <a:p>
            <a:r>
              <a:rPr lang="en-US" sz="1600" dirty="0">
                <a:solidFill>
                  <a:srgbClr val="000000"/>
                </a:solidFill>
                <a:latin typeface="Consolas"/>
              </a:rPr>
              <a:t>    List&lt;Integer&gt; </a:t>
            </a:r>
            <a:r>
              <a:rPr lang="en-US" sz="1600" dirty="0">
                <a:solidFill>
                  <a:srgbClr val="6A3E3E"/>
                </a:solidFill>
                <a:latin typeface="Consolas"/>
              </a:rPr>
              <a:t>copy</a:t>
            </a:r>
            <a:r>
              <a:rPr lang="en-US" sz="1600" dirty="0">
                <a:solidFill>
                  <a:srgbClr val="000000"/>
                </a:solidFill>
                <a:latin typeface="Consolas"/>
              </a:rPr>
              <a:t> = </a:t>
            </a:r>
            <a:r>
              <a:rPr lang="en-US" sz="1600" dirty="0">
                <a:solidFill>
                  <a:srgbClr val="7F0055"/>
                </a:solidFill>
                <a:latin typeface="Consolas"/>
              </a:rPr>
              <a:t>new</a:t>
            </a:r>
            <a:r>
              <a:rPr lang="en-US" sz="1600" dirty="0">
                <a:solidFill>
                  <a:srgbClr val="000000"/>
                </a:solidFill>
                <a:latin typeface="Consolas"/>
              </a:rPr>
              <a:t> </a:t>
            </a:r>
            <a:r>
              <a:rPr lang="en-US" sz="1600" dirty="0" err="1">
                <a:solidFill>
                  <a:srgbClr val="000000"/>
                </a:solidFill>
                <a:latin typeface="Consolas"/>
              </a:rPr>
              <a:t>ArrayList</a:t>
            </a:r>
            <a:r>
              <a:rPr lang="en-US" sz="1600" dirty="0">
                <a:solidFill>
                  <a:srgbClr val="000000"/>
                </a:solidFill>
                <a:latin typeface="Consolas"/>
              </a:rPr>
              <a:t>&lt;Integer&gt;(</a:t>
            </a:r>
            <a:r>
              <a:rPr lang="en-US" sz="1600" dirty="0">
                <a:solidFill>
                  <a:srgbClr val="6A3E3E"/>
                </a:solidFill>
                <a:latin typeface="Consolas"/>
              </a:rPr>
              <a:t>board</a:t>
            </a:r>
            <a:r>
              <a:rPr lang="en-US" sz="1600" dirty="0">
                <a:solidFill>
                  <a:srgbClr val="000000"/>
                </a:solidFill>
                <a:latin typeface="Consolas"/>
              </a:rPr>
              <a:t>);</a:t>
            </a:r>
          </a:p>
          <a:p>
            <a:r>
              <a:rPr lang="en-US" sz="1600" dirty="0">
                <a:solidFill>
                  <a:srgbClr val="000000"/>
                </a:solidFill>
                <a:latin typeface="Consolas"/>
              </a:rPr>
              <a:t>    </a:t>
            </a:r>
            <a:r>
              <a:rPr lang="en-US" sz="1600" dirty="0" err="1">
                <a:solidFill>
                  <a:srgbClr val="6A3E3E"/>
                </a:solidFill>
                <a:latin typeface="Consolas"/>
              </a:rPr>
              <a:t>copy</a:t>
            </a:r>
            <a:r>
              <a:rPr lang="en-US" sz="1600" dirty="0" err="1">
                <a:solidFill>
                  <a:srgbClr val="000000"/>
                </a:solidFill>
                <a:latin typeface="Consolas"/>
              </a:rPr>
              <a:t>.set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-1</a:t>
            </a:r>
            <a:r>
              <a:rPr lang="en-US" sz="1600" dirty="0" smtClean="0">
                <a:solidFill>
                  <a:srgbClr val="000000"/>
                </a:solidFill>
                <a:latin typeface="Consolas"/>
              </a:rPr>
              <a:t>); </a:t>
            </a:r>
          </a:p>
          <a:p>
            <a:r>
              <a:rPr lang="en-US" sz="1600" dirty="0">
                <a:solidFill>
                  <a:srgbClr val="000000"/>
                </a:solidFill>
                <a:latin typeface="Consolas"/>
              </a:rPr>
              <a:t> </a:t>
            </a:r>
            <a:r>
              <a:rPr lang="en-US" sz="1600" dirty="0" smtClean="0">
                <a:solidFill>
                  <a:srgbClr val="000000"/>
                </a:solidFill>
                <a:latin typeface="Consolas"/>
              </a:rPr>
              <a:t>   </a:t>
            </a:r>
            <a:r>
              <a:rPr lang="en-US" sz="1600" dirty="0" err="1" smtClean="0">
                <a:solidFill>
                  <a:srgbClr val="7F0055"/>
                </a:solidFill>
                <a:latin typeface="Consolas"/>
              </a:rPr>
              <a:t>boolean</a:t>
            </a:r>
            <a:r>
              <a:rPr lang="en-US" sz="1600" dirty="0" smtClean="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dirty="0">
                <a:solidFill>
                  <a:srgbClr val="7F0055"/>
                </a:solidFill>
                <a:latin typeface="Consolas"/>
              </a:rPr>
              <a:t>false</a:t>
            </a:r>
            <a:r>
              <a:rPr lang="en-US" sz="1600" dirty="0">
                <a:solidFill>
                  <a:srgbClr val="000000"/>
                </a:solidFill>
                <a:latin typeface="Consolas"/>
              </a:rPr>
              <a:t>;</a:t>
            </a:r>
          </a:p>
          <a:p>
            <a:r>
              <a:rPr lang="en-US" sz="1600" dirty="0">
                <a:solidFill>
                  <a:srgbClr val="000000"/>
                </a:solidFill>
                <a:latin typeface="Consolas"/>
              </a:rPr>
              <a:t>    </a:t>
            </a:r>
            <a:r>
              <a:rPr lang="en-US" sz="1600" dirty="0">
                <a:solidFill>
                  <a:schemeClr val="bg1"/>
                </a:solidFill>
                <a:latin typeface="Consolas"/>
              </a:rPr>
              <a:t>if ((index - value) &gt;= 0) {</a:t>
            </a:r>
          </a:p>
          <a:p>
            <a:r>
              <a:rPr lang="en-US" sz="1600" dirty="0">
                <a:solidFill>
                  <a:schemeClr val="bg1"/>
                </a:solidFill>
                <a:latin typeface="Consolas"/>
              </a:rPr>
              <a:t>      </a:t>
            </a:r>
            <a:r>
              <a:rPr lang="en-US" sz="1600" dirty="0" err="1">
                <a:solidFill>
                  <a:schemeClr val="bg1"/>
                </a:solidFill>
                <a:latin typeface="Consolas"/>
              </a:rPr>
              <a:t>winLeft</a:t>
            </a:r>
            <a:r>
              <a:rPr lang="en-US" sz="1600" dirty="0">
                <a:solidFill>
                  <a:schemeClr val="bg1"/>
                </a:solidFill>
                <a:latin typeface="Consolas"/>
              </a:rPr>
              <a:t> = </a:t>
            </a:r>
            <a:r>
              <a:rPr lang="en-US" sz="1600" i="1" dirty="0" err="1">
                <a:solidFill>
                  <a:schemeClr val="bg1"/>
                </a:solidFill>
                <a:latin typeface="Consolas"/>
              </a:rPr>
              <a:t>isSolvable</a:t>
            </a:r>
            <a:r>
              <a:rPr lang="en-US" sz="1600" dirty="0">
                <a:solidFill>
                  <a:schemeClr val="bg1"/>
                </a:solidFill>
                <a:latin typeface="Consolas"/>
              </a:rPr>
              <a:t>(index - value, copy);</a:t>
            </a:r>
          </a:p>
          <a:p>
            <a:r>
              <a:rPr lang="en-US" sz="1600" dirty="0">
                <a:solidFill>
                  <a:schemeClr val="bg1"/>
                </a:solidFill>
                <a:latin typeface="Consolas"/>
              </a:rPr>
              <a:t>    </a:t>
            </a:r>
            <a:r>
              <a:rPr lang="en-US" sz="1600" dirty="0" smtClean="0">
                <a:solidFill>
                  <a:schemeClr val="bg1"/>
                </a:solidFill>
                <a:latin typeface="Consolas"/>
              </a:rPr>
              <a:t>} </a:t>
            </a:r>
          </a:p>
          <a:p>
            <a:r>
              <a:rPr lang="en-US" sz="1600" dirty="0">
                <a:solidFill>
                  <a:schemeClr val="bg1"/>
                </a:solidFill>
                <a:latin typeface="Consolas"/>
              </a:rPr>
              <a:t> </a:t>
            </a:r>
            <a:r>
              <a:rPr lang="en-US" sz="1600" dirty="0" smtClean="0">
                <a:solidFill>
                  <a:schemeClr val="bg1"/>
                </a:solidFill>
                <a:latin typeface="Consolas"/>
              </a:rPr>
              <a:t>   </a:t>
            </a:r>
            <a:r>
              <a:rPr lang="en-US" sz="1600" dirty="0" err="1" smtClean="0">
                <a:solidFill>
                  <a:schemeClr val="bg1"/>
                </a:solidFill>
                <a:latin typeface="Consolas"/>
              </a:rPr>
              <a:t>boolean</a:t>
            </a:r>
            <a:r>
              <a:rPr lang="en-US" sz="1600" dirty="0" smtClean="0">
                <a:solidFill>
                  <a:schemeClr val="bg1"/>
                </a:solidFill>
                <a:latin typeface="Consolas"/>
              </a:rPr>
              <a:t> </a:t>
            </a:r>
            <a:r>
              <a:rPr lang="en-US" sz="1600" dirty="0" err="1">
                <a:solidFill>
                  <a:schemeClr val="bg1"/>
                </a:solidFill>
                <a:latin typeface="Consolas"/>
              </a:rPr>
              <a:t>winRight</a:t>
            </a:r>
            <a:r>
              <a:rPr lang="en-US" sz="1600" dirty="0">
                <a:solidFill>
                  <a:schemeClr val="bg1"/>
                </a:solidFill>
                <a:latin typeface="Consolas"/>
              </a:rPr>
              <a:t> = false;</a:t>
            </a:r>
          </a:p>
          <a:p>
            <a:r>
              <a:rPr lang="en-US" sz="1600" dirty="0">
                <a:solidFill>
                  <a:schemeClr val="bg1"/>
                </a:solidFill>
                <a:latin typeface="Consolas"/>
              </a:rPr>
              <a:t>    if ((index + value) &lt; </a:t>
            </a:r>
            <a:r>
              <a:rPr lang="en-US" sz="1600" dirty="0" err="1">
                <a:solidFill>
                  <a:schemeClr val="bg1"/>
                </a:solidFill>
                <a:latin typeface="Consolas"/>
              </a:rPr>
              <a:t>board.size</a:t>
            </a:r>
            <a:r>
              <a:rPr lang="en-US" sz="1600" dirty="0">
                <a:solidFill>
                  <a:schemeClr val="bg1"/>
                </a:solidFill>
                <a:latin typeface="Consolas"/>
              </a:rPr>
              <a:t>()) {</a:t>
            </a:r>
          </a:p>
          <a:p>
            <a:r>
              <a:rPr lang="en-US" sz="1600" dirty="0">
                <a:solidFill>
                  <a:schemeClr val="bg1"/>
                </a:solidFill>
                <a:latin typeface="Consolas"/>
              </a:rPr>
              <a:t>      </a:t>
            </a:r>
            <a:r>
              <a:rPr lang="en-US" sz="1600" dirty="0" err="1">
                <a:solidFill>
                  <a:schemeClr val="bg1"/>
                </a:solidFill>
                <a:latin typeface="Consolas"/>
              </a:rPr>
              <a:t>winRight</a:t>
            </a:r>
            <a:r>
              <a:rPr lang="en-US" sz="1600" dirty="0">
                <a:solidFill>
                  <a:schemeClr val="bg1"/>
                </a:solidFill>
                <a:latin typeface="Consolas"/>
              </a:rPr>
              <a:t> = </a:t>
            </a:r>
            <a:r>
              <a:rPr lang="en-US" sz="1600" i="1" dirty="0" err="1">
                <a:solidFill>
                  <a:schemeClr val="bg1"/>
                </a:solidFill>
                <a:latin typeface="Consolas"/>
              </a:rPr>
              <a:t>isSolvable</a:t>
            </a:r>
            <a:r>
              <a:rPr lang="en-US" sz="1600" dirty="0">
                <a:solidFill>
                  <a:schemeClr val="bg1"/>
                </a:solidFill>
                <a:latin typeface="Consolas"/>
              </a:rPr>
              <a:t>(index + value, copy);</a:t>
            </a:r>
          </a:p>
          <a:p>
            <a:r>
              <a:rPr lang="en-US" sz="1600" dirty="0">
                <a:solidFill>
                  <a:schemeClr val="bg1"/>
                </a:solidFill>
                <a:latin typeface="Consolas"/>
              </a:rPr>
              <a:t>    </a:t>
            </a:r>
            <a:r>
              <a:rPr lang="en-US" sz="1600" dirty="0" smtClean="0">
                <a:solidFill>
                  <a:schemeClr val="bg1"/>
                </a:solidFill>
                <a:latin typeface="Consolas"/>
              </a:rPr>
              <a:t>}</a:t>
            </a:r>
            <a:endParaRPr lang="en-US" sz="1600" dirty="0">
              <a:solidFill>
                <a:schemeClr val="bg1"/>
              </a:solidFill>
              <a:latin typeface="Consolas"/>
            </a:endParaRPr>
          </a:p>
          <a:p>
            <a:r>
              <a:rPr lang="en-US" sz="1600" dirty="0">
                <a:solidFill>
                  <a:schemeClr val="bg1"/>
                </a:solidFill>
                <a:latin typeface="Consolas"/>
              </a:rPr>
              <a:t>    return </a:t>
            </a:r>
            <a:r>
              <a:rPr lang="en-US" sz="1600" dirty="0" err="1">
                <a:solidFill>
                  <a:schemeClr val="bg1"/>
                </a:solidFill>
                <a:latin typeface="Consolas"/>
              </a:rPr>
              <a:t>winLeft</a:t>
            </a:r>
            <a:r>
              <a:rPr lang="en-US" sz="1600" dirty="0">
                <a:solidFill>
                  <a:schemeClr val="bg1"/>
                </a:solidFill>
                <a:latin typeface="Consolas"/>
              </a:rPr>
              <a:t> || </a:t>
            </a:r>
            <a:r>
              <a:rPr lang="en-US" sz="1600" dirty="0" err="1">
                <a:solidFill>
                  <a:schemeClr val="bg1"/>
                </a:solidFill>
                <a:latin typeface="Consolas"/>
              </a:rPr>
              <a:t>winRight</a:t>
            </a:r>
            <a:r>
              <a:rPr lang="en-US" sz="1600" dirty="0">
                <a:solidFill>
                  <a:schemeClr val="bg1"/>
                </a:solidFill>
                <a:latin typeface="Consolas"/>
              </a:rPr>
              <a:t>;</a:t>
            </a:r>
          </a:p>
          <a:p>
            <a:endParaRPr lang="en-US" sz="1600" dirty="0" smtClean="0">
              <a:solidFill>
                <a:srgbClr val="000000"/>
              </a:solidFill>
              <a:latin typeface="Consolas"/>
            </a:endParaRPr>
          </a:p>
          <a:p>
            <a:endParaRPr lang="en-US" sz="1600" dirty="0">
              <a:solidFill>
                <a:srgbClr val="000000"/>
              </a:solidFill>
              <a:latin typeface="Consolas"/>
            </a:endParaRPr>
          </a:p>
          <a:p>
            <a:endParaRPr lang="en-US" sz="1600" dirty="0" smtClean="0">
              <a:solidFill>
                <a:srgbClr val="000000"/>
              </a:solidFill>
              <a:latin typeface="Consolas"/>
            </a:endParaRPr>
          </a:p>
          <a:p>
            <a:endParaRPr lang="en-US" sz="1600" dirty="0">
              <a:solidFill>
                <a:srgbClr val="000000"/>
              </a:solidFill>
              <a:latin typeface="Consolas"/>
            </a:endParaRPr>
          </a:p>
          <a:p>
            <a:r>
              <a:rPr lang="en-US" sz="1600" dirty="0" smtClean="0">
                <a:solidFill>
                  <a:srgbClr val="000000"/>
                </a:solidFill>
                <a:latin typeface="Consolas"/>
              </a:rPr>
              <a:t>}</a:t>
            </a:r>
            <a:endParaRPr lang="en-US" sz="1600" dirty="0"/>
          </a:p>
        </p:txBody>
      </p:sp>
    </p:spTree>
    <p:extLst>
      <p:ext uri="{BB962C8B-B14F-4D97-AF65-F5344CB8AC3E}">
        <p14:creationId xmlns:p14="http://schemas.microsoft.com/office/powerpoint/2010/main" val="21696460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6689" y="1873612"/>
            <a:ext cx="8410622" cy="1267354"/>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75</a:t>
            </a:fld>
            <a:endParaRPr lang="en-US"/>
          </a:p>
        </p:txBody>
      </p:sp>
      <p:sp>
        <p:nvSpPr>
          <p:cNvPr id="5" name="Content Placeholder 4"/>
          <p:cNvSpPr>
            <a:spLocks noGrp="1"/>
          </p:cNvSpPr>
          <p:nvPr>
            <p:ph sz="quarter" idx="1"/>
          </p:nvPr>
        </p:nvSpPr>
        <p:spPr>
          <a:xfrm>
            <a:off x="251475" y="260615"/>
            <a:ext cx="8583443" cy="5896345"/>
          </a:xfrm>
        </p:spPr>
        <p:txBody>
          <a:bodyPr>
            <a:noAutofit/>
          </a:bodyPr>
          <a:lstStyle/>
          <a:p>
            <a:r>
              <a:rPr lang="en-US" sz="1600" dirty="0" smtClean="0">
                <a:solidFill>
                  <a:srgbClr val="7F0055"/>
                </a:solidFill>
                <a:latin typeface="Consolas"/>
              </a:rPr>
              <a:t>public</a:t>
            </a:r>
            <a:r>
              <a:rPr lang="en-US" sz="1600" dirty="0" smtClean="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a:t>
            </a:r>
            <a:r>
              <a:rPr lang="en-US" sz="1600" dirty="0" err="1">
                <a:solidFill>
                  <a:srgbClr val="7F0055"/>
                </a:solidFill>
                <a:latin typeface="Consolas"/>
              </a:rPr>
              <a:t>boolean</a:t>
            </a:r>
            <a:r>
              <a:rPr lang="en-US" sz="1600" dirty="0">
                <a:solidFill>
                  <a:srgbClr val="000000"/>
                </a:solidFill>
                <a:latin typeface="Consolas"/>
              </a:rPr>
              <a:t> </a:t>
            </a:r>
            <a:r>
              <a:rPr lang="en-US" sz="1600" dirty="0" err="1">
                <a:solidFill>
                  <a:srgbClr val="000000"/>
                </a:solidFill>
                <a:latin typeface="Consolas"/>
              </a:rPr>
              <a:t>isSolvable</a:t>
            </a:r>
            <a:r>
              <a:rPr lang="en-US" sz="1600" dirty="0">
                <a:solidFill>
                  <a:srgbClr val="000000"/>
                </a:solidFill>
                <a:latin typeface="Consolas"/>
              </a:rPr>
              <a:t>(</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List&lt;Integer&gt; </a:t>
            </a:r>
            <a:r>
              <a:rPr lang="en-US" sz="1600" dirty="0">
                <a:solidFill>
                  <a:srgbClr val="6A3E3E"/>
                </a:solidFill>
                <a:latin typeface="Consolas"/>
              </a:rPr>
              <a:t>board</a:t>
            </a:r>
            <a:r>
              <a:rPr lang="en-US" sz="1600" dirty="0">
                <a:solidFill>
                  <a:srgbClr val="000000"/>
                </a:solidFill>
                <a:latin typeface="Consolas"/>
              </a:rPr>
              <a:t>) {</a:t>
            </a:r>
          </a:p>
          <a:p>
            <a:r>
              <a:rPr lang="en-US" sz="1600" dirty="0">
                <a:solidFill>
                  <a:srgbClr val="000000"/>
                </a:solidFill>
                <a:latin typeface="Consolas"/>
              </a:rPr>
              <a:t> </a:t>
            </a:r>
            <a:r>
              <a:rPr lang="en-US" sz="1600" dirty="0" smtClean="0">
                <a:solidFill>
                  <a:srgbClr val="000000"/>
                </a:solidFill>
                <a:latin typeface="Consolas"/>
              </a:rPr>
              <a:t>   </a:t>
            </a:r>
            <a:r>
              <a:rPr lang="en-US" sz="1600" dirty="0" smtClean="0">
                <a:solidFill>
                  <a:srgbClr val="3F7F5F"/>
                </a:solidFill>
                <a:latin typeface="Consolas"/>
              </a:rPr>
              <a:t>// </a:t>
            </a:r>
            <a:r>
              <a:rPr lang="en-US" sz="1600" dirty="0">
                <a:solidFill>
                  <a:srgbClr val="3F7F5F"/>
                </a:solidFill>
                <a:latin typeface="Consolas"/>
              </a:rPr>
              <a:t>base cases here</a:t>
            </a:r>
            <a:r>
              <a:rPr lang="en-US" sz="1600" dirty="0">
                <a:solidFill>
                  <a:schemeClr val="bg1"/>
                </a:solidFill>
                <a:latin typeface="Consolas"/>
              </a:rPr>
              <a:t> </a:t>
            </a:r>
            <a:r>
              <a:rPr lang="en-US" sz="1600" dirty="0" smtClean="0">
                <a:solidFill>
                  <a:schemeClr val="bg1"/>
                </a:solidFill>
                <a:latin typeface="Consolas"/>
              </a:rPr>
              <a:t>) </a:t>
            </a:r>
            <a:r>
              <a:rPr lang="en-US" sz="1600" dirty="0">
                <a:solidFill>
                  <a:schemeClr val="bg1"/>
                </a:solidFill>
                <a:latin typeface="Consolas"/>
              </a:rPr>
              <a:t>&lt; 0) </a:t>
            </a:r>
            <a:r>
              <a:rPr lang="en-US" sz="1600" dirty="0" smtClean="0">
                <a:solidFill>
                  <a:schemeClr val="bg1"/>
                </a:solidFill>
                <a:latin typeface="Consolas"/>
              </a:rPr>
              <a:t>{}</a:t>
            </a:r>
            <a:endParaRPr lang="en-US" sz="1600" dirty="0">
              <a:solidFill>
                <a:schemeClr val="bg1"/>
              </a:solidFill>
              <a:latin typeface="Consolas"/>
            </a:endParaRPr>
          </a:p>
          <a:p>
            <a:r>
              <a:rPr lang="en-US" sz="1600" dirty="0">
                <a:solidFill>
                  <a:srgbClr val="000000"/>
                </a:solidFill>
                <a:latin typeface="Consolas"/>
              </a:rPr>
              <a:t>    </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value</a:t>
            </a:r>
            <a:r>
              <a:rPr lang="en-US" sz="1600" dirty="0">
                <a:solidFill>
                  <a:srgbClr val="000000"/>
                </a:solidFill>
                <a:latin typeface="Consolas"/>
              </a:rPr>
              <a:t> =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a:t>
            </a:r>
          </a:p>
          <a:p>
            <a:r>
              <a:rPr lang="en-US" sz="1600" dirty="0">
                <a:solidFill>
                  <a:srgbClr val="000000"/>
                </a:solidFill>
                <a:latin typeface="Consolas"/>
              </a:rPr>
              <a:t>    List&lt;Integer&gt; </a:t>
            </a:r>
            <a:r>
              <a:rPr lang="en-US" sz="1600" dirty="0">
                <a:solidFill>
                  <a:srgbClr val="6A3E3E"/>
                </a:solidFill>
                <a:latin typeface="Consolas"/>
              </a:rPr>
              <a:t>copy</a:t>
            </a:r>
            <a:r>
              <a:rPr lang="en-US" sz="1600" dirty="0">
                <a:solidFill>
                  <a:srgbClr val="000000"/>
                </a:solidFill>
                <a:latin typeface="Consolas"/>
              </a:rPr>
              <a:t> = </a:t>
            </a:r>
            <a:r>
              <a:rPr lang="en-US" sz="1600" dirty="0">
                <a:solidFill>
                  <a:srgbClr val="7F0055"/>
                </a:solidFill>
                <a:latin typeface="Consolas"/>
              </a:rPr>
              <a:t>new</a:t>
            </a:r>
            <a:r>
              <a:rPr lang="en-US" sz="1600" dirty="0">
                <a:solidFill>
                  <a:srgbClr val="000000"/>
                </a:solidFill>
                <a:latin typeface="Consolas"/>
              </a:rPr>
              <a:t> </a:t>
            </a:r>
            <a:r>
              <a:rPr lang="en-US" sz="1600" dirty="0" err="1">
                <a:solidFill>
                  <a:srgbClr val="000000"/>
                </a:solidFill>
                <a:latin typeface="Consolas"/>
              </a:rPr>
              <a:t>ArrayList</a:t>
            </a:r>
            <a:r>
              <a:rPr lang="en-US" sz="1600" dirty="0">
                <a:solidFill>
                  <a:srgbClr val="000000"/>
                </a:solidFill>
                <a:latin typeface="Consolas"/>
              </a:rPr>
              <a:t>&lt;Integer&gt;(</a:t>
            </a:r>
            <a:r>
              <a:rPr lang="en-US" sz="1600" dirty="0">
                <a:solidFill>
                  <a:srgbClr val="6A3E3E"/>
                </a:solidFill>
                <a:latin typeface="Consolas"/>
              </a:rPr>
              <a:t>board</a:t>
            </a:r>
            <a:r>
              <a:rPr lang="en-US" sz="1600" dirty="0">
                <a:solidFill>
                  <a:srgbClr val="000000"/>
                </a:solidFill>
                <a:latin typeface="Consolas"/>
              </a:rPr>
              <a:t>);</a:t>
            </a:r>
          </a:p>
          <a:p>
            <a:r>
              <a:rPr lang="en-US" sz="1600" dirty="0">
                <a:solidFill>
                  <a:srgbClr val="000000"/>
                </a:solidFill>
                <a:latin typeface="Consolas"/>
              </a:rPr>
              <a:t>    </a:t>
            </a:r>
            <a:r>
              <a:rPr lang="en-US" sz="1600" dirty="0" err="1">
                <a:solidFill>
                  <a:srgbClr val="6A3E3E"/>
                </a:solidFill>
                <a:latin typeface="Consolas"/>
              </a:rPr>
              <a:t>copy</a:t>
            </a:r>
            <a:r>
              <a:rPr lang="en-US" sz="1600" dirty="0" err="1">
                <a:solidFill>
                  <a:srgbClr val="000000"/>
                </a:solidFill>
                <a:latin typeface="Consolas"/>
              </a:rPr>
              <a:t>.set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-1</a:t>
            </a:r>
            <a:r>
              <a:rPr lang="en-US" sz="1600" dirty="0" smtClean="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r>
              <a:rPr lang="en-US" sz="1600" dirty="0" err="1" smtClean="0">
                <a:solidFill>
                  <a:srgbClr val="7F0055"/>
                </a:solidFill>
                <a:latin typeface="Consolas"/>
              </a:rPr>
              <a:t>boolean</a:t>
            </a:r>
            <a:r>
              <a:rPr lang="en-US" sz="1600" dirty="0" smtClean="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dirty="0">
                <a:solidFill>
                  <a:srgbClr val="7F0055"/>
                </a:solidFill>
                <a:latin typeface="Consolas"/>
              </a:rPr>
              <a:t>false</a:t>
            </a:r>
            <a:r>
              <a:rPr lang="en-US" sz="1600" dirty="0">
                <a:solidFill>
                  <a:srgbClr val="000000"/>
                </a:solidFill>
                <a:latin typeface="Consolas"/>
              </a:rPr>
              <a:t>;</a:t>
            </a:r>
          </a:p>
          <a:p>
            <a:r>
              <a:rPr lang="en-US" sz="1600" dirty="0">
                <a:solidFill>
                  <a:srgbClr val="000000"/>
                </a:solidFill>
                <a:latin typeface="Consolas"/>
              </a:rPr>
              <a:t>    </a:t>
            </a:r>
            <a:r>
              <a:rPr lang="en-US" sz="1600" dirty="0">
                <a:solidFill>
                  <a:srgbClr val="7F0055"/>
                </a:solidFill>
                <a:latin typeface="Consolas"/>
              </a:rPr>
              <a:t>if</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&gt;= 0) {</a:t>
            </a:r>
          </a:p>
          <a:p>
            <a:r>
              <a:rPr lang="en-US" sz="1600" dirty="0">
                <a:solidFill>
                  <a:srgbClr val="000000"/>
                </a:solidFill>
                <a:latin typeface="Consolas"/>
              </a:rPr>
              <a:t>      </a:t>
            </a:r>
            <a:r>
              <a:rPr lang="en-US" sz="1600" dirty="0" err="1">
                <a:solidFill>
                  <a:schemeClr val="bg2"/>
                </a:solidFill>
                <a:latin typeface="Consolas"/>
              </a:rPr>
              <a:t>winLeft</a:t>
            </a:r>
            <a:r>
              <a:rPr lang="en-US" sz="1600" dirty="0">
                <a:solidFill>
                  <a:schemeClr val="bg2"/>
                </a:solidFill>
                <a:latin typeface="Consolas"/>
              </a:rPr>
              <a:t> = </a:t>
            </a:r>
            <a:r>
              <a:rPr lang="en-US" sz="1600" i="1" dirty="0" err="1">
                <a:solidFill>
                  <a:schemeClr val="bg2"/>
                </a:solidFill>
                <a:latin typeface="Consolas"/>
              </a:rPr>
              <a:t>isSolvable</a:t>
            </a:r>
            <a:r>
              <a:rPr lang="en-US" sz="1600" dirty="0">
                <a:solidFill>
                  <a:schemeClr val="bg2"/>
                </a:solidFill>
                <a:latin typeface="Consolas"/>
              </a:rPr>
              <a:t>(index - value, copy);</a:t>
            </a:r>
          </a:p>
          <a:p>
            <a:r>
              <a:rPr lang="en-US" sz="1600" dirty="0">
                <a:solidFill>
                  <a:srgbClr val="000000"/>
                </a:solidFill>
                <a:latin typeface="Consolas"/>
              </a:rPr>
              <a:t>    </a:t>
            </a:r>
            <a:r>
              <a:rPr lang="en-US" sz="1600" dirty="0" smtClean="0">
                <a:solidFill>
                  <a:srgbClr val="000000"/>
                </a:solidFill>
                <a:latin typeface="Consolas"/>
              </a:rPr>
              <a:t>} </a:t>
            </a:r>
          </a:p>
          <a:p>
            <a:endParaRPr lang="en-US" sz="1600" dirty="0" smtClean="0">
              <a:solidFill>
                <a:srgbClr val="000000"/>
              </a:solidFill>
              <a:latin typeface="Consolas"/>
            </a:endParaRPr>
          </a:p>
          <a:p>
            <a:r>
              <a:rPr lang="en-US" sz="1600" dirty="0">
                <a:solidFill>
                  <a:schemeClr val="bg1"/>
                </a:solidFill>
                <a:latin typeface="Consolas"/>
              </a:rPr>
              <a:t> </a:t>
            </a:r>
            <a:r>
              <a:rPr lang="en-US" sz="1600" dirty="0" smtClean="0">
                <a:solidFill>
                  <a:schemeClr val="bg1"/>
                </a:solidFill>
                <a:latin typeface="Consolas"/>
              </a:rPr>
              <a:t>   </a:t>
            </a:r>
            <a:r>
              <a:rPr lang="en-US" sz="1600" dirty="0">
                <a:solidFill>
                  <a:schemeClr val="bg1"/>
                </a:solidFill>
                <a:latin typeface="Consolas"/>
              </a:rPr>
              <a:t>copy = new </a:t>
            </a:r>
            <a:r>
              <a:rPr lang="en-US" sz="1600" dirty="0" err="1">
                <a:solidFill>
                  <a:schemeClr val="bg1"/>
                </a:solidFill>
                <a:latin typeface="Consolas"/>
              </a:rPr>
              <a:t>ArrayList</a:t>
            </a:r>
            <a:r>
              <a:rPr lang="en-US" sz="1600" dirty="0">
                <a:solidFill>
                  <a:schemeClr val="bg1"/>
                </a:solidFill>
                <a:latin typeface="Consolas"/>
              </a:rPr>
              <a:t>&lt;Integer&gt;(board);</a:t>
            </a:r>
          </a:p>
          <a:p>
            <a:r>
              <a:rPr lang="en-US" sz="1600" dirty="0">
                <a:solidFill>
                  <a:schemeClr val="bg1"/>
                </a:solidFill>
                <a:latin typeface="Consolas"/>
              </a:rPr>
              <a:t>    </a:t>
            </a:r>
            <a:r>
              <a:rPr lang="en-US" sz="1600" dirty="0" err="1">
                <a:solidFill>
                  <a:schemeClr val="bg1"/>
                </a:solidFill>
                <a:latin typeface="Consolas"/>
              </a:rPr>
              <a:t>copy.set</a:t>
            </a:r>
            <a:r>
              <a:rPr lang="en-US" sz="1600" dirty="0">
                <a:solidFill>
                  <a:schemeClr val="bg1"/>
                </a:solidFill>
                <a:latin typeface="Consolas"/>
              </a:rPr>
              <a:t>(index, -1</a:t>
            </a:r>
            <a:r>
              <a:rPr lang="en-US" sz="1600" dirty="0" smtClean="0">
                <a:solidFill>
                  <a:schemeClr val="bg1"/>
                </a:solidFill>
                <a:latin typeface="Consolas"/>
              </a:rPr>
              <a:t>);</a:t>
            </a:r>
          </a:p>
          <a:p>
            <a:r>
              <a:rPr lang="en-US" sz="1600" dirty="0">
                <a:solidFill>
                  <a:schemeClr val="bg1"/>
                </a:solidFill>
                <a:latin typeface="Consolas"/>
              </a:rPr>
              <a:t> </a:t>
            </a:r>
            <a:r>
              <a:rPr lang="en-US" sz="1600" dirty="0" smtClean="0">
                <a:solidFill>
                  <a:schemeClr val="bg1"/>
                </a:solidFill>
                <a:latin typeface="Consolas"/>
              </a:rPr>
              <a:t>   </a:t>
            </a:r>
            <a:r>
              <a:rPr lang="en-US" sz="1600" dirty="0" err="1" smtClean="0">
                <a:solidFill>
                  <a:schemeClr val="bg1"/>
                </a:solidFill>
                <a:latin typeface="Consolas"/>
              </a:rPr>
              <a:t>boolean</a:t>
            </a:r>
            <a:r>
              <a:rPr lang="en-US" sz="1600" dirty="0" smtClean="0">
                <a:solidFill>
                  <a:schemeClr val="bg1"/>
                </a:solidFill>
                <a:latin typeface="Consolas"/>
              </a:rPr>
              <a:t> </a:t>
            </a:r>
            <a:r>
              <a:rPr lang="en-US" sz="1600" dirty="0" err="1">
                <a:solidFill>
                  <a:schemeClr val="bg1"/>
                </a:solidFill>
                <a:latin typeface="Consolas"/>
              </a:rPr>
              <a:t>winRight</a:t>
            </a:r>
            <a:r>
              <a:rPr lang="en-US" sz="1600" dirty="0">
                <a:solidFill>
                  <a:schemeClr val="bg1"/>
                </a:solidFill>
                <a:latin typeface="Consolas"/>
              </a:rPr>
              <a:t> = false;</a:t>
            </a:r>
          </a:p>
          <a:p>
            <a:r>
              <a:rPr lang="en-US" sz="1600" dirty="0">
                <a:solidFill>
                  <a:schemeClr val="bg1"/>
                </a:solidFill>
                <a:latin typeface="Consolas"/>
              </a:rPr>
              <a:t>    if ((index + value) &lt; </a:t>
            </a:r>
            <a:r>
              <a:rPr lang="en-US" sz="1600" dirty="0" err="1">
                <a:solidFill>
                  <a:schemeClr val="bg1"/>
                </a:solidFill>
                <a:latin typeface="Consolas"/>
              </a:rPr>
              <a:t>board.size</a:t>
            </a:r>
            <a:r>
              <a:rPr lang="en-US" sz="1600" dirty="0">
                <a:solidFill>
                  <a:schemeClr val="bg1"/>
                </a:solidFill>
                <a:latin typeface="Consolas"/>
              </a:rPr>
              <a:t>()) {</a:t>
            </a:r>
          </a:p>
          <a:p>
            <a:r>
              <a:rPr lang="en-US" sz="1600" dirty="0">
                <a:solidFill>
                  <a:schemeClr val="bg1"/>
                </a:solidFill>
                <a:latin typeface="Consolas"/>
              </a:rPr>
              <a:t>      </a:t>
            </a:r>
            <a:r>
              <a:rPr lang="en-US" sz="1600" dirty="0" err="1">
                <a:solidFill>
                  <a:schemeClr val="bg1"/>
                </a:solidFill>
                <a:latin typeface="Consolas"/>
              </a:rPr>
              <a:t>winRight</a:t>
            </a:r>
            <a:r>
              <a:rPr lang="en-US" sz="1600" dirty="0">
                <a:solidFill>
                  <a:schemeClr val="bg1"/>
                </a:solidFill>
                <a:latin typeface="Consolas"/>
              </a:rPr>
              <a:t> = </a:t>
            </a:r>
            <a:r>
              <a:rPr lang="en-US" sz="1600" i="1" dirty="0" err="1">
                <a:solidFill>
                  <a:schemeClr val="bg1"/>
                </a:solidFill>
                <a:latin typeface="Consolas"/>
              </a:rPr>
              <a:t>isSolvable</a:t>
            </a:r>
            <a:r>
              <a:rPr lang="en-US" sz="1600" dirty="0">
                <a:solidFill>
                  <a:schemeClr val="bg1"/>
                </a:solidFill>
                <a:latin typeface="Consolas"/>
              </a:rPr>
              <a:t>(index + value, copy);</a:t>
            </a:r>
          </a:p>
          <a:p>
            <a:r>
              <a:rPr lang="en-US" sz="1600" dirty="0">
                <a:solidFill>
                  <a:schemeClr val="bg1"/>
                </a:solidFill>
                <a:latin typeface="Consolas"/>
              </a:rPr>
              <a:t>    </a:t>
            </a:r>
            <a:r>
              <a:rPr lang="en-US" sz="1600" dirty="0" smtClean="0">
                <a:solidFill>
                  <a:schemeClr val="bg1"/>
                </a:solidFill>
                <a:latin typeface="Consolas"/>
              </a:rPr>
              <a:t>}</a:t>
            </a:r>
            <a:endParaRPr lang="en-US" sz="1600" dirty="0">
              <a:solidFill>
                <a:schemeClr val="bg1"/>
              </a:solidFill>
              <a:latin typeface="Consolas"/>
            </a:endParaRPr>
          </a:p>
          <a:p>
            <a:r>
              <a:rPr lang="en-US" sz="1600" dirty="0">
                <a:solidFill>
                  <a:schemeClr val="bg1"/>
                </a:solidFill>
                <a:latin typeface="Consolas"/>
              </a:rPr>
              <a:t>    return </a:t>
            </a:r>
            <a:r>
              <a:rPr lang="en-US" sz="1600" dirty="0" err="1">
                <a:solidFill>
                  <a:schemeClr val="bg1"/>
                </a:solidFill>
                <a:latin typeface="Consolas"/>
              </a:rPr>
              <a:t>winLeft</a:t>
            </a:r>
            <a:r>
              <a:rPr lang="en-US" sz="1600" dirty="0">
                <a:solidFill>
                  <a:schemeClr val="bg1"/>
                </a:solidFill>
                <a:latin typeface="Consolas"/>
              </a:rPr>
              <a:t> || </a:t>
            </a:r>
            <a:r>
              <a:rPr lang="en-US" sz="1600" dirty="0" err="1">
                <a:solidFill>
                  <a:schemeClr val="bg1"/>
                </a:solidFill>
                <a:latin typeface="Consolas"/>
              </a:rPr>
              <a:t>winRight</a:t>
            </a:r>
            <a:r>
              <a:rPr lang="en-US" sz="1600" dirty="0">
                <a:solidFill>
                  <a:schemeClr val="bg1"/>
                </a:solidFill>
                <a:latin typeface="Consolas"/>
              </a:rPr>
              <a:t>;</a:t>
            </a:r>
          </a:p>
          <a:p>
            <a:r>
              <a:rPr lang="en-US" sz="1600" dirty="0" smtClean="0">
                <a:solidFill>
                  <a:srgbClr val="000000"/>
                </a:solidFill>
                <a:latin typeface="Consolas"/>
              </a:rPr>
              <a:t>}</a:t>
            </a:r>
            <a:endParaRPr lang="en-US" sz="1600" dirty="0"/>
          </a:p>
        </p:txBody>
      </p:sp>
    </p:spTree>
    <p:extLst>
      <p:ext uri="{BB962C8B-B14F-4D97-AF65-F5344CB8AC3E}">
        <p14:creationId xmlns:p14="http://schemas.microsoft.com/office/powerpoint/2010/main" val="338363985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6689" y="1873612"/>
            <a:ext cx="8410622" cy="1267354"/>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76</a:t>
            </a:fld>
            <a:endParaRPr lang="en-US"/>
          </a:p>
        </p:txBody>
      </p:sp>
      <p:sp>
        <p:nvSpPr>
          <p:cNvPr id="5" name="Content Placeholder 4"/>
          <p:cNvSpPr>
            <a:spLocks noGrp="1"/>
          </p:cNvSpPr>
          <p:nvPr>
            <p:ph sz="quarter" idx="1"/>
          </p:nvPr>
        </p:nvSpPr>
        <p:spPr>
          <a:xfrm>
            <a:off x="251475" y="260615"/>
            <a:ext cx="8583443" cy="5896345"/>
          </a:xfrm>
        </p:spPr>
        <p:txBody>
          <a:bodyPr>
            <a:noAutofit/>
          </a:bodyPr>
          <a:lstStyle/>
          <a:p>
            <a:r>
              <a:rPr lang="en-US" sz="1600" dirty="0" smtClean="0">
                <a:solidFill>
                  <a:srgbClr val="7F0055"/>
                </a:solidFill>
                <a:latin typeface="Consolas"/>
              </a:rPr>
              <a:t>public</a:t>
            </a:r>
            <a:r>
              <a:rPr lang="en-US" sz="1600" dirty="0" smtClean="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a:t>
            </a:r>
            <a:r>
              <a:rPr lang="en-US" sz="1600" dirty="0" err="1">
                <a:solidFill>
                  <a:srgbClr val="7F0055"/>
                </a:solidFill>
                <a:latin typeface="Consolas"/>
              </a:rPr>
              <a:t>boolean</a:t>
            </a:r>
            <a:r>
              <a:rPr lang="en-US" sz="1600" dirty="0">
                <a:solidFill>
                  <a:srgbClr val="000000"/>
                </a:solidFill>
                <a:latin typeface="Consolas"/>
              </a:rPr>
              <a:t> </a:t>
            </a:r>
            <a:r>
              <a:rPr lang="en-US" sz="1600" dirty="0" err="1">
                <a:solidFill>
                  <a:srgbClr val="000000"/>
                </a:solidFill>
                <a:latin typeface="Consolas"/>
              </a:rPr>
              <a:t>isSolvable</a:t>
            </a:r>
            <a:r>
              <a:rPr lang="en-US" sz="1600" dirty="0">
                <a:solidFill>
                  <a:srgbClr val="000000"/>
                </a:solidFill>
                <a:latin typeface="Consolas"/>
              </a:rPr>
              <a:t>(</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List&lt;Integer&gt; </a:t>
            </a:r>
            <a:r>
              <a:rPr lang="en-US" sz="1600" dirty="0">
                <a:solidFill>
                  <a:srgbClr val="6A3E3E"/>
                </a:solidFill>
                <a:latin typeface="Consolas"/>
              </a:rPr>
              <a:t>board</a:t>
            </a:r>
            <a:r>
              <a:rPr lang="en-US" sz="1600" dirty="0">
                <a:solidFill>
                  <a:srgbClr val="000000"/>
                </a:solidFill>
                <a:latin typeface="Consolas"/>
              </a:rPr>
              <a:t>) {</a:t>
            </a:r>
          </a:p>
          <a:p>
            <a:r>
              <a:rPr lang="en-US" sz="1600" dirty="0">
                <a:solidFill>
                  <a:srgbClr val="000000"/>
                </a:solidFill>
                <a:latin typeface="Consolas"/>
              </a:rPr>
              <a:t> </a:t>
            </a:r>
            <a:r>
              <a:rPr lang="en-US" sz="1600" dirty="0" smtClean="0">
                <a:solidFill>
                  <a:srgbClr val="000000"/>
                </a:solidFill>
                <a:latin typeface="Consolas"/>
              </a:rPr>
              <a:t>   </a:t>
            </a:r>
            <a:r>
              <a:rPr lang="en-US" sz="1600" dirty="0" smtClean="0">
                <a:solidFill>
                  <a:srgbClr val="3F7F5F"/>
                </a:solidFill>
                <a:latin typeface="Consolas"/>
              </a:rPr>
              <a:t>// </a:t>
            </a:r>
            <a:r>
              <a:rPr lang="en-US" sz="1600" dirty="0">
                <a:solidFill>
                  <a:srgbClr val="3F7F5F"/>
                </a:solidFill>
                <a:latin typeface="Consolas"/>
              </a:rPr>
              <a:t>base cases here</a:t>
            </a:r>
            <a:r>
              <a:rPr lang="en-US" sz="1600" dirty="0">
                <a:solidFill>
                  <a:schemeClr val="bg1"/>
                </a:solidFill>
                <a:latin typeface="Consolas"/>
              </a:rPr>
              <a:t> </a:t>
            </a:r>
            <a:r>
              <a:rPr lang="en-US" sz="1600" dirty="0" smtClean="0">
                <a:solidFill>
                  <a:schemeClr val="bg1"/>
                </a:solidFill>
                <a:latin typeface="Consolas"/>
              </a:rPr>
              <a:t>) </a:t>
            </a:r>
            <a:r>
              <a:rPr lang="en-US" sz="1600" dirty="0">
                <a:solidFill>
                  <a:schemeClr val="bg1"/>
                </a:solidFill>
                <a:latin typeface="Consolas"/>
              </a:rPr>
              <a:t>&lt; 0) </a:t>
            </a:r>
            <a:r>
              <a:rPr lang="en-US" sz="1600" dirty="0" smtClean="0">
                <a:solidFill>
                  <a:schemeClr val="bg1"/>
                </a:solidFill>
                <a:latin typeface="Consolas"/>
              </a:rPr>
              <a:t>{}</a:t>
            </a:r>
            <a:endParaRPr lang="en-US" sz="1600" dirty="0">
              <a:solidFill>
                <a:schemeClr val="bg1"/>
              </a:solidFill>
              <a:latin typeface="Consolas"/>
            </a:endParaRPr>
          </a:p>
          <a:p>
            <a:r>
              <a:rPr lang="en-US" sz="1600" dirty="0">
                <a:solidFill>
                  <a:srgbClr val="000000"/>
                </a:solidFill>
                <a:latin typeface="Consolas"/>
              </a:rPr>
              <a:t>    </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value</a:t>
            </a:r>
            <a:r>
              <a:rPr lang="en-US" sz="1600" dirty="0">
                <a:solidFill>
                  <a:srgbClr val="000000"/>
                </a:solidFill>
                <a:latin typeface="Consolas"/>
              </a:rPr>
              <a:t> =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a:t>
            </a:r>
          </a:p>
          <a:p>
            <a:r>
              <a:rPr lang="en-US" sz="1600" dirty="0">
                <a:solidFill>
                  <a:srgbClr val="000000"/>
                </a:solidFill>
                <a:latin typeface="Consolas"/>
              </a:rPr>
              <a:t>    List&lt;Integer&gt; </a:t>
            </a:r>
            <a:r>
              <a:rPr lang="en-US" sz="1600" dirty="0">
                <a:solidFill>
                  <a:srgbClr val="6A3E3E"/>
                </a:solidFill>
                <a:latin typeface="Consolas"/>
              </a:rPr>
              <a:t>copy</a:t>
            </a:r>
            <a:r>
              <a:rPr lang="en-US" sz="1600" dirty="0">
                <a:solidFill>
                  <a:srgbClr val="000000"/>
                </a:solidFill>
                <a:latin typeface="Consolas"/>
              </a:rPr>
              <a:t> = </a:t>
            </a:r>
            <a:r>
              <a:rPr lang="en-US" sz="1600" dirty="0">
                <a:solidFill>
                  <a:srgbClr val="7F0055"/>
                </a:solidFill>
                <a:latin typeface="Consolas"/>
              </a:rPr>
              <a:t>new</a:t>
            </a:r>
            <a:r>
              <a:rPr lang="en-US" sz="1600" dirty="0">
                <a:solidFill>
                  <a:srgbClr val="000000"/>
                </a:solidFill>
                <a:latin typeface="Consolas"/>
              </a:rPr>
              <a:t> </a:t>
            </a:r>
            <a:r>
              <a:rPr lang="en-US" sz="1600" dirty="0" err="1">
                <a:solidFill>
                  <a:srgbClr val="000000"/>
                </a:solidFill>
                <a:latin typeface="Consolas"/>
              </a:rPr>
              <a:t>ArrayList</a:t>
            </a:r>
            <a:r>
              <a:rPr lang="en-US" sz="1600" dirty="0">
                <a:solidFill>
                  <a:srgbClr val="000000"/>
                </a:solidFill>
                <a:latin typeface="Consolas"/>
              </a:rPr>
              <a:t>&lt;Integer&gt;(</a:t>
            </a:r>
            <a:r>
              <a:rPr lang="en-US" sz="1600" dirty="0">
                <a:solidFill>
                  <a:srgbClr val="6A3E3E"/>
                </a:solidFill>
                <a:latin typeface="Consolas"/>
              </a:rPr>
              <a:t>board</a:t>
            </a:r>
            <a:r>
              <a:rPr lang="en-US" sz="1600" dirty="0">
                <a:solidFill>
                  <a:srgbClr val="000000"/>
                </a:solidFill>
                <a:latin typeface="Consolas"/>
              </a:rPr>
              <a:t>);</a:t>
            </a:r>
          </a:p>
          <a:p>
            <a:r>
              <a:rPr lang="en-US" sz="1600" dirty="0">
                <a:solidFill>
                  <a:srgbClr val="000000"/>
                </a:solidFill>
                <a:latin typeface="Consolas"/>
              </a:rPr>
              <a:t>    </a:t>
            </a:r>
            <a:r>
              <a:rPr lang="en-US" sz="1600" dirty="0" err="1">
                <a:solidFill>
                  <a:srgbClr val="6A3E3E"/>
                </a:solidFill>
                <a:latin typeface="Consolas"/>
              </a:rPr>
              <a:t>copy</a:t>
            </a:r>
            <a:r>
              <a:rPr lang="en-US" sz="1600" dirty="0" err="1">
                <a:solidFill>
                  <a:srgbClr val="000000"/>
                </a:solidFill>
                <a:latin typeface="Consolas"/>
              </a:rPr>
              <a:t>.set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-1</a:t>
            </a:r>
            <a:r>
              <a:rPr lang="en-US" sz="1600" dirty="0" smtClean="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r>
              <a:rPr lang="en-US" sz="1600" dirty="0" err="1" smtClean="0">
                <a:solidFill>
                  <a:srgbClr val="7F0055"/>
                </a:solidFill>
                <a:latin typeface="Consolas"/>
              </a:rPr>
              <a:t>boolean</a:t>
            </a:r>
            <a:r>
              <a:rPr lang="en-US" sz="1600" dirty="0" smtClean="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dirty="0">
                <a:solidFill>
                  <a:srgbClr val="7F0055"/>
                </a:solidFill>
                <a:latin typeface="Consolas"/>
              </a:rPr>
              <a:t>false</a:t>
            </a:r>
            <a:r>
              <a:rPr lang="en-US" sz="1600" dirty="0">
                <a:solidFill>
                  <a:srgbClr val="000000"/>
                </a:solidFill>
                <a:latin typeface="Consolas"/>
              </a:rPr>
              <a:t>;</a:t>
            </a:r>
          </a:p>
          <a:p>
            <a:r>
              <a:rPr lang="en-US" sz="1600" dirty="0">
                <a:solidFill>
                  <a:srgbClr val="000000"/>
                </a:solidFill>
                <a:latin typeface="Consolas"/>
              </a:rPr>
              <a:t>    </a:t>
            </a:r>
            <a:r>
              <a:rPr lang="en-US" sz="1600" dirty="0">
                <a:solidFill>
                  <a:srgbClr val="7F0055"/>
                </a:solidFill>
                <a:latin typeface="Consolas"/>
              </a:rPr>
              <a:t>if</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&gt;= 0) {</a:t>
            </a:r>
          </a:p>
          <a:p>
            <a:r>
              <a:rPr lang="en-US" sz="1600" dirty="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i="1" dirty="0" err="1">
                <a:solidFill>
                  <a:srgbClr val="000000"/>
                </a:solidFill>
                <a:latin typeface="Consolas"/>
              </a:rPr>
              <a:t>isSolvable</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a:t>
            </a:r>
            <a:r>
              <a:rPr lang="en-US" sz="1600" dirty="0">
                <a:solidFill>
                  <a:srgbClr val="6A3E3E"/>
                </a:solidFill>
                <a:latin typeface="Consolas"/>
              </a:rPr>
              <a:t>copy</a:t>
            </a:r>
            <a:r>
              <a:rPr lang="en-US" sz="1600" dirty="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p>
          <a:p>
            <a:endParaRPr lang="en-US" sz="1600" dirty="0" smtClean="0">
              <a:solidFill>
                <a:srgbClr val="000000"/>
              </a:solidFill>
              <a:latin typeface="Consolas"/>
            </a:endParaRPr>
          </a:p>
          <a:p>
            <a:r>
              <a:rPr lang="en-US" sz="1600" dirty="0">
                <a:solidFill>
                  <a:schemeClr val="bg1"/>
                </a:solidFill>
                <a:latin typeface="Consolas"/>
              </a:rPr>
              <a:t> </a:t>
            </a:r>
            <a:r>
              <a:rPr lang="en-US" sz="1600" dirty="0" smtClean="0">
                <a:solidFill>
                  <a:schemeClr val="bg1"/>
                </a:solidFill>
                <a:latin typeface="Consolas"/>
              </a:rPr>
              <a:t>   </a:t>
            </a:r>
            <a:r>
              <a:rPr lang="en-US" sz="1600" dirty="0">
                <a:solidFill>
                  <a:schemeClr val="bg1"/>
                </a:solidFill>
                <a:latin typeface="Consolas"/>
              </a:rPr>
              <a:t>copy = new </a:t>
            </a:r>
            <a:r>
              <a:rPr lang="en-US" sz="1600" dirty="0" err="1">
                <a:solidFill>
                  <a:schemeClr val="bg1"/>
                </a:solidFill>
                <a:latin typeface="Consolas"/>
              </a:rPr>
              <a:t>ArrayList</a:t>
            </a:r>
            <a:r>
              <a:rPr lang="en-US" sz="1600" dirty="0">
                <a:solidFill>
                  <a:schemeClr val="bg1"/>
                </a:solidFill>
                <a:latin typeface="Consolas"/>
              </a:rPr>
              <a:t>&lt;Integer&gt;(board);</a:t>
            </a:r>
          </a:p>
          <a:p>
            <a:r>
              <a:rPr lang="en-US" sz="1600" dirty="0">
                <a:solidFill>
                  <a:schemeClr val="bg1"/>
                </a:solidFill>
                <a:latin typeface="Consolas"/>
              </a:rPr>
              <a:t>    </a:t>
            </a:r>
            <a:r>
              <a:rPr lang="en-US" sz="1600" dirty="0" err="1">
                <a:solidFill>
                  <a:schemeClr val="bg1"/>
                </a:solidFill>
                <a:latin typeface="Consolas"/>
              </a:rPr>
              <a:t>copy.set</a:t>
            </a:r>
            <a:r>
              <a:rPr lang="en-US" sz="1600" dirty="0">
                <a:solidFill>
                  <a:schemeClr val="bg1"/>
                </a:solidFill>
                <a:latin typeface="Consolas"/>
              </a:rPr>
              <a:t>(index, -1</a:t>
            </a:r>
            <a:r>
              <a:rPr lang="en-US" sz="1600" dirty="0" smtClean="0">
                <a:solidFill>
                  <a:schemeClr val="bg1"/>
                </a:solidFill>
                <a:latin typeface="Consolas"/>
              </a:rPr>
              <a:t>);</a:t>
            </a:r>
          </a:p>
          <a:p>
            <a:r>
              <a:rPr lang="en-US" sz="1600" dirty="0">
                <a:solidFill>
                  <a:schemeClr val="bg1"/>
                </a:solidFill>
                <a:latin typeface="Consolas"/>
              </a:rPr>
              <a:t> </a:t>
            </a:r>
            <a:r>
              <a:rPr lang="en-US" sz="1600" dirty="0" smtClean="0">
                <a:solidFill>
                  <a:schemeClr val="bg1"/>
                </a:solidFill>
                <a:latin typeface="Consolas"/>
              </a:rPr>
              <a:t>   </a:t>
            </a:r>
            <a:r>
              <a:rPr lang="en-US" sz="1600" dirty="0" err="1" smtClean="0">
                <a:solidFill>
                  <a:schemeClr val="bg1"/>
                </a:solidFill>
                <a:latin typeface="Consolas"/>
              </a:rPr>
              <a:t>boolean</a:t>
            </a:r>
            <a:r>
              <a:rPr lang="en-US" sz="1600" dirty="0" smtClean="0">
                <a:solidFill>
                  <a:schemeClr val="bg1"/>
                </a:solidFill>
                <a:latin typeface="Consolas"/>
              </a:rPr>
              <a:t> </a:t>
            </a:r>
            <a:r>
              <a:rPr lang="en-US" sz="1600" dirty="0" err="1">
                <a:solidFill>
                  <a:schemeClr val="bg1"/>
                </a:solidFill>
                <a:latin typeface="Consolas"/>
              </a:rPr>
              <a:t>winRight</a:t>
            </a:r>
            <a:r>
              <a:rPr lang="en-US" sz="1600" dirty="0">
                <a:solidFill>
                  <a:schemeClr val="bg1"/>
                </a:solidFill>
                <a:latin typeface="Consolas"/>
              </a:rPr>
              <a:t> = false;</a:t>
            </a:r>
          </a:p>
          <a:p>
            <a:r>
              <a:rPr lang="en-US" sz="1600" dirty="0">
                <a:solidFill>
                  <a:schemeClr val="bg1"/>
                </a:solidFill>
                <a:latin typeface="Consolas"/>
              </a:rPr>
              <a:t>    if ((index + value) &lt; </a:t>
            </a:r>
            <a:r>
              <a:rPr lang="en-US" sz="1600" dirty="0" err="1">
                <a:solidFill>
                  <a:schemeClr val="bg1"/>
                </a:solidFill>
                <a:latin typeface="Consolas"/>
              </a:rPr>
              <a:t>board.size</a:t>
            </a:r>
            <a:r>
              <a:rPr lang="en-US" sz="1600" dirty="0">
                <a:solidFill>
                  <a:schemeClr val="bg1"/>
                </a:solidFill>
                <a:latin typeface="Consolas"/>
              </a:rPr>
              <a:t>()) {</a:t>
            </a:r>
          </a:p>
          <a:p>
            <a:r>
              <a:rPr lang="en-US" sz="1600" dirty="0">
                <a:solidFill>
                  <a:schemeClr val="bg1"/>
                </a:solidFill>
                <a:latin typeface="Consolas"/>
              </a:rPr>
              <a:t>      </a:t>
            </a:r>
            <a:r>
              <a:rPr lang="en-US" sz="1600" dirty="0" err="1">
                <a:solidFill>
                  <a:schemeClr val="bg1"/>
                </a:solidFill>
                <a:latin typeface="Consolas"/>
              </a:rPr>
              <a:t>winRight</a:t>
            </a:r>
            <a:r>
              <a:rPr lang="en-US" sz="1600" dirty="0">
                <a:solidFill>
                  <a:schemeClr val="bg1"/>
                </a:solidFill>
                <a:latin typeface="Consolas"/>
              </a:rPr>
              <a:t> = </a:t>
            </a:r>
            <a:r>
              <a:rPr lang="en-US" sz="1600" i="1" dirty="0" err="1">
                <a:solidFill>
                  <a:schemeClr val="bg1"/>
                </a:solidFill>
                <a:latin typeface="Consolas"/>
              </a:rPr>
              <a:t>isSolvable</a:t>
            </a:r>
            <a:r>
              <a:rPr lang="en-US" sz="1600" dirty="0">
                <a:solidFill>
                  <a:schemeClr val="bg1"/>
                </a:solidFill>
                <a:latin typeface="Consolas"/>
              </a:rPr>
              <a:t>(index + value, copy);</a:t>
            </a:r>
          </a:p>
          <a:p>
            <a:r>
              <a:rPr lang="en-US" sz="1600" dirty="0">
                <a:solidFill>
                  <a:schemeClr val="bg1"/>
                </a:solidFill>
                <a:latin typeface="Consolas"/>
              </a:rPr>
              <a:t>    </a:t>
            </a:r>
            <a:r>
              <a:rPr lang="en-US" sz="1600" dirty="0" smtClean="0">
                <a:solidFill>
                  <a:schemeClr val="bg1"/>
                </a:solidFill>
                <a:latin typeface="Consolas"/>
              </a:rPr>
              <a:t>}</a:t>
            </a:r>
            <a:endParaRPr lang="en-US" sz="1600" dirty="0">
              <a:solidFill>
                <a:schemeClr val="bg1"/>
              </a:solidFill>
              <a:latin typeface="Consolas"/>
            </a:endParaRPr>
          </a:p>
          <a:p>
            <a:r>
              <a:rPr lang="en-US" sz="1600" dirty="0">
                <a:solidFill>
                  <a:schemeClr val="bg1"/>
                </a:solidFill>
                <a:latin typeface="Consolas"/>
              </a:rPr>
              <a:t>    return </a:t>
            </a:r>
            <a:r>
              <a:rPr lang="en-US" sz="1600" dirty="0" err="1">
                <a:solidFill>
                  <a:schemeClr val="bg1"/>
                </a:solidFill>
                <a:latin typeface="Consolas"/>
              </a:rPr>
              <a:t>winLeft</a:t>
            </a:r>
            <a:r>
              <a:rPr lang="en-US" sz="1600" dirty="0">
                <a:solidFill>
                  <a:schemeClr val="bg1"/>
                </a:solidFill>
                <a:latin typeface="Consolas"/>
              </a:rPr>
              <a:t> || </a:t>
            </a:r>
            <a:r>
              <a:rPr lang="en-US" sz="1600" dirty="0" err="1">
                <a:solidFill>
                  <a:schemeClr val="bg1"/>
                </a:solidFill>
                <a:latin typeface="Consolas"/>
              </a:rPr>
              <a:t>winRight</a:t>
            </a:r>
            <a:r>
              <a:rPr lang="en-US" sz="1600" dirty="0">
                <a:solidFill>
                  <a:schemeClr val="bg1"/>
                </a:solidFill>
                <a:latin typeface="Consolas"/>
              </a:rPr>
              <a:t>;</a:t>
            </a:r>
          </a:p>
          <a:p>
            <a:r>
              <a:rPr lang="en-US" sz="1600" dirty="0" smtClean="0">
                <a:solidFill>
                  <a:srgbClr val="000000"/>
                </a:solidFill>
                <a:latin typeface="Consolas"/>
              </a:rPr>
              <a:t>}</a:t>
            </a:r>
            <a:endParaRPr lang="en-US" sz="1600" dirty="0"/>
          </a:p>
        </p:txBody>
      </p:sp>
    </p:spTree>
    <p:extLst>
      <p:ext uri="{BB962C8B-B14F-4D97-AF65-F5344CB8AC3E}">
        <p14:creationId xmlns:p14="http://schemas.microsoft.com/office/powerpoint/2010/main" val="37707813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66689" y="3486606"/>
            <a:ext cx="8410622" cy="1901031"/>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77</a:t>
            </a:fld>
            <a:endParaRPr lang="en-US"/>
          </a:p>
        </p:txBody>
      </p:sp>
      <p:sp>
        <p:nvSpPr>
          <p:cNvPr id="5" name="Content Placeholder 4"/>
          <p:cNvSpPr>
            <a:spLocks noGrp="1"/>
          </p:cNvSpPr>
          <p:nvPr>
            <p:ph sz="quarter" idx="1"/>
          </p:nvPr>
        </p:nvSpPr>
        <p:spPr>
          <a:xfrm>
            <a:off x="251475" y="260615"/>
            <a:ext cx="8583443" cy="5896345"/>
          </a:xfrm>
        </p:spPr>
        <p:txBody>
          <a:bodyPr>
            <a:noAutofit/>
          </a:bodyPr>
          <a:lstStyle/>
          <a:p>
            <a:r>
              <a:rPr lang="en-US" sz="1600" dirty="0" smtClean="0">
                <a:solidFill>
                  <a:srgbClr val="7F0055"/>
                </a:solidFill>
                <a:latin typeface="Consolas"/>
              </a:rPr>
              <a:t>public</a:t>
            </a:r>
            <a:r>
              <a:rPr lang="en-US" sz="1600" dirty="0" smtClean="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a:t>
            </a:r>
            <a:r>
              <a:rPr lang="en-US" sz="1600" dirty="0" err="1">
                <a:solidFill>
                  <a:srgbClr val="7F0055"/>
                </a:solidFill>
                <a:latin typeface="Consolas"/>
              </a:rPr>
              <a:t>boolean</a:t>
            </a:r>
            <a:r>
              <a:rPr lang="en-US" sz="1600" dirty="0">
                <a:solidFill>
                  <a:srgbClr val="000000"/>
                </a:solidFill>
                <a:latin typeface="Consolas"/>
              </a:rPr>
              <a:t> </a:t>
            </a:r>
            <a:r>
              <a:rPr lang="en-US" sz="1600" dirty="0" err="1">
                <a:solidFill>
                  <a:srgbClr val="000000"/>
                </a:solidFill>
                <a:latin typeface="Consolas"/>
              </a:rPr>
              <a:t>isSolvable</a:t>
            </a:r>
            <a:r>
              <a:rPr lang="en-US" sz="1600" dirty="0">
                <a:solidFill>
                  <a:srgbClr val="000000"/>
                </a:solidFill>
                <a:latin typeface="Consolas"/>
              </a:rPr>
              <a:t>(</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List&lt;Integer&gt; </a:t>
            </a:r>
            <a:r>
              <a:rPr lang="en-US" sz="1600" dirty="0">
                <a:solidFill>
                  <a:srgbClr val="6A3E3E"/>
                </a:solidFill>
                <a:latin typeface="Consolas"/>
              </a:rPr>
              <a:t>board</a:t>
            </a:r>
            <a:r>
              <a:rPr lang="en-US" sz="1600" dirty="0">
                <a:solidFill>
                  <a:srgbClr val="000000"/>
                </a:solidFill>
                <a:latin typeface="Consolas"/>
              </a:rPr>
              <a:t>) {</a:t>
            </a:r>
          </a:p>
          <a:p>
            <a:r>
              <a:rPr lang="en-US" sz="1600" dirty="0">
                <a:solidFill>
                  <a:srgbClr val="000000"/>
                </a:solidFill>
                <a:latin typeface="Consolas"/>
              </a:rPr>
              <a:t> </a:t>
            </a:r>
            <a:r>
              <a:rPr lang="en-US" sz="1600" dirty="0" smtClean="0">
                <a:solidFill>
                  <a:srgbClr val="000000"/>
                </a:solidFill>
                <a:latin typeface="Consolas"/>
              </a:rPr>
              <a:t>   </a:t>
            </a:r>
            <a:r>
              <a:rPr lang="en-US" sz="1600" dirty="0" smtClean="0">
                <a:solidFill>
                  <a:srgbClr val="3F7F5F"/>
                </a:solidFill>
                <a:latin typeface="Consolas"/>
              </a:rPr>
              <a:t>// </a:t>
            </a:r>
            <a:r>
              <a:rPr lang="en-US" sz="1600" dirty="0">
                <a:solidFill>
                  <a:srgbClr val="3F7F5F"/>
                </a:solidFill>
                <a:latin typeface="Consolas"/>
              </a:rPr>
              <a:t>base cases here</a:t>
            </a:r>
            <a:r>
              <a:rPr lang="en-US" sz="1600" dirty="0">
                <a:solidFill>
                  <a:schemeClr val="bg1"/>
                </a:solidFill>
                <a:latin typeface="Consolas"/>
              </a:rPr>
              <a:t> </a:t>
            </a:r>
            <a:r>
              <a:rPr lang="en-US" sz="1600" dirty="0" smtClean="0">
                <a:solidFill>
                  <a:schemeClr val="bg1"/>
                </a:solidFill>
                <a:latin typeface="Consolas"/>
              </a:rPr>
              <a:t>) </a:t>
            </a:r>
            <a:r>
              <a:rPr lang="en-US" sz="1600" dirty="0">
                <a:solidFill>
                  <a:schemeClr val="bg1"/>
                </a:solidFill>
                <a:latin typeface="Consolas"/>
              </a:rPr>
              <a:t>&lt; 0) </a:t>
            </a:r>
            <a:r>
              <a:rPr lang="en-US" sz="1600" dirty="0" smtClean="0">
                <a:solidFill>
                  <a:schemeClr val="bg1"/>
                </a:solidFill>
                <a:latin typeface="Consolas"/>
              </a:rPr>
              <a:t>{}</a:t>
            </a:r>
            <a:endParaRPr lang="en-US" sz="1600" dirty="0">
              <a:solidFill>
                <a:schemeClr val="bg1"/>
              </a:solidFill>
              <a:latin typeface="Consolas"/>
            </a:endParaRPr>
          </a:p>
          <a:p>
            <a:r>
              <a:rPr lang="en-US" sz="1600" dirty="0">
                <a:solidFill>
                  <a:srgbClr val="000000"/>
                </a:solidFill>
                <a:latin typeface="Consolas"/>
              </a:rPr>
              <a:t>    </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value</a:t>
            </a:r>
            <a:r>
              <a:rPr lang="en-US" sz="1600" dirty="0">
                <a:solidFill>
                  <a:srgbClr val="000000"/>
                </a:solidFill>
                <a:latin typeface="Consolas"/>
              </a:rPr>
              <a:t> =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a:t>
            </a:r>
          </a:p>
          <a:p>
            <a:r>
              <a:rPr lang="en-US" sz="1600" dirty="0">
                <a:solidFill>
                  <a:srgbClr val="000000"/>
                </a:solidFill>
                <a:latin typeface="Consolas"/>
              </a:rPr>
              <a:t>    List&lt;Integer&gt; </a:t>
            </a:r>
            <a:r>
              <a:rPr lang="en-US" sz="1600" dirty="0">
                <a:solidFill>
                  <a:srgbClr val="6A3E3E"/>
                </a:solidFill>
                <a:latin typeface="Consolas"/>
              </a:rPr>
              <a:t>copy</a:t>
            </a:r>
            <a:r>
              <a:rPr lang="en-US" sz="1600" dirty="0">
                <a:solidFill>
                  <a:srgbClr val="000000"/>
                </a:solidFill>
                <a:latin typeface="Consolas"/>
              </a:rPr>
              <a:t> = </a:t>
            </a:r>
            <a:r>
              <a:rPr lang="en-US" sz="1600" dirty="0">
                <a:solidFill>
                  <a:srgbClr val="7F0055"/>
                </a:solidFill>
                <a:latin typeface="Consolas"/>
              </a:rPr>
              <a:t>new</a:t>
            </a:r>
            <a:r>
              <a:rPr lang="en-US" sz="1600" dirty="0">
                <a:solidFill>
                  <a:srgbClr val="000000"/>
                </a:solidFill>
                <a:latin typeface="Consolas"/>
              </a:rPr>
              <a:t> </a:t>
            </a:r>
            <a:r>
              <a:rPr lang="en-US" sz="1600" dirty="0" err="1">
                <a:solidFill>
                  <a:srgbClr val="000000"/>
                </a:solidFill>
                <a:latin typeface="Consolas"/>
              </a:rPr>
              <a:t>ArrayList</a:t>
            </a:r>
            <a:r>
              <a:rPr lang="en-US" sz="1600" dirty="0">
                <a:solidFill>
                  <a:srgbClr val="000000"/>
                </a:solidFill>
                <a:latin typeface="Consolas"/>
              </a:rPr>
              <a:t>&lt;Integer&gt;(</a:t>
            </a:r>
            <a:r>
              <a:rPr lang="en-US" sz="1600" dirty="0">
                <a:solidFill>
                  <a:srgbClr val="6A3E3E"/>
                </a:solidFill>
                <a:latin typeface="Consolas"/>
              </a:rPr>
              <a:t>board</a:t>
            </a:r>
            <a:r>
              <a:rPr lang="en-US" sz="1600" dirty="0">
                <a:solidFill>
                  <a:srgbClr val="000000"/>
                </a:solidFill>
                <a:latin typeface="Consolas"/>
              </a:rPr>
              <a:t>);</a:t>
            </a:r>
          </a:p>
          <a:p>
            <a:r>
              <a:rPr lang="en-US" sz="1600" dirty="0">
                <a:solidFill>
                  <a:srgbClr val="000000"/>
                </a:solidFill>
                <a:latin typeface="Consolas"/>
              </a:rPr>
              <a:t>    </a:t>
            </a:r>
            <a:r>
              <a:rPr lang="en-US" sz="1600" dirty="0" err="1">
                <a:solidFill>
                  <a:srgbClr val="6A3E3E"/>
                </a:solidFill>
                <a:latin typeface="Consolas"/>
              </a:rPr>
              <a:t>copy</a:t>
            </a:r>
            <a:r>
              <a:rPr lang="en-US" sz="1600" dirty="0" err="1">
                <a:solidFill>
                  <a:srgbClr val="000000"/>
                </a:solidFill>
                <a:latin typeface="Consolas"/>
              </a:rPr>
              <a:t>.set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-1</a:t>
            </a:r>
            <a:r>
              <a:rPr lang="en-US" sz="1600" dirty="0" smtClean="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r>
              <a:rPr lang="en-US" sz="1600" dirty="0" err="1" smtClean="0">
                <a:solidFill>
                  <a:srgbClr val="7F0055"/>
                </a:solidFill>
                <a:latin typeface="Consolas"/>
              </a:rPr>
              <a:t>boolean</a:t>
            </a:r>
            <a:r>
              <a:rPr lang="en-US" sz="1600" dirty="0" smtClean="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dirty="0">
                <a:solidFill>
                  <a:srgbClr val="7F0055"/>
                </a:solidFill>
                <a:latin typeface="Consolas"/>
              </a:rPr>
              <a:t>false</a:t>
            </a:r>
            <a:r>
              <a:rPr lang="en-US" sz="1600" dirty="0">
                <a:solidFill>
                  <a:srgbClr val="000000"/>
                </a:solidFill>
                <a:latin typeface="Consolas"/>
              </a:rPr>
              <a:t>;</a:t>
            </a:r>
          </a:p>
          <a:p>
            <a:r>
              <a:rPr lang="en-US" sz="1600" dirty="0">
                <a:solidFill>
                  <a:srgbClr val="000000"/>
                </a:solidFill>
                <a:latin typeface="Consolas"/>
              </a:rPr>
              <a:t>    </a:t>
            </a:r>
            <a:r>
              <a:rPr lang="en-US" sz="1600" dirty="0">
                <a:solidFill>
                  <a:srgbClr val="7F0055"/>
                </a:solidFill>
                <a:latin typeface="Consolas"/>
              </a:rPr>
              <a:t>if</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&gt;= 0) {</a:t>
            </a:r>
          </a:p>
          <a:p>
            <a:r>
              <a:rPr lang="en-US" sz="1600" dirty="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i="1" dirty="0" err="1">
                <a:solidFill>
                  <a:srgbClr val="000000"/>
                </a:solidFill>
                <a:latin typeface="Consolas"/>
              </a:rPr>
              <a:t>isSolvable</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a:t>
            </a:r>
            <a:r>
              <a:rPr lang="en-US" sz="1600" dirty="0">
                <a:solidFill>
                  <a:srgbClr val="6A3E3E"/>
                </a:solidFill>
                <a:latin typeface="Consolas"/>
              </a:rPr>
              <a:t>copy</a:t>
            </a:r>
            <a:r>
              <a:rPr lang="en-US" sz="1600" dirty="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p>
          <a:p>
            <a:endParaRPr lang="en-US" sz="1600" dirty="0" smtClean="0">
              <a:solidFill>
                <a:srgbClr val="000000"/>
              </a:solidFill>
              <a:latin typeface="Consolas"/>
            </a:endParaRPr>
          </a:p>
          <a:p>
            <a:r>
              <a:rPr lang="en-US" sz="1600" dirty="0">
                <a:solidFill>
                  <a:srgbClr val="000000"/>
                </a:solidFill>
                <a:latin typeface="Consolas"/>
              </a:rPr>
              <a:t> </a:t>
            </a:r>
            <a:r>
              <a:rPr lang="en-US" sz="1600" dirty="0" smtClean="0">
                <a:solidFill>
                  <a:srgbClr val="000000"/>
                </a:solidFill>
                <a:latin typeface="Consolas"/>
              </a:rPr>
              <a:t>   </a:t>
            </a:r>
            <a:r>
              <a:rPr lang="en-US" sz="1600" dirty="0">
                <a:solidFill>
                  <a:srgbClr val="6A3E3E"/>
                </a:solidFill>
                <a:latin typeface="Consolas"/>
              </a:rPr>
              <a:t>copy</a:t>
            </a:r>
            <a:r>
              <a:rPr lang="en-US" sz="1600" dirty="0">
                <a:solidFill>
                  <a:srgbClr val="000000"/>
                </a:solidFill>
                <a:latin typeface="Consolas"/>
              </a:rPr>
              <a:t> = </a:t>
            </a:r>
            <a:r>
              <a:rPr lang="en-US" sz="1600" dirty="0">
                <a:solidFill>
                  <a:srgbClr val="7F0055"/>
                </a:solidFill>
                <a:latin typeface="Consolas"/>
              </a:rPr>
              <a:t>new</a:t>
            </a:r>
            <a:r>
              <a:rPr lang="en-US" sz="1600" dirty="0">
                <a:solidFill>
                  <a:srgbClr val="000000"/>
                </a:solidFill>
                <a:latin typeface="Consolas"/>
              </a:rPr>
              <a:t> </a:t>
            </a:r>
            <a:r>
              <a:rPr lang="en-US" sz="1600" dirty="0" err="1">
                <a:solidFill>
                  <a:srgbClr val="000000"/>
                </a:solidFill>
                <a:latin typeface="Consolas"/>
              </a:rPr>
              <a:t>ArrayList</a:t>
            </a:r>
            <a:r>
              <a:rPr lang="en-US" sz="1600" dirty="0">
                <a:solidFill>
                  <a:srgbClr val="000000"/>
                </a:solidFill>
                <a:latin typeface="Consolas"/>
              </a:rPr>
              <a:t>&lt;Integer&gt;(</a:t>
            </a:r>
            <a:r>
              <a:rPr lang="en-US" sz="1600" dirty="0">
                <a:solidFill>
                  <a:srgbClr val="6A3E3E"/>
                </a:solidFill>
                <a:latin typeface="Consolas"/>
              </a:rPr>
              <a:t>board</a:t>
            </a:r>
            <a:r>
              <a:rPr lang="en-US" sz="1600" dirty="0">
                <a:solidFill>
                  <a:srgbClr val="000000"/>
                </a:solidFill>
                <a:latin typeface="Consolas"/>
              </a:rPr>
              <a:t>);</a:t>
            </a:r>
          </a:p>
          <a:p>
            <a:r>
              <a:rPr lang="en-US" sz="1600" dirty="0">
                <a:solidFill>
                  <a:srgbClr val="000000"/>
                </a:solidFill>
                <a:latin typeface="Consolas"/>
              </a:rPr>
              <a:t>    </a:t>
            </a:r>
            <a:r>
              <a:rPr lang="en-US" sz="1600" dirty="0" err="1">
                <a:solidFill>
                  <a:srgbClr val="6A3E3E"/>
                </a:solidFill>
                <a:latin typeface="Consolas"/>
              </a:rPr>
              <a:t>copy</a:t>
            </a:r>
            <a:r>
              <a:rPr lang="en-US" sz="1600" dirty="0" err="1">
                <a:solidFill>
                  <a:srgbClr val="000000"/>
                </a:solidFill>
                <a:latin typeface="Consolas"/>
              </a:rPr>
              <a:t>.set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-1</a:t>
            </a:r>
            <a:r>
              <a:rPr lang="en-US" sz="1600" dirty="0" smtClean="0">
                <a:solidFill>
                  <a:srgbClr val="000000"/>
                </a:solidFill>
                <a:latin typeface="Consolas"/>
              </a:rPr>
              <a:t>);</a:t>
            </a:r>
          </a:p>
          <a:p>
            <a:r>
              <a:rPr lang="en-US" sz="1600" dirty="0">
                <a:solidFill>
                  <a:schemeClr val="bg2"/>
                </a:solidFill>
                <a:latin typeface="Consolas"/>
              </a:rPr>
              <a:t> </a:t>
            </a:r>
            <a:r>
              <a:rPr lang="en-US" sz="1600" dirty="0" smtClean="0">
                <a:solidFill>
                  <a:schemeClr val="bg2"/>
                </a:solidFill>
                <a:latin typeface="Consolas"/>
              </a:rPr>
              <a:t>   </a:t>
            </a:r>
            <a:r>
              <a:rPr lang="en-US" sz="1600" dirty="0" err="1" smtClean="0">
                <a:solidFill>
                  <a:schemeClr val="bg2"/>
                </a:solidFill>
                <a:latin typeface="Consolas"/>
              </a:rPr>
              <a:t>boolean</a:t>
            </a:r>
            <a:r>
              <a:rPr lang="en-US" sz="1600" dirty="0" smtClean="0">
                <a:solidFill>
                  <a:schemeClr val="bg2"/>
                </a:solidFill>
                <a:latin typeface="Consolas"/>
              </a:rPr>
              <a:t> </a:t>
            </a:r>
            <a:r>
              <a:rPr lang="en-US" sz="1600" dirty="0" err="1">
                <a:solidFill>
                  <a:schemeClr val="bg2"/>
                </a:solidFill>
                <a:latin typeface="Consolas"/>
              </a:rPr>
              <a:t>winRight</a:t>
            </a:r>
            <a:r>
              <a:rPr lang="en-US" sz="1600" dirty="0">
                <a:solidFill>
                  <a:schemeClr val="bg2"/>
                </a:solidFill>
                <a:latin typeface="Consolas"/>
              </a:rPr>
              <a:t> = false;</a:t>
            </a:r>
          </a:p>
          <a:p>
            <a:r>
              <a:rPr lang="en-US" sz="1600" dirty="0">
                <a:solidFill>
                  <a:schemeClr val="bg2"/>
                </a:solidFill>
                <a:latin typeface="Consolas"/>
              </a:rPr>
              <a:t>    if ((index + value) &lt; </a:t>
            </a:r>
            <a:r>
              <a:rPr lang="en-US" sz="1600" dirty="0" err="1">
                <a:solidFill>
                  <a:schemeClr val="bg2"/>
                </a:solidFill>
                <a:latin typeface="Consolas"/>
              </a:rPr>
              <a:t>board.size</a:t>
            </a:r>
            <a:r>
              <a:rPr lang="en-US" sz="1600" dirty="0">
                <a:solidFill>
                  <a:schemeClr val="bg2"/>
                </a:solidFill>
                <a:latin typeface="Consolas"/>
              </a:rPr>
              <a:t>()) {</a:t>
            </a:r>
          </a:p>
          <a:p>
            <a:r>
              <a:rPr lang="en-US" sz="1600" dirty="0">
                <a:solidFill>
                  <a:schemeClr val="bg2"/>
                </a:solidFill>
                <a:latin typeface="Consolas"/>
              </a:rPr>
              <a:t>      </a:t>
            </a:r>
            <a:r>
              <a:rPr lang="en-US" sz="1600" dirty="0" err="1">
                <a:solidFill>
                  <a:schemeClr val="bg2"/>
                </a:solidFill>
                <a:latin typeface="Consolas"/>
              </a:rPr>
              <a:t>winRight</a:t>
            </a:r>
            <a:r>
              <a:rPr lang="en-US" sz="1600" dirty="0">
                <a:solidFill>
                  <a:schemeClr val="bg2"/>
                </a:solidFill>
                <a:latin typeface="Consolas"/>
              </a:rPr>
              <a:t> = </a:t>
            </a:r>
            <a:r>
              <a:rPr lang="en-US" sz="1600" i="1" dirty="0" err="1">
                <a:solidFill>
                  <a:schemeClr val="bg2"/>
                </a:solidFill>
                <a:latin typeface="Consolas"/>
              </a:rPr>
              <a:t>isSolvable</a:t>
            </a:r>
            <a:r>
              <a:rPr lang="en-US" sz="1600" dirty="0">
                <a:solidFill>
                  <a:schemeClr val="bg2"/>
                </a:solidFill>
                <a:latin typeface="Consolas"/>
              </a:rPr>
              <a:t>(index + value, copy);</a:t>
            </a:r>
          </a:p>
          <a:p>
            <a:r>
              <a:rPr lang="en-US" sz="1600" dirty="0">
                <a:solidFill>
                  <a:schemeClr val="bg2"/>
                </a:solidFill>
                <a:latin typeface="Consolas"/>
              </a:rPr>
              <a:t>    </a:t>
            </a:r>
            <a:r>
              <a:rPr lang="en-US" sz="1600" dirty="0" smtClean="0">
                <a:solidFill>
                  <a:schemeClr val="bg2"/>
                </a:solidFill>
                <a:latin typeface="Consolas"/>
              </a:rPr>
              <a:t>}</a:t>
            </a:r>
            <a:endParaRPr lang="en-US" sz="1600" dirty="0">
              <a:solidFill>
                <a:schemeClr val="bg2"/>
              </a:solidFill>
              <a:latin typeface="Consolas"/>
            </a:endParaRPr>
          </a:p>
          <a:p>
            <a:r>
              <a:rPr lang="en-US" sz="1600" dirty="0">
                <a:solidFill>
                  <a:schemeClr val="bg1"/>
                </a:solidFill>
                <a:latin typeface="Consolas"/>
              </a:rPr>
              <a:t>    return </a:t>
            </a:r>
            <a:r>
              <a:rPr lang="en-US" sz="1600" dirty="0" err="1">
                <a:solidFill>
                  <a:schemeClr val="bg1"/>
                </a:solidFill>
                <a:latin typeface="Consolas"/>
              </a:rPr>
              <a:t>winLeft</a:t>
            </a:r>
            <a:r>
              <a:rPr lang="en-US" sz="1600" dirty="0">
                <a:solidFill>
                  <a:schemeClr val="bg1"/>
                </a:solidFill>
                <a:latin typeface="Consolas"/>
              </a:rPr>
              <a:t> || </a:t>
            </a:r>
            <a:r>
              <a:rPr lang="en-US" sz="1600" dirty="0" err="1">
                <a:solidFill>
                  <a:schemeClr val="bg1"/>
                </a:solidFill>
                <a:latin typeface="Consolas"/>
              </a:rPr>
              <a:t>winRight</a:t>
            </a:r>
            <a:r>
              <a:rPr lang="en-US" sz="1600" dirty="0">
                <a:solidFill>
                  <a:schemeClr val="bg1"/>
                </a:solidFill>
                <a:latin typeface="Consolas"/>
              </a:rPr>
              <a:t>;</a:t>
            </a:r>
          </a:p>
          <a:p>
            <a:r>
              <a:rPr lang="en-US" sz="1600" dirty="0" smtClean="0">
                <a:solidFill>
                  <a:srgbClr val="000000"/>
                </a:solidFill>
                <a:latin typeface="Consolas"/>
              </a:rPr>
              <a:t>}</a:t>
            </a:r>
            <a:endParaRPr lang="en-US" sz="1600" dirty="0"/>
          </a:p>
        </p:txBody>
      </p:sp>
    </p:spTree>
    <p:extLst>
      <p:ext uri="{BB962C8B-B14F-4D97-AF65-F5344CB8AC3E}">
        <p14:creationId xmlns:p14="http://schemas.microsoft.com/office/powerpoint/2010/main" val="164446146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66689" y="3486606"/>
            <a:ext cx="8410622" cy="1901031"/>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78</a:t>
            </a:fld>
            <a:endParaRPr lang="en-US"/>
          </a:p>
        </p:txBody>
      </p:sp>
      <p:sp>
        <p:nvSpPr>
          <p:cNvPr id="5" name="Content Placeholder 4"/>
          <p:cNvSpPr>
            <a:spLocks noGrp="1"/>
          </p:cNvSpPr>
          <p:nvPr>
            <p:ph sz="quarter" idx="1"/>
          </p:nvPr>
        </p:nvSpPr>
        <p:spPr>
          <a:xfrm>
            <a:off x="251475" y="260615"/>
            <a:ext cx="8583443" cy="5896345"/>
          </a:xfrm>
        </p:spPr>
        <p:txBody>
          <a:bodyPr>
            <a:noAutofit/>
          </a:bodyPr>
          <a:lstStyle/>
          <a:p>
            <a:r>
              <a:rPr lang="en-US" sz="1600" dirty="0" smtClean="0">
                <a:solidFill>
                  <a:srgbClr val="7F0055"/>
                </a:solidFill>
                <a:latin typeface="Consolas"/>
              </a:rPr>
              <a:t>public</a:t>
            </a:r>
            <a:r>
              <a:rPr lang="en-US" sz="1600" dirty="0" smtClean="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a:t>
            </a:r>
            <a:r>
              <a:rPr lang="en-US" sz="1600" dirty="0" err="1">
                <a:solidFill>
                  <a:srgbClr val="7F0055"/>
                </a:solidFill>
                <a:latin typeface="Consolas"/>
              </a:rPr>
              <a:t>boolean</a:t>
            </a:r>
            <a:r>
              <a:rPr lang="en-US" sz="1600" dirty="0">
                <a:solidFill>
                  <a:srgbClr val="000000"/>
                </a:solidFill>
                <a:latin typeface="Consolas"/>
              </a:rPr>
              <a:t> </a:t>
            </a:r>
            <a:r>
              <a:rPr lang="en-US" sz="1600" dirty="0" err="1">
                <a:solidFill>
                  <a:srgbClr val="000000"/>
                </a:solidFill>
                <a:latin typeface="Consolas"/>
              </a:rPr>
              <a:t>isSolvable</a:t>
            </a:r>
            <a:r>
              <a:rPr lang="en-US" sz="1600" dirty="0">
                <a:solidFill>
                  <a:srgbClr val="000000"/>
                </a:solidFill>
                <a:latin typeface="Consolas"/>
              </a:rPr>
              <a:t>(</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List&lt;Integer&gt; </a:t>
            </a:r>
            <a:r>
              <a:rPr lang="en-US" sz="1600" dirty="0">
                <a:solidFill>
                  <a:srgbClr val="6A3E3E"/>
                </a:solidFill>
                <a:latin typeface="Consolas"/>
              </a:rPr>
              <a:t>board</a:t>
            </a:r>
            <a:r>
              <a:rPr lang="en-US" sz="1600" dirty="0">
                <a:solidFill>
                  <a:srgbClr val="000000"/>
                </a:solidFill>
                <a:latin typeface="Consolas"/>
              </a:rPr>
              <a:t>) {</a:t>
            </a:r>
          </a:p>
          <a:p>
            <a:r>
              <a:rPr lang="en-US" sz="1600" dirty="0">
                <a:solidFill>
                  <a:srgbClr val="000000"/>
                </a:solidFill>
                <a:latin typeface="Consolas"/>
              </a:rPr>
              <a:t> </a:t>
            </a:r>
            <a:r>
              <a:rPr lang="en-US" sz="1600" dirty="0" smtClean="0">
                <a:solidFill>
                  <a:srgbClr val="000000"/>
                </a:solidFill>
                <a:latin typeface="Consolas"/>
              </a:rPr>
              <a:t>   </a:t>
            </a:r>
            <a:r>
              <a:rPr lang="en-US" sz="1600" dirty="0" smtClean="0">
                <a:solidFill>
                  <a:srgbClr val="3F7F5F"/>
                </a:solidFill>
                <a:latin typeface="Consolas"/>
              </a:rPr>
              <a:t>// </a:t>
            </a:r>
            <a:r>
              <a:rPr lang="en-US" sz="1600" dirty="0">
                <a:solidFill>
                  <a:srgbClr val="3F7F5F"/>
                </a:solidFill>
                <a:latin typeface="Consolas"/>
              </a:rPr>
              <a:t>base cases here</a:t>
            </a:r>
            <a:r>
              <a:rPr lang="en-US" sz="1600" dirty="0">
                <a:solidFill>
                  <a:schemeClr val="bg1"/>
                </a:solidFill>
                <a:latin typeface="Consolas"/>
              </a:rPr>
              <a:t> </a:t>
            </a:r>
            <a:r>
              <a:rPr lang="en-US" sz="1600" dirty="0" smtClean="0">
                <a:solidFill>
                  <a:schemeClr val="bg1"/>
                </a:solidFill>
                <a:latin typeface="Consolas"/>
              </a:rPr>
              <a:t>) </a:t>
            </a:r>
            <a:r>
              <a:rPr lang="en-US" sz="1600" dirty="0">
                <a:solidFill>
                  <a:schemeClr val="bg1"/>
                </a:solidFill>
                <a:latin typeface="Consolas"/>
              </a:rPr>
              <a:t>&lt; 0) </a:t>
            </a:r>
            <a:r>
              <a:rPr lang="en-US" sz="1600" dirty="0" smtClean="0">
                <a:solidFill>
                  <a:schemeClr val="bg1"/>
                </a:solidFill>
                <a:latin typeface="Consolas"/>
              </a:rPr>
              <a:t>{}</a:t>
            </a:r>
            <a:endParaRPr lang="en-US" sz="1600" dirty="0">
              <a:solidFill>
                <a:schemeClr val="bg1"/>
              </a:solidFill>
              <a:latin typeface="Consolas"/>
            </a:endParaRPr>
          </a:p>
          <a:p>
            <a:r>
              <a:rPr lang="en-US" sz="1600" dirty="0">
                <a:solidFill>
                  <a:srgbClr val="000000"/>
                </a:solidFill>
                <a:latin typeface="Consolas"/>
              </a:rPr>
              <a:t>    </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value</a:t>
            </a:r>
            <a:r>
              <a:rPr lang="en-US" sz="1600" dirty="0">
                <a:solidFill>
                  <a:srgbClr val="000000"/>
                </a:solidFill>
                <a:latin typeface="Consolas"/>
              </a:rPr>
              <a:t> =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a:t>
            </a:r>
          </a:p>
          <a:p>
            <a:r>
              <a:rPr lang="en-US" sz="1600" dirty="0">
                <a:solidFill>
                  <a:srgbClr val="000000"/>
                </a:solidFill>
                <a:latin typeface="Consolas"/>
              </a:rPr>
              <a:t>    List&lt;Integer&gt; </a:t>
            </a:r>
            <a:r>
              <a:rPr lang="en-US" sz="1600" dirty="0">
                <a:solidFill>
                  <a:srgbClr val="6A3E3E"/>
                </a:solidFill>
                <a:latin typeface="Consolas"/>
              </a:rPr>
              <a:t>copy</a:t>
            </a:r>
            <a:r>
              <a:rPr lang="en-US" sz="1600" dirty="0">
                <a:solidFill>
                  <a:srgbClr val="000000"/>
                </a:solidFill>
                <a:latin typeface="Consolas"/>
              </a:rPr>
              <a:t> = </a:t>
            </a:r>
            <a:r>
              <a:rPr lang="en-US" sz="1600" dirty="0">
                <a:solidFill>
                  <a:srgbClr val="7F0055"/>
                </a:solidFill>
                <a:latin typeface="Consolas"/>
              </a:rPr>
              <a:t>new</a:t>
            </a:r>
            <a:r>
              <a:rPr lang="en-US" sz="1600" dirty="0">
                <a:solidFill>
                  <a:srgbClr val="000000"/>
                </a:solidFill>
                <a:latin typeface="Consolas"/>
              </a:rPr>
              <a:t> </a:t>
            </a:r>
            <a:r>
              <a:rPr lang="en-US" sz="1600" dirty="0" err="1">
                <a:solidFill>
                  <a:srgbClr val="000000"/>
                </a:solidFill>
                <a:latin typeface="Consolas"/>
              </a:rPr>
              <a:t>ArrayList</a:t>
            </a:r>
            <a:r>
              <a:rPr lang="en-US" sz="1600" dirty="0">
                <a:solidFill>
                  <a:srgbClr val="000000"/>
                </a:solidFill>
                <a:latin typeface="Consolas"/>
              </a:rPr>
              <a:t>&lt;Integer&gt;(</a:t>
            </a:r>
            <a:r>
              <a:rPr lang="en-US" sz="1600" dirty="0">
                <a:solidFill>
                  <a:srgbClr val="6A3E3E"/>
                </a:solidFill>
                <a:latin typeface="Consolas"/>
              </a:rPr>
              <a:t>board</a:t>
            </a:r>
            <a:r>
              <a:rPr lang="en-US" sz="1600" dirty="0">
                <a:solidFill>
                  <a:srgbClr val="000000"/>
                </a:solidFill>
                <a:latin typeface="Consolas"/>
              </a:rPr>
              <a:t>);</a:t>
            </a:r>
          </a:p>
          <a:p>
            <a:r>
              <a:rPr lang="en-US" sz="1600" dirty="0">
                <a:solidFill>
                  <a:srgbClr val="000000"/>
                </a:solidFill>
                <a:latin typeface="Consolas"/>
              </a:rPr>
              <a:t>    </a:t>
            </a:r>
            <a:r>
              <a:rPr lang="en-US" sz="1600" dirty="0" err="1">
                <a:solidFill>
                  <a:srgbClr val="6A3E3E"/>
                </a:solidFill>
                <a:latin typeface="Consolas"/>
              </a:rPr>
              <a:t>copy</a:t>
            </a:r>
            <a:r>
              <a:rPr lang="en-US" sz="1600" dirty="0" err="1">
                <a:solidFill>
                  <a:srgbClr val="000000"/>
                </a:solidFill>
                <a:latin typeface="Consolas"/>
              </a:rPr>
              <a:t>.set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-1</a:t>
            </a:r>
            <a:r>
              <a:rPr lang="en-US" sz="1600" dirty="0" smtClean="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r>
              <a:rPr lang="en-US" sz="1600" dirty="0" err="1" smtClean="0">
                <a:solidFill>
                  <a:srgbClr val="7F0055"/>
                </a:solidFill>
                <a:latin typeface="Consolas"/>
              </a:rPr>
              <a:t>boolean</a:t>
            </a:r>
            <a:r>
              <a:rPr lang="en-US" sz="1600" dirty="0" smtClean="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dirty="0">
                <a:solidFill>
                  <a:srgbClr val="7F0055"/>
                </a:solidFill>
                <a:latin typeface="Consolas"/>
              </a:rPr>
              <a:t>false</a:t>
            </a:r>
            <a:r>
              <a:rPr lang="en-US" sz="1600" dirty="0">
                <a:solidFill>
                  <a:srgbClr val="000000"/>
                </a:solidFill>
                <a:latin typeface="Consolas"/>
              </a:rPr>
              <a:t>;</a:t>
            </a:r>
          </a:p>
          <a:p>
            <a:r>
              <a:rPr lang="en-US" sz="1600" dirty="0">
                <a:solidFill>
                  <a:srgbClr val="000000"/>
                </a:solidFill>
                <a:latin typeface="Consolas"/>
              </a:rPr>
              <a:t>    </a:t>
            </a:r>
            <a:r>
              <a:rPr lang="en-US" sz="1600" dirty="0">
                <a:solidFill>
                  <a:srgbClr val="7F0055"/>
                </a:solidFill>
                <a:latin typeface="Consolas"/>
              </a:rPr>
              <a:t>if</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&gt;= 0) {</a:t>
            </a:r>
          </a:p>
          <a:p>
            <a:r>
              <a:rPr lang="en-US" sz="1600" dirty="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i="1" dirty="0" err="1">
                <a:solidFill>
                  <a:srgbClr val="000000"/>
                </a:solidFill>
                <a:latin typeface="Consolas"/>
              </a:rPr>
              <a:t>isSolvable</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a:t>
            </a:r>
            <a:r>
              <a:rPr lang="en-US" sz="1600" dirty="0">
                <a:solidFill>
                  <a:srgbClr val="6A3E3E"/>
                </a:solidFill>
                <a:latin typeface="Consolas"/>
              </a:rPr>
              <a:t>copy</a:t>
            </a:r>
            <a:r>
              <a:rPr lang="en-US" sz="1600" dirty="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p>
          <a:p>
            <a:endParaRPr lang="en-US" sz="1600" dirty="0" smtClean="0">
              <a:solidFill>
                <a:srgbClr val="000000"/>
              </a:solidFill>
              <a:latin typeface="Consolas"/>
            </a:endParaRPr>
          </a:p>
          <a:p>
            <a:r>
              <a:rPr lang="en-US" sz="1600" dirty="0">
                <a:solidFill>
                  <a:srgbClr val="000000"/>
                </a:solidFill>
                <a:latin typeface="Consolas"/>
              </a:rPr>
              <a:t> </a:t>
            </a:r>
            <a:r>
              <a:rPr lang="en-US" sz="1600" dirty="0" smtClean="0">
                <a:solidFill>
                  <a:srgbClr val="000000"/>
                </a:solidFill>
                <a:latin typeface="Consolas"/>
              </a:rPr>
              <a:t>   </a:t>
            </a:r>
            <a:r>
              <a:rPr lang="en-US" sz="1600" dirty="0">
                <a:solidFill>
                  <a:srgbClr val="6A3E3E"/>
                </a:solidFill>
                <a:latin typeface="Consolas"/>
              </a:rPr>
              <a:t>copy</a:t>
            </a:r>
            <a:r>
              <a:rPr lang="en-US" sz="1600" dirty="0">
                <a:solidFill>
                  <a:srgbClr val="000000"/>
                </a:solidFill>
                <a:latin typeface="Consolas"/>
              </a:rPr>
              <a:t> = </a:t>
            </a:r>
            <a:r>
              <a:rPr lang="en-US" sz="1600" dirty="0">
                <a:solidFill>
                  <a:srgbClr val="7F0055"/>
                </a:solidFill>
                <a:latin typeface="Consolas"/>
              </a:rPr>
              <a:t>new</a:t>
            </a:r>
            <a:r>
              <a:rPr lang="en-US" sz="1600" dirty="0">
                <a:solidFill>
                  <a:srgbClr val="000000"/>
                </a:solidFill>
                <a:latin typeface="Consolas"/>
              </a:rPr>
              <a:t> </a:t>
            </a:r>
            <a:r>
              <a:rPr lang="en-US" sz="1600" dirty="0" err="1">
                <a:solidFill>
                  <a:srgbClr val="000000"/>
                </a:solidFill>
                <a:latin typeface="Consolas"/>
              </a:rPr>
              <a:t>ArrayList</a:t>
            </a:r>
            <a:r>
              <a:rPr lang="en-US" sz="1600" dirty="0">
                <a:solidFill>
                  <a:srgbClr val="000000"/>
                </a:solidFill>
                <a:latin typeface="Consolas"/>
              </a:rPr>
              <a:t>&lt;Integer&gt;(</a:t>
            </a:r>
            <a:r>
              <a:rPr lang="en-US" sz="1600" dirty="0">
                <a:solidFill>
                  <a:srgbClr val="6A3E3E"/>
                </a:solidFill>
                <a:latin typeface="Consolas"/>
              </a:rPr>
              <a:t>board</a:t>
            </a:r>
            <a:r>
              <a:rPr lang="en-US" sz="1600" dirty="0">
                <a:solidFill>
                  <a:srgbClr val="000000"/>
                </a:solidFill>
                <a:latin typeface="Consolas"/>
              </a:rPr>
              <a:t>);</a:t>
            </a:r>
          </a:p>
          <a:p>
            <a:r>
              <a:rPr lang="en-US" sz="1600" dirty="0">
                <a:solidFill>
                  <a:srgbClr val="000000"/>
                </a:solidFill>
                <a:latin typeface="Consolas"/>
              </a:rPr>
              <a:t>    </a:t>
            </a:r>
            <a:r>
              <a:rPr lang="en-US" sz="1600" dirty="0" err="1">
                <a:solidFill>
                  <a:srgbClr val="6A3E3E"/>
                </a:solidFill>
                <a:latin typeface="Consolas"/>
              </a:rPr>
              <a:t>copy</a:t>
            </a:r>
            <a:r>
              <a:rPr lang="en-US" sz="1600" dirty="0" err="1">
                <a:solidFill>
                  <a:srgbClr val="000000"/>
                </a:solidFill>
                <a:latin typeface="Consolas"/>
              </a:rPr>
              <a:t>.set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-1</a:t>
            </a:r>
            <a:r>
              <a:rPr lang="en-US" sz="1600" dirty="0" smtClean="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r>
              <a:rPr lang="en-US" sz="1600" dirty="0" err="1" smtClean="0">
                <a:solidFill>
                  <a:srgbClr val="7F0055"/>
                </a:solidFill>
                <a:latin typeface="Consolas"/>
              </a:rPr>
              <a:t>boolean</a:t>
            </a:r>
            <a:r>
              <a:rPr lang="en-US" sz="1600" dirty="0" smtClean="0">
                <a:solidFill>
                  <a:srgbClr val="000000"/>
                </a:solidFill>
                <a:latin typeface="Consolas"/>
              </a:rPr>
              <a:t> </a:t>
            </a:r>
            <a:r>
              <a:rPr lang="en-US" sz="1600" dirty="0" err="1">
                <a:solidFill>
                  <a:srgbClr val="6A3E3E"/>
                </a:solidFill>
                <a:latin typeface="Consolas"/>
              </a:rPr>
              <a:t>winRight</a:t>
            </a:r>
            <a:r>
              <a:rPr lang="en-US" sz="1600" dirty="0">
                <a:solidFill>
                  <a:srgbClr val="000000"/>
                </a:solidFill>
                <a:latin typeface="Consolas"/>
              </a:rPr>
              <a:t> = </a:t>
            </a:r>
            <a:r>
              <a:rPr lang="en-US" sz="1600" dirty="0">
                <a:solidFill>
                  <a:srgbClr val="7F0055"/>
                </a:solidFill>
                <a:latin typeface="Consolas"/>
              </a:rPr>
              <a:t>false</a:t>
            </a:r>
            <a:r>
              <a:rPr lang="en-US" sz="1600" dirty="0">
                <a:solidFill>
                  <a:srgbClr val="000000"/>
                </a:solidFill>
                <a:latin typeface="Consolas"/>
              </a:rPr>
              <a:t>;</a:t>
            </a:r>
          </a:p>
          <a:p>
            <a:r>
              <a:rPr lang="en-US" sz="1600" dirty="0">
                <a:solidFill>
                  <a:srgbClr val="000000"/>
                </a:solidFill>
                <a:latin typeface="Consolas"/>
              </a:rPr>
              <a:t>    </a:t>
            </a:r>
            <a:r>
              <a:rPr lang="en-US" sz="1600" dirty="0">
                <a:solidFill>
                  <a:srgbClr val="7F0055"/>
                </a:solidFill>
                <a:latin typeface="Consolas"/>
              </a:rPr>
              <a:t>if</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&lt; </a:t>
            </a:r>
            <a:r>
              <a:rPr lang="en-US" sz="1600" dirty="0" err="1">
                <a:solidFill>
                  <a:srgbClr val="6A3E3E"/>
                </a:solidFill>
                <a:latin typeface="Consolas"/>
              </a:rPr>
              <a:t>board</a:t>
            </a:r>
            <a:r>
              <a:rPr lang="en-US" sz="1600" dirty="0" err="1">
                <a:solidFill>
                  <a:srgbClr val="000000"/>
                </a:solidFill>
                <a:latin typeface="Consolas"/>
              </a:rPr>
              <a:t>.size</a:t>
            </a:r>
            <a:r>
              <a:rPr lang="en-US" sz="1600" dirty="0">
                <a:solidFill>
                  <a:srgbClr val="000000"/>
                </a:solidFill>
                <a:latin typeface="Consolas"/>
              </a:rPr>
              <a:t>()) {</a:t>
            </a:r>
          </a:p>
          <a:p>
            <a:r>
              <a:rPr lang="en-US" sz="1600" dirty="0">
                <a:solidFill>
                  <a:schemeClr val="bg2"/>
                </a:solidFill>
                <a:latin typeface="Consolas"/>
              </a:rPr>
              <a:t>      </a:t>
            </a:r>
            <a:r>
              <a:rPr lang="en-US" sz="1600" dirty="0" err="1">
                <a:solidFill>
                  <a:schemeClr val="bg2"/>
                </a:solidFill>
                <a:latin typeface="Consolas"/>
              </a:rPr>
              <a:t>winRight</a:t>
            </a:r>
            <a:r>
              <a:rPr lang="en-US" sz="1600" dirty="0">
                <a:solidFill>
                  <a:schemeClr val="bg2"/>
                </a:solidFill>
                <a:latin typeface="Consolas"/>
              </a:rPr>
              <a:t> = </a:t>
            </a:r>
            <a:r>
              <a:rPr lang="en-US" sz="1600" i="1" dirty="0" err="1">
                <a:solidFill>
                  <a:schemeClr val="bg2"/>
                </a:solidFill>
                <a:latin typeface="Consolas"/>
              </a:rPr>
              <a:t>isSolvable</a:t>
            </a:r>
            <a:r>
              <a:rPr lang="en-US" sz="1600" dirty="0">
                <a:solidFill>
                  <a:schemeClr val="bg2"/>
                </a:solidFill>
                <a:latin typeface="Consolas"/>
              </a:rPr>
              <a:t>(index + value, copy);</a:t>
            </a:r>
          </a:p>
          <a:p>
            <a:r>
              <a:rPr lang="en-US" sz="1600" dirty="0">
                <a:solidFill>
                  <a:srgbClr val="000000"/>
                </a:solidFill>
                <a:latin typeface="Consolas"/>
              </a:rPr>
              <a:t>    </a:t>
            </a:r>
            <a:r>
              <a:rPr lang="en-US" sz="1600" dirty="0" smtClean="0">
                <a:solidFill>
                  <a:srgbClr val="000000"/>
                </a:solidFill>
                <a:latin typeface="Consolas"/>
              </a:rPr>
              <a:t>}</a:t>
            </a:r>
            <a:endParaRPr lang="en-US" sz="1600" dirty="0">
              <a:latin typeface="Consolas"/>
            </a:endParaRPr>
          </a:p>
          <a:p>
            <a:r>
              <a:rPr lang="en-US" sz="1600" dirty="0">
                <a:solidFill>
                  <a:schemeClr val="bg1"/>
                </a:solidFill>
                <a:latin typeface="Consolas"/>
              </a:rPr>
              <a:t>    return </a:t>
            </a:r>
            <a:r>
              <a:rPr lang="en-US" sz="1600" dirty="0" err="1">
                <a:solidFill>
                  <a:schemeClr val="bg1"/>
                </a:solidFill>
                <a:latin typeface="Consolas"/>
              </a:rPr>
              <a:t>winLeft</a:t>
            </a:r>
            <a:r>
              <a:rPr lang="en-US" sz="1600" dirty="0">
                <a:solidFill>
                  <a:schemeClr val="bg1"/>
                </a:solidFill>
                <a:latin typeface="Consolas"/>
              </a:rPr>
              <a:t> || </a:t>
            </a:r>
            <a:r>
              <a:rPr lang="en-US" sz="1600" dirty="0" err="1">
                <a:solidFill>
                  <a:schemeClr val="bg1"/>
                </a:solidFill>
                <a:latin typeface="Consolas"/>
              </a:rPr>
              <a:t>winRight</a:t>
            </a:r>
            <a:r>
              <a:rPr lang="en-US" sz="1600" dirty="0">
                <a:solidFill>
                  <a:schemeClr val="bg1"/>
                </a:solidFill>
                <a:latin typeface="Consolas"/>
              </a:rPr>
              <a:t>;</a:t>
            </a:r>
          </a:p>
          <a:p>
            <a:r>
              <a:rPr lang="en-US" sz="1600" dirty="0" smtClean="0">
                <a:solidFill>
                  <a:srgbClr val="000000"/>
                </a:solidFill>
                <a:latin typeface="Consolas"/>
              </a:rPr>
              <a:t>}</a:t>
            </a:r>
            <a:endParaRPr lang="en-US" sz="1600" dirty="0"/>
          </a:p>
        </p:txBody>
      </p:sp>
    </p:spTree>
    <p:extLst>
      <p:ext uri="{BB962C8B-B14F-4D97-AF65-F5344CB8AC3E}">
        <p14:creationId xmlns:p14="http://schemas.microsoft.com/office/powerpoint/2010/main" val="41895400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66689" y="3486606"/>
            <a:ext cx="8410622" cy="1901031"/>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79</a:t>
            </a:fld>
            <a:endParaRPr lang="en-US"/>
          </a:p>
        </p:txBody>
      </p:sp>
      <p:sp>
        <p:nvSpPr>
          <p:cNvPr id="5" name="Content Placeholder 4"/>
          <p:cNvSpPr>
            <a:spLocks noGrp="1"/>
          </p:cNvSpPr>
          <p:nvPr>
            <p:ph sz="quarter" idx="1"/>
          </p:nvPr>
        </p:nvSpPr>
        <p:spPr>
          <a:xfrm>
            <a:off x="251475" y="260615"/>
            <a:ext cx="8583443" cy="5896345"/>
          </a:xfrm>
        </p:spPr>
        <p:txBody>
          <a:bodyPr>
            <a:noAutofit/>
          </a:bodyPr>
          <a:lstStyle/>
          <a:p>
            <a:r>
              <a:rPr lang="en-US" sz="1600" dirty="0" smtClean="0">
                <a:solidFill>
                  <a:srgbClr val="7F0055"/>
                </a:solidFill>
                <a:latin typeface="Consolas"/>
              </a:rPr>
              <a:t>public</a:t>
            </a:r>
            <a:r>
              <a:rPr lang="en-US" sz="1600" dirty="0" smtClean="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a:t>
            </a:r>
            <a:r>
              <a:rPr lang="en-US" sz="1600" dirty="0" err="1">
                <a:solidFill>
                  <a:srgbClr val="7F0055"/>
                </a:solidFill>
                <a:latin typeface="Consolas"/>
              </a:rPr>
              <a:t>boolean</a:t>
            </a:r>
            <a:r>
              <a:rPr lang="en-US" sz="1600" dirty="0">
                <a:solidFill>
                  <a:srgbClr val="000000"/>
                </a:solidFill>
                <a:latin typeface="Consolas"/>
              </a:rPr>
              <a:t> </a:t>
            </a:r>
            <a:r>
              <a:rPr lang="en-US" sz="1600" dirty="0" err="1">
                <a:solidFill>
                  <a:srgbClr val="000000"/>
                </a:solidFill>
                <a:latin typeface="Consolas"/>
              </a:rPr>
              <a:t>isSolvable</a:t>
            </a:r>
            <a:r>
              <a:rPr lang="en-US" sz="1600" dirty="0">
                <a:solidFill>
                  <a:srgbClr val="000000"/>
                </a:solidFill>
                <a:latin typeface="Consolas"/>
              </a:rPr>
              <a:t>(</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List&lt;Integer&gt; </a:t>
            </a:r>
            <a:r>
              <a:rPr lang="en-US" sz="1600" dirty="0">
                <a:solidFill>
                  <a:srgbClr val="6A3E3E"/>
                </a:solidFill>
                <a:latin typeface="Consolas"/>
              </a:rPr>
              <a:t>board</a:t>
            </a:r>
            <a:r>
              <a:rPr lang="en-US" sz="1600" dirty="0">
                <a:solidFill>
                  <a:srgbClr val="000000"/>
                </a:solidFill>
                <a:latin typeface="Consolas"/>
              </a:rPr>
              <a:t>) {</a:t>
            </a:r>
          </a:p>
          <a:p>
            <a:r>
              <a:rPr lang="en-US" sz="1600" dirty="0">
                <a:solidFill>
                  <a:srgbClr val="000000"/>
                </a:solidFill>
                <a:latin typeface="Consolas"/>
              </a:rPr>
              <a:t> </a:t>
            </a:r>
            <a:r>
              <a:rPr lang="en-US" sz="1600" dirty="0" smtClean="0">
                <a:solidFill>
                  <a:srgbClr val="000000"/>
                </a:solidFill>
                <a:latin typeface="Consolas"/>
              </a:rPr>
              <a:t>   </a:t>
            </a:r>
            <a:r>
              <a:rPr lang="en-US" sz="1600" dirty="0" smtClean="0">
                <a:solidFill>
                  <a:srgbClr val="3F7F5F"/>
                </a:solidFill>
                <a:latin typeface="Consolas"/>
              </a:rPr>
              <a:t>// </a:t>
            </a:r>
            <a:r>
              <a:rPr lang="en-US" sz="1600" dirty="0">
                <a:solidFill>
                  <a:srgbClr val="3F7F5F"/>
                </a:solidFill>
                <a:latin typeface="Consolas"/>
              </a:rPr>
              <a:t>base cases here</a:t>
            </a:r>
            <a:r>
              <a:rPr lang="en-US" sz="1600" dirty="0">
                <a:solidFill>
                  <a:schemeClr val="bg1"/>
                </a:solidFill>
                <a:latin typeface="Consolas"/>
              </a:rPr>
              <a:t> </a:t>
            </a:r>
            <a:r>
              <a:rPr lang="en-US" sz="1600" dirty="0" smtClean="0">
                <a:solidFill>
                  <a:schemeClr val="bg1"/>
                </a:solidFill>
                <a:latin typeface="Consolas"/>
              </a:rPr>
              <a:t>) </a:t>
            </a:r>
            <a:r>
              <a:rPr lang="en-US" sz="1600" dirty="0">
                <a:solidFill>
                  <a:schemeClr val="bg1"/>
                </a:solidFill>
                <a:latin typeface="Consolas"/>
              </a:rPr>
              <a:t>&lt; 0) </a:t>
            </a:r>
            <a:r>
              <a:rPr lang="en-US" sz="1600" dirty="0" smtClean="0">
                <a:solidFill>
                  <a:schemeClr val="bg1"/>
                </a:solidFill>
                <a:latin typeface="Consolas"/>
              </a:rPr>
              <a:t>{}</a:t>
            </a:r>
            <a:endParaRPr lang="en-US" sz="1600" dirty="0">
              <a:solidFill>
                <a:schemeClr val="bg1"/>
              </a:solidFill>
              <a:latin typeface="Consolas"/>
            </a:endParaRPr>
          </a:p>
          <a:p>
            <a:r>
              <a:rPr lang="en-US" sz="1600" dirty="0">
                <a:solidFill>
                  <a:srgbClr val="000000"/>
                </a:solidFill>
                <a:latin typeface="Consolas"/>
              </a:rPr>
              <a:t>    </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value</a:t>
            </a:r>
            <a:r>
              <a:rPr lang="en-US" sz="1600" dirty="0">
                <a:solidFill>
                  <a:srgbClr val="000000"/>
                </a:solidFill>
                <a:latin typeface="Consolas"/>
              </a:rPr>
              <a:t> =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a:t>
            </a:r>
          </a:p>
          <a:p>
            <a:r>
              <a:rPr lang="en-US" sz="1600" dirty="0">
                <a:solidFill>
                  <a:srgbClr val="000000"/>
                </a:solidFill>
                <a:latin typeface="Consolas"/>
              </a:rPr>
              <a:t>    List&lt;Integer&gt; </a:t>
            </a:r>
            <a:r>
              <a:rPr lang="en-US" sz="1600" dirty="0">
                <a:solidFill>
                  <a:srgbClr val="6A3E3E"/>
                </a:solidFill>
                <a:latin typeface="Consolas"/>
              </a:rPr>
              <a:t>copy</a:t>
            </a:r>
            <a:r>
              <a:rPr lang="en-US" sz="1600" dirty="0">
                <a:solidFill>
                  <a:srgbClr val="000000"/>
                </a:solidFill>
                <a:latin typeface="Consolas"/>
              </a:rPr>
              <a:t> = </a:t>
            </a:r>
            <a:r>
              <a:rPr lang="en-US" sz="1600" dirty="0">
                <a:solidFill>
                  <a:srgbClr val="7F0055"/>
                </a:solidFill>
                <a:latin typeface="Consolas"/>
              </a:rPr>
              <a:t>new</a:t>
            </a:r>
            <a:r>
              <a:rPr lang="en-US" sz="1600" dirty="0">
                <a:solidFill>
                  <a:srgbClr val="000000"/>
                </a:solidFill>
                <a:latin typeface="Consolas"/>
              </a:rPr>
              <a:t> </a:t>
            </a:r>
            <a:r>
              <a:rPr lang="en-US" sz="1600" dirty="0" err="1">
                <a:solidFill>
                  <a:srgbClr val="000000"/>
                </a:solidFill>
                <a:latin typeface="Consolas"/>
              </a:rPr>
              <a:t>ArrayList</a:t>
            </a:r>
            <a:r>
              <a:rPr lang="en-US" sz="1600" dirty="0">
                <a:solidFill>
                  <a:srgbClr val="000000"/>
                </a:solidFill>
                <a:latin typeface="Consolas"/>
              </a:rPr>
              <a:t>&lt;Integer&gt;(</a:t>
            </a:r>
            <a:r>
              <a:rPr lang="en-US" sz="1600" dirty="0">
                <a:solidFill>
                  <a:srgbClr val="6A3E3E"/>
                </a:solidFill>
                <a:latin typeface="Consolas"/>
              </a:rPr>
              <a:t>board</a:t>
            </a:r>
            <a:r>
              <a:rPr lang="en-US" sz="1600" dirty="0">
                <a:solidFill>
                  <a:srgbClr val="000000"/>
                </a:solidFill>
                <a:latin typeface="Consolas"/>
              </a:rPr>
              <a:t>);</a:t>
            </a:r>
          </a:p>
          <a:p>
            <a:r>
              <a:rPr lang="en-US" sz="1600" dirty="0">
                <a:solidFill>
                  <a:srgbClr val="000000"/>
                </a:solidFill>
                <a:latin typeface="Consolas"/>
              </a:rPr>
              <a:t>    </a:t>
            </a:r>
            <a:r>
              <a:rPr lang="en-US" sz="1600" dirty="0" err="1">
                <a:solidFill>
                  <a:srgbClr val="6A3E3E"/>
                </a:solidFill>
                <a:latin typeface="Consolas"/>
              </a:rPr>
              <a:t>copy</a:t>
            </a:r>
            <a:r>
              <a:rPr lang="en-US" sz="1600" dirty="0" err="1">
                <a:solidFill>
                  <a:srgbClr val="000000"/>
                </a:solidFill>
                <a:latin typeface="Consolas"/>
              </a:rPr>
              <a:t>.set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-1</a:t>
            </a:r>
            <a:r>
              <a:rPr lang="en-US" sz="1600" dirty="0" smtClean="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r>
              <a:rPr lang="en-US" sz="1600" dirty="0" err="1" smtClean="0">
                <a:solidFill>
                  <a:srgbClr val="7F0055"/>
                </a:solidFill>
                <a:latin typeface="Consolas"/>
              </a:rPr>
              <a:t>boolean</a:t>
            </a:r>
            <a:r>
              <a:rPr lang="en-US" sz="1600" dirty="0" smtClean="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dirty="0">
                <a:solidFill>
                  <a:srgbClr val="7F0055"/>
                </a:solidFill>
                <a:latin typeface="Consolas"/>
              </a:rPr>
              <a:t>false</a:t>
            </a:r>
            <a:r>
              <a:rPr lang="en-US" sz="1600" dirty="0">
                <a:solidFill>
                  <a:srgbClr val="000000"/>
                </a:solidFill>
                <a:latin typeface="Consolas"/>
              </a:rPr>
              <a:t>;</a:t>
            </a:r>
          </a:p>
          <a:p>
            <a:r>
              <a:rPr lang="en-US" sz="1600" dirty="0">
                <a:solidFill>
                  <a:srgbClr val="000000"/>
                </a:solidFill>
                <a:latin typeface="Consolas"/>
              </a:rPr>
              <a:t>    </a:t>
            </a:r>
            <a:r>
              <a:rPr lang="en-US" sz="1600" dirty="0">
                <a:solidFill>
                  <a:srgbClr val="7F0055"/>
                </a:solidFill>
                <a:latin typeface="Consolas"/>
              </a:rPr>
              <a:t>if</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&gt;= 0) {</a:t>
            </a:r>
          </a:p>
          <a:p>
            <a:r>
              <a:rPr lang="en-US" sz="1600" dirty="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i="1" dirty="0" err="1">
                <a:solidFill>
                  <a:srgbClr val="000000"/>
                </a:solidFill>
                <a:latin typeface="Consolas"/>
              </a:rPr>
              <a:t>isSolvable</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a:t>
            </a:r>
            <a:r>
              <a:rPr lang="en-US" sz="1600" dirty="0">
                <a:solidFill>
                  <a:srgbClr val="6A3E3E"/>
                </a:solidFill>
                <a:latin typeface="Consolas"/>
              </a:rPr>
              <a:t>copy</a:t>
            </a:r>
            <a:r>
              <a:rPr lang="en-US" sz="1600" dirty="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p>
          <a:p>
            <a:endParaRPr lang="en-US" sz="1600" dirty="0" smtClean="0">
              <a:solidFill>
                <a:srgbClr val="000000"/>
              </a:solidFill>
              <a:latin typeface="Consolas"/>
            </a:endParaRPr>
          </a:p>
          <a:p>
            <a:r>
              <a:rPr lang="en-US" sz="1600" dirty="0">
                <a:solidFill>
                  <a:srgbClr val="000000"/>
                </a:solidFill>
                <a:latin typeface="Consolas"/>
              </a:rPr>
              <a:t> </a:t>
            </a:r>
            <a:r>
              <a:rPr lang="en-US" sz="1600" dirty="0" smtClean="0">
                <a:solidFill>
                  <a:srgbClr val="000000"/>
                </a:solidFill>
                <a:latin typeface="Consolas"/>
              </a:rPr>
              <a:t>   </a:t>
            </a:r>
            <a:r>
              <a:rPr lang="en-US" sz="1600" dirty="0">
                <a:solidFill>
                  <a:srgbClr val="6A3E3E"/>
                </a:solidFill>
                <a:latin typeface="Consolas"/>
              </a:rPr>
              <a:t>copy</a:t>
            </a:r>
            <a:r>
              <a:rPr lang="en-US" sz="1600" dirty="0">
                <a:solidFill>
                  <a:srgbClr val="000000"/>
                </a:solidFill>
                <a:latin typeface="Consolas"/>
              </a:rPr>
              <a:t> = </a:t>
            </a:r>
            <a:r>
              <a:rPr lang="en-US" sz="1600" dirty="0">
                <a:solidFill>
                  <a:srgbClr val="7F0055"/>
                </a:solidFill>
                <a:latin typeface="Consolas"/>
              </a:rPr>
              <a:t>new</a:t>
            </a:r>
            <a:r>
              <a:rPr lang="en-US" sz="1600" dirty="0">
                <a:solidFill>
                  <a:srgbClr val="000000"/>
                </a:solidFill>
                <a:latin typeface="Consolas"/>
              </a:rPr>
              <a:t> </a:t>
            </a:r>
            <a:r>
              <a:rPr lang="en-US" sz="1600" dirty="0" err="1">
                <a:solidFill>
                  <a:srgbClr val="000000"/>
                </a:solidFill>
                <a:latin typeface="Consolas"/>
              </a:rPr>
              <a:t>ArrayList</a:t>
            </a:r>
            <a:r>
              <a:rPr lang="en-US" sz="1600" dirty="0">
                <a:solidFill>
                  <a:srgbClr val="000000"/>
                </a:solidFill>
                <a:latin typeface="Consolas"/>
              </a:rPr>
              <a:t>&lt;Integer&gt;(</a:t>
            </a:r>
            <a:r>
              <a:rPr lang="en-US" sz="1600" dirty="0">
                <a:solidFill>
                  <a:srgbClr val="6A3E3E"/>
                </a:solidFill>
                <a:latin typeface="Consolas"/>
              </a:rPr>
              <a:t>board</a:t>
            </a:r>
            <a:r>
              <a:rPr lang="en-US" sz="1600" dirty="0">
                <a:solidFill>
                  <a:srgbClr val="000000"/>
                </a:solidFill>
                <a:latin typeface="Consolas"/>
              </a:rPr>
              <a:t>);</a:t>
            </a:r>
          </a:p>
          <a:p>
            <a:r>
              <a:rPr lang="en-US" sz="1600" dirty="0">
                <a:solidFill>
                  <a:srgbClr val="000000"/>
                </a:solidFill>
                <a:latin typeface="Consolas"/>
              </a:rPr>
              <a:t>    </a:t>
            </a:r>
            <a:r>
              <a:rPr lang="en-US" sz="1600" dirty="0" err="1">
                <a:solidFill>
                  <a:srgbClr val="6A3E3E"/>
                </a:solidFill>
                <a:latin typeface="Consolas"/>
              </a:rPr>
              <a:t>copy</a:t>
            </a:r>
            <a:r>
              <a:rPr lang="en-US" sz="1600" dirty="0" err="1">
                <a:solidFill>
                  <a:srgbClr val="000000"/>
                </a:solidFill>
                <a:latin typeface="Consolas"/>
              </a:rPr>
              <a:t>.set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-1</a:t>
            </a:r>
            <a:r>
              <a:rPr lang="en-US" sz="1600" dirty="0" smtClean="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r>
              <a:rPr lang="en-US" sz="1600" dirty="0" err="1" smtClean="0">
                <a:solidFill>
                  <a:srgbClr val="7F0055"/>
                </a:solidFill>
                <a:latin typeface="Consolas"/>
              </a:rPr>
              <a:t>boolean</a:t>
            </a:r>
            <a:r>
              <a:rPr lang="en-US" sz="1600" dirty="0" smtClean="0">
                <a:solidFill>
                  <a:srgbClr val="000000"/>
                </a:solidFill>
                <a:latin typeface="Consolas"/>
              </a:rPr>
              <a:t> </a:t>
            </a:r>
            <a:r>
              <a:rPr lang="en-US" sz="1600" dirty="0" err="1">
                <a:solidFill>
                  <a:srgbClr val="6A3E3E"/>
                </a:solidFill>
                <a:latin typeface="Consolas"/>
              </a:rPr>
              <a:t>winRight</a:t>
            </a:r>
            <a:r>
              <a:rPr lang="en-US" sz="1600" dirty="0">
                <a:solidFill>
                  <a:srgbClr val="000000"/>
                </a:solidFill>
                <a:latin typeface="Consolas"/>
              </a:rPr>
              <a:t> = </a:t>
            </a:r>
            <a:r>
              <a:rPr lang="en-US" sz="1600" dirty="0">
                <a:solidFill>
                  <a:srgbClr val="7F0055"/>
                </a:solidFill>
                <a:latin typeface="Consolas"/>
              </a:rPr>
              <a:t>false</a:t>
            </a:r>
            <a:r>
              <a:rPr lang="en-US" sz="1600" dirty="0">
                <a:solidFill>
                  <a:srgbClr val="000000"/>
                </a:solidFill>
                <a:latin typeface="Consolas"/>
              </a:rPr>
              <a:t>;</a:t>
            </a:r>
          </a:p>
          <a:p>
            <a:r>
              <a:rPr lang="en-US" sz="1600" dirty="0">
                <a:solidFill>
                  <a:srgbClr val="000000"/>
                </a:solidFill>
                <a:latin typeface="Consolas"/>
              </a:rPr>
              <a:t>    </a:t>
            </a:r>
            <a:r>
              <a:rPr lang="en-US" sz="1600" dirty="0">
                <a:solidFill>
                  <a:srgbClr val="7F0055"/>
                </a:solidFill>
                <a:latin typeface="Consolas"/>
              </a:rPr>
              <a:t>if</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&lt; </a:t>
            </a:r>
            <a:r>
              <a:rPr lang="en-US" sz="1600" dirty="0" err="1">
                <a:solidFill>
                  <a:srgbClr val="6A3E3E"/>
                </a:solidFill>
                <a:latin typeface="Consolas"/>
              </a:rPr>
              <a:t>board</a:t>
            </a:r>
            <a:r>
              <a:rPr lang="en-US" sz="1600" dirty="0" err="1">
                <a:solidFill>
                  <a:srgbClr val="000000"/>
                </a:solidFill>
                <a:latin typeface="Consolas"/>
              </a:rPr>
              <a:t>.size</a:t>
            </a:r>
            <a:r>
              <a:rPr lang="en-US" sz="1600" dirty="0">
                <a:solidFill>
                  <a:srgbClr val="000000"/>
                </a:solidFill>
                <a:latin typeface="Consolas"/>
              </a:rPr>
              <a:t>()) {</a:t>
            </a:r>
          </a:p>
          <a:p>
            <a:r>
              <a:rPr lang="en-US" sz="1600" dirty="0">
                <a:solidFill>
                  <a:srgbClr val="000000"/>
                </a:solidFill>
                <a:latin typeface="Consolas"/>
              </a:rPr>
              <a:t>      </a:t>
            </a:r>
            <a:r>
              <a:rPr lang="en-US" sz="1600" dirty="0" err="1">
                <a:solidFill>
                  <a:srgbClr val="6A3E3E"/>
                </a:solidFill>
                <a:latin typeface="Consolas"/>
              </a:rPr>
              <a:t>winRight</a:t>
            </a:r>
            <a:r>
              <a:rPr lang="en-US" sz="1600" dirty="0">
                <a:solidFill>
                  <a:srgbClr val="000000"/>
                </a:solidFill>
                <a:latin typeface="Consolas"/>
              </a:rPr>
              <a:t> = </a:t>
            </a:r>
            <a:r>
              <a:rPr lang="en-US" sz="1600" i="1" dirty="0" err="1">
                <a:solidFill>
                  <a:srgbClr val="000000"/>
                </a:solidFill>
                <a:latin typeface="Consolas"/>
              </a:rPr>
              <a:t>isSolvable</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a:t>
            </a:r>
            <a:r>
              <a:rPr lang="en-US" sz="1600" dirty="0">
                <a:solidFill>
                  <a:srgbClr val="6A3E3E"/>
                </a:solidFill>
                <a:latin typeface="Consolas"/>
              </a:rPr>
              <a:t>copy</a:t>
            </a:r>
            <a:r>
              <a:rPr lang="en-US" sz="1600" dirty="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a:t>
            </a:r>
            <a:endParaRPr lang="en-US" sz="1600" dirty="0">
              <a:latin typeface="Consolas"/>
            </a:endParaRPr>
          </a:p>
          <a:p>
            <a:r>
              <a:rPr lang="en-US" sz="1600" dirty="0">
                <a:solidFill>
                  <a:schemeClr val="bg1"/>
                </a:solidFill>
                <a:latin typeface="Consolas"/>
              </a:rPr>
              <a:t>    return </a:t>
            </a:r>
            <a:r>
              <a:rPr lang="en-US" sz="1600" dirty="0" err="1">
                <a:solidFill>
                  <a:schemeClr val="bg1"/>
                </a:solidFill>
                <a:latin typeface="Consolas"/>
              </a:rPr>
              <a:t>winLeft</a:t>
            </a:r>
            <a:r>
              <a:rPr lang="en-US" sz="1600" dirty="0">
                <a:solidFill>
                  <a:schemeClr val="bg1"/>
                </a:solidFill>
                <a:latin typeface="Consolas"/>
              </a:rPr>
              <a:t> || </a:t>
            </a:r>
            <a:r>
              <a:rPr lang="en-US" sz="1600" dirty="0" err="1">
                <a:solidFill>
                  <a:schemeClr val="bg1"/>
                </a:solidFill>
                <a:latin typeface="Consolas"/>
              </a:rPr>
              <a:t>winRight</a:t>
            </a:r>
            <a:r>
              <a:rPr lang="en-US" sz="1600" dirty="0">
                <a:solidFill>
                  <a:schemeClr val="bg1"/>
                </a:solidFill>
                <a:latin typeface="Consolas"/>
              </a:rPr>
              <a:t>;</a:t>
            </a:r>
          </a:p>
          <a:p>
            <a:r>
              <a:rPr lang="en-US" sz="1600" dirty="0" smtClean="0">
                <a:solidFill>
                  <a:srgbClr val="000000"/>
                </a:solidFill>
                <a:latin typeface="Consolas"/>
              </a:rPr>
              <a:t>}</a:t>
            </a:r>
            <a:endParaRPr lang="en-US" sz="1600" dirty="0"/>
          </a:p>
        </p:txBody>
      </p:sp>
    </p:spTree>
    <p:extLst>
      <p:ext uri="{BB962C8B-B14F-4D97-AF65-F5344CB8AC3E}">
        <p14:creationId xmlns:p14="http://schemas.microsoft.com/office/powerpoint/2010/main" val="3955945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343321197"/>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83516646"/>
              </p:ext>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750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863936602"/>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2088283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66689" y="5387638"/>
            <a:ext cx="8410622" cy="34564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80</a:t>
            </a:fld>
            <a:endParaRPr lang="en-US"/>
          </a:p>
        </p:txBody>
      </p:sp>
      <p:sp>
        <p:nvSpPr>
          <p:cNvPr id="5" name="Content Placeholder 4"/>
          <p:cNvSpPr>
            <a:spLocks noGrp="1"/>
          </p:cNvSpPr>
          <p:nvPr>
            <p:ph sz="quarter" idx="1"/>
          </p:nvPr>
        </p:nvSpPr>
        <p:spPr>
          <a:xfrm>
            <a:off x="251475" y="260615"/>
            <a:ext cx="8583443" cy="5896345"/>
          </a:xfrm>
        </p:spPr>
        <p:txBody>
          <a:bodyPr>
            <a:noAutofit/>
          </a:bodyPr>
          <a:lstStyle/>
          <a:p>
            <a:r>
              <a:rPr lang="en-US" sz="1600" dirty="0" smtClean="0">
                <a:solidFill>
                  <a:srgbClr val="7F0055"/>
                </a:solidFill>
                <a:latin typeface="Consolas"/>
              </a:rPr>
              <a:t>public</a:t>
            </a:r>
            <a:r>
              <a:rPr lang="en-US" sz="1600" dirty="0" smtClean="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a:t>
            </a:r>
            <a:r>
              <a:rPr lang="en-US" sz="1600" dirty="0" err="1">
                <a:solidFill>
                  <a:srgbClr val="7F0055"/>
                </a:solidFill>
                <a:latin typeface="Consolas"/>
              </a:rPr>
              <a:t>boolean</a:t>
            </a:r>
            <a:r>
              <a:rPr lang="en-US" sz="1600" dirty="0">
                <a:solidFill>
                  <a:srgbClr val="000000"/>
                </a:solidFill>
                <a:latin typeface="Consolas"/>
              </a:rPr>
              <a:t> </a:t>
            </a:r>
            <a:r>
              <a:rPr lang="en-US" sz="1600" dirty="0" err="1">
                <a:solidFill>
                  <a:srgbClr val="000000"/>
                </a:solidFill>
                <a:latin typeface="Consolas"/>
              </a:rPr>
              <a:t>isSolvable</a:t>
            </a:r>
            <a:r>
              <a:rPr lang="en-US" sz="1600" dirty="0">
                <a:solidFill>
                  <a:srgbClr val="000000"/>
                </a:solidFill>
                <a:latin typeface="Consolas"/>
              </a:rPr>
              <a:t>(</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List&lt;Integer&gt; </a:t>
            </a:r>
            <a:r>
              <a:rPr lang="en-US" sz="1600" dirty="0">
                <a:solidFill>
                  <a:srgbClr val="6A3E3E"/>
                </a:solidFill>
                <a:latin typeface="Consolas"/>
              </a:rPr>
              <a:t>board</a:t>
            </a:r>
            <a:r>
              <a:rPr lang="en-US" sz="1600" dirty="0">
                <a:solidFill>
                  <a:srgbClr val="000000"/>
                </a:solidFill>
                <a:latin typeface="Consolas"/>
              </a:rPr>
              <a:t>) {</a:t>
            </a:r>
          </a:p>
          <a:p>
            <a:r>
              <a:rPr lang="en-US" sz="1600" dirty="0">
                <a:solidFill>
                  <a:srgbClr val="000000"/>
                </a:solidFill>
                <a:latin typeface="Consolas"/>
              </a:rPr>
              <a:t> </a:t>
            </a:r>
            <a:r>
              <a:rPr lang="en-US" sz="1600" dirty="0" smtClean="0">
                <a:solidFill>
                  <a:srgbClr val="000000"/>
                </a:solidFill>
                <a:latin typeface="Consolas"/>
              </a:rPr>
              <a:t>   </a:t>
            </a:r>
            <a:r>
              <a:rPr lang="en-US" sz="1600" dirty="0" smtClean="0">
                <a:solidFill>
                  <a:srgbClr val="3F7F5F"/>
                </a:solidFill>
                <a:latin typeface="Consolas"/>
              </a:rPr>
              <a:t>// </a:t>
            </a:r>
            <a:r>
              <a:rPr lang="en-US" sz="1600" dirty="0">
                <a:solidFill>
                  <a:srgbClr val="3F7F5F"/>
                </a:solidFill>
                <a:latin typeface="Consolas"/>
              </a:rPr>
              <a:t>base cases here</a:t>
            </a:r>
            <a:r>
              <a:rPr lang="en-US" sz="1600" dirty="0">
                <a:solidFill>
                  <a:schemeClr val="bg1"/>
                </a:solidFill>
                <a:latin typeface="Consolas"/>
              </a:rPr>
              <a:t> </a:t>
            </a:r>
            <a:r>
              <a:rPr lang="en-US" sz="1600" dirty="0" smtClean="0">
                <a:solidFill>
                  <a:schemeClr val="bg1"/>
                </a:solidFill>
                <a:latin typeface="Consolas"/>
              </a:rPr>
              <a:t>) </a:t>
            </a:r>
            <a:r>
              <a:rPr lang="en-US" sz="1600" dirty="0">
                <a:solidFill>
                  <a:schemeClr val="bg1"/>
                </a:solidFill>
                <a:latin typeface="Consolas"/>
              </a:rPr>
              <a:t>&lt; 0) </a:t>
            </a:r>
            <a:r>
              <a:rPr lang="en-US" sz="1600" dirty="0" smtClean="0">
                <a:solidFill>
                  <a:schemeClr val="bg1"/>
                </a:solidFill>
                <a:latin typeface="Consolas"/>
              </a:rPr>
              <a:t>{}</a:t>
            </a:r>
            <a:endParaRPr lang="en-US" sz="1600" dirty="0">
              <a:solidFill>
                <a:schemeClr val="bg1"/>
              </a:solidFill>
              <a:latin typeface="Consolas"/>
            </a:endParaRPr>
          </a:p>
          <a:p>
            <a:r>
              <a:rPr lang="en-US" sz="1600" dirty="0">
                <a:solidFill>
                  <a:srgbClr val="000000"/>
                </a:solidFill>
                <a:latin typeface="Consolas"/>
              </a:rPr>
              <a:t>    </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value</a:t>
            </a:r>
            <a:r>
              <a:rPr lang="en-US" sz="1600" dirty="0">
                <a:solidFill>
                  <a:srgbClr val="000000"/>
                </a:solidFill>
                <a:latin typeface="Consolas"/>
              </a:rPr>
              <a:t> = </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a:t>
            </a:r>
          </a:p>
          <a:p>
            <a:r>
              <a:rPr lang="en-US" sz="1600" dirty="0">
                <a:solidFill>
                  <a:srgbClr val="000000"/>
                </a:solidFill>
                <a:latin typeface="Consolas"/>
              </a:rPr>
              <a:t>    List&lt;Integer&gt; </a:t>
            </a:r>
            <a:r>
              <a:rPr lang="en-US" sz="1600" dirty="0">
                <a:solidFill>
                  <a:srgbClr val="6A3E3E"/>
                </a:solidFill>
                <a:latin typeface="Consolas"/>
              </a:rPr>
              <a:t>copy</a:t>
            </a:r>
            <a:r>
              <a:rPr lang="en-US" sz="1600" dirty="0">
                <a:solidFill>
                  <a:srgbClr val="000000"/>
                </a:solidFill>
                <a:latin typeface="Consolas"/>
              </a:rPr>
              <a:t> = </a:t>
            </a:r>
            <a:r>
              <a:rPr lang="en-US" sz="1600" dirty="0">
                <a:solidFill>
                  <a:srgbClr val="7F0055"/>
                </a:solidFill>
                <a:latin typeface="Consolas"/>
              </a:rPr>
              <a:t>new</a:t>
            </a:r>
            <a:r>
              <a:rPr lang="en-US" sz="1600" dirty="0">
                <a:solidFill>
                  <a:srgbClr val="000000"/>
                </a:solidFill>
                <a:latin typeface="Consolas"/>
              </a:rPr>
              <a:t> </a:t>
            </a:r>
            <a:r>
              <a:rPr lang="en-US" sz="1600" dirty="0" err="1">
                <a:solidFill>
                  <a:srgbClr val="000000"/>
                </a:solidFill>
                <a:latin typeface="Consolas"/>
              </a:rPr>
              <a:t>ArrayList</a:t>
            </a:r>
            <a:r>
              <a:rPr lang="en-US" sz="1600" dirty="0">
                <a:solidFill>
                  <a:srgbClr val="000000"/>
                </a:solidFill>
                <a:latin typeface="Consolas"/>
              </a:rPr>
              <a:t>&lt;Integer&gt;(</a:t>
            </a:r>
            <a:r>
              <a:rPr lang="en-US" sz="1600" dirty="0">
                <a:solidFill>
                  <a:srgbClr val="6A3E3E"/>
                </a:solidFill>
                <a:latin typeface="Consolas"/>
              </a:rPr>
              <a:t>board</a:t>
            </a:r>
            <a:r>
              <a:rPr lang="en-US" sz="1600" dirty="0">
                <a:solidFill>
                  <a:srgbClr val="000000"/>
                </a:solidFill>
                <a:latin typeface="Consolas"/>
              </a:rPr>
              <a:t>);</a:t>
            </a:r>
          </a:p>
          <a:p>
            <a:r>
              <a:rPr lang="en-US" sz="1600" dirty="0">
                <a:solidFill>
                  <a:srgbClr val="000000"/>
                </a:solidFill>
                <a:latin typeface="Consolas"/>
              </a:rPr>
              <a:t>    </a:t>
            </a:r>
            <a:r>
              <a:rPr lang="en-US" sz="1600" dirty="0" err="1">
                <a:solidFill>
                  <a:srgbClr val="6A3E3E"/>
                </a:solidFill>
                <a:latin typeface="Consolas"/>
              </a:rPr>
              <a:t>copy</a:t>
            </a:r>
            <a:r>
              <a:rPr lang="en-US" sz="1600" dirty="0" err="1">
                <a:solidFill>
                  <a:srgbClr val="000000"/>
                </a:solidFill>
                <a:latin typeface="Consolas"/>
              </a:rPr>
              <a:t>.set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-1</a:t>
            </a:r>
            <a:r>
              <a:rPr lang="en-US" sz="1600" dirty="0" smtClean="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r>
              <a:rPr lang="en-US" sz="1600" dirty="0" err="1" smtClean="0">
                <a:solidFill>
                  <a:srgbClr val="7F0055"/>
                </a:solidFill>
                <a:latin typeface="Consolas"/>
              </a:rPr>
              <a:t>boolean</a:t>
            </a:r>
            <a:r>
              <a:rPr lang="en-US" sz="1600" dirty="0" smtClean="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dirty="0">
                <a:solidFill>
                  <a:srgbClr val="7F0055"/>
                </a:solidFill>
                <a:latin typeface="Consolas"/>
              </a:rPr>
              <a:t>false</a:t>
            </a:r>
            <a:r>
              <a:rPr lang="en-US" sz="1600" dirty="0">
                <a:solidFill>
                  <a:srgbClr val="000000"/>
                </a:solidFill>
                <a:latin typeface="Consolas"/>
              </a:rPr>
              <a:t>;</a:t>
            </a:r>
          </a:p>
          <a:p>
            <a:r>
              <a:rPr lang="en-US" sz="1600" dirty="0">
                <a:solidFill>
                  <a:srgbClr val="000000"/>
                </a:solidFill>
                <a:latin typeface="Consolas"/>
              </a:rPr>
              <a:t>    </a:t>
            </a:r>
            <a:r>
              <a:rPr lang="en-US" sz="1600" dirty="0">
                <a:solidFill>
                  <a:srgbClr val="7F0055"/>
                </a:solidFill>
                <a:latin typeface="Consolas"/>
              </a:rPr>
              <a:t>if</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&gt;= 0) {</a:t>
            </a:r>
          </a:p>
          <a:p>
            <a:r>
              <a:rPr lang="en-US" sz="1600" dirty="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i="1" dirty="0" err="1">
                <a:solidFill>
                  <a:srgbClr val="000000"/>
                </a:solidFill>
                <a:latin typeface="Consolas"/>
              </a:rPr>
              <a:t>isSolvable</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a:t>
            </a:r>
            <a:r>
              <a:rPr lang="en-US" sz="1600" dirty="0">
                <a:solidFill>
                  <a:srgbClr val="6A3E3E"/>
                </a:solidFill>
                <a:latin typeface="Consolas"/>
              </a:rPr>
              <a:t>copy</a:t>
            </a:r>
            <a:r>
              <a:rPr lang="en-US" sz="1600" dirty="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p>
          <a:p>
            <a:endParaRPr lang="en-US" sz="1600" dirty="0" smtClean="0">
              <a:solidFill>
                <a:srgbClr val="000000"/>
              </a:solidFill>
              <a:latin typeface="Consolas"/>
            </a:endParaRPr>
          </a:p>
          <a:p>
            <a:r>
              <a:rPr lang="en-US" sz="1600" dirty="0">
                <a:solidFill>
                  <a:srgbClr val="000000"/>
                </a:solidFill>
                <a:latin typeface="Consolas"/>
              </a:rPr>
              <a:t> </a:t>
            </a:r>
            <a:r>
              <a:rPr lang="en-US" sz="1600" dirty="0" smtClean="0">
                <a:solidFill>
                  <a:srgbClr val="000000"/>
                </a:solidFill>
                <a:latin typeface="Consolas"/>
              </a:rPr>
              <a:t>   </a:t>
            </a:r>
            <a:r>
              <a:rPr lang="en-US" sz="1600" dirty="0">
                <a:solidFill>
                  <a:srgbClr val="6A3E3E"/>
                </a:solidFill>
                <a:latin typeface="Consolas"/>
              </a:rPr>
              <a:t>copy</a:t>
            </a:r>
            <a:r>
              <a:rPr lang="en-US" sz="1600" dirty="0">
                <a:solidFill>
                  <a:srgbClr val="000000"/>
                </a:solidFill>
                <a:latin typeface="Consolas"/>
              </a:rPr>
              <a:t> = </a:t>
            </a:r>
            <a:r>
              <a:rPr lang="en-US" sz="1600" dirty="0">
                <a:solidFill>
                  <a:srgbClr val="7F0055"/>
                </a:solidFill>
                <a:latin typeface="Consolas"/>
              </a:rPr>
              <a:t>new</a:t>
            </a:r>
            <a:r>
              <a:rPr lang="en-US" sz="1600" dirty="0">
                <a:solidFill>
                  <a:srgbClr val="000000"/>
                </a:solidFill>
                <a:latin typeface="Consolas"/>
              </a:rPr>
              <a:t> </a:t>
            </a:r>
            <a:r>
              <a:rPr lang="en-US" sz="1600" dirty="0" err="1">
                <a:solidFill>
                  <a:srgbClr val="000000"/>
                </a:solidFill>
                <a:latin typeface="Consolas"/>
              </a:rPr>
              <a:t>ArrayList</a:t>
            </a:r>
            <a:r>
              <a:rPr lang="en-US" sz="1600" dirty="0">
                <a:solidFill>
                  <a:srgbClr val="000000"/>
                </a:solidFill>
                <a:latin typeface="Consolas"/>
              </a:rPr>
              <a:t>&lt;Integer&gt;(</a:t>
            </a:r>
            <a:r>
              <a:rPr lang="en-US" sz="1600" dirty="0">
                <a:solidFill>
                  <a:srgbClr val="6A3E3E"/>
                </a:solidFill>
                <a:latin typeface="Consolas"/>
              </a:rPr>
              <a:t>board</a:t>
            </a:r>
            <a:r>
              <a:rPr lang="en-US" sz="1600" dirty="0">
                <a:solidFill>
                  <a:srgbClr val="000000"/>
                </a:solidFill>
                <a:latin typeface="Consolas"/>
              </a:rPr>
              <a:t>);</a:t>
            </a:r>
          </a:p>
          <a:p>
            <a:r>
              <a:rPr lang="en-US" sz="1600" dirty="0">
                <a:solidFill>
                  <a:srgbClr val="000000"/>
                </a:solidFill>
                <a:latin typeface="Consolas"/>
              </a:rPr>
              <a:t>    </a:t>
            </a:r>
            <a:r>
              <a:rPr lang="en-US" sz="1600" dirty="0" err="1">
                <a:solidFill>
                  <a:srgbClr val="6A3E3E"/>
                </a:solidFill>
                <a:latin typeface="Consolas"/>
              </a:rPr>
              <a:t>copy</a:t>
            </a:r>
            <a:r>
              <a:rPr lang="en-US" sz="1600" dirty="0" err="1">
                <a:solidFill>
                  <a:srgbClr val="000000"/>
                </a:solidFill>
                <a:latin typeface="Consolas"/>
              </a:rPr>
              <a:t>.set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-1</a:t>
            </a:r>
            <a:r>
              <a:rPr lang="en-US" sz="1600" dirty="0" smtClean="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r>
              <a:rPr lang="en-US" sz="1600" dirty="0" err="1" smtClean="0">
                <a:solidFill>
                  <a:srgbClr val="7F0055"/>
                </a:solidFill>
                <a:latin typeface="Consolas"/>
              </a:rPr>
              <a:t>boolean</a:t>
            </a:r>
            <a:r>
              <a:rPr lang="en-US" sz="1600" dirty="0" smtClean="0">
                <a:solidFill>
                  <a:srgbClr val="000000"/>
                </a:solidFill>
                <a:latin typeface="Consolas"/>
              </a:rPr>
              <a:t> </a:t>
            </a:r>
            <a:r>
              <a:rPr lang="en-US" sz="1600" dirty="0" err="1">
                <a:solidFill>
                  <a:srgbClr val="6A3E3E"/>
                </a:solidFill>
                <a:latin typeface="Consolas"/>
              </a:rPr>
              <a:t>winRight</a:t>
            </a:r>
            <a:r>
              <a:rPr lang="en-US" sz="1600" dirty="0">
                <a:solidFill>
                  <a:srgbClr val="000000"/>
                </a:solidFill>
                <a:latin typeface="Consolas"/>
              </a:rPr>
              <a:t> = </a:t>
            </a:r>
            <a:r>
              <a:rPr lang="en-US" sz="1600" dirty="0">
                <a:solidFill>
                  <a:srgbClr val="7F0055"/>
                </a:solidFill>
                <a:latin typeface="Consolas"/>
              </a:rPr>
              <a:t>false</a:t>
            </a:r>
            <a:r>
              <a:rPr lang="en-US" sz="1600" dirty="0">
                <a:solidFill>
                  <a:srgbClr val="000000"/>
                </a:solidFill>
                <a:latin typeface="Consolas"/>
              </a:rPr>
              <a:t>;</a:t>
            </a:r>
          </a:p>
          <a:p>
            <a:r>
              <a:rPr lang="en-US" sz="1600" dirty="0">
                <a:solidFill>
                  <a:srgbClr val="000000"/>
                </a:solidFill>
                <a:latin typeface="Consolas"/>
              </a:rPr>
              <a:t>    </a:t>
            </a:r>
            <a:r>
              <a:rPr lang="en-US" sz="1600" dirty="0">
                <a:solidFill>
                  <a:srgbClr val="7F0055"/>
                </a:solidFill>
                <a:latin typeface="Consolas"/>
              </a:rPr>
              <a:t>if</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&lt; </a:t>
            </a:r>
            <a:r>
              <a:rPr lang="en-US" sz="1600" dirty="0" err="1">
                <a:solidFill>
                  <a:srgbClr val="6A3E3E"/>
                </a:solidFill>
                <a:latin typeface="Consolas"/>
              </a:rPr>
              <a:t>board</a:t>
            </a:r>
            <a:r>
              <a:rPr lang="en-US" sz="1600" dirty="0" err="1">
                <a:solidFill>
                  <a:srgbClr val="000000"/>
                </a:solidFill>
                <a:latin typeface="Consolas"/>
              </a:rPr>
              <a:t>.size</a:t>
            </a:r>
            <a:r>
              <a:rPr lang="en-US" sz="1600" dirty="0">
                <a:solidFill>
                  <a:srgbClr val="000000"/>
                </a:solidFill>
                <a:latin typeface="Consolas"/>
              </a:rPr>
              <a:t>()) {</a:t>
            </a:r>
          </a:p>
          <a:p>
            <a:r>
              <a:rPr lang="en-US" sz="1600" dirty="0">
                <a:solidFill>
                  <a:srgbClr val="000000"/>
                </a:solidFill>
                <a:latin typeface="Consolas"/>
              </a:rPr>
              <a:t>      </a:t>
            </a:r>
            <a:r>
              <a:rPr lang="en-US" sz="1600" dirty="0" err="1">
                <a:solidFill>
                  <a:srgbClr val="6A3E3E"/>
                </a:solidFill>
                <a:latin typeface="Consolas"/>
              </a:rPr>
              <a:t>winRight</a:t>
            </a:r>
            <a:r>
              <a:rPr lang="en-US" sz="1600" dirty="0">
                <a:solidFill>
                  <a:srgbClr val="000000"/>
                </a:solidFill>
                <a:latin typeface="Consolas"/>
              </a:rPr>
              <a:t> = </a:t>
            </a:r>
            <a:r>
              <a:rPr lang="en-US" sz="1600" i="1" dirty="0" err="1">
                <a:solidFill>
                  <a:srgbClr val="000000"/>
                </a:solidFill>
                <a:latin typeface="Consolas"/>
              </a:rPr>
              <a:t>isSolvable</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 </a:t>
            </a:r>
            <a:r>
              <a:rPr lang="en-US" sz="1600" dirty="0">
                <a:solidFill>
                  <a:srgbClr val="6A3E3E"/>
                </a:solidFill>
                <a:latin typeface="Consolas"/>
              </a:rPr>
              <a:t>value</a:t>
            </a:r>
            <a:r>
              <a:rPr lang="en-US" sz="1600" dirty="0">
                <a:solidFill>
                  <a:srgbClr val="000000"/>
                </a:solidFill>
                <a:latin typeface="Consolas"/>
              </a:rPr>
              <a:t>, </a:t>
            </a:r>
            <a:r>
              <a:rPr lang="en-US" sz="1600" dirty="0">
                <a:solidFill>
                  <a:srgbClr val="6A3E3E"/>
                </a:solidFill>
                <a:latin typeface="Consolas"/>
              </a:rPr>
              <a:t>copy</a:t>
            </a:r>
            <a:r>
              <a:rPr lang="en-US" sz="1600" dirty="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a:t>
            </a:r>
            <a:endParaRPr lang="en-US" sz="1600" dirty="0">
              <a:latin typeface="Consolas"/>
            </a:endParaRPr>
          </a:p>
          <a:p>
            <a:r>
              <a:rPr lang="en-US" sz="1600" dirty="0">
                <a:solidFill>
                  <a:srgbClr val="000000"/>
                </a:solidFill>
                <a:latin typeface="Consolas"/>
              </a:rPr>
              <a:t>    </a:t>
            </a:r>
            <a:r>
              <a:rPr lang="en-US" sz="1600" dirty="0">
                <a:solidFill>
                  <a:srgbClr val="7F0055"/>
                </a:solidFill>
                <a:latin typeface="Consolas"/>
              </a:rPr>
              <a:t>return</a:t>
            </a:r>
            <a:r>
              <a:rPr lang="en-US" sz="1600" dirty="0">
                <a:solidFill>
                  <a:srgbClr val="000000"/>
                </a:solidFill>
                <a:latin typeface="Consolas"/>
              </a:rPr>
              <a:t> </a:t>
            </a:r>
            <a:r>
              <a:rPr lang="en-US" sz="1600" dirty="0" err="1">
                <a:solidFill>
                  <a:srgbClr val="6A3E3E"/>
                </a:solidFill>
                <a:latin typeface="Consolas"/>
              </a:rPr>
              <a:t>winLeft</a:t>
            </a:r>
            <a:r>
              <a:rPr lang="en-US" sz="1600" dirty="0">
                <a:solidFill>
                  <a:srgbClr val="000000"/>
                </a:solidFill>
                <a:latin typeface="Consolas"/>
              </a:rPr>
              <a:t> || </a:t>
            </a:r>
            <a:r>
              <a:rPr lang="en-US" sz="1600" dirty="0" err="1">
                <a:solidFill>
                  <a:srgbClr val="6A3E3E"/>
                </a:solidFill>
                <a:latin typeface="Consolas"/>
              </a:rPr>
              <a:t>winRight</a:t>
            </a:r>
            <a:r>
              <a:rPr lang="en-US" sz="1600" dirty="0">
                <a:solidFill>
                  <a:srgbClr val="000000"/>
                </a:solidFill>
                <a:latin typeface="Consolas"/>
              </a:rPr>
              <a:t>;</a:t>
            </a:r>
          </a:p>
          <a:p>
            <a:r>
              <a:rPr lang="en-US" sz="1600" dirty="0" smtClean="0">
                <a:solidFill>
                  <a:srgbClr val="000000"/>
                </a:solidFill>
                <a:latin typeface="Consolas"/>
              </a:rPr>
              <a:t>}</a:t>
            </a:r>
            <a:endParaRPr lang="en-US" sz="1600" dirty="0"/>
          </a:p>
        </p:txBody>
      </p:sp>
      <p:sp>
        <p:nvSpPr>
          <p:cNvPr id="2" name="TextBox 1"/>
          <p:cNvSpPr txBox="1"/>
          <p:nvPr/>
        </p:nvSpPr>
        <p:spPr>
          <a:xfrm>
            <a:off x="5781747" y="2968144"/>
            <a:ext cx="2822743" cy="1200329"/>
          </a:xfrm>
          <a:prstGeom prst="rect">
            <a:avLst/>
          </a:prstGeom>
          <a:noFill/>
        </p:spPr>
        <p:txBody>
          <a:bodyPr wrap="square" rtlCol="0">
            <a:spAutoFit/>
          </a:bodyPr>
          <a:lstStyle/>
          <a:p>
            <a:r>
              <a:rPr lang="en-US" dirty="0" smtClean="0">
                <a:latin typeface="+mn-lt"/>
              </a:rPr>
              <a:t>works, but does a lot of</a:t>
            </a:r>
          </a:p>
          <a:p>
            <a:r>
              <a:rPr lang="en-US" dirty="0" smtClean="0">
                <a:latin typeface="+mn-lt"/>
              </a:rPr>
              <a:t>unnecessary computation;</a:t>
            </a:r>
          </a:p>
          <a:p>
            <a:r>
              <a:rPr lang="en-US" dirty="0" smtClean="0">
                <a:latin typeface="+mn-lt"/>
              </a:rPr>
              <a:t>can you improve on this</a:t>
            </a:r>
          </a:p>
          <a:p>
            <a:r>
              <a:rPr lang="en-US" dirty="0" smtClean="0">
                <a:latin typeface="+mn-lt"/>
              </a:rPr>
              <a:t>solution?</a:t>
            </a:r>
            <a:endParaRPr lang="en-US" dirty="0">
              <a:latin typeface="+mn-lt"/>
            </a:endParaRPr>
          </a:p>
        </p:txBody>
      </p:sp>
    </p:spTree>
    <p:extLst>
      <p:ext uri="{BB962C8B-B14F-4D97-AF65-F5344CB8AC3E}">
        <p14:creationId xmlns:p14="http://schemas.microsoft.com/office/powerpoint/2010/main" val="255273712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Cases</a:t>
            </a:r>
            <a:endParaRPr lang="en-US" dirty="0"/>
          </a:p>
        </p:txBody>
      </p:sp>
      <p:sp>
        <p:nvSpPr>
          <p:cNvPr id="5" name="Content Placeholder 4"/>
          <p:cNvSpPr>
            <a:spLocks noGrp="1"/>
          </p:cNvSpPr>
          <p:nvPr>
            <p:ph sz="quarter" idx="1"/>
          </p:nvPr>
        </p:nvSpPr>
        <p:spPr/>
        <p:txBody>
          <a:bodyPr/>
          <a:lstStyle/>
          <a:p>
            <a:r>
              <a:rPr lang="en-US" dirty="0" smtClean="0"/>
              <a:t>base cases:</a:t>
            </a:r>
          </a:p>
          <a:p>
            <a:pPr lvl="1"/>
            <a:r>
              <a:rPr lang="en-US" dirty="0" smtClean="0"/>
              <a:t>we’ve reached the last square</a:t>
            </a:r>
          </a:p>
          <a:p>
            <a:pPr lvl="2"/>
            <a:r>
              <a:rPr lang="en-US" dirty="0" smtClean="0"/>
              <a:t>board is solvable</a:t>
            </a:r>
          </a:p>
          <a:p>
            <a:pPr lvl="1"/>
            <a:r>
              <a:rPr lang="en-US" dirty="0" smtClean="0"/>
              <a:t>we’ve reached a square whose value is -1</a:t>
            </a:r>
          </a:p>
          <a:p>
            <a:pPr lvl="2"/>
            <a:r>
              <a:rPr lang="en-US" dirty="0" smtClean="0"/>
              <a:t>board is not solvable </a:t>
            </a:r>
            <a:endParaRPr lang="en-US" dirty="0"/>
          </a:p>
        </p:txBody>
      </p:sp>
      <p:sp>
        <p:nvSpPr>
          <p:cNvPr id="4" name="Slide Number Placeholder 3"/>
          <p:cNvSpPr>
            <a:spLocks noGrp="1"/>
          </p:cNvSpPr>
          <p:nvPr>
            <p:ph type="sldNum" sz="quarter" idx="12"/>
          </p:nvPr>
        </p:nvSpPr>
        <p:spPr/>
        <p:txBody>
          <a:bodyPr/>
          <a:lstStyle/>
          <a:p>
            <a:pPr>
              <a:defRPr/>
            </a:pPr>
            <a:fld id="{391FEB43-8257-4DA8-8AF2-247D12C10482}" type="slidenum">
              <a:rPr lang="en-US" smtClean="0"/>
              <a:pPr>
                <a:defRPr/>
              </a:pPr>
              <a:t>81</a:t>
            </a:fld>
            <a:endParaRPr lang="en-US"/>
          </a:p>
        </p:txBody>
      </p:sp>
    </p:spTree>
    <p:extLst>
      <p:ext uri="{BB962C8B-B14F-4D97-AF65-F5344CB8AC3E}">
        <p14:creationId xmlns:p14="http://schemas.microsoft.com/office/powerpoint/2010/main" val="352283937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82</a:t>
            </a:fld>
            <a:endParaRPr lang="en-US"/>
          </a:p>
        </p:txBody>
      </p:sp>
      <p:sp>
        <p:nvSpPr>
          <p:cNvPr id="5" name="Content Placeholder 4"/>
          <p:cNvSpPr>
            <a:spLocks noGrp="1"/>
          </p:cNvSpPr>
          <p:nvPr>
            <p:ph sz="quarter" idx="1"/>
          </p:nvPr>
        </p:nvSpPr>
        <p:spPr/>
        <p:txBody>
          <a:bodyPr>
            <a:normAutofit lnSpcReduction="10000"/>
          </a:bodyPr>
          <a:lstStyle/>
          <a:p>
            <a:r>
              <a:rPr lang="en-US" sz="1600" dirty="0" smtClean="0">
                <a:solidFill>
                  <a:srgbClr val="7F0055"/>
                </a:solidFill>
                <a:latin typeface="Consolas"/>
              </a:rPr>
              <a:t>public</a:t>
            </a:r>
            <a:r>
              <a:rPr lang="en-US" sz="1600" dirty="0" smtClean="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a:t>
            </a:r>
            <a:r>
              <a:rPr lang="en-US" sz="1600" dirty="0" err="1">
                <a:solidFill>
                  <a:srgbClr val="7F0055"/>
                </a:solidFill>
                <a:latin typeface="Consolas"/>
              </a:rPr>
              <a:t>boolean</a:t>
            </a:r>
            <a:r>
              <a:rPr lang="en-US" sz="1600" dirty="0">
                <a:solidFill>
                  <a:srgbClr val="000000"/>
                </a:solidFill>
                <a:latin typeface="Consolas"/>
              </a:rPr>
              <a:t> </a:t>
            </a:r>
            <a:r>
              <a:rPr lang="en-US" sz="1600" dirty="0" err="1">
                <a:solidFill>
                  <a:srgbClr val="000000"/>
                </a:solidFill>
                <a:latin typeface="Consolas"/>
              </a:rPr>
              <a:t>isSolvable</a:t>
            </a:r>
            <a:r>
              <a:rPr lang="en-US" sz="1600" dirty="0">
                <a:solidFill>
                  <a:srgbClr val="000000"/>
                </a:solidFill>
                <a:latin typeface="Consolas"/>
              </a:rPr>
              <a:t>(</a:t>
            </a:r>
            <a:r>
              <a:rPr lang="en-US" sz="1600" dirty="0" err="1">
                <a:solidFill>
                  <a:srgbClr val="7F0055"/>
                </a:solidFill>
                <a:latin typeface="Consolas"/>
              </a:rPr>
              <a:t>int</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List&lt;Integer&gt; </a:t>
            </a:r>
            <a:r>
              <a:rPr lang="en-US" sz="1600" dirty="0">
                <a:solidFill>
                  <a:srgbClr val="6A3E3E"/>
                </a:solidFill>
                <a:latin typeface="Consolas"/>
              </a:rPr>
              <a:t>board</a:t>
            </a:r>
            <a:r>
              <a:rPr lang="en-US" sz="1600" dirty="0">
                <a:solidFill>
                  <a:srgbClr val="000000"/>
                </a:solidFill>
                <a:latin typeface="Consolas"/>
              </a:rPr>
              <a:t>) {</a:t>
            </a:r>
          </a:p>
          <a:p>
            <a:r>
              <a:rPr lang="en-US" sz="1600" dirty="0" smtClean="0">
                <a:solidFill>
                  <a:srgbClr val="7F0055"/>
                </a:solidFill>
                <a:latin typeface="Consolas"/>
              </a:rPr>
              <a:t>    if</a:t>
            </a:r>
            <a:r>
              <a:rPr lang="en-US" sz="1600" dirty="0" smtClean="0">
                <a:solidFill>
                  <a:srgbClr val="000000"/>
                </a:solidFill>
                <a:latin typeface="Consolas"/>
              </a:rPr>
              <a:t> </a:t>
            </a:r>
            <a:r>
              <a:rPr lang="en-US" sz="1600" dirty="0">
                <a:solidFill>
                  <a:srgbClr val="000000"/>
                </a:solidFill>
                <a:latin typeface="Consolas"/>
              </a:rPr>
              <a:t>(</a:t>
            </a:r>
            <a:r>
              <a:rPr lang="en-US" sz="1600" dirty="0" err="1">
                <a:solidFill>
                  <a:srgbClr val="6A3E3E"/>
                </a:solidFill>
                <a:latin typeface="Consolas"/>
              </a:rPr>
              <a:t>board</a:t>
            </a:r>
            <a:r>
              <a:rPr lang="en-US" sz="1600" dirty="0" err="1">
                <a:solidFill>
                  <a:srgbClr val="000000"/>
                </a:solidFill>
                <a:latin typeface="Consolas"/>
              </a:rPr>
              <a:t>.get</a:t>
            </a:r>
            <a:r>
              <a:rPr lang="en-US" sz="1600" dirty="0">
                <a:solidFill>
                  <a:srgbClr val="000000"/>
                </a:solidFill>
                <a:latin typeface="Consolas"/>
              </a:rPr>
              <a:t>(</a:t>
            </a:r>
            <a:r>
              <a:rPr lang="en-US" sz="1600" dirty="0">
                <a:solidFill>
                  <a:srgbClr val="6A3E3E"/>
                </a:solidFill>
                <a:latin typeface="Consolas"/>
              </a:rPr>
              <a:t>index</a:t>
            </a:r>
            <a:r>
              <a:rPr lang="en-US" sz="1600" dirty="0">
                <a:solidFill>
                  <a:srgbClr val="000000"/>
                </a:solidFill>
                <a:latin typeface="Consolas"/>
              </a:rPr>
              <a:t>) &lt; 0) {</a:t>
            </a:r>
          </a:p>
          <a:p>
            <a:r>
              <a:rPr lang="en-US" sz="1600" dirty="0">
                <a:solidFill>
                  <a:srgbClr val="000000"/>
                </a:solidFill>
                <a:latin typeface="Consolas"/>
              </a:rPr>
              <a:t>      </a:t>
            </a:r>
            <a:r>
              <a:rPr lang="en-US" sz="1600" dirty="0">
                <a:solidFill>
                  <a:srgbClr val="7F0055"/>
                </a:solidFill>
                <a:latin typeface="Consolas"/>
              </a:rPr>
              <a:t>return</a:t>
            </a:r>
            <a:r>
              <a:rPr lang="en-US" sz="1600" dirty="0">
                <a:solidFill>
                  <a:srgbClr val="000000"/>
                </a:solidFill>
                <a:latin typeface="Consolas"/>
              </a:rPr>
              <a:t> </a:t>
            </a:r>
            <a:r>
              <a:rPr lang="en-US" sz="1600" dirty="0">
                <a:solidFill>
                  <a:srgbClr val="7F0055"/>
                </a:solidFill>
                <a:latin typeface="Consolas"/>
              </a:rPr>
              <a:t>false</a:t>
            </a:r>
            <a:r>
              <a:rPr lang="en-US" sz="1600" dirty="0">
                <a:solidFill>
                  <a:srgbClr val="000000"/>
                </a:solidFill>
                <a:latin typeface="Consolas"/>
              </a:rPr>
              <a:t>;</a:t>
            </a:r>
          </a:p>
          <a:p>
            <a:r>
              <a:rPr lang="en-US" sz="1600" dirty="0">
                <a:solidFill>
                  <a:srgbClr val="000000"/>
                </a:solidFill>
                <a:latin typeface="Consolas"/>
              </a:rPr>
              <a:t>    }</a:t>
            </a:r>
          </a:p>
          <a:p>
            <a:r>
              <a:rPr lang="en-US" sz="1600" dirty="0">
                <a:solidFill>
                  <a:srgbClr val="000000"/>
                </a:solidFill>
                <a:latin typeface="Consolas"/>
              </a:rPr>
              <a:t>    </a:t>
            </a:r>
            <a:r>
              <a:rPr lang="en-US" sz="1600" dirty="0">
                <a:solidFill>
                  <a:srgbClr val="7F0055"/>
                </a:solidFill>
                <a:latin typeface="Consolas"/>
              </a:rPr>
              <a:t>if</a:t>
            </a:r>
            <a:r>
              <a:rPr lang="en-US" sz="1600" dirty="0">
                <a:solidFill>
                  <a:srgbClr val="000000"/>
                </a:solidFill>
                <a:latin typeface="Consolas"/>
              </a:rPr>
              <a:t> (</a:t>
            </a:r>
            <a:r>
              <a:rPr lang="en-US" sz="1600" dirty="0">
                <a:solidFill>
                  <a:srgbClr val="6A3E3E"/>
                </a:solidFill>
                <a:latin typeface="Consolas"/>
              </a:rPr>
              <a:t>index</a:t>
            </a:r>
            <a:r>
              <a:rPr lang="en-US" sz="1600" dirty="0">
                <a:solidFill>
                  <a:srgbClr val="000000"/>
                </a:solidFill>
                <a:latin typeface="Consolas"/>
              </a:rPr>
              <a:t> == </a:t>
            </a:r>
            <a:r>
              <a:rPr lang="en-US" sz="1600" dirty="0" err="1">
                <a:solidFill>
                  <a:srgbClr val="6A3E3E"/>
                </a:solidFill>
                <a:latin typeface="Consolas"/>
              </a:rPr>
              <a:t>board</a:t>
            </a:r>
            <a:r>
              <a:rPr lang="en-US" sz="1600" dirty="0" err="1">
                <a:solidFill>
                  <a:srgbClr val="000000"/>
                </a:solidFill>
                <a:latin typeface="Consolas"/>
              </a:rPr>
              <a:t>.size</a:t>
            </a:r>
            <a:r>
              <a:rPr lang="en-US" sz="1600" dirty="0">
                <a:solidFill>
                  <a:srgbClr val="000000"/>
                </a:solidFill>
                <a:latin typeface="Consolas"/>
              </a:rPr>
              <a:t>() - 1) {</a:t>
            </a:r>
          </a:p>
          <a:p>
            <a:r>
              <a:rPr lang="en-US" sz="1600" dirty="0">
                <a:solidFill>
                  <a:srgbClr val="000000"/>
                </a:solidFill>
                <a:latin typeface="Consolas"/>
              </a:rPr>
              <a:t>      </a:t>
            </a:r>
            <a:r>
              <a:rPr lang="en-US" sz="1600" dirty="0">
                <a:solidFill>
                  <a:srgbClr val="7F0055"/>
                </a:solidFill>
                <a:latin typeface="Consolas"/>
              </a:rPr>
              <a:t>return</a:t>
            </a:r>
            <a:r>
              <a:rPr lang="en-US" sz="1600" dirty="0">
                <a:solidFill>
                  <a:srgbClr val="000000"/>
                </a:solidFill>
                <a:latin typeface="Consolas"/>
              </a:rPr>
              <a:t> </a:t>
            </a:r>
            <a:r>
              <a:rPr lang="en-US" sz="1600" dirty="0">
                <a:solidFill>
                  <a:srgbClr val="7F0055"/>
                </a:solidFill>
                <a:latin typeface="Consolas"/>
              </a:rPr>
              <a:t>true</a:t>
            </a:r>
            <a:r>
              <a:rPr lang="en-US" sz="1600" dirty="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a:t>
            </a:r>
          </a:p>
          <a:p>
            <a:r>
              <a:rPr lang="en-US" sz="1600" dirty="0">
                <a:solidFill>
                  <a:srgbClr val="000000"/>
                </a:solidFill>
                <a:latin typeface="Consolas"/>
              </a:rPr>
              <a:t> </a:t>
            </a:r>
            <a:r>
              <a:rPr lang="en-US" sz="1600" dirty="0" smtClean="0">
                <a:solidFill>
                  <a:srgbClr val="000000"/>
                </a:solidFill>
                <a:latin typeface="Consolas"/>
              </a:rPr>
              <a:t>   </a:t>
            </a:r>
            <a:r>
              <a:rPr lang="en-US" sz="1600" dirty="0">
                <a:solidFill>
                  <a:srgbClr val="3F7F5F"/>
                </a:solidFill>
                <a:latin typeface="Consolas"/>
              </a:rPr>
              <a:t>// </a:t>
            </a:r>
            <a:r>
              <a:rPr lang="en-US" sz="1600" dirty="0" smtClean="0">
                <a:solidFill>
                  <a:srgbClr val="3F7F5F"/>
                </a:solidFill>
                <a:latin typeface="Consolas"/>
              </a:rPr>
              <a:t>recursive cases go here...</a:t>
            </a:r>
          </a:p>
          <a:p>
            <a:endParaRPr lang="en-US" sz="1600" dirty="0">
              <a:solidFill>
                <a:srgbClr val="3F7F5F"/>
              </a:solidFill>
              <a:latin typeface="Consolas"/>
            </a:endParaRPr>
          </a:p>
          <a:p>
            <a:endParaRPr lang="en-US" sz="1600" dirty="0" smtClean="0">
              <a:solidFill>
                <a:srgbClr val="3F7F5F"/>
              </a:solidFill>
              <a:latin typeface="Consolas"/>
            </a:endParaRPr>
          </a:p>
          <a:p>
            <a:endParaRPr lang="en-US" sz="1600" dirty="0">
              <a:solidFill>
                <a:srgbClr val="3F7F5F"/>
              </a:solidFill>
              <a:latin typeface="Consolas"/>
            </a:endParaRPr>
          </a:p>
          <a:p>
            <a:endParaRPr lang="en-US" sz="1600" dirty="0" smtClean="0">
              <a:solidFill>
                <a:srgbClr val="3F7F5F"/>
              </a:solidFill>
              <a:latin typeface="Consolas"/>
            </a:endParaRPr>
          </a:p>
          <a:p>
            <a:endParaRPr lang="en-US" sz="1600" dirty="0">
              <a:solidFill>
                <a:srgbClr val="3F7F5F"/>
              </a:solidFill>
              <a:latin typeface="Consolas"/>
            </a:endParaRPr>
          </a:p>
          <a:p>
            <a:endParaRPr lang="en-US" sz="1600" dirty="0" smtClean="0">
              <a:solidFill>
                <a:srgbClr val="3F7F5F"/>
              </a:solidFill>
              <a:latin typeface="Consolas"/>
            </a:endParaRPr>
          </a:p>
          <a:p>
            <a:endParaRPr lang="en-US" sz="1600" dirty="0">
              <a:solidFill>
                <a:srgbClr val="3F7F5F"/>
              </a:solidFill>
              <a:latin typeface="Consolas"/>
            </a:endParaRPr>
          </a:p>
          <a:p>
            <a:endParaRPr lang="en-US" sz="1600" dirty="0" smtClean="0">
              <a:solidFill>
                <a:srgbClr val="3F7F5F"/>
              </a:solidFill>
              <a:latin typeface="Consolas"/>
            </a:endParaRPr>
          </a:p>
          <a:p>
            <a:endParaRPr lang="en-US" sz="1600" dirty="0">
              <a:solidFill>
                <a:srgbClr val="3F7F5F"/>
              </a:solidFill>
              <a:latin typeface="Consolas"/>
            </a:endParaRPr>
          </a:p>
          <a:p>
            <a:r>
              <a:rPr lang="en-US" sz="1600" dirty="0" smtClean="0">
                <a:latin typeface="Consolas"/>
              </a:rPr>
              <a:t>}</a:t>
            </a:r>
            <a:endParaRPr lang="en-US" sz="1600" dirty="0">
              <a:latin typeface="Consolas"/>
            </a:endParaRPr>
          </a:p>
          <a:p>
            <a:endParaRPr lang="en-US" sz="1600" dirty="0"/>
          </a:p>
        </p:txBody>
      </p:sp>
    </p:spTree>
    <p:extLst>
      <p:ext uri="{BB962C8B-B14F-4D97-AF65-F5344CB8AC3E}">
        <p14:creationId xmlns:p14="http://schemas.microsoft.com/office/powerpoint/2010/main" val="290885071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r>
              <a:rPr lang="en-US" dirty="0" smtClean="0"/>
              <a:t>Towers of Hanoi</a:t>
            </a:r>
          </a:p>
        </p:txBody>
      </p:sp>
      <p:sp>
        <p:nvSpPr>
          <p:cNvPr id="5" name="Content Placeholder 4"/>
          <p:cNvSpPr>
            <a:spLocks noGrp="1"/>
          </p:cNvSpPr>
          <p:nvPr>
            <p:ph sz="quarter" idx="1"/>
          </p:nvPr>
        </p:nvSpPr>
        <p:spPr>
          <a:xfrm>
            <a:off x="457200" y="1219200"/>
            <a:ext cx="8229600" cy="4937125"/>
          </a:xfrm>
        </p:spPr>
        <p:txBody>
          <a:bodyPr/>
          <a:lstStyle/>
          <a:p>
            <a:pPr>
              <a:defRPr/>
            </a:pPr>
            <a:r>
              <a:rPr lang="en-CA" dirty="0" smtClean="0"/>
              <a:t>a problem easily solved using recursion</a:t>
            </a:r>
          </a:p>
          <a:p>
            <a:pPr marL="514350" indent="-514350">
              <a:buFont typeface="+mj-lt"/>
              <a:buAutoNum type="arabicPeriod" startAt="3"/>
              <a:defRPr/>
            </a:pPr>
            <a:endParaRPr lang="en-CA" dirty="0" smtClean="0"/>
          </a:p>
          <a:p>
            <a:pPr marL="514350" indent="-514350">
              <a:buFont typeface="+mj-lt"/>
              <a:buAutoNum type="arabicPeriod" startAt="3"/>
              <a:defRPr/>
            </a:pPr>
            <a:endParaRPr lang="en-CA" dirty="0" smtClean="0"/>
          </a:p>
          <a:p>
            <a:pPr marL="514350" indent="-514350">
              <a:buFont typeface="+mj-lt"/>
              <a:buAutoNum type="arabicPeriod" startAt="3"/>
              <a:defRPr/>
            </a:pPr>
            <a:endParaRPr lang="en-CA" dirty="0" smtClean="0"/>
          </a:p>
          <a:p>
            <a:pPr marL="514350" indent="-514350">
              <a:buFont typeface="+mj-lt"/>
              <a:buAutoNum type="arabicPeriod" startAt="3"/>
              <a:defRPr/>
            </a:pPr>
            <a:endParaRPr lang="en-CA" dirty="0" smtClean="0"/>
          </a:p>
          <a:p>
            <a:pPr marL="514350" indent="-514350">
              <a:buFont typeface="+mj-lt"/>
              <a:buAutoNum type="arabicPeriod" startAt="3"/>
              <a:defRPr/>
            </a:pPr>
            <a:endParaRPr lang="en-CA" dirty="0" smtClean="0"/>
          </a:p>
          <a:p>
            <a:pPr marL="514350" indent="-514350">
              <a:buFont typeface="+mj-lt"/>
              <a:buAutoNum type="arabicPeriod" startAt="3"/>
              <a:defRPr/>
            </a:pPr>
            <a:endParaRPr lang="en-CA" dirty="0" smtClean="0"/>
          </a:p>
          <a:p>
            <a:pPr marL="571500" lvl="1" indent="-296863">
              <a:defRPr/>
            </a:pPr>
            <a:r>
              <a:rPr lang="en-CA" dirty="0" smtClean="0"/>
              <a:t>move the stack of </a:t>
            </a:r>
            <a:r>
              <a:rPr lang="en-CA" i="1" dirty="0" smtClean="0"/>
              <a:t>n</a:t>
            </a:r>
            <a:r>
              <a:rPr lang="en-CA" dirty="0" smtClean="0"/>
              <a:t> disks from A to C</a:t>
            </a:r>
          </a:p>
          <a:p>
            <a:pPr marL="846137" lvl="2" indent="-296863">
              <a:defRPr/>
            </a:pPr>
            <a:r>
              <a:rPr lang="en-CA" dirty="0" smtClean="0"/>
              <a:t>can move one disk at a time from the top of one stack onto another stack</a:t>
            </a:r>
          </a:p>
          <a:p>
            <a:pPr marL="846137" lvl="2" indent="-296863">
              <a:defRPr/>
            </a:pPr>
            <a:r>
              <a:rPr lang="en-CA" dirty="0" smtClean="0"/>
              <a:t>cannot move a larger disk onto a smaller disk</a:t>
            </a:r>
          </a:p>
          <a:p>
            <a:pPr marL="846137" lvl="2" indent="-296863">
              <a:defRPr/>
            </a:pPr>
            <a:endParaRPr lang="en-US" dirty="0"/>
          </a:p>
        </p:txBody>
      </p:sp>
      <p:sp>
        <p:nvSpPr>
          <p:cNvPr id="3" name="Slide Number Placeholder 2"/>
          <p:cNvSpPr>
            <a:spLocks noGrp="1"/>
          </p:cNvSpPr>
          <p:nvPr>
            <p:ph type="sldNum" sz="quarter" idx="12"/>
          </p:nvPr>
        </p:nvSpPr>
        <p:spPr/>
        <p:txBody>
          <a:bodyPr/>
          <a:lstStyle/>
          <a:p>
            <a:pPr>
              <a:defRPr/>
            </a:pPr>
            <a:fld id="{C9326024-AD68-4B59-B462-3B2AAEC58F88}" type="slidenum">
              <a:rPr lang="en-US" smtClean="0"/>
              <a:pPr>
                <a:defRPr/>
              </a:pPr>
              <a:t>83</a:t>
            </a:fld>
            <a:endParaRPr lang="en-US"/>
          </a:p>
        </p:txBody>
      </p:sp>
      <p:sp>
        <p:nvSpPr>
          <p:cNvPr id="9" name="Rectangle 8"/>
          <p:cNvSpPr/>
          <p:nvPr/>
        </p:nvSpPr>
        <p:spPr>
          <a:xfrm>
            <a:off x="2614613" y="1835150"/>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6300788" y="1835150"/>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p:cNvSpPr/>
          <p:nvPr/>
        </p:nvSpPr>
        <p:spPr>
          <a:xfrm>
            <a:off x="4457700" y="1828800"/>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2043113" y="3196696"/>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2157413" y="2675996"/>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271713" y="2161646"/>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19" name="TextBox 11"/>
          <p:cNvSpPr txBox="1">
            <a:spLocks noChangeArrowheads="1"/>
          </p:cNvSpPr>
          <p:nvPr/>
        </p:nvSpPr>
        <p:spPr bwMode="auto">
          <a:xfrm>
            <a:off x="2228850" y="1828800"/>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7420" name="TextBox 12"/>
          <p:cNvSpPr txBox="1">
            <a:spLocks noChangeArrowheads="1"/>
          </p:cNvSpPr>
          <p:nvPr/>
        </p:nvSpPr>
        <p:spPr bwMode="auto">
          <a:xfrm>
            <a:off x="4057650" y="1828800"/>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7421" name="TextBox 13"/>
          <p:cNvSpPr txBox="1">
            <a:spLocks noChangeArrowheads="1"/>
          </p:cNvSpPr>
          <p:nvPr/>
        </p:nvSpPr>
        <p:spPr bwMode="auto">
          <a:xfrm>
            <a:off x="5886450" y="1828800"/>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
        <p:nvSpPr>
          <p:cNvPr id="14" name="Rectangle 13"/>
          <p:cNvSpPr/>
          <p:nvPr/>
        </p:nvSpPr>
        <p:spPr>
          <a:xfrm>
            <a:off x="1922078" y="3720691"/>
            <a:ext cx="1612995" cy="457200"/>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54817670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legend says that the world will end when a 64 disk version of the puzzle is solved</a:t>
            </a:r>
          </a:p>
          <a:p>
            <a:r>
              <a:rPr lang="en-US" dirty="0" smtClean="0"/>
              <a:t>several appearances in pop culture</a:t>
            </a:r>
          </a:p>
          <a:p>
            <a:pPr lvl="1"/>
            <a:r>
              <a:rPr lang="en-US" dirty="0" smtClean="0"/>
              <a:t>Doctor Who</a:t>
            </a:r>
          </a:p>
          <a:p>
            <a:pPr lvl="1"/>
            <a:r>
              <a:rPr lang="en-US" dirty="0" smtClean="0"/>
              <a:t>Rise of the Planet of the Apes</a:t>
            </a:r>
          </a:p>
          <a:p>
            <a:pPr lvl="1"/>
            <a:r>
              <a:rPr lang="en-US" dirty="0" err="1" smtClean="0"/>
              <a:t>Survior</a:t>
            </a:r>
            <a:r>
              <a:rPr lang="en-US" dirty="0" smtClean="0"/>
              <a:t>: South Pacific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84</a:t>
            </a:fld>
            <a:endParaRPr lang="en-US"/>
          </a:p>
        </p:txBody>
      </p:sp>
    </p:spTree>
    <p:extLst>
      <p:ext uri="{BB962C8B-B14F-4D97-AF65-F5344CB8AC3E}">
        <p14:creationId xmlns:p14="http://schemas.microsoft.com/office/powerpoint/2010/main" val="370763643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1</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85</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2271713" y="4526780"/>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19989138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1</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86</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961880" y="4526780"/>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221654321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2</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B</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87</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2157413"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2271713" y="401283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196254758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2</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88</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2157413"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111144" y="452718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359187872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2</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B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89</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5848494"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111144" y="452718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1312231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C96E1D6-1F69-4FC6-9D02-A07BF57C0DD2}" type="slidenum">
              <a:rPr lang="en-US" smtClean="0"/>
              <a:pPr>
                <a:defRPr/>
              </a:pPr>
              <a:t>9</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416702070"/>
              </p:ext>
            </p:extLst>
          </p:nvPr>
        </p:nvGraphicFramePr>
        <p:xfrm>
          <a:off x="4313526" y="14540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600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871282122"/>
              </p:ext>
            </p:extLst>
          </p:nvPr>
        </p:nvGraphicFramePr>
        <p:xfrm>
          <a:off x="4313526" y="1757331"/>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750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2</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172301443"/>
              </p:ext>
            </p:extLst>
          </p:nvPr>
        </p:nvGraphicFramePr>
        <p:xfrm>
          <a:off x="4313526" y="3388608"/>
          <a:ext cx="4521392" cy="1539240"/>
        </p:xfrm>
        <a:graphic>
          <a:graphicData uri="http://schemas.openxmlformats.org/drawingml/2006/table">
            <a:tbl>
              <a:tblPr firstRow="1" bandRow="1">
                <a:tableStyleId>{C083E6E3-FA7D-4D7B-A595-EF9225AFEA82}</a:tableStyleId>
              </a:tblPr>
              <a:tblGrid>
                <a:gridCol w="1071019"/>
                <a:gridCol w="679619"/>
                <a:gridCol w="2770754"/>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800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powerOf10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n</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CA" b="1" dirty="0" smtClean="0">
                          <a:solidFill>
                            <a:srgbClr val="0070C0"/>
                          </a:solidFill>
                          <a:latin typeface="Courier New" pitchFamily="49" charset="0"/>
                          <a:cs typeface="Courier New" pitchFamily="49" charset="0"/>
                        </a:rPr>
                        <a:t>1</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result</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10 * powerOf10(0)</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916974617"/>
              </p:ext>
            </p:extLst>
          </p:nvPr>
        </p:nvGraphicFramePr>
        <p:xfrm>
          <a:off x="50608" y="1083262"/>
          <a:ext cx="4118142" cy="1539240"/>
        </p:xfrm>
        <a:graphic>
          <a:graphicData uri="http://schemas.openxmlformats.org/drawingml/2006/table">
            <a:tbl>
              <a:tblPr firstRow="1" bandRow="1">
                <a:tableStyleId>{C083E6E3-FA7D-4D7B-A595-EF9225AFEA82}</a:tableStyleId>
              </a:tblPr>
              <a:tblGrid>
                <a:gridCol w="488902"/>
                <a:gridCol w="691284"/>
                <a:gridCol w="2937956"/>
              </a:tblGrid>
              <a:tr h="182880">
                <a:tc>
                  <a:txBody>
                    <a:bodyPr/>
                    <a:lstStyle/>
                    <a:p>
                      <a:pPr algn="r"/>
                      <a:endParaRPr lang="en-US" sz="800" b="1" dirty="0">
                        <a:latin typeface="Courier New" pitchFamily="49" charset="0"/>
                        <a:cs typeface="Courier New" pitchFamily="49" charset="0"/>
                      </a:endParaRPr>
                    </a:p>
                  </a:txBody>
                  <a:tcPr>
                    <a:lnL>
                      <a:noFill/>
                    </a:lnL>
                    <a:lnR>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b="1" dirty="0">
                        <a:latin typeface="Courier New" pitchFamily="49" charset="0"/>
                        <a:cs typeface="Courier New" pitchFamily="49"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100</a:t>
                      </a: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w="12700" cmpd="sng">
                      <a:noFill/>
                    </a:lnT>
                    <a:lnB>
                      <a:noFill/>
                    </a:lnB>
                    <a:lnTlToBr w="12700" cmpd="sng">
                      <a:noFill/>
                      <a:prstDash val="solid"/>
                    </a:lnTlToBr>
                    <a:lnBlToTr w="12700" cmpd="sng">
                      <a:noFill/>
                      <a:prstDash val="solid"/>
                    </a:lnBlToTr>
                    <a:noFill/>
                  </a:tcPr>
                </a:tc>
                <a:tc>
                  <a:txBody>
                    <a:bodyPr/>
                    <a:lstStyle/>
                    <a:p>
                      <a:pPr algn="ctr"/>
                      <a:r>
                        <a:rPr lang="en-CA" b="1" dirty="0" smtClean="0">
                          <a:latin typeface="Courier New" pitchFamily="49" charset="0"/>
                          <a:cs typeface="Courier New" pitchFamily="49" charset="0"/>
                        </a:rPr>
                        <a:t>main </a:t>
                      </a:r>
                      <a:r>
                        <a:rPr lang="en-CA" b="0" dirty="0" smtClean="0">
                          <a:latin typeface="Courier New" pitchFamily="49" charset="0"/>
                          <a:cs typeface="Courier New" pitchFamily="49" charset="0"/>
                        </a:rPr>
                        <a:t>method</a:t>
                      </a:r>
                      <a:endParaRPr lang="en-US" b="0"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r>
                        <a:rPr lang="en-CA" sz="1600" b="1" dirty="0" smtClean="0">
                          <a:latin typeface="Courier New" pitchFamily="49" charset="0"/>
                          <a:cs typeface="Courier New" pitchFamily="49" charset="0"/>
                        </a:rPr>
                        <a:t>x</a:t>
                      </a: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r>
                        <a:rPr lang="en-US" b="1" i="1" dirty="0" smtClean="0">
                          <a:solidFill>
                            <a:srgbClr val="FF0000"/>
                          </a:solidFill>
                          <a:latin typeface="Courier New" pitchFamily="49" charset="0"/>
                          <a:cs typeface="Courier New" pitchFamily="49" charset="0"/>
                        </a:rPr>
                        <a:t>powerOf10(3)</a:t>
                      </a: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70840">
                <a:tc>
                  <a:txBody>
                    <a:bodyPr/>
                    <a:lstStyle/>
                    <a:p>
                      <a:pPr algn="r"/>
                      <a:endParaRPr lang="en-US" sz="16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b="1" dirty="0">
                        <a:solidFill>
                          <a:srgbClr val="0070C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82880">
                <a:tc>
                  <a:txBody>
                    <a:bodyPr/>
                    <a:lstStyle/>
                    <a:p>
                      <a:pPr algn="r"/>
                      <a:endParaRPr lang="en-US" sz="800" b="1" dirty="0">
                        <a:latin typeface="Courier New" pitchFamily="49" charset="0"/>
                        <a:cs typeface="Courier New"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p>
                      <a:pPr algn="ctr"/>
                      <a:endParaRPr lang="en-US" sz="800" b="1" dirty="0">
                        <a:latin typeface="Courier New" pitchFamily="49" charset="0"/>
                        <a:cs typeface="Courier New" pitchFamily="49" charset="0"/>
                      </a:endParaRPr>
                    </a:p>
                  </a:txBody>
                  <a:tcP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2" name="TextBox 11"/>
          <p:cNvSpPr txBox="1"/>
          <p:nvPr/>
        </p:nvSpPr>
        <p:spPr>
          <a:xfrm>
            <a:off x="76200" y="76200"/>
            <a:ext cx="4381328" cy="338554"/>
          </a:xfrm>
          <a:prstGeom prst="rect">
            <a:avLst/>
          </a:prstGeom>
          <a:noFill/>
        </p:spPr>
        <p:txBody>
          <a:bodyPr wrap="none" rtlCol="0">
            <a:spAutoFit/>
          </a:bodyPr>
          <a:lstStyle/>
          <a:p>
            <a:r>
              <a:rPr lang="en-US" sz="1600" b="1" dirty="0" smtClean="0">
                <a:latin typeface="Courier New" panose="02070309020205020404" pitchFamily="49" charset="0"/>
                <a:cs typeface="Courier New" panose="02070309020205020404" pitchFamily="49" charset="0"/>
              </a:rPr>
              <a:t>double x = Recursion.powerOf10(3);</a:t>
            </a:r>
            <a:endParaRPr lang="en-US" sz="1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54712736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2</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90</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5848494"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954568" y="4008726"/>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41454379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91</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043113"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2157413" y="40064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2271713" y="349213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360921668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B</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92</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043113"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2157413" y="40064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961880" y="452718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83765037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C to B</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93</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043113"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005070"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961880" y="452718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45626683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94</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043113"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005070"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118456" y="4005070"/>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30971764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B to A</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95</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5735108"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005070"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4118456" y="4005070"/>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382424802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B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96</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5735108"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005070" y="4527189"/>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2267720" y="452718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206496786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disk from A to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97</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5735108"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5848494" y="4005070"/>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2267720" y="4527189"/>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38141259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3</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98</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5735108" y="4527189"/>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5848494" y="4005070"/>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961880" y="3486607"/>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Tree>
    <p:extLst>
      <p:ext uri="{BB962C8B-B14F-4D97-AF65-F5344CB8AC3E}">
        <p14:creationId xmlns:p14="http://schemas.microsoft.com/office/powerpoint/2010/main" val="402934245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Towers of Hanoi</a:t>
            </a:r>
            <a:endParaRPr lang="en-US" dirty="0"/>
          </a:p>
        </p:txBody>
      </p:sp>
      <p:sp>
        <p:nvSpPr>
          <p:cNvPr id="3" name="Content Placeholder 2"/>
          <p:cNvSpPr>
            <a:spLocks noGrp="1"/>
          </p:cNvSpPr>
          <p:nvPr>
            <p:ph sz="quarter" idx="1"/>
          </p:nvPr>
        </p:nvSpPr>
        <p:spPr/>
        <p:txBody>
          <a:bodyPr/>
          <a:lstStyle/>
          <a:p>
            <a:r>
              <a:rPr lang="en-US" dirty="0" smtClean="0"/>
              <a:t>n = 4</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 (n – 1) disks from A to B using C</a:t>
            </a:r>
            <a:endParaRPr lang="en-US" dirty="0"/>
          </a:p>
        </p:txBody>
      </p:sp>
      <p:sp>
        <p:nvSpPr>
          <p:cNvPr id="4" name="Slide Number Placeholder 3"/>
          <p:cNvSpPr>
            <a:spLocks noGrp="1"/>
          </p:cNvSpPr>
          <p:nvPr>
            <p:ph type="sldNum" sz="quarter" idx="12"/>
          </p:nvPr>
        </p:nvSpPr>
        <p:spPr/>
        <p:txBody>
          <a:bodyPr/>
          <a:lstStyle/>
          <a:p>
            <a:pPr>
              <a:defRPr/>
            </a:pPr>
            <a:fld id="{8C5DDCA2-BD4B-485D-B7E3-D9CAE7793919}" type="slidenum">
              <a:rPr lang="en-US" smtClean="0"/>
              <a:pPr>
                <a:defRPr/>
              </a:pPr>
              <a:t>99</a:t>
            </a:fld>
            <a:endParaRPr lang="en-US"/>
          </a:p>
        </p:txBody>
      </p:sp>
      <p:sp>
        <p:nvSpPr>
          <p:cNvPr id="5" name="Rectangle 4"/>
          <p:cNvSpPr/>
          <p:nvPr/>
        </p:nvSpPr>
        <p:spPr>
          <a:xfrm>
            <a:off x="2614613"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300788" y="264123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4457700" y="2634889"/>
            <a:ext cx="228600" cy="2343150"/>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043113" y="4002785"/>
            <a:ext cx="1371600" cy="457200"/>
          </a:xfrm>
          <a:prstGeom prst="rect">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2157413" y="3482085"/>
            <a:ext cx="1143000" cy="457200"/>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2271713" y="2967735"/>
            <a:ext cx="914400" cy="457200"/>
          </a:xfrm>
          <a:prstGeom prst="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TextBox 11"/>
          <p:cNvSpPr txBox="1">
            <a:spLocks noChangeArrowheads="1"/>
          </p:cNvSpPr>
          <p:nvPr/>
        </p:nvSpPr>
        <p:spPr bwMode="auto">
          <a:xfrm>
            <a:off x="22288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A</a:t>
            </a:r>
            <a:endParaRPr lang="en-US" b="1">
              <a:latin typeface="Courier New" pitchFamily="49" charset="0"/>
              <a:cs typeface="Courier New" pitchFamily="49" charset="0"/>
            </a:endParaRPr>
          </a:p>
        </p:txBody>
      </p:sp>
      <p:sp>
        <p:nvSpPr>
          <p:cNvPr id="12" name="TextBox 12"/>
          <p:cNvSpPr txBox="1">
            <a:spLocks noChangeArrowheads="1"/>
          </p:cNvSpPr>
          <p:nvPr/>
        </p:nvSpPr>
        <p:spPr bwMode="auto">
          <a:xfrm>
            <a:off x="40576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B</a:t>
            </a:r>
            <a:endParaRPr lang="en-US" b="1">
              <a:latin typeface="Courier New" pitchFamily="49" charset="0"/>
              <a:cs typeface="Courier New" pitchFamily="49" charset="0"/>
            </a:endParaRPr>
          </a:p>
        </p:txBody>
      </p:sp>
      <p:sp>
        <p:nvSpPr>
          <p:cNvPr id="13" name="TextBox 13"/>
          <p:cNvSpPr txBox="1">
            <a:spLocks noChangeArrowheads="1"/>
          </p:cNvSpPr>
          <p:nvPr/>
        </p:nvSpPr>
        <p:spPr bwMode="auto">
          <a:xfrm>
            <a:off x="5886450" y="2634889"/>
            <a:ext cx="322263" cy="369888"/>
          </a:xfrm>
          <a:prstGeom prst="rect">
            <a:avLst/>
          </a:prstGeom>
          <a:noFill/>
          <a:ln w="9525">
            <a:noFill/>
            <a:miter lim="800000"/>
            <a:headEnd/>
            <a:tailEnd/>
          </a:ln>
        </p:spPr>
        <p:txBody>
          <a:bodyPr wrap="none">
            <a:spAutoFit/>
          </a:bodyPr>
          <a:lstStyle/>
          <a:p>
            <a:r>
              <a:rPr lang="en-CA" b="1">
                <a:latin typeface="Courier New" pitchFamily="49" charset="0"/>
                <a:cs typeface="Courier New" pitchFamily="49" charset="0"/>
              </a:rPr>
              <a:t>C</a:t>
            </a:r>
            <a:endParaRPr lang="en-US" b="1">
              <a:latin typeface="Courier New" pitchFamily="49" charset="0"/>
              <a:cs typeface="Courier New" pitchFamily="49" charset="0"/>
            </a:endParaRPr>
          </a:p>
        </p:txBody>
      </p:sp>
      <p:sp>
        <p:nvSpPr>
          <p:cNvPr id="14" name="Rectangle 13"/>
          <p:cNvSpPr/>
          <p:nvPr/>
        </p:nvSpPr>
        <p:spPr>
          <a:xfrm>
            <a:off x="1922078" y="4526780"/>
            <a:ext cx="1612995" cy="457200"/>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873317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lnDef>
      <a:spPr>
        <a:ln w="3810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Origin</Template>
  <TotalTime>12924</TotalTime>
  <Words>4307</Words>
  <Application>Microsoft Office PowerPoint</Application>
  <PresentationFormat>On-screen Show (4:3)</PresentationFormat>
  <Paragraphs>1447</Paragraphs>
  <Slides>104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104</vt:i4>
      </vt:variant>
    </vt:vector>
  </HeadingPairs>
  <TitlesOfParts>
    <vt:vector size="114" baseType="lpstr">
      <vt:lpstr>Arial</vt:lpstr>
      <vt:lpstr>Calibri</vt:lpstr>
      <vt:lpstr>Consolas</vt:lpstr>
      <vt:lpstr>Constantia</vt:lpstr>
      <vt:lpstr>Courier New</vt:lpstr>
      <vt:lpstr>Segoe UI</vt:lpstr>
      <vt:lpstr>Times New Roman</vt:lpstr>
      <vt:lpstr>Wingdings</vt:lpstr>
      <vt:lpstr>Wingdings 3</vt:lpstr>
      <vt:lpstr>Origin</vt:lpstr>
      <vt:lpstr>Recursion (Part 2)</vt:lpstr>
      <vt:lpstr>What Happens During Recursion?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Recursion and Collections</vt:lpstr>
      <vt:lpstr>The List method subList</vt:lpstr>
      <vt:lpstr>subList examples</vt:lpstr>
      <vt:lpstr>subList examples</vt:lpstr>
      <vt:lpstr>Recursively Search a List </vt:lpstr>
      <vt:lpstr>Recursively Search a List </vt:lpstr>
      <vt:lpstr>PowerPoint Presentation</vt:lpstr>
      <vt:lpstr>Recursively Search a List </vt:lpstr>
      <vt:lpstr>PowerPoint Presentation</vt:lpstr>
      <vt:lpstr>Recursion and Collections</vt:lpstr>
      <vt:lpstr>Recursively Move Smallest to Front</vt:lpstr>
      <vt:lpstr>Recursively Move Smallest to Front</vt:lpstr>
      <vt:lpstr>Recursively Move Smallest to Front</vt:lpstr>
      <vt:lpstr>Recursively Move Smallest to Front</vt:lpstr>
      <vt:lpstr>Recursively Move Smallest to Front</vt:lpstr>
      <vt:lpstr>Recursively Move Smallest to Front</vt:lpstr>
      <vt:lpstr>Recursively Move Smallest to Front</vt:lpstr>
      <vt:lpstr>Recursively Move Smallest to Front</vt:lpstr>
      <vt:lpstr>Sorting the List</vt:lpstr>
      <vt:lpstr>Sorting the List</vt:lpstr>
      <vt:lpstr>Sorting the List</vt:lpstr>
      <vt:lpstr>Sorting the List</vt:lpstr>
      <vt:lpstr>Selection Sort</vt:lpstr>
      <vt:lpstr>Jump It</vt:lpstr>
      <vt:lpstr>Jump It</vt:lpstr>
      <vt:lpstr>Jump It</vt:lpstr>
      <vt:lpstr>Jump It</vt:lpstr>
      <vt:lpstr>Jump It</vt:lpstr>
      <vt:lpstr>Jump It</vt:lpstr>
      <vt:lpstr>Jump It</vt:lpstr>
      <vt:lpstr>Jump It</vt:lpstr>
      <vt:lpstr>Jump It</vt:lpstr>
      <vt:lpstr>PowerPoint Presentation</vt:lpstr>
      <vt:lpstr>PowerPoint Presentation</vt:lpstr>
      <vt:lpstr>Solution 1</vt:lpstr>
      <vt:lpstr>Solution 1</vt:lpstr>
      <vt:lpstr>Solution 1</vt:lpstr>
      <vt:lpstr>Solution 1</vt:lpstr>
      <vt:lpstr>Solution 1</vt:lpstr>
      <vt:lpstr>Solution 1</vt:lpstr>
      <vt:lpstr>Solution 2</vt:lpstr>
      <vt:lpstr>Solution 2</vt:lpstr>
      <vt:lpstr>Solution 2</vt:lpstr>
      <vt:lpstr>Solution 2</vt:lpstr>
      <vt:lpstr>Solution 2</vt:lpstr>
      <vt:lpstr>Solution 2</vt:lpstr>
      <vt:lpstr>Solution 2</vt:lpstr>
      <vt:lpstr>Cycles</vt:lpstr>
      <vt:lpstr>Cycles</vt:lpstr>
      <vt:lpstr>Cycles</vt:lpstr>
      <vt:lpstr>No Solution</vt:lpstr>
      <vt:lpstr>PowerPoint Presentation</vt:lpstr>
      <vt:lpstr>Recursion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Base Cases</vt:lpstr>
      <vt:lpstr>PowerPoint Presentation</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Towers of Hanoi</vt:lpstr>
      <vt:lpstr>PowerPoint Presentation</vt:lpstr>
      <vt:lpstr>Towers of Hanoi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Utilities</dc:title>
  <dc:creator>mab</dc:creator>
  <cp:lastModifiedBy>Windows User</cp:lastModifiedBy>
  <cp:revision>984</cp:revision>
  <dcterms:created xsi:type="dcterms:W3CDTF">2006-08-16T00:00:00Z</dcterms:created>
  <dcterms:modified xsi:type="dcterms:W3CDTF">2017-03-21T18:19:26Z</dcterms:modified>
</cp:coreProperties>
</file>