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98"/>
  </p:notesMasterIdLst>
  <p:sldIdLst>
    <p:sldId id="738" r:id="rId2"/>
    <p:sldId id="740" r:id="rId3"/>
    <p:sldId id="741" r:id="rId4"/>
    <p:sldId id="744" r:id="rId5"/>
    <p:sldId id="745" r:id="rId6"/>
    <p:sldId id="743" r:id="rId7"/>
    <p:sldId id="746" r:id="rId8"/>
    <p:sldId id="747" r:id="rId9"/>
    <p:sldId id="748" r:id="rId10"/>
    <p:sldId id="785" r:id="rId11"/>
    <p:sldId id="751" r:id="rId12"/>
    <p:sldId id="752" r:id="rId13"/>
    <p:sldId id="753" r:id="rId14"/>
    <p:sldId id="754" r:id="rId15"/>
    <p:sldId id="755" r:id="rId16"/>
    <p:sldId id="756" r:id="rId17"/>
    <p:sldId id="749" r:id="rId18"/>
    <p:sldId id="750" r:id="rId19"/>
    <p:sldId id="759" r:id="rId20"/>
    <p:sldId id="760" r:id="rId21"/>
    <p:sldId id="761" r:id="rId22"/>
    <p:sldId id="757" r:id="rId23"/>
    <p:sldId id="762" r:id="rId24"/>
    <p:sldId id="763" r:id="rId25"/>
    <p:sldId id="764" r:id="rId26"/>
    <p:sldId id="765" r:id="rId27"/>
    <p:sldId id="766" r:id="rId28"/>
    <p:sldId id="767" r:id="rId29"/>
    <p:sldId id="768" r:id="rId30"/>
    <p:sldId id="769" r:id="rId31"/>
    <p:sldId id="770" r:id="rId32"/>
    <p:sldId id="771" r:id="rId33"/>
    <p:sldId id="772" r:id="rId34"/>
    <p:sldId id="773" r:id="rId35"/>
    <p:sldId id="774" r:id="rId36"/>
    <p:sldId id="775" r:id="rId37"/>
    <p:sldId id="777" r:id="rId38"/>
    <p:sldId id="776" r:id="rId39"/>
    <p:sldId id="779" r:id="rId40"/>
    <p:sldId id="778" r:id="rId41"/>
    <p:sldId id="781" r:id="rId42"/>
    <p:sldId id="780" r:id="rId43"/>
    <p:sldId id="782" r:id="rId44"/>
    <p:sldId id="783" r:id="rId45"/>
    <p:sldId id="784" r:id="rId46"/>
    <p:sldId id="786" r:id="rId47"/>
    <p:sldId id="787" r:id="rId48"/>
    <p:sldId id="788" r:id="rId49"/>
    <p:sldId id="789" r:id="rId50"/>
    <p:sldId id="790" r:id="rId51"/>
    <p:sldId id="791" r:id="rId52"/>
    <p:sldId id="792" r:id="rId53"/>
    <p:sldId id="793" r:id="rId54"/>
    <p:sldId id="794" r:id="rId55"/>
    <p:sldId id="795" r:id="rId56"/>
    <p:sldId id="796" r:id="rId57"/>
    <p:sldId id="797" r:id="rId58"/>
    <p:sldId id="798" r:id="rId59"/>
    <p:sldId id="799" r:id="rId60"/>
    <p:sldId id="800" r:id="rId61"/>
    <p:sldId id="801" r:id="rId62"/>
    <p:sldId id="802" r:id="rId63"/>
    <p:sldId id="803" r:id="rId64"/>
    <p:sldId id="804" r:id="rId65"/>
    <p:sldId id="805" r:id="rId66"/>
    <p:sldId id="806" r:id="rId67"/>
    <p:sldId id="807" r:id="rId68"/>
    <p:sldId id="808" r:id="rId69"/>
    <p:sldId id="836" r:id="rId70"/>
    <p:sldId id="809" r:id="rId71"/>
    <p:sldId id="810" r:id="rId72"/>
    <p:sldId id="811" r:id="rId73"/>
    <p:sldId id="812" r:id="rId74"/>
    <p:sldId id="813" r:id="rId75"/>
    <p:sldId id="814" r:id="rId76"/>
    <p:sldId id="815" r:id="rId77"/>
    <p:sldId id="816" r:id="rId78"/>
    <p:sldId id="817" r:id="rId79"/>
    <p:sldId id="818" r:id="rId80"/>
    <p:sldId id="819" r:id="rId81"/>
    <p:sldId id="820" r:id="rId82"/>
    <p:sldId id="821" r:id="rId83"/>
    <p:sldId id="822" r:id="rId84"/>
    <p:sldId id="823" r:id="rId85"/>
    <p:sldId id="824" r:id="rId86"/>
    <p:sldId id="825" r:id="rId87"/>
    <p:sldId id="826" r:id="rId88"/>
    <p:sldId id="827" r:id="rId89"/>
    <p:sldId id="828" r:id="rId90"/>
    <p:sldId id="829" r:id="rId91"/>
    <p:sldId id="830" r:id="rId92"/>
    <p:sldId id="831" r:id="rId93"/>
    <p:sldId id="832" r:id="rId94"/>
    <p:sldId id="833" r:id="rId95"/>
    <p:sldId id="834" r:id="rId96"/>
    <p:sldId id="835" r:id="rId9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61">
          <p15:clr>
            <a:srgbClr val="A4A3A4"/>
          </p15:clr>
        </p15:guide>
        <p15:guide id="3" orient="horz" pos="999">
          <p15:clr>
            <a:srgbClr val="A4A3A4"/>
          </p15:clr>
        </p15:guide>
        <p15:guide id="4" pos="2880">
          <p15:clr>
            <a:srgbClr val="A4A3A4"/>
          </p15:clr>
        </p15:guide>
        <p15:guide id="5" pos="5348">
          <p15:clr>
            <a:srgbClr val="A4A3A4"/>
          </p15:clr>
        </p15:guide>
        <p15:guide id="6" pos="14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88" autoAdjust="0"/>
    <p:restoredTop sz="94667" autoAdjust="0"/>
  </p:normalViewPr>
  <p:slideViewPr>
    <p:cSldViewPr showGuides="1">
      <p:cViewPr varScale="1">
        <p:scale>
          <a:sx n="110" d="100"/>
          <a:sy n="110" d="100"/>
        </p:scale>
        <p:origin x="1554" y="114"/>
      </p:cViewPr>
      <p:guideLst>
        <p:guide orient="horz" pos="2160"/>
        <p:guide orient="horz" pos="1761"/>
        <p:guide orient="horz" pos="999"/>
        <p:guide pos="2880"/>
        <p:guide pos="5348"/>
        <p:guide pos="14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AC9DDD-F7E5-49CA-8676-76065B1C9144}" type="datetimeFigureOut">
              <a:rPr lang="en-US"/>
              <a:pPr>
                <a:defRPr/>
              </a:pPr>
              <a:t>3/14/2017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F79710-DD1A-49E9-9656-7A33C44D3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605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5223AA7-212C-4526-8467-AED412E9FC13}" type="datetime1">
              <a:rPr lang="en-US"/>
              <a:pPr>
                <a:defRPr/>
              </a:pPr>
              <a:t>3/14/2017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8FE0D-967E-47A3-904C-4332DAC18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3995E-F2A7-48B5-87E2-D68C08ECB681}" type="datetime1">
              <a:rPr lang="en-US"/>
              <a:pPr>
                <a:defRPr/>
              </a:pPr>
              <a:t>3/14/2017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3BD10-4EC9-4F80-84CE-922BE6B50D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D0284-0A48-4369-86C7-D5E72C9B1FEF}" type="datetime1">
              <a:rPr lang="en-US"/>
              <a:pPr>
                <a:defRPr/>
              </a:pPr>
              <a:t>3/14/2017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BCF36-4FB5-4D03-B5D7-20178AA4D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28C70-98D1-4786-8176-1D6F987DF9AC}" type="datetime1">
              <a:rPr lang="en-US"/>
              <a:pPr>
                <a:defRPr/>
              </a:pPr>
              <a:t>3/14/2017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22538-6DC5-436E-8DE1-4C7975831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7298D-463C-4103-9F67-BDFA22290E79}" type="datetime1">
              <a:rPr lang="en-US"/>
              <a:pPr>
                <a:defRPr/>
              </a:pPr>
              <a:t>3/14/2017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006E1-FF85-4A5A-AE0D-44A57DD9D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64FF-8B90-4557-A759-CC7674438530}" type="datetime1">
              <a:rPr lang="en-US"/>
              <a:pPr>
                <a:defRPr/>
              </a:pPr>
              <a:t>3/14/2017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E8DD-7C13-4CFA-83A3-5C82826C2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433436"/>
            <a:ext cx="8229600" cy="5723524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70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C03CB-017F-458C-B3E9-8530166C6BFC}" type="datetime1">
              <a:rPr lang="en-US"/>
              <a:pPr>
                <a:defRPr/>
              </a:pPr>
              <a:t>3/14/2017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34194-C141-41B8-B5B5-C8570DAC6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EFC7C-9E3B-4EFC-A9F7-6D704F1E8754}" type="datetime1">
              <a:rPr lang="en-US"/>
              <a:pPr>
                <a:defRPr/>
              </a:pPr>
              <a:t>3/14/2017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7912B-9EF0-4FEA-B516-509FE42DF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Just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A316A-8880-44EB-92F0-9A73E00810C1}" type="datetime1">
              <a:rPr lang="en-US"/>
              <a:pPr>
                <a:defRPr/>
              </a:pPr>
              <a:t>3/14/2017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D7C06-C30A-4CB3-894B-60FE82FB8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18222"/>
            <a:ext cx="8229600" cy="5838738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8BE5C-55FD-4447-A228-814C996839AE}" type="datetime1">
              <a:rPr lang="en-US"/>
              <a:pPr>
                <a:defRPr/>
              </a:pPr>
              <a:t>3/14/2017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7ED12-4678-43AF-A8C1-0EE1477C92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FAA16-5658-4383-938B-7FCF6D82D9FF}" type="datetime1">
              <a:rPr lang="en-US"/>
              <a:pPr>
                <a:defRPr/>
              </a:pPr>
              <a:t>3/14/2017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21783-ECD8-4090-AABA-1B94E554B7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EE482-41E8-491D-A6CB-6454F0EF088A}" type="datetime1">
              <a:rPr lang="en-US"/>
              <a:pPr>
                <a:defRPr/>
              </a:pPr>
              <a:t>3/14/2017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A8284-8832-4A94-A8EC-3643629B9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5FDB2-B272-41A1-9C11-97856DC30185}" type="datetime1">
              <a:rPr lang="en-US"/>
              <a:pPr>
                <a:defRPr/>
              </a:pPr>
              <a:t>3/14/2017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3D04D-98C1-41F5-B289-7BEA8F142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A316A-8880-44EB-92F0-9A73E00810C1}" type="datetime1">
              <a:rPr lang="en-US"/>
              <a:pPr>
                <a:defRPr/>
              </a:pPr>
              <a:t>3/14/2017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D7C06-C30A-4CB3-894B-60FE82FB8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801E95-D9CA-4D5D-93CD-0CDB3511FC47}" type="datetime1">
              <a:rPr lang="en-US"/>
              <a:pPr>
                <a:defRPr/>
              </a:pPr>
              <a:t>3/14/2017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DF4A23-71BC-4E32-9073-6A5FBAD78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35" r:id="rId2"/>
    <p:sldLayoutId id="2147484036" r:id="rId3"/>
    <p:sldLayoutId id="2147484047" r:id="rId4"/>
    <p:sldLayoutId id="2147484041" r:id="rId5"/>
    <p:sldLayoutId id="2147484037" r:id="rId6"/>
    <p:sldLayoutId id="2147484038" r:id="rId7"/>
    <p:sldLayoutId id="2147484042" r:id="rId8"/>
    <p:sldLayoutId id="2147484043" r:id="rId9"/>
    <p:sldLayoutId id="2147484044" r:id="rId10"/>
    <p:sldLayoutId id="2147484045" r:id="rId11"/>
    <p:sldLayoutId id="2147484039" r:id="rId12"/>
    <p:sldLayoutId id="2147484046" r:id="rId13"/>
    <p:sldLayoutId id="2147484048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8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Model-view-controller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92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Viewer: Model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45" y="2649918"/>
            <a:ext cx="2126578" cy="11962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25" y="2649918"/>
            <a:ext cx="1196200" cy="1196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726" y="2653546"/>
            <a:ext cx="1794483" cy="119445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428" y="2650314"/>
            <a:ext cx="1796514" cy="119580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748424" y="384247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0</a:t>
            </a:r>
            <a:endParaRPr lang="en-US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01524" y="3842476"/>
            <a:ext cx="256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52455" y="384247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2</a:t>
            </a:r>
            <a:endParaRPr lang="en-US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79529" y="384247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3</a:t>
            </a:r>
            <a:endParaRPr lang="en-US" dirty="0">
              <a:latin typeface="+mn-lt"/>
            </a:endParaRPr>
          </a:p>
        </p:txBody>
      </p:sp>
      <p:sp>
        <p:nvSpPr>
          <p:cNvPr id="18" name="Right Brace 17"/>
          <p:cNvSpPr/>
          <p:nvPr/>
        </p:nvSpPr>
        <p:spPr>
          <a:xfrm rot="16200000">
            <a:off x="4463661" y="-1372576"/>
            <a:ext cx="172821" cy="744374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155971" y="1807143"/>
            <a:ext cx="2832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this.images</a:t>
            </a:r>
            <a:r>
              <a:rPr lang="en-US" dirty="0" smtClean="0">
                <a:latin typeface="+mn-lt"/>
              </a:rPr>
              <a:t> (list of images)</a:t>
            </a:r>
            <a:endParaRPr lang="en-US" dirty="0">
              <a:latin typeface="+mn-lt"/>
            </a:endParaRPr>
          </a:p>
        </p:txBody>
      </p:sp>
      <p:sp>
        <p:nvSpPr>
          <p:cNvPr id="20" name="Up Arrow 19"/>
          <p:cNvSpPr/>
          <p:nvPr/>
        </p:nvSpPr>
        <p:spPr>
          <a:xfrm>
            <a:off x="5199268" y="4327022"/>
            <a:ext cx="403249" cy="460856"/>
          </a:xfrm>
          <a:prstGeom prst="up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133141" y="4903092"/>
            <a:ext cx="2535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latin typeface="+mn-lt"/>
              </a:rPr>
              <a:t>this.currentImage</a:t>
            </a:r>
            <a:endParaRPr lang="en-US" dirty="0" smtClean="0">
              <a:latin typeface="+mn-lt"/>
            </a:endParaRPr>
          </a:p>
          <a:p>
            <a:pPr algn="ctr"/>
            <a:r>
              <a:rPr lang="en-US" dirty="0" smtClean="0">
                <a:latin typeface="+mn-lt"/>
              </a:rPr>
              <a:t>(index into </a:t>
            </a:r>
            <a:r>
              <a:rPr lang="en-US" dirty="0" err="1" smtClean="0">
                <a:latin typeface="+mn-lt"/>
              </a:rPr>
              <a:t>this.images</a:t>
            </a:r>
            <a:r>
              <a:rPr lang="en-US" dirty="0" smtClean="0">
                <a:latin typeface="+mn-lt"/>
              </a:rPr>
              <a:t>)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0071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ViewerModel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static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final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i="1" dirty="0">
                <a:solidFill>
                  <a:srgbClr val="0000C0"/>
                </a:solidFill>
                <a:latin typeface="Courier New"/>
              </a:rPr>
              <a:t>EMPTY_IMAGE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CA" i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i="1" dirty="0" err="1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endParaRPr lang="en-CA" dirty="0">
              <a:latin typeface="Courier New"/>
            </a:endParaRP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currentImage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List&lt;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&gt; </a:t>
            </a:r>
            <a:r>
              <a:rPr lang="en-CA" dirty="0">
                <a:solidFill>
                  <a:srgbClr val="0000C0"/>
                </a:solidFill>
                <a:latin typeface="Courier New"/>
              </a:rPr>
              <a:t>images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endParaRPr lang="en-CA" dirty="0">
              <a:latin typeface="Courier New"/>
            </a:endParaRPr>
          </a:p>
          <a:p>
            <a:r>
              <a:rPr lang="en-CA" dirty="0" smtClean="0">
                <a:solidFill>
                  <a:srgbClr val="3F5FBF"/>
                </a:solidFill>
                <a:latin typeface="Courier New"/>
              </a:rPr>
              <a:t>  /**</a:t>
            </a:r>
            <a:endParaRPr lang="en-CA" dirty="0">
              <a:solidFill>
                <a:srgbClr val="3F5FBF"/>
              </a:solidFill>
              <a:latin typeface="Courier New"/>
            </a:endParaRP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</a:t>
            </a:r>
            <a:r>
              <a:rPr lang="en-CA" dirty="0" smtClean="0">
                <a:solidFill>
                  <a:srgbClr val="3F5FBF"/>
                </a:solidFill>
                <a:latin typeface="Courier New"/>
              </a:rPr>
              <a:t>  * </a:t>
            </a:r>
            <a:r>
              <a:rPr lang="en-CA" dirty="0">
                <a:solidFill>
                  <a:srgbClr val="3F5FBF"/>
                </a:solidFill>
                <a:latin typeface="Courier New"/>
              </a:rPr>
              <a:t>Creates a model having zero images.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</a:t>
            </a:r>
            <a:r>
              <a:rPr lang="en-CA" dirty="0" smtClean="0">
                <a:solidFill>
                  <a:srgbClr val="3F5FBF"/>
                </a:solidFill>
                <a:latin typeface="Courier New"/>
              </a:rPr>
              <a:t>  */</a:t>
            </a:r>
            <a:endParaRPr lang="en-CA" dirty="0">
              <a:solidFill>
                <a:srgbClr val="3F5FBF"/>
              </a:solidFill>
              <a:latin typeface="Courier New"/>
            </a:endParaRP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public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ViewerModel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 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{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images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=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ArrayList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&lt;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&gt;();</a:t>
            </a:r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currentImage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= -1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en-CA" dirty="0"/>
          </a:p>
        </p:txBody>
      </p:sp>
      <p:sp>
        <p:nvSpPr>
          <p:cNvPr id="6" name="Up Arrow 5"/>
          <p:cNvSpPr/>
          <p:nvPr/>
        </p:nvSpPr>
        <p:spPr>
          <a:xfrm rot="-2700000">
            <a:off x="3450711" y="4093528"/>
            <a:ext cx="230428" cy="345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3362253" y="4480040"/>
            <a:ext cx="44090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index of the current image; </a:t>
            </a:r>
            <a:r>
              <a:rPr lang="en-CA" dirty="0" err="1" smtClean="0">
                <a:solidFill>
                  <a:schemeClr val="accent6"/>
                </a:solidFill>
                <a:latin typeface="+mn-lt"/>
              </a:rPr>
              <a:t>intially</a:t>
            </a:r>
            <a:r>
              <a:rPr lang="en-CA" dirty="0" smtClean="0">
                <a:solidFill>
                  <a:schemeClr val="accent6"/>
                </a:solidFill>
                <a:latin typeface="+mn-lt"/>
              </a:rPr>
              <a:t> set to -1</a:t>
            </a:r>
            <a:br>
              <a:rPr lang="en-CA" dirty="0" smtClean="0">
                <a:solidFill>
                  <a:schemeClr val="accent6"/>
                </a:solidFill>
                <a:latin typeface="+mn-lt"/>
              </a:rPr>
            </a:br>
            <a:r>
              <a:rPr lang="en-CA" dirty="0" smtClean="0">
                <a:solidFill>
                  <a:schemeClr val="accent6"/>
                </a:solidFill>
                <a:latin typeface="+mn-lt"/>
              </a:rPr>
              <a:t>because there is no current image</a:t>
            </a:r>
            <a:endParaRPr lang="en-CA" dirty="0">
              <a:solidFill>
                <a:schemeClr val="accent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1535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/**</a:t>
            </a:r>
          </a:p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 * Get the current image in the model. Returns an empty image if the model</a:t>
            </a:r>
          </a:p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 * has no images.</a:t>
            </a:r>
          </a:p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 * </a:t>
            </a:r>
          </a:p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 * </a:t>
            </a:r>
            <a:r>
              <a:rPr lang="en-CA" sz="1400" dirty="0">
                <a:solidFill>
                  <a:srgbClr val="7F9FBF"/>
                </a:solidFill>
                <a:latin typeface="Courier New"/>
              </a:rPr>
              <a:t>@return</a:t>
            </a:r>
            <a:r>
              <a:rPr lang="en-CA" sz="1400" dirty="0">
                <a:solidFill>
                  <a:srgbClr val="3F5FBF"/>
                </a:solidFill>
                <a:latin typeface="Courier New"/>
              </a:rPr>
              <a:t> the current image if the model has one or more images, or an</a:t>
            </a:r>
          </a:p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 *         empty image otherwise</a:t>
            </a:r>
          </a:p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 */</a:t>
            </a:r>
          </a:p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getCurrentImage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if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currentImage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&lt; 0)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return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i="1" dirty="0">
                <a:solidFill>
                  <a:srgbClr val="0000C0"/>
                </a:solidFill>
                <a:latin typeface="Courier New"/>
              </a:rPr>
              <a:t>EMPTY_IMAGE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return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images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.get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currentImage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}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539510" y="2680109"/>
            <a:ext cx="8064980" cy="12673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worksheet problem 2(a)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533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/**</a:t>
            </a:r>
          </a:p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 * Get the next image in the model and makes the next image the current</a:t>
            </a:r>
          </a:p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 * image. Returns the current image if the current image is the last image</a:t>
            </a:r>
          </a:p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 * in the model. Returns an empty image if the model has no images.</a:t>
            </a:r>
          </a:p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 * </a:t>
            </a:r>
          </a:p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 * </a:t>
            </a:r>
            <a:r>
              <a:rPr lang="en-CA" sz="1400" dirty="0">
                <a:solidFill>
                  <a:srgbClr val="7F9FBF"/>
                </a:solidFill>
                <a:latin typeface="Courier New"/>
              </a:rPr>
              <a:t>@return</a:t>
            </a:r>
            <a:r>
              <a:rPr lang="en-CA" sz="1400" dirty="0">
                <a:solidFill>
                  <a:srgbClr val="3F5FBF"/>
                </a:solidFill>
                <a:latin typeface="Courier New"/>
              </a:rPr>
              <a:t> the next image in the model</a:t>
            </a:r>
          </a:p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 */</a:t>
            </a:r>
          </a:p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getNextImage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CA" i="1" dirty="0">
                <a:solidFill>
                  <a:srgbClr val="0000C0"/>
                </a:solidFill>
                <a:latin typeface="Courier New"/>
              </a:rPr>
              <a:t>EMPTY_IMAGE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if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currentImage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&gt;= 0)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if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currentImage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&lt;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images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.size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 - 1)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currentImage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++; 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  }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=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images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.get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currentImage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);</a:t>
            </a:r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return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}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539510" y="2680108"/>
            <a:ext cx="8064980" cy="25923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worksheet problem 2(b)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258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CA" sz="1500" dirty="0">
                <a:solidFill>
                  <a:srgbClr val="3F5FBF"/>
                </a:solidFill>
                <a:latin typeface="Courier New"/>
              </a:rPr>
              <a:t>/**</a:t>
            </a:r>
          </a:p>
          <a:p>
            <a:r>
              <a:rPr lang="en-CA" sz="1500" dirty="0">
                <a:solidFill>
                  <a:srgbClr val="3F5FBF"/>
                </a:solidFill>
                <a:latin typeface="Courier New"/>
              </a:rPr>
              <a:t> * Get the previous image in the model and makes the previous image the</a:t>
            </a:r>
          </a:p>
          <a:p>
            <a:r>
              <a:rPr lang="en-CA" sz="1500" dirty="0">
                <a:solidFill>
                  <a:srgbClr val="3F5FBF"/>
                </a:solidFill>
                <a:latin typeface="Courier New"/>
              </a:rPr>
              <a:t> * current image. Returns the current image if the current image is the</a:t>
            </a:r>
          </a:p>
          <a:p>
            <a:r>
              <a:rPr lang="en-CA" sz="1500" dirty="0">
                <a:solidFill>
                  <a:srgbClr val="3F5FBF"/>
                </a:solidFill>
                <a:latin typeface="Courier New"/>
              </a:rPr>
              <a:t> * first image in the model. Returns an empty image if the model has no</a:t>
            </a:r>
          </a:p>
          <a:p>
            <a:r>
              <a:rPr lang="en-CA" sz="1500" dirty="0">
                <a:solidFill>
                  <a:srgbClr val="3F5FBF"/>
                </a:solidFill>
                <a:latin typeface="Courier New"/>
              </a:rPr>
              <a:t> * images.</a:t>
            </a:r>
          </a:p>
          <a:p>
            <a:r>
              <a:rPr lang="en-CA" sz="1500" dirty="0">
                <a:solidFill>
                  <a:srgbClr val="3F5FBF"/>
                </a:solidFill>
                <a:latin typeface="Courier New"/>
              </a:rPr>
              <a:t> * </a:t>
            </a:r>
          </a:p>
          <a:p>
            <a:r>
              <a:rPr lang="en-CA" sz="1500" dirty="0">
                <a:solidFill>
                  <a:srgbClr val="3F5FBF"/>
                </a:solidFill>
                <a:latin typeface="Courier New"/>
              </a:rPr>
              <a:t> * </a:t>
            </a:r>
            <a:r>
              <a:rPr lang="en-CA" sz="1500" dirty="0">
                <a:solidFill>
                  <a:srgbClr val="7F9FBF"/>
                </a:solidFill>
                <a:latin typeface="Courier New"/>
              </a:rPr>
              <a:t>@return</a:t>
            </a:r>
            <a:r>
              <a:rPr lang="en-CA" sz="1500" dirty="0">
                <a:solidFill>
                  <a:srgbClr val="3F5FBF"/>
                </a:solidFill>
                <a:latin typeface="Courier New"/>
              </a:rPr>
              <a:t> the previous image in the model</a:t>
            </a:r>
          </a:p>
          <a:p>
            <a:r>
              <a:rPr lang="en-CA" sz="1500" dirty="0">
                <a:solidFill>
                  <a:srgbClr val="3F5FBF"/>
                </a:solidFill>
                <a:latin typeface="Courier New"/>
              </a:rPr>
              <a:t> */</a:t>
            </a:r>
          </a:p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getPreviousImage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CA" i="1" dirty="0">
                <a:solidFill>
                  <a:srgbClr val="0000C0"/>
                </a:solidFill>
                <a:latin typeface="Courier New"/>
              </a:rPr>
              <a:t>EMPTY_IMAGE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if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currentImage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&gt; 0)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currentImage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-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-;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currentImage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&gt;=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0)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=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images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.get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currentImage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return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10293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>
                <a:solidFill>
                  <a:srgbClr val="3F5FBF"/>
                </a:solidFill>
                <a:latin typeface="Courier New"/>
              </a:rPr>
              <a:t>/**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 Clear the images held by the model.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*/</a:t>
            </a:r>
          </a:p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clearImages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currentImage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= -1;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images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.clear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86821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sz="1500" dirty="0">
                <a:solidFill>
                  <a:srgbClr val="3F5FBF"/>
                </a:solidFill>
                <a:latin typeface="Courier New"/>
              </a:rPr>
              <a:t>/**</a:t>
            </a:r>
          </a:p>
          <a:p>
            <a:r>
              <a:rPr lang="en-CA" sz="1500" dirty="0">
                <a:solidFill>
                  <a:srgbClr val="3F5FBF"/>
                </a:solidFill>
                <a:latin typeface="Courier New"/>
              </a:rPr>
              <a:t> * Read an array of image files into the model. The images are added to the</a:t>
            </a:r>
          </a:p>
          <a:p>
            <a:r>
              <a:rPr lang="en-CA" sz="1500" dirty="0">
                <a:solidFill>
                  <a:srgbClr val="3F5FBF"/>
                </a:solidFill>
                <a:latin typeface="Courier New"/>
              </a:rPr>
              <a:t> * end of the sequence of images in the model. Image file formats supported</a:t>
            </a:r>
          </a:p>
          <a:p>
            <a:r>
              <a:rPr lang="en-CA" sz="1500" dirty="0">
                <a:solidFill>
                  <a:srgbClr val="3F5FBF"/>
                </a:solidFill>
                <a:latin typeface="Courier New"/>
              </a:rPr>
              <a:t> * include JPEG, PNG, and GIF.</a:t>
            </a:r>
          </a:p>
          <a:p>
            <a:r>
              <a:rPr lang="en-CA" sz="1500" dirty="0">
                <a:solidFill>
                  <a:srgbClr val="3F5FBF"/>
                </a:solidFill>
                <a:latin typeface="Courier New"/>
              </a:rPr>
              <a:t> * </a:t>
            </a:r>
          </a:p>
          <a:p>
            <a:r>
              <a:rPr lang="en-CA" sz="1500" dirty="0">
                <a:solidFill>
                  <a:srgbClr val="3F5FBF"/>
                </a:solidFill>
                <a:latin typeface="Courier New"/>
              </a:rPr>
              <a:t> * </a:t>
            </a:r>
            <a:r>
              <a:rPr lang="en-CA" sz="1500" dirty="0">
                <a:solidFill>
                  <a:srgbClr val="7F9FBF"/>
                </a:solidFill>
                <a:latin typeface="Courier New"/>
              </a:rPr>
              <a:t>@</a:t>
            </a:r>
            <a:r>
              <a:rPr lang="en-CA" sz="1500" dirty="0" err="1">
                <a:solidFill>
                  <a:srgbClr val="7F9FBF"/>
                </a:solidFill>
                <a:latin typeface="Courier New"/>
              </a:rPr>
              <a:t>param</a:t>
            </a:r>
            <a:r>
              <a:rPr lang="en-CA" sz="1500" dirty="0">
                <a:solidFill>
                  <a:srgbClr val="3F5FBF"/>
                </a:solidFill>
                <a:latin typeface="Courier New"/>
              </a:rPr>
              <a:t> files</a:t>
            </a:r>
          </a:p>
          <a:p>
            <a:r>
              <a:rPr lang="en-CA" sz="1500" dirty="0">
                <a:solidFill>
                  <a:srgbClr val="3F5FBF"/>
                </a:solidFill>
                <a:latin typeface="Courier New"/>
              </a:rPr>
              <a:t> *            an array of </a:t>
            </a:r>
            <a:r>
              <a:rPr lang="en-CA" sz="1500" dirty="0">
                <a:solidFill>
                  <a:srgbClr val="7F7F9F"/>
                </a:solidFill>
                <a:latin typeface="Courier New"/>
              </a:rPr>
              <a:t>&lt;code&gt;</a:t>
            </a:r>
            <a:r>
              <a:rPr lang="en-CA" sz="1500" dirty="0">
                <a:solidFill>
                  <a:srgbClr val="3F5FBF"/>
                </a:solidFill>
                <a:latin typeface="Courier New"/>
              </a:rPr>
              <a:t>File</a:t>
            </a:r>
            <a:r>
              <a:rPr lang="en-CA" sz="1500" dirty="0">
                <a:solidFill>
                  <a:srgbClr val="7F7F9F"/>
                </a:solidFill>
                <a:latin typeface="Courier New"/>
              </a:rPr>
              <a:t>&lt;/code&gt;</a:t>
            </a:r>
            <a:r>
              <a:rPr lang="en-CA" sz="1500" dirty="0">
                <a:solidFill>
                  <a:srgbClr val="3F5FBF"/>
                </a:solidFill>
                <a:latin typeface="Courier New"/>
              </a:rPr>
              <a:t> references to open</a:t>
            </a:r>
          </a:p>
          <a:p>
            <a:r>
              <a:rPr lang="en-CA" sz="1500" dirty="0">
                <a:solidFill>
                  <a:srgbClr val="3F5FBF"/>
                </a:solidFill>
                <a:latin typeface="Courier New"/>
              </a:rPr>
              <a:t> */</a:t>
            </a:r>
          </a:p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openImages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(File[] files)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List&lt;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&gt; icons =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ArrayList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&lt;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&gt;();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for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(File f : files)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icon =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f.getAbsolutePath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if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icon.getImageLoadStatus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 ==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MediaTracker.</a:t>
            </a:r>
            <a:r>
              <a:rPr lang="en-CA" i="1" dirty="0" err="1">
                <a:solidFill>
                  <a:srgbClr val="0000C0"/>
                </a:solidFill>
                <a:latin typeface="Courier New"/>
              </a:rPr>
              <a:t>COMPLETE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icons.add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(icon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}</a:t>
            </a:r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if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currentImage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&lt; 0 &amp;&amp;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icons.size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 &gt; 0)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currentImage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= 0;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images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.addAll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(icons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}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08954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Viewer: 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view</a:t>
            </a:r>
          </a:p>
          <a:p>
            <a:pPr lvl="1"/>
            <a:r>
              <a:rPr lang="en-US" dirty="0" smtClean="0"/>
              <a:t>a visual (or other) display of the model</a:t>
            </a:r>
          </a:p>
          <a:p>
            <a:pPr lvl="1"/>
            <a:r>
              <a:rPr lang="en-US" dirty="0" smtClean="0"/>
              <a:t>a user interface that allows a user to interact with the view</a:t>
            </a:r>
          </a:p>
          <a:p>
            <a:pPr lvl="1"/>
            <a:r>
              <a:rPr lang="en-US" dirty="0" smtClean="0"/>
              <a:t>methods that get information from the view (</a:t>
            </a:r>
            <a:r>
              <a:rPr lang="en-US" dirty="0" err="1" smtClean="0"/>
              <a:t>accessors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methods that modify the view (</a:t>
            </a:r>
            <a:r>
              <a:rPr lang="en-US" dirty="0" err="1" smtClean="0"/>
              <a:t>mutators</a:t>
            </a:r>
            <a:r>
              <a:rPr lang="en-US" dirty="0" smtClean="0"/>
              <a:t>)</a:t>
            </a:r>
          </a:p>
          <a:p>
            <a:pPr marL="0" indent="-274638"/>
            <a:r>
              <a:rPr lang="en-US" dirty="0" smtClean="0"/>
              <a:t>a </a:t>
            </a:r>
            <a:r>
              <a:rPr lang="en-US" dirty="0"/>
              <a:t>visual (or other) display of the model</a:t>
            </a:r>
          </a:p>
          <a:p>
            <a:pPr lvl="1"/>
            <a:r>
              <a:rPr lang="en-US" dirty="0" smtClean="0"/>
              <a:t>the current image</a:t>
            </a:r>
          </a:p>
          <a:p>
            <a:r>
              <a:rPr lang="en-US" dirty="0"/>
              <a:t>a user interface that allows a user to interact with the </a:t>
            </a:r>
            <a:r>
              <a:rPr lang="en-US" dirty="0" smtClean="0"/>
              <a:t>view</a:t>
            </a:r>
          </a:p>
          <a:p>
            <a:pPr lvl="1"/>
            <a:r>
              <a:rPr lang="en-US" dirty="0" smtClean="0"/>
              <a:t>next and previous buttons</a:t>
            </a:r>
            <a:endParaRPr lang="en-US" dirty="0"/>
          </a:p>
          <a:p>
            <a:pPr lvl="1"/>
            <a:r>
              <a:rPr lang="en-US" dirty="0" smtClean="0"/>
              <a:t>a menu to load and clear images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16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Viewer: 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01971"/>
              </p:ext>
            </p:extLst>
          </p:nvPr>
        </p:nvGraphicFramePr>
        <p:xfrm>
          <a:off x="2786183" y="3630366"/>
          <a:ext cx="3398813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88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ViewerView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</a:t>
                      </a:r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setImage</a:t>
                      </a: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ImageIcon</a:t>
                      </a: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</a:t>
                      </a:r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getFilesToOpen</a:t>
                      </a: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File[]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220226"/>
              </p:ext>
            </p:extLst>
          </p:nvPr>
        </p:nvGraphicFramePr>
        <p:xfrm>
          <a:off x="424296" y="3630366"/>
          <a:ext cx="109453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JLabel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Diamond 7"/>
          <p:cNvSpPr/>
          <p:nvPr/>
        </p:nvSpPr>
        <p:spPr>
          <a:xfrm>
            <a:off x="2440542" y="3630366"/>
            <a:ext cx="345642" cy="345643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" name="Straight Connector 8"/>
          <p:cNvCxnSpPr>
            <a:stCxn id="8" idx="1"/>
          </p:cNvCxnSpPr>
          <p:nvPr/>
        </p:nvCxnSpPr>
        <p:spPr>
          <a:xfrm flipH="1" flipV="1">
            <a:off x="1518829" y="3803187"/>
            <a:ext cx="92171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18829" y="342143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27611"/>
              </p:ext>
            </p:extLst>
          </p:nvPr>
        </p:nvGraphicFramePr>
        <p:xfrm>
          <a:off x="7464761" y="3605169"/>
          <a:ext cx="13125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5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JButton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Diamond 11"/>
          <p:cNvSpPr/>
          <p:nvPr/>
        </p:nvSpPr>
        <p:spPr>
          <a:xfrm>
            <a:off x="6197406" y="3630366"/>
            <a:ext cx="345642" cy="345643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6543048" y="3790765"/>
            <a:ext cx="92171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142237" y="342143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6658008" y="4235498"/>
            <a:ext cx="2073852" cy="1713940"/>
          </a:xfrm>
          <a:prstGeom prst="wedgeRoundRectCallout">
            <a:avLst>
              <a:gd name="adj1" fmla="val 20786"/>
              <a:gd name="adj2" fmla="val -639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bg1"/>
                </a:solidFill>
              </a:rPr>
              <a:t>allows the user to</a:t>
            </a:r>
          </a:p>
          <a:p>
            <a:pPr algn="ctr"/>
            <a:r>
              <a:rPr lang="en-CA" dirty="0" smtClean="0">
                <a:solidFill>
                  <a:schemeClr val="bg1"/>
                </a:solidFill>
              </a:rPr>
              <a:t>move between images; emit an action event when pressed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366690" y="4235498"/>
            <a:ext cx="2073852" cy="1324961"/>
          </a:xfrm>
          <a:prstGeom prst="wedgeRoundRectCallout">
            <a:avLst>
              <a:gd name="adj1" fmla="val -20421"/>
              <a:gd name="adj2" fmla="val -6456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bg1"/>
                </a:solidFill>
              </a:rPr>
              <a:t>shows the image</a:t>
            </a:r>
            <a:endParaRPr lang="en-CA" dirty="0">
              <a:solidFill>
                <a:schemeClr val="bg1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711579"/>
              </p:ext>
            </p:extLst>
          </p:nvPr>
        </p:nvGraphicFramePr>
        <p:xfrm>
          <a:off x="3765502" y="2392074"/>
          <a:ext cx="13125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5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JFrame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Isosceles Triangle 16"/>
          <p:cNvSpPr/>
          <p:nvPr/>
        </p:nvSpPr>
        <p:spPr>
          <a:xfrm>
            <a:off x="4283965" y="2790791"/>
            <a:ext cx="288036" cy="288035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9" name="Straight Connector 18"/>
          <p:cNvCxnSpPr>
            <a:stCxn id="17" idx="3"/>
          </p:cNvCxnSpPr>
          <p:nvPr/>
        </p:nvCxnSpPr>
        <p:spPr>
          <a:xfrm>
            <a:off x="4427983" y="3078826"/>
            <a:ext cx="0" cy="5515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57758"/>
              </p:ext>
            </p:extLst>
          </p:nvPr>
        </p:nvGraphicFramePr>
        <p:xfrm>
          <a:off x="6349806" y="2372525"/>
          <a:ext cx="13125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5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JMenuBar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" name="Diamond 21"/>
          <p:cNvSpPr/>
          <p:nvPr/>
        </p:nvSpPr>
        <p:spPr>
          <a:xfrm>
            <a:off x="5082451" y="2397722"/>
            <a:ext cx="345642" cy="345643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3" name="Straight Connector 22"/>
          <p:cNvCxnSpPr/>
          <p:nvPr/>
        </p:nvCxnSpPr>
        <p:spPr>
          <a:xfrm flipH="1" flipV="1">
            <a:off x="5428093" y="2558121"/>
            <a:ext cx="92171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027282" y="2188789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Diamond 24"/>
          <p:cNvSpPr/>
          <p:nvPr/>
        </p:nvSpPr>
        <p:spPr>
          <a:xfrm>
            <a:off x="6831083" y="2031694"/>
            <a:ext cx="345642" cy="345643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6" name="Straight Connector 25"/>
          <p:cNvCxnSpPr>
            <a:endCxn id="25" idx="0"/>
          </p:cNvCxnSpPr>
          <p:nvPr/>
        </p:nvCxnSpPr>
        <p:spPr>
          <a:xfrm flipH="1">
            <a:off x="7003904" y="1755924"/>
            <a:ext cx="1" cy="2757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21687"/>
              </p:ext>
            </p:extLst>
          </p:nvPr>
        </p:nvGraphicFramePr>
        <p:xfrm>
          <a:off x="6334699" y="1387557"/>
          <a:ext cx="13125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5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JMenuBar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6012175" y="1203821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" name="Diamond 30"/>
          <p:cNvSpPr/>
          <p:nvPr/>
        </p:nvSpPr>
        <p:spPr>
          <a:xfrm>
            <a:off x="6831083" y="1030881"/>
            <a:ext cx="345642" cy="345643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2" name="Straight Connector 31"/>
          <p:cNvCxnSpPr>
            <a:endCxn id="31" idx="0"/>
          </p:cNvCxnSpPr>
          <p:nvPr/>
        </p:nvCxnSpPr>
        <p:spPr>
          <a:xfrm flipH="1">
            <a:off x="7003904" y="755111"/>
            <a:ext cx="1" cy="2757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841927"/>
              </p:ext>
            </p:extLst>
          </p:nvPr>
        </p:nvGraphicFramePr>
        <p:xfrm>
          <a:off x="6334698" y="386744"/>
          <a:ext cx="169372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72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JMenuItem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6012175" y="20300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04" y="1282927"/>
            <a:ext cx="2349477" cy="2024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42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extends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JFrame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endParaRPr lang="en-CA" dirty="0">
              <a:latin typeface="Courier New"/>
            </a:endParaRP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private 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static final long </a:t>
            </a:r>
            <a:r>
              <a:rPr lang="en-CA" i="1" dirty="0" err="1" smtClean="0">
                <a:solidFill>
                  <a:schemeClr val="bg1"/>
                </a:solidFill>
                <a:latin typeface="Courier New"/>
              </a:rPr>
              <a:t>serialVersionUID</a:t>
            </a:r>
            <a:r>
              <a:rPr lang="en-CA" i="1" dirty="0" smtClean="0">
                <a:solidFill>
                  <a:schemeClr val="bg1"/>
                </a:solidFill>
                <a:latin typeface="Courier New"/>
              </a:rPr>
              <a:t> = </a:t>
            </a:r>
          </a:p>
          <a:p>
            <a:r>
              <a:rPr lang="en-CA" i="1" dirty="0">
                <a:solidFill>
                  <a:schemeClr val="bg1"/>
                </a:solidFill>
                <a:latin typeface="Courier New"/>
              </a:rPr>
              <a:t> </a:t>
            </a:r>
            <a:r>
              <a:rPr lang="en-CA" i="1" dirty="0" smtClean="0">
                <a:solidFill>
                  <a:schemeClr val="bg1"/>
                </a:solidFill>
                <a:latin typeface="Courier New"/>
              </a:rPr>
              <a:t>                                          5851493549391433289L</a:t>
            </a:r>
            <a:r>
              <a:rPr lang="en-CA" i="1" dirty="0">
                <a:solidFill>
                  <a:schemeClr val="bg1"/>
                </a:solidFill>
                <a:latin typeface="Courier New"/>
              </a:rPr>
              <a:t>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private 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JLabel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 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img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private 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JButton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 next;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private 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JButton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 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prev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private 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JFileChooser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 fc;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4" name="Up Arrow 3"/>
          <p:cNvSpPr/>
          <p:nvPr/>
        </p:nvSpPr>
        <p:spPr>
          <a:xfrm rot="-2700000">
            <a:off x="5320782" y="694715"/>
            <a:ext cx="230428" cy="345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3964970" y="1081227"/>
            <a:ext cx="42991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does not implement </a:t>
            </a:r>
            <a:r>
              <a:rPr lang="en-CA" dirty="0" err="1" smtClean="0">
                <a:solidFill>
                  <a:schemeClr val="accent6"/>
                </a:solidFill>
                <a:latin typeface="+mn-lt"/>
              </a:rPr>
              <a:t>ActionListener</a:t>
            </a:r>
            <a:r>
              <a:rPr lang="en-CA" dirty="0" smtClean="0">
                <a:solidFill>
                  <a:schemeClr val="accent6"/>
                </a:solidFill>
                <a:latin typeface="+mn-lt"/>
              </a:rPr>
              <a:t/>
            </a:r>
            <a:br>
              <a:rPr lang="en-CA" dirty="0" smtClean="0">
                <a:solidFill>
                  <a:schemeClr val="accent6"/>
                </a:solidFill>
                <a:latin typeface="+mn-lt"/>
              </a:rPr>
            </a:br>
            <a:r>
              <a:rPr lang="en-CA" dirty="0" smtClean="0">
                <a:solidFill>
                  <a:schemeClr val="accent6"/>
                </a:solidFill>
                <a:latin typeface="+mn-lt"/>
              </a:rPr>
              <a:t>(although it could) because the controller</a:t>
            </a:r>
            <a:br>
              <a:rPr lang="en-CA" dirty="0" smtClean="0">
                <a:solidFill>
                  <a:schemeClr val="accent6"/>
                </a:solidFill>
                <a:latin typeface="+mn-lt"/>
              </a:rPr>
            </a:br>
            <a:r>
              <a:rPr lang="en-CA" dirty="0" smtClean="0">
                <a:solidFill>
                  <a:schemeClr val="accent6"/>
                </a:solidFill>
                <a:latin typeface="+mn-lt"/>
              </a:rPr>
              <a:t>will listen for events and respond</a:t>
            </a:r>
            <a:br>
              <a:rPr lang="en-CA" dirty="0" smtClean="0">
                <a:solidFill>
                  <a:schemeClr val="accent6"/>
                </a:solidFill>
                <a:latin typeface="+mn-lt"/>
              </a:rPr>
            </a:br>
            <a:r>
              <a:rPr lang="en-CA" dirty="0" smtClean="0">
                <a:solidFill>
                  <a:schemeClr val="accent6"/>
                </a:solidFill>
                <a:latin typeface="+mn-lt"/>
              </a:rPr>
              <a:t>accordingly</a:t>
            </a:r>
            <a:endParaRPr lang="en-CA" dirty="0">
              <a:solidFill>
                <a:schemeClr val="accent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41016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Model-View-Controller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model</a:t>
            </a:r>
          </a:p>
          <a:p>
            <a:pPr lvl="1">
              <a:defRPr/>
            </a:pPr>
            <a:r>
              <a:rPr lang="en-CA" dirty="0" smtClean="0"/>
              <a:t>represents state of the application and the rules that govern access to and updates of state</a:t>
            </a:r>
          </a:p>
          <a:p>
            <a:pPr>
              <a:defRPr/>
            </a:pPr>
            <a:r>
              <a:rPr lang="en-CA" dirty="0" smtClean="0"/>
              <a:t>view</a:t>
            </a:r>
          </a:p>
          <a:p>
            <a:pPr lvl="1">
              <a:defRPr/>
            </a:pPr>
            <a:r>
              <a:rPr lang="en-CA" dirty="0" smtClean="0"/>
              <a:t>presents the user with a sensory (visual, audio, </a:t>
            </a:r>
            <a:r>
              <a:rPr lang="en-CA" dirty="0" err="1" smtClean="0"/>
              <a:t>haptic</a:t>
            </a:r>
            <a:r>
              <a:rPr lang="en-CA" dirty="0" smtClean="0"/>
              <a:t>) representation of the model state</a:t>
            </a:r>
          </a:p>
          <a:p>
            <a:pPr>
              <a:defRPr/>
            </a:pPr>
            <a:r>
              <a:rPr lang="en-CA" dirty="0" smtClean="0"/>
              <a:t>controller</a:t>
            </a:r>
          </a:p>
          <a:p>
            <a:pPr lvl="1">
              <a:defRPr/>
            </a:pPr>
            <a:r>
              <a:rPr lang="en-CA" dirty="0" smtClean="0"/>
              <a:t>processes and responds to events (such as user actions) from the view and translates them to model method calls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6864B-32FB-430C-BDC0-6DE29FCE344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0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extends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JFrame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endParaRPr lang="en-CA" dirty="0">
              <a:latin typeface="Courier New"/>
            </a:endParaRP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JLabel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img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JButton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C0"/>
                </a:solidFill>
                <a:latin typeface="Courier New"/>
              </a:rPr>
              <a:t>next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JButton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prev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JFileChooser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C0"/>
                </a:solidFill>
                <a:latin typeface="Courier New"/>
              </a:rPr>
              <a:t>fc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;</a:t>
            </a:r>
            <a:endParaRPr lang="en-CA" dirty="0"/>
          </a:p>
        </p:txBody>
      </p:sp>
      <p:sp>
        <p:nvSpPr>
          <p:cNvPr id="4" name="Up Arrow 3"/>
          <p:cNvSpPr/>
          <p:nvPr/>
        </p:nvSpPr>
        <p:spPr>
          <a:xfrm rot="-2700000">
            <a:off x="3681139" y="1381904"/>
            <a:ext cx="230428" cy="345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3964970" y="1700790"/>
            <a:ext cx="415472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label displays the image</a:t>
            </a:r>
          </a:p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button for next image</a:t>
            </a:r>
          </a:p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button for previous image</a:t>
            </a:r>
          </a:p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a file chooser to allow the user to choose</a:t>
            </a:r>
            <a:br>
              <a:rPr lang="en-CA" dirty="0" smtClean="0">
                <a:solidFill>
                  <a:schemeClr val="accent6"/>
                </a:solidFill>
                <a:latin typeface="+mn-lt"/>
              </a:rPr>
            </a:br>
            <a:r>
              <a:rPr lang="en-CA" dirty="0" smtClean="0">
                <a:solidFill>
                  <a:schemeClr val="accent6"/>
                </a:solidFill>
                <a:latin typeface="+mn-lt"/>
              </a:rPr>
              <a:t>     the images to show</a:t>
            </a:r>
            <a:endParaRPr lang="en-CA" dirty="0">
              <a:solidFill>
                <a:schemeClr val="accent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948039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>
                <a:solidFill>
                  <a:srgbClr val="3F5FBF"/>
                </a:solidFill>
                <a:latin typeface="Courier New"/>
              </a:rPr>
              <a:t>/**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 String for the action command for opening files.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*/</a:t>
            </a:r>
          </a:p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static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final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String </a:t>
            </a:r>
            <a:r>
              <a:rPr lang="en-CA" i="1" dirty="0">
                <a:solidFill>
                  <a:srgbClr val="0000C0"/>
                </a:solidFill>
                <a:latin typeface="Courier New"/>
              </a:rPr>
              <a:t>OPEN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CA" i="1" dirty="0">
                <a:solidFill>
                  <a:srgbClr val="2A00FF"/>
                </a:solidFill>
                <a:latin typeface="Courier New"/>
              </a:rPr>
              <a:t>"OPEN"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endParaRPr lang="en-CA" dirty="0">
              <a:latin typeface="Courier New"/>
            </a:endParaRP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/**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 String for the action command for clearing all of the images.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*/</a:t>
            </a:r>
          </a:p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static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final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String </a:t>
            </a:r>
            <a:r>
              <a:rPr lang="en-CA" i="1" dirty="0">
                <a:solidFill>
                  <a:srgbClr val="0000C0"/>
                </a:solidFill>
                <a:latin typeface="Courier New"/>
              </a:rPr>
              <a:t>CLEAR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CA" i="1" dirty="0">
                <a:solidFill>
                  <a:srgbClr val="2A00FF"/>
                </a:solidFill>
                <a:latin typeface="Courier New"/>
              </a:rPr>
              <a:t>"CLEAR"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endParaRPr lang="en-CA" dirty="0">
              <a:latin typeface="Courier New"/>
            </a:endParaRP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/**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 String for the action command for showing the previous image.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*/</a:t>
            </a:r>
          </a:p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static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final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String </a:t>
            </a:r>
            <a:r>
              <a:rPr lang="en-CA" i="1" dirty="0">
                <a:solidFill>
                  <a:srgbClr val="0000C0"/>
                </a:solidFill>
                <a:latin typeface="Courier New"/>
              </a:rPr>
              <a:t>PREVIOUS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CA" i="1" dirty="0">
                <a:solidFill>
                  <a:srgbClr val="2A00FF"/>
                </a:solidFill>
                <a:latin typeface="Courier New"/>
              </a:rPr>
              <a:t>"PREVIOUS"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endParaRPr lang="en-CA" dirty="0">
              <a:latin typeface="Courier New"/>
            </a:endParaRP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/**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 String for the action command for showing the next image.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*/</a:t>
            </a:r>
          </a:p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static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final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String </a:t>
            </a:r>
            <a:r>
              <a:rPr lang="en-CA" i="1" dirty="0">
                <a:solidFill>
                  <a:srgbClr val="0000C0"/>
                </a:solidFill>
                <a:latin typeface="Courier New"/>
              </a:rPr>
              <a:t>NEXT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CA" i="1" dirty="0">
                <a:solidFill>
                  <a:srgbClr val="2A00FF"/>
                </a:solidFill>
                <a:latin typeface="Courier New"/>
              </a:rPr>
              <a:t>"NEXT"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;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98832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ActionListener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listener) {</a:t>
            </a:r>
          </a:p>
          <a:p>
            <a:r>
              <a:rPr lang="en-CA" dirty="0" smtClean="0">
                <a:solidFill>
                  <a:srgbClr val="3F7F5F"/>
                </a:solidFill>
                <a:latin typeface="Courier New"/>
              </a:rPr>
              <a:t>  // </a:t>
            </a:r>
            <a:r>
              <a:rPr lang="en-CA" dirty="0">
                <a:solidFill>
                  <a:srgbClr val="3F7F5F"/>
                </a:solidFill>
                <a:latin typeface="Courier New"/>
              </a:rPr>
              <a:t>1. Create the frame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super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>
                <a:solidFill>
                  <a:srgbClr val="2A00FF"/>
                </a:solidFill>
                <a:latin typeface="Courier New"/>
              </a:rPr>
              <a:t>"Image Viewer"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endParaRPr lang="en-CA" dirty="0">
              <a:latin typeface="Courier New"/>
            </a:endParaRPr>
          </a:p>
          <a:p>
            <a:r>
              <a:rPr lang="en-CA" dirty="0" smtClean="0">
                <a:solidFill>
                  <a:srgbClr val="3F7F5F"/>
                </a:solidFill>
                <a:latin typeface="Courier New"/>
              </a:rPr>
              <a:t>  // </a:t>
            </a:r>
            <a:r>
              <a:rPr lang="en-CA" dirty="0">
                <a:solidFill>
                  <a:srgbClr val="3F7F5F"/>
                </a:solidFill>
                <a:latin typeface="Courier New"/>
              </a:rPr>
              <a:t>2. Choose what happens when the frame closes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.setDefaultCloseOperation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JFrame.</a:t>
            </a:r>
            <a:r>
              <a:rPr lang="en-CA" i="1" dirty="0" err="1" smtClean="0">
                <a:solidFill>
                  <a:srgbClr val="0000C0"/>
                </a:solidFill>
                <a:latin typeface="Courier New"/>
              </a:rPr>
              <a:t>EXIT_ON_CLOSE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endParaRPr lang="en-CA" dirty="0">
              <a:latin typeface="Courier New"/>
            </a:endParaRPr>
          </a:p>
          <a:p>
            <a:r>
              <a:rPr lang="en-CA" dirty="0" smtClean="0">
                <a:solidFill>
                  <a:srgbClr val="3F7F5F"/>
                </a:solidFill>
                <a:latin typeface="Courier New"/>
              </a:rPr>
              <a:t>  // </a:t>
            </a:r>
            <a:r>
              <a:rPr lang="en-CA" dirty="0">
                <a:solidFill>
                  <a:srgbClr val="3F7F5F"/>
                </a:solidFill>
                <a:latin typeface="Courier New"/>
              </a:rPr>
              <a:t>3. Create components and put them in the frame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.makeLabel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.makeFileChooser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.makeMenu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(listener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.makeButtons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(listener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.add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prev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.add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next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.add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img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endParaRPr lang="en-CA" dirty="0">
              <a:latin typeface="Courier New"/>
            </a:endParaRPr>
          </a:p>
          <a:p>
            <a:r>
              <a:rPr lang="en-CA" dirty="0" smtClean="0">
                <a:solidFill>
                  <a:srgbClr val="3F7F5F"/>
                </a:solidFill>
                <a:latin typeface="Courier New"/>
              </a:rPr>
              <a:t>  // </a:t>
            </a:r>
            <a:r>
              <a:rPr lang="en-CA" dirty="0">
                <a:solidFill>
                  <a:srgbClr val="3F7F5F"/>
                </a:solidFill>
                <a:latin typeface="Courier New"/>
              </a:rPr>
              <a:t>4. Size the frame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.setMinimumSize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Dimension(600, 400));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.pack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.setLayout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BoxLayout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.getContentPane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(),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BoxLayout.</a:t>
            </a:r>
            <a:r>
              <a:rPr lang="en-CA" i="1" dirty="0" err="1">
                <a:solidFill>
                  <a:srgbClr val="0000C0"/>
                </a:solidFill>
                <a:latin typeface="Courier New"/>
              </a:rPr>
              <a:t>Y_AXIS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));</a:t>
            </a:r>
          </a:p>
          <a:p>
            <a:endParaRPr lang="en-CA" dirty="0">
              <a:latin typeface="Courier New"/>
            </a:endParaRPr>
          </a:p>
          <a:p>
            <a:r>
              <a:rPr lang="en-CA" dirty="0" smtClean="0">
                <a:solidFill>
                  <a:srgbClr val="3F7F5F"/>
                </a:solidFill>
                <a:latin typeface="Courier New"/>
              </a:rPr>
              <a:t>  // </a:t>
            </a:r>
            <a:r>
              <a:rPr lang="en-CA" dirty="0">
                <a:solidFill>
                  <a:srgbClr val="3F7F5F"/>
                </a:solidFill>
                <a:latin typeface="Courier New"/>
              </a:rPr>
              <a:t>5. Show the view</a:t>
            </a:r>
          </a:p>
          <a:p>
            <a:r>
              <a:rPr lang="en-CA" dirty="0" smtClean="0">
                <a:solidFill>
                  <a:srgbClr val="3F7F5F"/>
                </a:solidFill>
                <a:latin typeface="Courier New"/>
              </a:rPr>
              <a:t>  // </a:t>
            </a:r>
            <a:r>
              <a:rPr lang="en-CA" dirty="0">
                <a:solidFill>
                  <a:srgbClr val="3F7F5F"/>
                </a:solidFill>
                <a:latin typeface="Courier New"/>
              </a:rPr>
              <a:t>we'll let </a:t>
            </a:r>
            <a:r>
              <a:rPr lang="en-CA" dirty="0" err="1">
                <a:solidFill>
                  <a:srgbClr val="3F7F5F"/>
                </a:solidFill>
                <a:latin typeface="Courier New"/>
              </a:rPr>
              <a:t>ViewerApp</a:t>
            </a:r>
            <a:r>
              <a:rPr lang="en-CA" dirty="0">
                <a:solidFill>
                  <a:srgbClr val="3F7F5F"/>
                </a:solidFill>
                <a:latin typeface="Courier New"/>
              </a:rPr>
              <a:t> do this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}</a:t>
            </a:r>
            <a:endParaRPr lang="en-CA" dirty="0"/>
          </a:p>
        </p:txBody>
      </p:sp>
      <p:sp>
        <p:nvSpPr>
          <p:cNvPr id="6" name="Up Arrow 5"/>
          <p:cNvSpPr/>
          <p:nvPr/>
        </p:nvSpPr>
        <p:spPr>
          <a:xfrm rot="-2700000">
            <a:off x="4314816" y="521894"/>
            <a:ext cx="230428" cy="345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4687214" y="548650"/>
            <a:ext cx="2673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the controller will be the</a:t>
            </a:r>
          </a:p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listener for events</a:t>
            </a:r>
            <a:endParaRPr lang="en-CA" dirty="0">
              <a:solidFill>
                <a:schemeClr val="accent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54895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12331" y="4501786"/>
            <a:ext cx="5247337" cy="30978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12331" y="2874676"/>
            <a:ext cx="5247337" cy="30978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>
                <a:solidFill>
                  <a:srgbClr val="7F0055"/>
                </a:solidFill>
                <a:latin typeface="Courier New"/>
              </a:rPr>
              <a:t>private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makeMenu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ActionListener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listener)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JMenuBar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menuBar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JMenuBar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endParaRPr lang="en-CA" dirty="0">
              <a:latin typeface="Courier New"/>
            </a:endParaRPr>
          </a:p>
          <a:p>
            <a:r>
              <a:rPr lang="fr-FR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fr-FR" dirty="0" err="1" smtClean="0">
                <a:solidFill>
                  <a:srgbClr val="000000"/>
                </a:solidFill>
                <a:latin typeface="Courier New"/>
              </a:rPr>
              <a:t>JMenu</a:t>
            </a:r>
            <a:r>
              <a:rPr lang="fr-FR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Courier New"/>
              </a:rPr>
              <a:t>fileMenu</a:t>
            </a:r>
            <a:r>
              <a:rPr lang="fr-FR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fr-FR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fr-FR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Courier New"/>
              </a:rPr>
              <a:t>JMenu</a:t>
            </a:r>
            <a:r>
              <a:rPr lang="fr-FR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fr-FR" dirty="0">
                <a:solidFill>
                  <a:srgbClr val="2A00FF"/>
                </a:solidFill>
                <a:latin typeface="Courier New"/>
              </a:rPr>
              <a:t>"File"</a:t>
            </a:r>
            <a:r>
              <a:rPr lang="fr-FR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menuBar.add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fileMenu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endParaRPr lang="en-CA" dirty="0">
              <a:latin typeface="Courier New"/>
            </a:endParaRP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JMenuItem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openMenuItem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JMenuItem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>
                <a:solidFill>
                  <a:srgbClr val="2A00FF"/>
                </a:solidFill>
                <a:latin typeface="Courier New"/>
              </a:rPr>
              <a:t>"Open..."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openMenuItem.setActionCommand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 smtClean="0">
                <a:solidFill>
                  <a:srgbClr val="0000C0"/>
                </a:solidFill>
                <a:latin typeface="Courier New"/>
              </a:rPr>
              <a:t>OPEN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openMenuItem.addActionListener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(listener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fileMenu.add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openMenuItem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endParaRPr lang="en-CA" dirty="0">
              <a:latin typeface="Courier New"/>
            </a:endParaRP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JMenuItem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clear =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JMenuItem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>
                <a:solidFill>
                  <a:srgbClr val="2A00FF"/>
                </a:solidFill>
                <a:latin typeface="Courier New"/>
              </a:rPr>
              <a:t>"Clear"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clear.setActionCommand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 smtClean="0">
                <a:solidFill>
                  <a:srgbClr val="0000C0"/>
                </a:solidFill>
                <a:latin typeface="Courier New"/>
              </a:rPr>
              <a:t>CLEAR</a:t>
            </a:r>
            <a:r>
              <a:rPr lang="en-CA" i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i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i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clear.addActionListener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(listener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  <a:endParaRPr lang="en-CA" i="1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fileMenu.add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(clear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endParaRPr lang="en-CA" dirty="0">
              <a:latin typeface="Courier New"/>
            </a:endParaRP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.setJMenuBar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menuBar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}</a:t>
            </a:r>
            <a:endParaRPr lang="en-CA" dirty="0"/>
          </a:p>
        </p:txBody>
      </p:sp>
      <p:sp>
        <p:nvSpPr>
          <p:cNvPr id="5" name="Up Arrow 4"/>
          <p:cNvSpPr/>
          <p:nvPr/>
        </p:nvSpPr>
        <p:spPr>
          <a:xfrm rot="-2700000">
            <a:off x="5844454" y="3215309"/>
            <a:ext cx="230428" cy="345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6100964" y="3486607"/>
            <a:ext cx="2673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the controller will be the</a:t>
            </a:r>
          </a:p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listener</a:t>
            </a:r>
            <a:endParaRPr lang="en-CA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8" name="Up Arrow 7"/>
          <p:cNvSpPr/>
          <p:nvPr/>
        </p:nvSpPr>
        <p:spPr>
          <a:xfrm rot="2700000" flipV="1">
            <a:off x="5870205" y="4093528"/>
            <a:ext cx="230428" cy="345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34542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2331" y="2564895"/>
            <a:ext cx="5247337" cy="30978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/>
          <p:cNvSpPr/>
          <p:nvPr/>
        </p:nvSpPr>
        <p:spPr>
          <a:xfrm>
            <a:off x="712331" y="1319287"/>
            <a:ext cx="5247337" cy="30978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>
                <a:solidFill>
                  <a:srgbClr val="7F0055"/>
                </a:solidFill>
                <a:latin typeface="Courier New"/>
              </a:rPr>
              <a:t>private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makeButtons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ActionListener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listener)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prev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=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JButton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>
                <a:solidFill>
                  <a:srgbClr val="2A00FF"/>
                </a:solidFill>
                <a:latin typeface="Courier New"/>
              </a:rPr>
              <a:t>"Previous"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prev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.setActionCommand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 smtClean="0">
                <a:solidFill>
                  <a:srgbClr val="0000C0"/>
                </a:solidFill>
                <a:latin typeface="Courier New"/>
              </a:rPr>
              <a:t>PREVIOUS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prev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.addActionListener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(listener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endParaRPr lang="en-CA" dirty="0">
              <a:latin typeface="Courier New"/>
            </a:endParaRP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next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=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JButton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>
                <a:solidFill>
                  <a:srgbClr val="2A00FF"/>
                </a:solidFill>
                <a:latin typeface="Courier New"/>
              </a:rPr>
              <a:t>"Next"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next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.setActionCommand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 smtClean="0">
                <a:solidFill>
                  <a:srgbClr val="0000C0"/>
                </a:solidFill>
                <a:latin typeface="Courier New"/>
              </a:rPr>
              <a:t>NEXT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next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.addActionListener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(listener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}</a:t>
            </a:r>
            <a:endParaRPr lang="en-CA" dirty="0"/>
          </a:p>
        </p:txBody>
      </p:sp>
      <p:sp>
        <p:nvSpPr>
          <p:cNvPr id="6" name="Up Arrow 5"/>
          <p:cNvSpPr/>
          <p:nvPr/>
        </p:nvSpPr>
        <p:spPr>
          <a:xfrm rot="-2700000">
            <a:off x="6038931" y="1616427"/>
            <a:ext cx="230428" cy="345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6100964" y="1931218"/>
            <a:ext cx="2673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the controller will be the</a:t>
            </a:r>
          </a:p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listener</a:t>
            </a:r>
            <a:endParaRPr lang="en-CA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8" name="Up Arrow 7"/>
          <p:cNvSpPr/>
          <p:nvPr/>
        </p:nvSpPr>
        <p:spPr>
          <a:xfrm rot="2700000" flipV="1">
            <a:off x="6096538" y="2538139"/>
            <a:ext cx="230428" cy="345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124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>
                <a:solidFill>
                  <a:srgbClr val="3F5FBF"/>
                </a:solidFill>
                <a:latin typeface="Courier New"/>
              </a:rPr>
              <a:t>/**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 Sets the image shown by the view to the specified image.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 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 </a:t>
            </a:r>
            <a:r>
              <a:rPr lang="en-CA" dirty="0">
                <a:solidFill>
                  <a:srgbClr val="7F9FBF"/>
                </a:solidFill>
                <a:latin typeface="Courier New"/>
              </a:rPr>
              <a:t>@</a:t>
            </a:r>
            <a:r>
              <a:rPr lang="en-CA" dirty="0" err="1">
                <a:solidFill>
                  <a:srgbClr val="7F9FBF"/>
                </a:solidFill>
                <a:latin typeface="Courier New"/>
              </a:rPr>
              <a:t>param</a:t>
            </a:r>
            <a:r>
              <a:rPr lang="en-CA" dirty="0">
                <a:solidFill>
                  <a:srgbClr val="3F5FBF"/>
                </a:solidFill>
                <a:latin typeface="Courier New"/>
              </a:rPr>
              <a:t> icon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            an image to show in the view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*/</a:t>
            </a:r>
          </a:p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setImage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icon)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if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img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.getIcon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 != icon)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img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.setIcon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(icon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.pack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}</a:t>
            </a:r>
            <a:endParaRPr lang="en-CA" dirty="0"/>
          </a:p>
        </p:txBody>
      </p:sp>
      <p:sp>
        <p:nvSpPr>
          <p:cNvPr id="4" name="Up Arrow 3"/>
          <p:cNvSpPr/>
          <p:nvPr/>
        </p:nvSpPr>
        <p:spPr>
          <a:xfrm rot="-2700000">
            <a:off x="4463878" y="2883781"/>
            <a:ext cx="230428" cy="345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4836276" y="2910537"/>
            <a:ext cx="29717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change the image only if the</a:t>
            </a:r>
          </a:p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image to show is a different</a:t>
            </a:r>
          </a:p>
          <a:p>
            <a:r>
              <a:rPr lang="en-CA" dirty="0" err="1" smtClean="0">
                <a:solidFill>
                  <a:schemeClr val="accent6"/>
                </a:solidFill>
                <a:latin typeface="+mn-lt"/>
              </a:rPr>
              <a:t>ImageIcon</a:t>
            </a:r>
            <a:r>
              <a:rPr lang="en-CA" dirty="0" smtClean="0">
                <a:solidFill>
                  <a:schemeClr val="accent6"/>
                </a:solidFill>
                <a:latin typeface="+mn-lt"/>
              </a:rPr>
              <a:t> object than what</a:t>
            </a:r>
          </a:p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is currently in the label</a:t>
            </a:r>
            <a:endParaRPr lang="en-CA" dirty="0">
              <a:solidFill>
                <a:schemeClr val="accent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807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Not a UML Diagram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AA541-5B43-4209-B4D4-B304EE89E99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27564" y="3532188"/>
            <a:ext cx="3262514" cy="369332"/>
          </a:xfrm>
          <a:prstGeom prst="flowChartPreparation">
            <a:avLst/>
          </a:prstGeom>
          <a:noFill/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 err="1" smtClean="0">
                <a:solidFill>
                  <a:srgbClr val="0070C0"/>
                </a:solidFill>
                <a:latin typeface="+mn-lt"/>
              </a:rPr>
              <a:t>ViewerController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543300" y="2114550"/>
            <a:ext cx="2230291" cy="369332"/>
          </a:xfrm>
          <a:prstGeom prst="flowChartProcess">
            <a:avLst/>
          </a:prstGeom>
          <a:noFill/>
          <a:ln w="28575"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7030A0"/>
                </a:solidFill>
                <a:latin typeface="+mn-lt"/>
              </a:rPr>
              <a:t>event object </a:t>
            </a:r>
            <a:r>
              <a:rPr lang="en-CA" dirty="0" smtClean="0">
                <a:solidFill>
                  <a:srgbClr val="7030A0"/>
                </a:solidFill>
                <a:latin typeface="+mn-lt"/>
              </a:rPr>
              <a:t>"OPEN"</a:t>
            </a:r>
            <a:endParaRPr lang="en-US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9939" y="2046432"/>
            <a:ext cx="1516061" cy="40798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/>
          <a:lstStyle/>
          <a:p>
            <a:pPr algn="ctr">
              <a:defRPr/>
            </a:pPr>
            <a:r>
              <a:rPr lang="en-CA" dirty="0" smtClean="0">
                <a:solidFill>
                  <a:srgbClr val="FF0000"/>
                </a:solidFill>
                <a:latin typeface="+mn-lt"/>
              </a:rPr>
              <a:t>"OPEN"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69939" y="2795323"/>
            <a:ext cx="1516061" cy="40798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/>
          <a:lstStyle/>
          <a:p>
            <a:pPr algn="ctr">
              <a:defRPr/>
            </a:pPr>
            <a:r>
              <a:rPr lang="en-CA" dirty="0" smtClean="0">
                <a:solidFill>
                  <a:srgbClr val="FF0000"/>
                </a:solidFill>
                <a:latin typeface="+mn-lt"/>
              </a:rPr>
              <a:t>"CLEAR"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69939" y="3544214"/>
            <a:ext cx="1516062" cy="40798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/>
          <a:lstStyle/>
          <a:p>
            <a:pPr algn="ctr">
              <a:defRPr/>
            </a:pPr>
            <a:r>
              <a:rPr lang="en-CA" dirty="0" smtClean="0">
                <a:solidFill>
                  <a:srgbClr val="FF0000"/>
                </a:solidFill>
                <a:latin typeface="+mn-lt"/>
              </a:rPr>
              <a:t>"PREVIOUS"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69939" y="4403581"/>
            <a:ext cx="1516061" cy="40798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/>
          <a:lstStyle/>
          <a:p>
            <a:pPr algn="ctr">
              <a:defRPr/>
            </a:pPr>
            <a:r>
              <a:rPr lang="en-CA" dirty="0" smtClean="0">
                <a:solidFill>
                  <a:srgbClr val="FF0000"/>
                </a:solidFill>
                <a:latin typeface="+mn-lt"/>
              </a:rPr>
              <a:t>"NEXT"</a:t>
            </a:r>
            <a:r>
              <a:rPr lang="en-CA" dirty="0" smtClean="0"/>
              <a:t> </a:t>
            </a:r>
            <a:endParaRPr lang="en-US" dirty="0"/>
          </a:p>
        </p:txBody>
      </p:sp>
      <p:cxnSp>
        <p:nvCxnSpPr>
          <p:cNvPr id="33" name="Straight Connector 32"/>
          <p:cNvCxnSpPr>
            <a:stCxn id="20" idx="3"/>
            <a:endCxn id="10" idx="1"/>
          </p:cNvCxnSpPr>
          <p:nvPr/>
        </p:nvCxnSpPr>
        <p:spPr>
          <a:xfrm>
            <a:off x="2286000" y="2250426"/>
            <a:ext cx="3141564" cy="146642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2" idx="3"/>
            <a:endCxn id="10" idx="1"/>
          </p:cNvCxnSpPr>
          <p:nvPr/>
        </p:nvCxnSpPr>
        <p:spPr>
          <a:xfrm>
            <a:off x="2286000" y="2999317"/>
            <a:ext cx="3141564" cy="7175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4" idx="3"/>
            <a:endCxn id="10" idx="1"/>
          </p:cNvCxnSpPr>
          <p:nvPr/>
        </p:nvCxnSpPr>
        <p:spPr>
          <a:xfrm flipV="1">
            <a:off x="2286001" y="3716854"/>
            <a:ext cx="3141563" cy="31354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5" idx="3"/>
            <a:endCxn id="10" idx="1"/>
          </p:cNvCxnSpPr>
          <p:nvPr/>
        </p:nvCxnSpPr>
        <p:spPr>
          <a:xfrm flipV="1">
            <a:off x="2286000" y="3716854"/>
            <a:ext cx="3141564" cy="890721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543300" y="4945063"/>
            <a:ext cx="2207527" cy="369332"/>
          </a:xfrm>
          <a:prstGeom prst="flowChartProcess">
            <a:avLst/>
          </a:prstGeom>
          <a:noFill/>
          <a:ln w="28575"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7030A0"/>
                </a:solidFill>
                <a:latin typeface="+mn-lt"/>
              </a:rPr>
              <a:t>event object </a:t>
            </a:r>
            <a:r>
              <a:rPr lang="en-CA" dirty="0" smtClean="0">
                <a:solidFill>
                  <a:srgbClr val="7030A0"/>
                </a:solidFill>
                <a:latin typeface="+mn-lt"/>
              </a:rPr>
              <a:t>"NEXT"</a:t>
            </a:r>
            <a:endParaRPr lang="en-US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25621" name="TextBox 48"/>
          <p:cNvSpPr>
            <a:spLocks noChangeArrowheads="1"/>
          </p:cNvSpPr>
          <p:nvPr/>
        </p:nvSpPr>
        <p:spPr bwMode="auto">
          <a:xfrm>
            <a:off x="696913" y="5764213"/>
            <a:ext cx="2274887" cy="407987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AbstractButton</a:t>
            </a:r>
            <a:r>
              <a:rPr lang="en-CA" b="1">
                <a:latin typeface="Courier New" pitchFamily="49" charset="0"/>
                <a:cs typeface="Courier New" pitchFamily="49" charset="0"/>
              </a:rPr>
              <a:t> 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622" name="TextBox 49"/>
          <p:cNvSpPr>
            <a:spLocks noChangeArrowheads="1"/>
          </p:cNvSpPr>
          <p:nvPr/>
        </p:nvSpPr>
        <p:spPr bwMode="auto">
          <a:xfrm>
            <a:off x="3714750" y="5764213"/>
            <a:ext cx="1733550" cy="407987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CA" b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endParaRPr lang="en-US" b="1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623" name="TextBox 50"/>
          <p:cNvSpPr>
            <a:spLocks noChangeArrowheads="1"/>
          </p:cNvSpPr>
          <p:nvPr/>
        </p:nvSpPr>
        <p:spPr bwMode="auto">
          <a:xfrm>
            <a:off x="6057900" y="5486400"/>
            <a:ext cx="2176463" cy="71437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implements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96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controller</a:t>
            </a:r>
          </a:p>
          <a:p>
            <a:pPr lvl="1">
              <a:defRPr/>
            </a:pPr>
            <a:r>
              <a:rPr lang="en-CA" dirty="0" smtClean="0"/>
              <a:t>processes and responds to events (such as user actions) from the view and translates them to model method calls</a:t>
            </a:r>
          </a:p>
          <a:p>
            <a:pPr>
              <a:defRPr/>
            </a:pPr>
            <a:r>
              <a:rPr lang="en-US" dirty="0" smtClean="0"/>
              <a:t>needs to interact with both the view and the model but does not own the view or model</a:t>
            </a:r>
          </a:p>
          <a:p>
            <a:pPr lvl="1">
              <a:defRPr/>
            </a:pPr>
            <a:r>
              <a:rPr lang="en-US" dirty="0" smtClean="0"/>
              <a:t>aggregation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8C9F05-234D-438A-AF53-1AB46A9CCAA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16389" name="TextBox 7"/>
          <p:cNvSpPr txBox="1">
            <a:spLocks noChangeArrowheads="1"/>
          </p:cNvSpPr>
          <p:nvPr/>
        </p:nvSpPr>
        <p:spPr bwMode="auto">
          <a:xfrm>
            <a:off x="1816100" y="4972050"/>
            <a:ext cx="736600" cy="369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View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90" name="TextBox 8"/>
          <p:cNvSpPr txBox="1">
            <a:spLocks noChangeArrowheads="1"/>
          </p:cNvSpPr>
          <p:nvPr/>
        </p:nvSpPr>
        <p:spPr bwMode="auto">
          <a:xfrm>
            <a:off x="1677988" y="4229100"/>
            <a:ext cx="1012825" cy="369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JFrame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2098675" y="4629150"/>
            <a:ext cx="171450" cy="171450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>
            <a:stCxn id="16389" idx="0"/>
            <a:endCxn id="7" idx="3"/>
          </p:cNvCxnSpPr>
          <p:nvPr/>
        </p:nvCxnSpPr>
        <p:spPr>
          <a:xfrm rot="5400000" flipH="1" flipV="1">
            <a:off x="2098675" y="4886325"/>
            <a:ext cx="171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3" name="TextBox 7"/>
          <p:cNvSpPr txBox="1">
            <a:spLocks noChangeArrowheads="1"/>
          </p:cNvSpPr>
          <p:nvPr/>
        </p:nvSpPr>
        <p:spPr bwMode="auto">
          <a:xfrm>
            <a:off x="3663950" y="4972050"/>
            <a:ext cx="1563688" cy="369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Controller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94" name="TextBox 7"/>
          <p:cNvSpPr txBox="1">
            <a:spLocks noChangeArrowheads="1"/>
          </p:cNvSpPr>
          <p:nvPr/>
        </p:nvSpPr>
        <p:spPr bwMode="auto">
          <a:xfrm>
            <a:off x="6400800" y="4972050"/>
            <a:ext cx="874713" cy="369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Model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Diamond 11"/>
          <p:cNvSpPr/>
          <p:nvPr/>
        </p:nvSpPr>
        <p:spPr>
          <a:xfrm>
            <a:off x="5257800" y="5029200"/>
            <a:ext cx="342900" cy="228600"/>
          </a:xfrm>
          <a:prstGeom prst="diamon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>
            <a:stCxn id="12" idx="3"/>
          </p:cNvCxnSpPr>
          <p:nvPr/>
        </p:nvCxnSpPr>
        <p:spPr>
          <a:xfrm>
            <a:off x="5600700" y="5143500"/>
            <a:ext cx="8001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7" name="TextBox 34"/>
          <p:cNvSpPr txBox="1">
            <a:spLocks noChangeArrowheads="1"/>
          </p:cNvSpPr>
          <p:nvPr/>
        </p:nvSpPr>
        <p:spPr bwMode="auto">
          <a:xfrm>
            <a:off x="6135688" y="4800600"/>
            <a:ext cx="322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Diamond 15"/>
          <p:cNvSpPr/>
          <p:nvPr/>
        </p:nvSpPr>
        <p:spPr>
          <a:xfrm>
            <a:off x="3314700" y="5029200"/>
            <a:ext cx="342900" cy="228600"/>
          </a:xfrm>
          <a:prstGeom prst="diamon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7" name="Straight Connector 16"/>
          <p:cNvCxnSpPr>
            <a:stCxn id="16" idx="1"/>
          </p:cNvCxnSpPr>
          <p:nvPr/>
        </p:nvCxnSpPr>
        <p:spPr>
          <a:xfrm rot="10800000">
            <a:off x="2571750" y="5143500"/>
            <a:ext cx="7429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0" name="TextBox 34"/>
          <p:cNvSpPr txBox="1">
            <a:spLocks noChangeArrowheads="1"/>
          </p:cNvSpPr>
          <p:nvPr/>
        </p:nvSpPr>
        <p:spPr bwMode="auto">
          <a:xfrm>
            <a:off x="2535238" y="4800600"/>
            <a:ext cx="322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4350" y="4391025"/>
            <a:ext cx="114300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70C0"/>
                </a:solidFill>
                <a:latin typeface="+mn-lt"/>
              </a:rPr>
              <a:t>View is a</a:t>
            </a:r>
            <a:br>
              <a:rPr lang="en-US" dirty="0">
                <a:solidFill>
                  <a:srgbClr val="0070C0"/>
                </a:solidFill>
                <a:latin typeface="+mn-lt"/>
              </a:rPr>
            </a:br>
            <a:r>
              <a:rPr lang="en-US" dirty="0">
                <a:solidFill>
                  <a:srgbClr val="0070C0"/>
                </a:solidFill>
                <a:latin typeface="+mn-lt"/>
              </a:rPr>
              <a:t>subclass</a:t>
            </a:r>
            <a:br>
              <a:rPr lang="en-US" dirty="0">
                <a:solidFill>
                  <a:srgbClr val="0070C0"/>
                </a:solidFill>
                <a:latin typeface="+mn-lt"/>
              </a:rPr>
            </a:br>
            <a:r>
              <a:rPr lang="en-US" dirty="0">
                <a:solidFill>
                  <a:srgbClr val="0070C0"/>
                </a:solidFill>
                <a:latin typeface="+mn-lt"/>
              </a:rPr>
              <a:t>of </a:t>
            </a:r>
            <a:r>
              <a:rPr lang="en-US" dirty="0" err="1">
                <a:solidFill>
                  <a:srgbClr val="0070C0"/>
                </a:solidFill>
                <a:latin typeface="+mn-lt"/>
              </a:rPr>
              <a:t>JFrame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86000" y="5411788"/>
            <a:ext cx="159702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70C0"/>
                </a:solidFill>
                <a:latin typeface="+mn-lt"/>
              </a:rPr>
              <a:t>Controller has</a:t>
            </a:r>
            <a:br>
              <a:rPr lang="en-US" dirty="0">
                <a:solidFill>
                  <a:srgbClr val="0070C0"/>
                </a:solidFill>
                <a:latin typeface="+mn-lt"/>
              </a:rPr>
            </a:br>
            <a:r>
              <a:rPr lang="en-US" dirty="0">
                <a:solidFill>
                  <a:srgbClr val="0070C0"/>
                </a:solidFill>
                <a:latin typeface="+mn-lt"/>
              </a:rPr>
              <a:t>1 View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89525" y="5411788"/>
            <a:ext cx="159702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70C0"/>
                </a:solidFill>
                <a:latin typeface="+mn-lt"/>
              </a:rPr>
              <a:t>Controller has</a:t>
            </a:r>
            <a:br>
              <a:rPr lang="en-US" dirty="0">
                <a:solidFill>
                  <a:srgbClr val="0070C0"/>
                </a:solidFill>
                <a:latin typeface="+mn-lt"/>
              </a:rPr>
            </a:br>
            <a:r>
              <a:rPr lang="en-US" dirty="0">
                <a:solidFill>
                  <a:srgbClr val="0070C0"/>
                </a:solidFill>
                <a:latin typeface="+mn-lt"/>
              </a:rPr>
              <a:t>1 Model</a:t>
            </a:r>
          </a:p>
        </p:txBody>
      </p:sp>
    </p:spTree>
    <p:extLst>
      <p:ext uri="{BB962C8B-B14F-4D97-AF65-F5344CB8AC3E}">
        <p14:creationId xmlns:p14="http://schemas.microsoft.com/office/powerpoint/2010/main" val="386415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Viewer Controller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recall that our application only uses events that are fired by buttons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dirty="0" err="1" smtClean="0"/>
              <a:t>s</a:t>
            </a:r>
            <a:r>
              <a:rPr lang="en-US" dirty="0" smtClean="0"/>
              <a:t> and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JMenuItem</a:t>
            </a:r>
            <a:r>
              <a:rPr lang="en-US" dirty="0" err="1" smtClean="0"/>
              <a:t>s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dirty="0" smtClean="0"/>
              <a:t>a button fires an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dirty="0" smtClean="0"/>
              <a:t> event whenever it is clicked</a:t>
            </a:r>
          </a:p>
          <a:p>
            <a:pPr>
              <a:defRPr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ViewerController</a:t>
            </a:r>
            <a:r>
              <a:rPr lang="en-US" dirty="0" smtClean="0"/>
              <a:t> listens for fired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dirty="0" err="1" smtClean="0"/>
              <a:t>s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how? by implementing the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dirty="0" smtClean="0"/>
              <a:t> interface</a:t>
            </a:r>
          </a:p>
          <a:p>
            <a:pPr lvl="1">
              <a:defRPr/>
            </a:pPr>
            <a:endParaRPr lang="en-US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interface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ActionListener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 e);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710899-A215-43AE-A833-6E6408A736A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37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ViewerController</a:t>
            </a:r>
            <a:r>
              <a:rPr lang="en-US" dirty="0" smtClean="0"/>
              <a:t> was registered to listen for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dirty="0" err="1" smtClean="0"/>
              <a:t>s</a:t>
            </a:r>
            <a:r>
              <a:rPr lang="en-US" dirty="0" smtClean="0"/>
              <a:t> fired by the various buttons in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ViwerView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whenever a button fires an event, it passes an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dirty="0" smtClean="0"/>
              <a:t> object to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ViewerController</a:t>
            </a:r>
            <a:r>
              <a:rPr lang="en-US" dirty="0" smtClean="0"/>
              <a:t> via the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dirty="0" smtClean="0"/>
              <a:t> method</a:t>
            </a:r>
          </a:p>
          <a:p>
            <a:pPr lvl="1">
              <a:defRPr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dirty="0" smtClean="0"/>
              <a:t> is responsible for dealing with the different actions (open, save, sum, etc)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033647-C244-464F-A67E-F77B04241280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38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Model—View—Controller 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A0237-4578-40E2-8680-61CE04FF89A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244" name="Picture 2" descr="C:\Users\mab\AppData\Local\Microsoft\Windows\Temporary Internet Files\Content.IE5\YNZ1GS70\MCj0197761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900" y="1322388"/>
            <a:ext cx="3810000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Users\mab\AppData\Local\Microsoft\Windows\Temporary Internet Files\Content.IE5\OXWIXQ0Y\MCj03569590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057650"/>
            <a:ext cx="1749425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71500" y="1397000"/>
          <a:ext cx="3200400" cy="2346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</a:tblGrid>
              <a:tr h="335189">
                <a:tc>
                  <a:txBody>
                    <a:bodyPr/>
                    <a:lstStyle/>
                    <a:p>
                      <a:r>
                        <a:rPr lang="en-CA" sz="16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TV</a:t>
                      </a:r>
                      <a:endParaRPr lang="en-US" sz="16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8" marB="457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- on : 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8" marB="457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- channel : 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8" marB="457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-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volume : </a:t>
                      </a:r>
                      <a:r>
                        <a:rPr lang="en-CA" sz="1600" b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8" marB="457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+ power(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void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8" marB="457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+ channel(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void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8" marB="457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+ volume(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void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8" marB="457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743450" y="4811713"/>
          <a:ext cx="3200400" cy="1341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</a:tblGrid>
              <a:tr h="335359">
                <a:tc>
                  <a:txBody>
                    <a:bodyPr/>
                    <a:lstStyle/>
                    <a:p>
                      <a:r>
                        <a:rPr lang="en-CA" sz="16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RemoteControl</a:t>
                      </a:r>
                      <a:endParaRPr lang="en-US" sz="16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1" marB="4573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togglePower</a:t>
                      </a:r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void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1" marB="4573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channelUp</a:t>
                      </a:r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void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1" marB="4573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volumeUp</a:t>
                      </a:r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void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1" marB="4573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1500" y="3829050"/>
            <a:ext cx="103346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</a:rPr>
              <a:t>Model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58150" y="4057650"/>
            <a:ext cx="8509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</a:rPr>
              <a:t>View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3000" y="5829300"/>
            <a:ext cx="15573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</a:rPr>
              <a:t>Controller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216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Presses Next Button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224545-B886-4E0E-8B9F-987AD0EB9AB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75836" y="1146868"/>
            <a:ext cx="738664" cy="508248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vert="vert270" wrap="none" tIns="731520" bIns="731520">
            <a:spAutoFit/>
          </a:bodyPr>
          <a:lstStyle/>
          <a:p>
            <a:pPr>
              <a:defRPr/>
            </a:pPr>
            <a:r>
              <a:rPr lang="en-US" sz="3600" b="1" dirty="0" err="1" smtClean="0">
                <a:latin typeface="Courier New" pitchFamily="49" charset="0"/>
                <a:cs typeface="Courier New" pitchFamily="49" charset="0"/>
              </a:rPr>
              <a:t>ViewerView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   </a:t>
            </a:r>
            <a:endParaRPr lang="en-US" sz="3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02668" y="1145907"/>
            <a:ext cx="738664" cy="508344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vert="vert270" wrap="none" tIns="365760" bIns="274320">
            <a:spAutoFit/>
          </a:bodyPr>
          <a:lstStyle/>
          <a:p>
            <a:pPr>
              <a:defRPr/>
            </a:pPr>
            <a:r>
              <a:rPr lang="en-US" sz="3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ViewerController</a:t>
            </a:r>
            <a:endParaRPr lang="en-US" sz="3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428750" y="2114550"/>
            <a:ext cx="2743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943100" y="1657350"/>
            <a:ext cx="22526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490936" y="2809503"/>
            <a:ext cx="738664" cy="341984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vert="vert270" wrap="none" tIns="182880" bIns="182880">
            <a:spAutoFit/>
          </a:bodyPr>
          <a:lstStyle/>
          <a:p>
            <a:pPr>
              <a:defRPr/>
            </a:pPr>
            <a:r>
              <a:rPr lang="en-US" sz="3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ViewerModel</a:t>
            </a:r>
            <a:endParaRPr lang="en-US" sz="3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972050" y="3600450"/>
            <a:ext cx="25146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670992" y="3173413"/>
            <a:ext cx="18389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getNextImage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714500" y="1573213"/>
            <a:ext cx="322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240779" y="3074988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10800000" flipV="1">
            <a:off x="1701800" y="5429250"/>
            <a:ext cx="240030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247542" y="5002213"/>
            <a:ext cx="12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setImage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416300" y="49149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3</a:t>
            </a:r>
            <a:endParaRPr lang="en-US" b="1" dirty="0">
              <a:solidFill>
                <a:srgbClr val="FFC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6261" y="1842294"/>
            <a:ext cx="1208907" cy="50085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Next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47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3" grpId="0"/>
      <p:bldP spid="29" grpId="0"/>
      <p:bldP spid="30" grpId="0"/>
      <p:bldP spid="24" grpId="0"/>
      <p:bldP spid="2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63D04D-98C1-41F5-B289-7BEA8F142FA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ViewerController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implements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ActionListener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endParaRPr lang="en-CA" dirty="0">
              <a:latin typeface="Courier New"/>
            </a:endParaRP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ViewerModel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C0"/>
                </a:solidFill>
                <a:latin typeface="Courier New"/>
              </a:rPr>
              <a:t>model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C0"/>
                </a:solidFill>
                <a:latin typeface="Courier New"/>
              </a:rPr>
              <a:t>view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endParaRPr lang="en-CA" dirty="0">
              <a:latin typeface="Courier New"/>
            </a:endParaRPr>
          </a:p>
          <a:p>
            <a:r>
              <a:rPr lang="en-CA" dirty="0" smtClean="0">
                <a:solidFill>
                  <a:srgbClr val="3F5FBF"/>
                </a:solidFill>
                <a:latin typeface="Courier New"/>
              </a:rPr>
              <a:t>  /**</a:t>
            </a:r>
            <a:endParaRPr lang="en-CA" dirty="0">
              <a:solidFill>
                <a:srgbClr val="3F5FBF"/>
              </a:solidFill>
              <a:latin typeface="Courier New"/>
            </a:endParaRP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</a:t>
            </a:r>
            <a:r>
              <a:rPr lang="en-CA" dirty="0" smtClean="0">
                <a:solidFill>
                  <a:srgbClr val="3F5FBF"/>
                </a:solidFill>
                <a:latin typeface="Courier New"/>
              </a:rPr>
              <a:t>  * </a:t>
            </a:r>
            <a:r>
              <a:rPr lang="en-CA" dirty="0">
                <a:solidFill>
                  <a:srgbClr val="3F5FBF"/>
                </a:solidFill>
                <a:latin typeface="Courier New"/>
              </a:rPr>
              <a:t>Creates a controller having no model and no view.</a:t>
            </a:r>
          </a:p>
          <a:p>
            <a:r>
              <a:rPr lang="en-CA" dirty="0" smtClean="0">
                <a:solidFill>
                  <a:srgbClr val="3F5FBF"/>
                </a:solidFill>
                <a:latin typeface="Courier New"/>
              </a:rPr>
              <a:t>   </a:t>
            </a:r>
            <a:r>
              <a:rPr lang="en-CA" dirty="0">
                <a:solidFill>
                  <a:srgbClr val="3F5FBF"/>
                </a:solidFill>
                <a:latin typeface="Courier New"/>
              </a:rPr>
              <a:t>*/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public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ViewerController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1444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>
                <a:solidFill>
                  <a:srgbClr val="3F5FBF"/>
                </a:solidFill>
                <a:latin typeface="Courier New"/>
              </a:rPr>
              <a:t>/**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 Sets the model for the controller.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 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 </a:t>
            </a:r>
            <a:r>
              <a:rPr lang="en-CA" dirty="0">
                <a:solidFill>
                  <a:srgbClr val="7F9FBF"/>
                </a:solidFill>
                <a:latin typeface="Courier New"/>
              </a:rPr>
              <a:t>@</a:t>
            </a:r>
            <a:r>
              <a:rPr lang="en-CA" dirty="0" err="1">
                <a:solidFill>
                  <a:srgbClr val="7F9FBF"/>
                </a:solidFill>
                <a:latin typeface="Courier New"/>
              </a:rPr>
              <a:t>param</a:t>
            </a:r>
            <a:r>
              <a:rPr lang="en-CA" dirty="0">
                <a:solidFill>
                  <a:srgbClr val="3F5FBF"/>
                </a:solidFill>
                <a:latin typeface="Courier New"/>
              </a:rPr>
              <a:t> model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            the viewer model the controller should use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*/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setModel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ViewerModel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model)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model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= model;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en-CA" dirty="0">
              <a:latin typeface="Courier New"/>
            </a:endParaRP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/**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 Sets the view for the controller.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 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 </a:t>
            </a:r>
            <a:r>
              <a:rPr lang="en-CA" dirty="0">
                <a:solidFill>
                  <a:srgbClr val="7F9FBF"/>
                </a:solidFill>
                <a:latin typeface="Courier New"/>
              </a:rPr>
              <a:t>@</a:t>
            </a:r>
            <a:r>
              <a:rPr lang="en-CA" dirty="0" err="1">
                <a:solidFill>
                  <a:srgbClr val="7F9FBF"/>
                </a:solidFill>
                <a:latin typeface="Courier New"/>
              </a:rPr>
              <a:t>param</a:t>
            </a:r>
            <a:r>
              <a:rPr lang="en-CA" dirty="0">
                <a:solidFill>
                  <a:srgbClr val="3F5FBF"/>
                </a:solidFill>
                <a:latin typeface="Courier New"/>
              </a:rPr>
              <a:t> view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            the view the controller should use</a:t>
            </a:r>
          </a:p>
          <a:p>
            <a:r>
              <a:rPr lang="en-CA" dirty="0">
                <a:solidFill>
                  <a:srgbClr val="3F5FBF"/>
                </a:solidFill>
                <a:latin typeface="Courier New"/>
              </a:rPr>
              <a:t> */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setView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view)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view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= view;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}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1776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/**</a:t>
            </a:r>
          </a:p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 * The method that responds to events emitted by the view components.</a:t>
            </a:r>
          </a:p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 * </a:t>
            </a:r>
          </a:p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 * </a:t>
            </a:r>
            <a:r>
              <a:rPr lang="en-CA" sz="1400" dirty="0">
                <a:solidFill>
                  <a:srgbClr val="7F9FBF"/>
                </a:solidFill>
                <a:latin typeface="Courier New"/>
              </a:rPr>
              <a:t>@</a:t>
            </a:r>
            <a:r>
              <a:rPr lang="en-CA" sz="1400" dirty="0" err="1">
                <a:solidFill>
                  <a:srgbClr val="7F9FBF"/>
                </a:solidFill>
                <a:latin typeface="Courier New"/>
              </a:rPr>
              <a:t>param</a:t>
            </a:r>
            <a:r>
              <a:rPr lang="en-CA" sz="1400" dirty="0">
                <a:solidFill>
                  <a:srgbClr val="3F5FBF"/>
                </a:solidFill>
                <a:latin typeface="Courier New"/>
              </a:rPr>
              <a:t> event</a:t>
            </a:r>
          </a:p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 *            an event emitted by the view</a:t>
            </a:r>
          </a:p>
          <a:p>
            <a:r>
              <a:rPr lang="en-CA" sz="1400" dirty="0" smtClean="0">
                <a:solidFill>
                  <a:srgbClr val="3F5FBF"/>
                </a:solidFill>
                <a:latin typeface="Courier New"/>
              </a:rPr>
              <a:t> *</a:t>
            </a:r>
            <a:endParaRPr lang="en-CA" sz="1400" dirty="0">
              <a:solidFill>
                <a:srgbClr val="3F5FBF"/>
              </a:solidFill>
              <a:latin typeface="Courier New"/>
            </a:endParaRPr>
          </a:p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 */</a:t>
            </a:r>
          </a:p>
          <a:p>
            <a:r>
              <a:rPr lang="en-CA" dirty="0">
                <a:solidFill>
                  <a:srgbClr val="646464"/>
                </a:solidFill>
                <a:latin typeface="Courier New"/>
              </a:rPr>
              <a:t>@Override</a:t>
            </a:r>
          </a:p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actionPerformed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ActionEvent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event) {</a:t>
            </a:r>
          </a:p>
          <a:p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}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3815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>
                <a:solidFill>
                  <a:srgbClr val="646464"/>
                </a:solidFill>
                <a:latin typeface="Courier New"/>
              </a:rPr>
              <a:t>@Override</a:t>
            </a:r>
          </a:p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actionPerformed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ActionEvent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event)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String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action =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event.getActionCommand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if 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chemeClr val="bg1"/>
                </a:solidFill>
                <a:latin typeface="Courier New"/>
              </a:rPr>
              <a:t>OPEN</a:t>
            </a:r>
            <a:r>
              <a:rPr lang="en-CA" i="1" dirty="0">
                <a:solidFill>
                  <a:schemeClr val="bg1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File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[] files = 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this.view.getFilesToOpen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this.model.openImages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(files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 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this.model.getCurrentImage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this.view.setImage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(icon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} 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else if (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chemeClr val="bg1"/>
                </a:solidFill>
                <a:latin typeface="Courier New"/>
              </a:rPr>
              <a:t>CLEAR</a:t>
            </a:r>
            <a:r>
              <a:rPr lang="en-CA" i="1" dirty="0">
                <a:solidFill>
                  <a:schemeClr val="bg1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this.model.clearImages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 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this.model.getCurrentImage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this.view.setImage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(icon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} 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else if (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chemeClr val="bg1"/>
                </a:solidFill>
                <a:latin typeface="Courier New"/>
              </a:rPr>
              <a:t>PREVIOUS</a:t>
            </a:r>
            <a:r>
              <a:rPr lang="en-CA" i="1" dirty="0">
                <a:solidFill>
                  <a:schemeClr val="bg1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 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this.model.getPreviousImage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this.view.setImage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(icon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} 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else if (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chemeClr val="bg1"/>
                </a:solidFill>
                <a:latin typeface="Courier New"/>
              </a:rPr>
              <a:t>NEXT</a:t>
            </a:r>
            <a:r>
              <a:rPr lang="en-CA" i="1" dirty="0">
                <a:solidFill>
                  <a:schemeClr val="bg1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 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this.model.getNextImage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this.view.setImage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(icon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}</a:t>
            </a:r>
            <a:endParaRPr lang="en-CA" dirty="0">
              <a:solidFill>
                <a:schemeClr val="bg1"/>
              </a:solidFill>
              <a:latin typeface="Courier New"/>
            </a:endParaRP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0318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>
                <a:solidFill>
                  <a:srgbClr val="646464"/>
                </a:solidFill>
                <a:latin typeface="Courier New"/>
              </a:rPr>
              <a:t>@Override</a:t>
            </a:r>
          </a:p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actionPerformed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ActionEvent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event)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String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action =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event.getActionCommand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if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rgbClr val="0000C0"/>
                </a:solidFill>
                <a:latin typeface="Courier New"/>
              </a:rPr>
              <a:t>OPEN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File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[] files = 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this.view.getFilesToOpen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this.model.openImages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(files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 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this.model.getCurrentImage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this.view.setImage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(icon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else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rgbClr val="0000C0"/>
                </a:solidFill>
                <a:latin typeface="Courier New"/>
              </a:rPr>
              <a:t>CLEAR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this.model.clearImages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 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this.model.getCurrentImage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this.view.setImage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(icon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else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rgbClr val="0000C0"/>
                </a:solidFill>
                <a:latin typeface="Courier New"/>
              </a:rPr>
              <a:t>PREVIOUS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 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this.model.getPreviousImage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this.view.setImage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(icon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else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rgbClr val="0000C0"/>
                </a:solidFill>
                <a:latin typeface="Courier New"/>
              </a:rPr>
              <a:t>NEXT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 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this.model.getNextImage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this.view.setImage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(icon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4269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37659" y="1412755"/>
            <a:ext cx="5420158" cy="115214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>
                <a:solidFill>
                  <a:srgbClr val="646464"/>
                </a:solidFill>
                <a:latin typeface="Courier New"/>
              </a:rPr>
              <a:t>@Override</a:t>
            </a:r>
          </a:p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actionPerformed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ActionEvent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event)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String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action =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event.getActionCommand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if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rgbClr val="0000C0"/>
                </a:solidFill>
                <a:latin typeface="Courier New"/>
              </a:rPr>
              <a:t>OPEN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File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[] files =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view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.getFilesToOpen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model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.openImages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(files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model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.getCurrentImage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view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.setImage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(icon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else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rgbClr val="0000C0"/>
                </a:solidFill>
                <a:latin typeface="Courier New"/>
              </a:rPr>
              <a:t>CLEAR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this.model.clearImages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 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this.model.getCurrentImage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this.view.setImage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(icon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else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rgbClr val="0000C0"/>
                </a:solidFill>
                <a:latin typeface="Courier New"/>
              </a:rPr>
              <a:t>PREVIOUS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 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this.model.getPreviousImage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this.view.setImage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(icon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else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rgbClr val="0000C0"/>
                </a:solidFill>
                <a:latin typeface="Courier New"/>
              </a:rPr>
              <a:t>NEXT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 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this.model.getNextImage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this.view.setImage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(icon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97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Chooses Open Menu Item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224545-B886-4E0E-8B9F-987AD0EB9AB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75836" y="1146868"/>
            <a:ext cx="738664" cy="508248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vert="vert270" wrap="none" tIns="731520" bIns="731520">
            <a:spAutoFit/>
          </a:bodyPr>
          <a:lstStyle/>
          <a:p>
            <a:pPr>
              <a:defRPr/>
            </a:pPr>
            <a:r>
              <a:rPr lang="en-US" sz="3600" b="1" dirty="0" err="1" smtClean="0">
                <a:latin typeface="Courier New" pitchFamily="49" charset="0"/>
                <a:cs typeface="Courier New" pitchFamily="49" charset="0"/>
              </a:rPr>
              <a:t>ViewerView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   </a:t>
            </a:r>
            <a:endParaRPr lang="en-US" sz="3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02668" y="1145907"/>
            <a:ext cx="738664" cy="508344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vert="vert270" wrap="none" tIns="365760" bIns="274320">
            <a:spAutoFit/>
          </a:bodyPr>
          <a:lstStyle/>
          <a:p>
            <a:pPr>
              <a:defRPr/>
            </a:pPr>
            <a:r>
              <a:rPr lang="en-US" sz="3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ViewerController</a:t>
            </a:r>
            <a:endParaRPr lang="en-US" sz="3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428750" y="2114550"/>
            <a:ext cx="2743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943100" y="1657350"/>
            <a:ext cx="22526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490936" y="2809503"/>
            <a:ext cx="738664" cy="341984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vert="vert270" wrap="none" tIns="182880" bIns="182880">
            <a:spAutoFit/>
          </a:bodyPr>
          <a:lstStyle/>
          <a:p>
            <a:pPr>
              <a:defRPr/>
            </a:pPr>
            <a:r>
              <a:rPr lang="en-US" sz="3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ViewerModel</a:t>
            </a:r>
            <a:endParaRPr lang="en-US" sz="3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972050" y="3600450"/>
            <a:ext cx="25146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670992" y="3173413"/>
            <a:ext cx="15632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openImages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714500" y="1573213"/>
            <a:ext cx="322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493712" y="3074988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3</a:t>
            </a:r>
            <a:endParaRPr lang="en-US" b="1" dirty="0">
              <a:solidFill>
                <a:srgbClr val="FFC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10800000" flipV="1">
            <a:off x="1701800" y="5429250"/>
            <a:ext cx="240030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247542" y="5002213"/>
            <a:ext cx="12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setImage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416300" y="49149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5</a:t>
            </a:r>
            <a:endParaRPr lang="en-US" b="1" dirty="0">
              <a:solidFill>
                <a:srgbClr val="FFC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6261" y="1842294"/>
            <a:ext cx="1208907" cy="50085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Open</a:t>
            </a:r>
            <a:endParaRPr lang="en-CA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10800000" flipV="1">
            <a:off x="1806864" y="2848817"/>
            <a:ext cx="240030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806864" y="2421780"/>
            <a:ext cx="21146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getFilesToOpen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823109" y="2334467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>
              <a:solidFill>
                <a:srgbClr val="FFC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975249" y="4349124"/>
            <a:ext cx="25146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290248" y="3922087"/>
            <a:ext cx="2252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getCurrentImage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113581" y="3823662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4</a:t>
            </a:r>
            <a:endParaRPr lang="en-US" b="1" dirty="0">
              <a:solidFill>
                <a:srgbClr val="FFC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85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3" grpId="0"/>
      <p:bldP spid="29" grpId="0"/>
      <p:bldP spid="30" grpId="0"/>
      <p:bldP spid="24" grpId="0"/>
      <p:bldP spid="25" grpId="0"/>
      <p:bldP spid="18" grpId="0"/>
      <p:bldP spid="19" grpId="0"/>
      <p:bldP spid="27" grpId="0"/>
      <p:bldP spid="2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37659" y="2852929"/>
            <a:ext cx="5420158" cy="86410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>
                <a:solidFill>
                  <a:srgbClr val="646464"/>
                </a:solidFill>
                <a:latin typeface="Courier New"/>
              </a:rPr>
              <a:t>@Override</a:t>
            </a:r>
          </a:p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actionPerformed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ActionEvent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event)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String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action =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event.getActionCommand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if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rgbClr val="0000C0"/>
                </a:solidFill>
                <a:latin typeface="Courier New"/>
              </a:rPr>
              <a:t>OPEN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File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[] files =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view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.getFilesToOpen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model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.openImages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(files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model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.getCurrentImage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view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.setImage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(icon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else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rgbClr val="0000C0"/>
                </a:solidFill>
                <a:latin typeface="Courier New"/>
              </a:rPr>
              <a:t>CLEAR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model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.clearImages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model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.getCurrentImage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view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.setImage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(icon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else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rgbClr val="0000C0"/>
                </a:solidFill>
                <a:latin typeface="Courier New"/>
              </a:rPr>
              <a:t>PREVIOUS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 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this.model.getPreviousImage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this.view.setImage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(icon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else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rgbClr val="0000C0"/>
                </a:solidFill>
                <a:latin typeface="Courier New"/>
              </a:rPr>
              <a:t>NEXT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 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this.model.getNextImage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this.view.setImage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(icon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5262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Chooses Clear Menu Item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224545-B886-4E0E-8B9F-987AD0EB9AB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75836" y="1146868"/>
            <a:ext cx="738664" cy="508248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vert="vert270" wrap="none" tIns="731520" bIns="731520">
            <a:spAutoFit/>
          </a:bodyPr>
          <a:lstStyle/>
          <a:p>
            <a:pPr>
              <a:defRPr/>
            </a:pPr>
            <a:r>
              <a:rPr lang="en-US" sz="3600" b="1" dirty="0" err="1" smtClean="0">
                <a:latin typeface="Courier New" pitchFamily="49" charset="0"/>
                <a:cs typeface="Courier New" pitchFamily="49" charset="0"/>
              </a:rPr>
              <a:t>ViewerView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   </a:t>
            </a:r>
            <a:endParaRPr lang="en-US" sz="3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02668" y="1145907"/>
            <a:ext cx="738664" cy="508344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vert="vert270" wrap="none" tIns="365760" bIns="274320">
            <a:spAutoFit/>
          </a:bodyPr>
          <a:lstStyle/>
          <a:p>
            <a:pPr>
              <a:defRPr/>
            </a:pPr>
            <a:r>
              <a:rPr lang="en-US" sz="3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ViewerController</a:t>
            </a:r>
            <a:endParaRPr lang="en-US" sz="3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428750" y="2114550"/>
            <a:ext cx="2743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943100" y="1657350"/>
            <a:ext cx="22526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490936" y="2809503"/>
            <a:ext cx="738664" cy="341984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vert="vert270" wrap="none" tIns="182880" bIns="182880">
            <a:spAutoFit/>
          </a:bodyPr>
          <a:lstStyle/>
          <a:p>
            <a:pPr>
              <a:defRPr/>
            </a:pPr>
            <a:r>
              <a:rPr lang="en-US" sz="3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ViewerModel</a:t>
            </a:r>
            <a:endParaRPr lang="en-US" sz="3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972050" y="3600450"/>
            <a:ext cx="25146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670992" y="3173413"/>
            <a:ext cx="17011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clearImages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714500" y="1573213"/>
            <a:ext cx="322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493712" y="3074988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10800000" flipV="1">
            <a:off x="1701800" y="5429250"/>
            <a:ext cx="240030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247542" y="5002213"/>
            <a:ext cx="12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setImage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416300" y="49149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</p:txBody>
      </p:sp>
      <p:sp>
        <p:nvSpPr>
          <p:cNvPr id="2" name="Rectangle 1"/>
          <p:cNvSpPr/>
          <p:nvPr/>
        </p:nvSpPr>
        <p:spPr>
          <a:xfrm>
            <a:off x="136261" y="1842294"/>
            <a:ext cx="1208907" cy="50085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Clear</a:t>
            </a:r>
            <a:endParaRPr lang="en-CA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975249" y="4349124"/>
            <a:ext cx="25146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290248" y="3922087"/>
            <a:ext cx="2252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getCurrentImage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113581" y="3823662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8948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3" grpId="0"/>
      <p:bldP spid="29" grpId="0"/>
      <p:bldP spid="30" grpId="0"/>
      <p:bldP spid="24" grpId="0"/>
      <p:bldP spid="25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MVC (Notes version)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63D04D-98C1-41F5-B289-7BEA8F142F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83965" y="1585576"/>
            <a:ext cx="2649922" cy="7488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283965" y="5157210"/>
            <a:ext cx="2649922" cy="7488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283965" y="3371393"/>
            <a:ext cx="2649922" cy="7488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5148070" y="4235498"/>
            <a:ext cx="288035" cy="806498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724140" y="4235498"/>
            <a:ext cx="288035" cy="806498"/>
            <a:chOff x="4917642" y="4235498"/>
            <a:chExt cx="288035" cy="806498"/>
          </a:xfrm>
        </p:grpSpPr>
        <p:sp>
          <p:nvSpPr>
            <p:cNvPr id="9" name="Down Arrow 8"/>
            <p:cNvSpPr/>
            <p:nvPr/>
          </p:nvSpPr>
          <p:spPr>
            <a:xfrm flipV="1">
              <a:off x="4917642" y="4235498"/>
              <a:ext cx="288035" cy="806498"/>
            </a:xfrm>
            <a:prstGeom prst="down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975249" y="4869175"/>
              <a:ext cx="172821" cy="1152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976187" y="4638747"/>
              <a:ext cx="172821" cy="1152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66445" y="4408319"/>
              <a:ext cx="172821" cy="1152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Down Arrow 18"/>
          <p:cNvSpPr/>
          <p:nvPr/>
        </p:nvSpPr>
        <p:spPr>
          <a:xfrm flipV="1">
            <a:off x="5148070" y="2449681"/>
            <a:ext cx="288035" cy="806498"/>
          </a:xfrm>
          <a:prstGeom prst="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83402" y="2016126"/>
            <a:ext cx="37701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controller invokes Model</a:t>
            </a:r>
            <a:br>
              <a:rPr lang="en-US" sz="2400" dirty="0" smtClean="0">
                <a:solidFill>
                  <a:srgbClr val="0070C0"/>
                </a:solidFill>
                <a:latin typeface="+mn-lt"/>
              </a:rPr>
            </a:b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methods to: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get Model state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modify Model state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9082" y="3889856"/>
            <a:ext cx="43377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  <a:latin typeface="+mn-lt"/>
              </a:rPr>
              <a:t>controller invokes View</a:t>
            </a:r>
            <a:br>
              <a:rPr lang="en-US" sz="2400" dirty="0" smtClean="0">
                <a:solidFill>
                  <a:srgbClr val="C00000"/>
                </a:solidFill>
                <a:latin typeface="+mn-lt"/>
              </a:rPr>
            </a:br>
            <a:r>
              <a:rPr lang="en-US" sz="2400" dirty="0" smtClean="0">
                <a:solidFill>
                  <a:srgbClr val="C00000"/>
                </a:solidFill>
                <a:latin typeface="+mn-lt"/>
              </a:rPr>
              <a:t>methods to: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  <a:latin typeface="+mn-lt"/>
              </a:rPr>
              <a:t>update the View based on</a:t>
            </a:r>
            <a:br>
              <a:rPr lang="en-US" sz="2400" dirty="0" smtClean="0">
                <a:solidFill>
                  <a:srgbClr val="C00000"/>
                </a:solidFill>
                <a:latin typeface="+mn-lt"/>
              </a:rPr>
            </a:br>
            <a:r>
              <a:rPr lang="en-US" sz="2400" dirty="0" smtClean="0">
                <a:solidFill>
                  <a:srgbClr val="C00000"/>
                </a:solidFill>
                <a:latin typeface="+mn-lt"/>
              </a:rPr>
              <a:t>changes in the Model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37466" y="4223248"/>
            <a:ext cx="28702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View sends events</a:t>
            </a:r>
            <a:br>
              <a:rPr lang="en-US" sz="2400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to Controller</a:t>
            </a:r>
          </a:p>
        </p:txBody>
      </p:sp>
    </p:spTree>
    <p:extLst>
      <p:ext uri="{BB962C8B-B14F-4D97-AF65-F5344CB8AC3E}">
        <p14:creationId xmlns:p14="http://schemas.microsoft.com/office/powerpoint/2010/main" val="9720875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37659" y="4005070"/>
            <a:ext cx="5420158" cy="57607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>
                <a:solidFill>
                  <a:srgbClr val="646464"/>
                </a:solidFill>
                <a:latin typeface="Courier New"/>
              </a:rPr>
              <a:t>@Override</a:t>
            </a:r>
          </a:p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actionPerformed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ActionEvent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event)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String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action =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event.getActionCommand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if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rgbClr val="0000C0"/>
                </a:solidFill>
                <a:latin typeface="Courier New"/>
              </a:rPr>
              <a:t>OPEN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File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[] files =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view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.getFilesToOpen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model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.openImages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(files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model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.getCurrentImage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view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.setImage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(icon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else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rgbClr val="0000C0"/>
                </a:solidFill>
                <a:latin typeface="Courier New"/>
              </a:rPr>
              <a:t>CLEAR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model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.clearImages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model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.getCurrentImage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view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.setImage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(icon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else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rgbClr val="0000C0"/>
                </a:solidFill>
                <a:latin typeface="Courier New"/>
              </a:rPr>
              <a:t>PREVIOUS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model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.getPreviousImage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view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.setImage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(icon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else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rgbClr val="0000C0"/>
                </a:solidFill>
                <a:latin typeface="Courier New"/>
              </a:rPr>
              <a:t>NEXT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 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chemeClr val="bg1"/>
                </a:solidFill>
                <a:latin typeface="Courier New"/>
              </a:rPr>
              <a:t>this.model.getNextImage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chemeClr val="bg1"/>
                </a:solidFill>
                <a:latin typeface="Courier New"/>
              </a:rPr>
              <a:t>this.view.setImage</a:t>
            </a:r>
            <a:r>
              <a:rPr lang="en-CA" dirty="0" smtClean="0">
                <a:solidFill>
                  <a:schemeClr val="bg1"/>
                </a:solidFill>
                <a:latin typeface="Courier New"/>
              </a:rPr>
              <a:t>(icon</a:t>
            </a:r>
            <a:r>
              <a:rPr lang="en-CA" dirty="0">
                <a:solidFill>
                  <a:schemeClr val="bg1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0858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Presses Previous Button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224545-B886-4E0E-8B9F-987AD0EB9AB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75836" y="1146868"/>
            <a:ext cx="738664" cy="508248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vert="vert270" wrap="none" tIns="731520" bIns="731520">
            <a:spAutoFit/>
          </a:bodyPr>
          <a:lstStyle/>
          <a:p>
            <a:pPr>
              <a:defRPr/>
            </a:pPr>
            <a:r>
              <a:rPr lang="en-US" sz="3600" b="1" dirty="0" err="1" smtClean="0">
                <a:latin typeface="Courier New" pitchFamily="49" charset="0"/>
                <a:cs typeface="Courier New" pitchFamily="49" charset="0"/>
              </a:rPr>
              <a:t>ViewerView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   </a:t>
            </a:r>
            <a:endParaRPr lang="en-US" sz="3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02668" y="1145907"/>
            <a:ext cx="738664" cy="508344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vert="vert270" wrap="none" tIns="365760" bIns="274320">
            <a:spAutoFit/>
          </a:bodyPr>
          <a:lstStyle/>
          <a:p>
            <a:pPr>
              <a:defRPr/>
            </a:pPr>
            <a:r>
              <a:rPr lang="en-US" sz="3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ViewerController</a:t>
            </a:r>
            <a:endParaRPr lang="en-US" sz="3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428750" y="2114550"/>
            <a:ext cx="2743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943100" y="1657350"/>
            <a:ext cx="22526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490936" y="2809503"/>
            <a:ext cx="738664" cy="341984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vert="vert270" wrap="none" tIns="182880" bIns="182880">
            <a:spAutoFit/>
          </a:bodyPr>
          <a:lstStyle/>
          <a:p>
            <a:pPr>
              <a:defRPr/>
            </a:pPr>
            <a:r>
              <a:rPr lang="en-US" sz="3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ViewerModel</a:t>
            </a:r>
            <a:endParaRPr lang="en-US" sz="3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714500" y="1573213"/>
            <a:ext cx="322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10800000" flipV="1">
            <a:off x="1701800" y="5429250"/>
            <a:ext cx="240030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247542" y="5002213"/>
            <a:ext cx="12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setImage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416300" y="49149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3</a:t>
            </a:r>
            <a:endParaRPr lang="en-US" b="1" dirty="0">
              <a:solidFill>
                <a:srgbClr val="FFC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6261" y="1842294"/>
            <a:ext cx="1208907" cy="50085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Previous</a:t>
            </a:r>
            <a:endParaRPr lang="en-CA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860035" y="4349124"/>
            <a:ext cx="25146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175034" y="3922087"/>
            <a:ext cx="23903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getPreviousImage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998367" y="3823662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>
              <a:solidFill>
                <a:srgbClr val="FFC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511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9" grpId="0"/>
      <p:bldP spid="24" grpId="0"/>
      <p:bldP spid="25" grpId="0"/>
      <p:bldP spid="27" grpId="0"/>
      <p:bldP spid="2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37659" y="4811568"/>
            <a:ext cx="5420158" cy="57607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>
                <a:solidFill>
                  <a:srgbClr val="646464"/>
                </a:solidFill>
                <a:latin typeface="Courier New"/>
              </a:rPr>
              <a:t>@Override</a:t>
            </a:r>
          </a:p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actionPerformed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ActionEvent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event)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String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action =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event.getActionCommand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if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rgbClr val="0000C0"/>
                </a:solidFill>
                <a:latin typeface="Courier New"/>
              </a:rPr>
              <a:t>OPEN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File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[] files =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view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.getFilesToOpen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model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.openImages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(files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model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.getCurrentImage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view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.setImage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(icon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else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rgbClr val="0000C0"/>
                </a:solidFill>
                <a:latin typeface="Courier New"/>
              </a:rPr>
              <a:t>CLEAR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model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.clearImages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model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.getCurrentImage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view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.setImage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(icon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else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rgbClr val="0000C0"/>
                </a:solidFill>
                <a:latin typeface="Courier New"/>
              </a:rPr>
              <a:t>PREVIOUS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model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.getPreviousImage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view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.setImage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(icon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else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action.equals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ViewerView.</a:t>
            </a:r>
            <a:r>
              <a:rPr lang="en-CA" i="1" dirty="0" err="1">
                <a:solidFill>
                  <a:srgbClr val="0000C0"/>
                </a:solidFill>
                <a:latin typeface="Courier New"/>
              </a:rPr>
              <a:t>NEXT</a:t>
            </a:r>
            <a:r>
              <a:rPr lang="en-CA" i="1" dirty="0">
                <a:solidFill>
                  <a:srgbClr val="000000"/>
                </a:solidFill>
                <a:latin typeface="Courier New"/>
              </a:rPr>
              <a:t>)) {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ImageIcon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icon = </a:t>
            </a:r>
            <a:r>
              <a:rPr lang="en-CA" dirty="0" err="1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>
                <a:solidFill>
                  <a:srgbClr val="0000C0"/>
                </a:solidFill>
                <a:latin typeface="Courier New"/>
              </a:rPr>
              <a:t>model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.getNextImage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 smtClean="0">
                <a:solidFill>
                  <a:srgbClr val="7F0055"/>
                </a:solidFill>
                <a:latin typeface="Courier New"/>
              </a:rPr>
              <a:t>    </a:t>
            </a:r>
            <a:r>
              <a:rPr lang="en-CA" dirty="0" err="1" smtClean="0">
                <a:solidFill>
                  <a:srgbClr val="7F0055"/>
                </a:solidFill>
                <a:latin typeface="Courier New"/>
              </a:rPr>
              <a:t>this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CA" dirty="0" err="1" smtClean="0">
                <a:solidFill>
                  <a:srgbClr val="0000C0"/>
                </a:solidFill>
                <a:latin typeface="Courier New"/>
              </a:rPr>
              <a:t>view</a:t>
            </a:r>
            <a:r>
              <a:rPr lang="en-CA" dirty="0" err="1" smtClean="0">
                <a:solidFill>
                  <a:srgbClr val="000000"/>
                </a:solidFill>
                <a:latin typeface="Courier New"/>
              </a:rPr>
              <a:t>.setImage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(icon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en-CA" dirty="0">
              <a:solidFill>
                <a:srgbClr val="000000"/>
              </a:solidFill>
              <a:latin typeface="Courier New"/>
            </a:endParaRP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4960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Presses Next Button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224545-B886-4E0E-8B9F-987AD0EB9AB6}" type="slidenum">
              <a:rPr lang="en-US" smtClean="0">
                <a:solidFill>
                  <a:srgbClr val="303030"/>
                </a:solidFill>
              </a:rPr>
              <a:pPr>
                <a:defRPr/>
              </a:pPr>
              <a:t>43</a:t>
            </a:fld>
            <a:endParaRPr lang="en-US">
              <a:solidFill>
                <a:srgbClr val="30303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5836" y="1146868"/>
            <a:ext cx="738664" cy="508248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vert="vert270" wrap="none" tIns="731520" bIns="731520">
            <a:spAutoFit/>
          </a:bodyPr>
          <a:lstStyle/>
          <a:p>
            <a:pPr>
              <a:defRPr/>
            </a:pPr>
            <a:r>
              <a:rPr lang="en-US" sz="36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ViewerView</a:t>
            </a:r>
            <a:r>
              <a:rPr lang="en-US" sz="3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</a:t>
            </a:r>
            <a:endParaRPr lang="en-US" sz="36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02668" y="1145907"/>
            <a:ext cx="738664" cy="508344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vert="vert270" wrap="none" tIns="365760" bIns="274320">
            <a:spAutoFit/>
          </a:bodyPr>
          <a:lstStyle/>
          <a:p>
            <a:pPr>
              <a:defRPr/>
            </a:pPr>
            <a:r>
              <a:rPr lang="en-US" sz="3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ViewerController</a:t>
            </a:r>
            <a:endParaRPr lang="en-US" sz="3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428750" y="2114550"/>
            <a:ext cx="2743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943100" y="1657350"/>
            <a:ext cx="22526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490936" y="2809503"/>
            <a:ext cx="738664" cy="341984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vert="vert270" wrap="none" tIns="182880" bIns="182880">
            <a:spAutoFit/>
          </a:bodyPr>
          <a:lstStyle/>
          <a:p>
            <a:pPr>
              <a:defRPr/>
            </a:pPr>
            <a:r>
              <a:rPr lang="en-US" sz="3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ViewerModel</a:t>
            </a:r>
            <a:endParaRPr lang="en-US" sz="3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714500" y="1573213"/>
            <a:ext cx="322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10800000" flipV="1">
            <a:off x="1701800" y="5429250"/>
            <a:ext cx="240030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247542" y="5002213"/>
            <a:ext cx="12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setImage</a:t>
            </a:r>
            <a:endParaRPr lang="en-US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416300" y="49149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3</a:t>
            </a:r>
            <a:endParaRPr lang="en-US" b="1" dirty="0">
              <a:solidFill>
                <a:srgbClr val="FFC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6261" y="1842294"/>
            <a:ext cx="1208907" cy="50085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prstClr val="black"/>
                </a:solidFill>
              </a:rPr>
              <a:t>Next</a:t>
            </a:r>
            <a:endParaRPr lang="en-CA" dirty="0">
              <a:solidFill>
                <a:prstClr val="black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937750" y="4349124"/>
            <a:ext cx="25146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555778" y="3922087"/>
            <a:ext cx="18389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getNextImage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379111" y="3823662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>
              <a:solidFill>
                <a:srgbClr val="FFC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189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9" grpId="0"/>
      <p:bldP spid="24" grpId="0"/>
      <p:bldP spid="25" grpId="0"/>
      <p:bldP spid="27" grpId="0"/>
      <p:bldP spid="2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Image Viewer Application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we need one more class that represents the image viewer application</a:t>
            </a:r>
          </a:p>
          <a:p>
            <a:pPr lvl="1"/>
            <a:r>
              <a:rPr lang="en-CA" dirty="0" smtClean="0"/>
              <a:t>has a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CA" dirty="0" smtClean="0"/>
              <a:t> method</a:t>
            </a:r>
          </a:p>
          <a:p>
            <a:pPr lvl="1"/>
            <a:r>
              <a:rPr lang="en-CA" dirty="0" smtClean="0"/>
              <a:t>makes a </a:t>
            </a:r>
            <a:r>
              <a:rPr lang="en-CA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ViewerModel</a:t>
            </a:r>
            <a:r>
              <a:rPr lang="en-CA" dirty="0" smtClean="0"/>
              <a:t> </a:t>
            </a:r>
          </a:p>
          <a:p>
            <a:pPr lvl="1"/>
            <a:r>
              <a:rPr lang="en-CA" dirty="0"/>
              <a:t>makes a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ViewerController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CA" dirty="0" smtClean="0"/>
          </a:p>
          <a:p>
            <a:pPr lvl="1"/>
            <a:r>
              <a:rPr lang="en-CA" dirty="0" smtClean="0"/>
              <a:t>makes </a:t>
            </a:r>
            <a:r>
              <a:rPr lang="en-CA" dirty="0"/>
              <a:t>a </a:t>
            </a:r>
            <a:r>
              <a:rPr lang="en-CA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ViewerView</a:t>
            </a:r>
            <a:r>
              <a:rPr lang="en-CA" dirty="0" smtClean="0"/>
              <a:t> </a:t>
            </a:r>
          </a:p>
          <a:p>
            <a:pPr lvl="2"/>
            <a:r>
              <a:rPr lang="en-CA" dirty="0" smtClean="0"/>
              <a:t>passes the controller to the view constructor so that the view knows where to send events</a:t>
            </a:r>
          </a:p>
          <a:p>
            <a:pPr lvl="1"/>
            <a:r>
              <a:rPr lang="en-CA" dirty="0" smtClean="0"/>
              <a:t>tells the controller about the model and the view</a:t>
            </a:r>
          </a:p>
          <a:p>
            <a:pPr lvl="1"/>
            <a:r>
              <a:rPr lang="en-CA" dirty="0" smtClean="0"/>
              <a:t>makes the view visible</a:t>
            </a:r>
            <a:endParaRPr lang="en-CA" dirty="0"/>
          </a:p>
          <a:p>
            <a:pPr lvl="1"/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63D04D-98C1-41F5-B289-7BEA8F142FA6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7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ViewerApp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 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private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ViewerApp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 {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  }</a:t>
            </a:r>
          </a:p>
          <a:p>
            <a:r>
              <a:rPr lang="en-CA" sz="1400" dirty="0">
                <a:solidFill>
                  <a:srgbClr val="000000"/>
                </a:solidFill>
                <a:latin typeface="Courier New"/>
              </a:rPr>
              <a:t>  </a:t>
            </a:r>
            <a:r>
              <a:rPr lang="en-CA" sz="1400" dirty="0">
                <a:solidFill>
                  <a:srgbClr val="3F5FBF"/>
                </a:solidFill>
                <a:latin typeface="Courier New"/>
              </a:rPr>
              <a:t>/**</a:t>
            </a:r>
          </a:p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   * The entry point to the image viewer application. Creates the model,</a:t>
            </a:r>
          </a:p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   * view, and controller, and makes the view visible.</a:t>
            </a:r>
          </a:p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   * </a:t>
            </a:r>
          </a:p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   * </a:t>
            </a:r>
            <a:r>
              <a:rPr lang="en-CA" sz="1400" dirty="0">
                <a:solidFill>
                  <a:srgbClr val="7F9FBF"/>
                </a:solidFill>
                <a:latin typeface="Courier New"/>
              </a:rPr>
              <a:t>@</a:t>
            </a:r>
            <a:r>
              <a:rPr lang="en-CA" sz="1400" dirty="0" err="1">
                <a:solidFill>
                  <a:srgbClr val="7F9FBF"/>
                </a:solidFill>
                <a:latin typeface="Courier New"/>
              </a:rPr>
              <a:t>param</a:t>
            </a:r>
            <a:r>
              <a:rPr lang="en-CA" sz="1400" dirty="0">
                <a:solidFill>
                  <a:srgbClr val="3F5FBF"/>
                </a:solidFill>
                <a:latin typeface="Courier New"/>
              </a:rPr>
              <a:t> </a:t>
            </a:r>
            <a:r>
              <a:rPr lang="en-CA" sz="1400" dirty="0" err="1">
                <a:solidFill>
                  <a:srgbClr val="3F5FBF"/>
                </a:solidFill>
                <a:latin typeface="Courier New"/>
              </a:rPr>
              <a:t>args</a:t>
            </a:r>
            <a:r>
              <a:rPr lang="en-CA" sz="1400" dirty="0">
                <a:solidFill>
                  <a:srgbClr val="3F5FBF"/>
                </a:solidFill>
                <a:latin typeface="Courier New"/>
              </a:rPr>
              <a:t> </a:t>
            </a:r>
            <a:r>
              <a:rPr lang="en-CA" sz="1400" dirty="0" smtClean="0">
                <a:solidFill>
                  <a:srgbClr val="3F5FBF"/>
                </a:solidFill>
                <a:latin typeface="Courier New"/>
              </a:rPr>
              <a:t>not </a:t>
            </a:r>
            <a:r>
              <a:rPr lang="en-CA" sz="1400" dirty="0">
                <a:solidFill>
                  <a:srgbClr val="3F5FBF"/>
                </a:solidFill>
                <a:latin typeface="Courier New"/>
              </a:rPr>
              <a:t>used</a:t>
            </a:r>
          </a:p>
          <a:p>
            <a:r>
              <a:rPr lang="en-CA" sz="1400" dirty="0">
                <a:solidFill>
                  <a:srgbClr val="3F5FBF"/>
                </a:solidFill>
                <a:latin typeface="Courier New"/>
              </a:rPr>
              <a:t>   */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CA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static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main(String[]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args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ViewerModel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model =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ViewerModel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ViewerController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controller =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ViewerController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view = 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ViewerView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(controller);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controller.setModel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(model);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controller.setView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(view);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urier New"/>
              </a:rPr>
              <a:t>view.setVisible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CA" dirty="0">
                <a:solidFill>
                  <a:srgbClr val="7F0055"/>
                </a:solidFill>
                <a:latin typeface="Courier New"/>
              </a:rPr>
              <a:t>true</a:t>
            </a:r>
            <a:r>
              <a:rPr lang="en-CA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  }</a:t>
            </a:r>
          </a:p>
          <a:p>
            <a:r>
              <a:rPr lang="en-CA" dirty="0">
                <a:solidFill>
                  <a:srgbClr val="000000"/>
                </a:solidFill>
                <a:latin typeface="Courier New"/>
              </a:rPr>
              <a:t>}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4049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actionPerformed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even with only </a:t>
            </a:r>
            <a:r>
              <a:rPr lang="en-US" dirty="0" smtClean="0"/>
              <a:t>2 </a:t>
            </a:r>
            <a:r>
              <a:rPr lang="en-US" dirty="0"/>
              <a:t>buttons and 2 menu items our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dirty="0"/>
              <a:t> method is unwieldy</a:t>
            </a:r>
          </a:p>
          <a:p>
            <a:pPr lvl="1">
              <a:defRPr/>
            </a:pPr>
            <a:r>
              <a:rPr lang="en-US" dirty="0"/>
              <a:t>imagine what would happen if you tried to implement a Controller this way for a big </a:t>
            </a:r>
            <a:r>
              <a:rPr lang="en-US" dirty="0" smtClean="0"/>
              <a:t>application with hundreds of buttons and menu items</a:t>
            </a:r>
          </a:p>
          <a:p>
            <a:pPr>
              <a:defRPr/>
            </a:pP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234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Processing an event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each part of the if statement in our current implementation of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CA" dirty="0" smtClean="0"/>
              <a:t> deals with processing of a different kind of event</a:t>
            </a:r>
          </a:p>
          <a:p>
            <a:pPr lvl="1"/>
            <a:r>
              <a:rPr lang="en-CA" dirty="0" smtClean="0"/>
              <a:t>"open" event</a:t>
            </a:r>
          </a:p>
          <a:p>
            <a:pPr lvl="1"/>
            <a:r>
              <a:rPr lang="en-CA" dirty="0" smtClean="0"/>
              <a:t>"clear" event</a:t>
            </a:r>
          </a:p>
          <a:p>
            <a:pPr lvl="1"/>
            <a:r>
              <a:rPr lang="en-CA" dirty="0" smtClean="0"/>
              <a:t>"next" event</a:t>
            </a:r>
          </a:p>
          <a:p>
            <a:pPr lvl="1"/>
            <a:r>
              <a:rPr lang="en-CA" dirty="0" smtClean="0"/>
              <a:t>"previous" event</a:t>
            </a:r>
          </a:p>
          <a:p>
            <a:r>
              <a:rPr lang="en-US" dirty="0"/>
              <a:t>rather than one big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dirty="0"/>
              <a:t> method we can encapsulate the processing of each event in a separate object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8277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Processing an event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9510" y="3774642"/>
            <a:ext cx="2736332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CA" b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ProcessNextEvent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510" y="2852930"/>
            <a:ext cx="2736332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CA" b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ProcessClearEvent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9510" y="1931218"/>
            <a:ext cx="2736332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CA" b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ProcessOpenEvent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89672" y="3135024"/>
            <a:ext cx="3799604" cy="7488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CA" b="1" dirty="0" smtClean="0">
                <a:solidFill>
                  <a:schemeClr val="tx1"/>
                </a:solidFill>
                <a:latin typeface="Consolas"/>
                <a:cs typeface="Courier New" pitchFamily="49" charset="0"/>
              </a:rPr>
              <a:t>«interface»</a:t>
            </a:r>
            <a:r>
              <a:rPr lang="en-CA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CA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CA" b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ProcessEvent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9510" y="4696354"/>
            <a:ext cx="2736332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CA" b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ProcessPreviousEvent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3" name="Isosceles Triangle 12"/>
          <p:cNvSpPr/>
          <p:nvPr/>
        </p:nvSpPr>
        <p:spPr>
          <a:xfrm rot="5400000">
            <a:off x="4485590" y="3567762"/>
            <a:ext cx="171450" cy="171450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3880716" y="2302693"/>
            <a:ext cx="0" cy="276513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275842" y="2302693"/>
            <a:ext cx="60487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275842" y="3214880"/>
            <a:ext cx="60487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275842" y="4136592"/>
            <a:ext cx="60487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275842" y="5067829"/>
            <a:ext cx="60487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689672" y="3883914"/>
            <a:ext cx="3799604" cy="6912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+ process(</a:t>
            </a:r>
            <a:r>
              <a:rPr lang="en-US" b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ViewerView</a:t>
            </a:r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,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          </a:t>
            </a:r>
            <a:r>
              <a:rPr lang="en-US" b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ViewerModel</a:t>
            </a:r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): void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3880716" y="3653487"/>
            <a:ext cx="60487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36556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interface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ProcessEvent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process(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ViewerView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view,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ViewerModel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model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</a:t>
            </a:r>
          </a:p>
          <a:p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</a:p>
          <a:p>
            <a:endParaRPr lang="en-CA" dirty="0"/>
          </a:p>
        </p:txBody>
      </p:sp>
      <p:sp>
        <p:nvSpPr>
          <p:cNvPr id="6" name="Up Arrow 5"/>
          <p:cNvSpPr/>
          <p:nvPr/>
        </p:nvSpPr>
        <p:spPr>
          <a:xfrm rot="-2700000">
            <a:off x="3477422" y="1443606"/>
            <a:ext cx="230428" cy="345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3849820" y="1470362"/>
            <a:ext cx="46404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a method that encapsulates the processing of</a:t>
            </a:r>
          </a:p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an event; every class that implements this</a:t>
            </a:r>
          </a:p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interface must implement </a:t>
            </a:r>
            <a:r>
              <a:rPr lang="en-US" sz="1600" b="1" dirty="0">
                <a:solidFill>
                  <a:srgbClr val="000000"/>
                </a:solidFill>
                <a:latin typeface="Segoe UI"/>
                <a:cs typeface="Courier New" pitchFamily="49" charset="0"/>
              </a:rPr>
              <a:t>process</a:t>
            </a:r>
            <a:endParaRPr lang="en-CA" dirty="0">
              <a:solidFill>
                <a:schemeClr val="accent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05682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MVC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why adopt this design?</a:t>
            </a:r>
          </a:p>
          <a:p>
            <a:r>
              <a:rPr lang="en-US" dirty="0" smtClean="0"/>
              <a:t>completely decouples the Model and the View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63D04D-98C1-41F5-B289-7BEA8F142F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6750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java.io.File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Segoe UI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javax.swing.ImageIcon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endParaRPr lang="en-US" dirty="0">
              <a:latin typeface="Segoe UI"/>
            </a:endParaRPr>
          </a:p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ProcessOpenEvent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implements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ProcessEvent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646464"/>
                </a:solidFill>
                <a:latin typeface="Segoe UI"/>
              </a:rPr>
              <a:t>    @</a:t>
            </a:r>
            <a:r>
              <a:rPr lang="en-US" dirty="0">
                <a:solidFill>
                  <a:srgbClr val="646464"/>
                </a:solidFill>
                <a:latin typeface="Segoe UI"/>
              </a:rPr>
              <a:t>Override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process(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ViewerView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view,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ViewerModel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model) {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File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[] files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view.getFilesToOpen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model.openImages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(files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ImageIcon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icon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model.getCurrentImage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view.setImage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(icon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</a:p>
          <a:p>
            <a:endParaRPr lang="en-CA" dirty="0"/>
          </a:p>
        </p:txBody>
      </p:sp>
      <p:sp>
        <p:nvSpPr>
          <p:cNvPr id="4" name="Up Arrow 3"/>
          <p:cNvSpPr/>
          <p:nvPr/>
        </p:nvSpPr>
        <p:spPr>
          <a:xfrm rot="-2700000">
            <a:off x="4463878" y="3747886"/>
            <a:ext cx="230428" cy="345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4836276" y="3774642"/>
            <a:ext cx="3685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code that was in </a:t>
            </a:r>
            <a:r>
              <a:rPr lang="en-CA" sz="16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actionPerformed</a:t>
            </a:r>
            <a:r>
              <a:rPr lang="en-CA" dirty="0" smtClean="0">
                <a:solidFill>
                  <a:schemeClr val="accent6"/>
                </a:solidFill>
                <a:latin typeface="+mn-lt"/>
              </a:rPr>
              <a:t/>
            </a:r>
            <a:br>
              <a:rPr lang="en-CA" dirty="0" smtClean="0">
                <a:solidFill>
                  <a:schemeClr val="accent6"/>
                </a:solidFill>
                <a:latin typeface="+mn-lt"/>
              </a:rPr>
            </a:br>
            <a:r>
              <a:rPr lang="en-CA" dirty="0" smtClean="0">
                <a:solidFill>
                  <a:schemeClr val="accent6"/>
                </a:solidFill>
                <a:latin typeface="+mn-lt"/>
              </a:rPr>
              <a:t>now goes here</a:t>
            </a:r>
            <a:endParaRPr lang="en-CA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30384" y="203008"/>
            <a:ext cx="1953163" cy="338554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>
                <a:solidFill>
                  <a:srgbClr val="000000"/>
                </a:solidFill>
                <a:latin typeface="Segoe UI"/>
                <a:cs typeface="Courier New" pitchFamily="49" charset="0"/>
              </a:rPr>
              <a:t>ProcessOpenEvent</a:t>
            </a:r>
            <a:endParaRPr lang="en-CA" dirty="0">
              <a:solidFill>
                <a:schemeClr val="accent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859109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javax.swing.ImageIcon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endParaRPr lang="en-US" dirty="0">
              <a:latin typeface="Segoe UI"/>
            </a:endParaRPr>
          </a:p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ProcessClearEvent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implements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ProcessEvent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646464"/>
                </a:solidFill>
                <a:latin typeface="Segoe UI"/>
              </a:rPr>
              <a:t>    @</a:t>
            </a:r>
            <a:r>
              <a:rPr lang="en-US" dirty="0">
                <a:solidFill>
                  <a:srgbClr val="646464"/>
                </a:solidFill>
                <a:latin typeface="Segoe UI"/>
              </a:rPr>
              <a:t>Override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process(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ViewerView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view,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ViewerModel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model) {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model.clearImages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ImageIcon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icon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model.getCurrentImage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view.setImage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(icon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endParaRPr lang="en-US" dirty="0"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</a:p>
          <a:p>
            <a:endParaRPr lang="en-US" dirty="0"/>
          </a:p>
        </p:txBody>
      </p:sp>
      <p:sp>
        <p:nvSpPr>
          <p:cNvPr id="4" name="Up Arrow 3"/>
          <p:cNvSpPr/>
          <p:nvPr/>
        </p:nvSpPr>
        <p:spPr>
          <a:xfrm rot="-2700000">
            <a:off x="4463878" y="3171816"/>
            <a:ext cx="230428" cy="345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4836276" y="3198572"/>
            <a:ext cx="3685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code that was in </a:t>
            </a:r>
            <a:r>
              <a:rPr lang="en-CA" sz="16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actionPerformed</a:t>
            </a:r>
            <a:r>
              <a:rPr lang="en-CA" dirty="0" smtClean="0">
                <a:solidFill>
                  <a:schemeClr val="accent6"/>
                </a:solidFill>
                <a:latin typeface="+mn-lt"/>
              </a:rPr>
              <a:t/>
            </a:r>
            <a:br>
              <a:rPr lang="en-CA" dirty="0" smtClean="0">
                <a:solidFill>
                  <a:schemeClr val="accent6"/>
                </a:solidFill>
                <a:latin typeface="+mn-lt"/>
              </a:rPr>
            </a:br>
            <a:r>
              <a:rPr lang="en-CA" dirty="0" smtClean="0">
                <a:solidFill>
                  <a:schemeClr val="accent6"/>
                </a:solidFill>
                <a:latin typeface="+mn-lt"/>
              </a:rPr>
              <a:t>now goes here</a:t>
            </a:r>
            <a:endParaRPr lang="en-CA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30384" y="203008"/>
            <a:ext cx="1925912" cy="338554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>
                <a:solidFill>
                  <a:srgbClr val="000000"/>
                </a:solidFill>
                <a:latin typeface="Segoe UI"/>
                <a:cs typeface="Courier New" pitchFamily="49" charset="0"/>
              </a:rPr>
              <a:t>ProcessClearEvent</a:t>
            </a:r>
            <a:endParaRPr lang="en-CA" dirty="0">
              <a:solidFill>
                <a:schemeClr val="accent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265170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javax.swing.ImageIcon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endParaRPr lang="en-US" dirty="0">
              <a:latin typeface="Segoe UI"/>
            </a:endParaRPr>
          </a:p>
          <a:p>
            <a:endParaRPr lang="en-US" dirty="0">
              <a:latin typeface="Segoe UI"/>
            </a:endParaRPr>
          </a:p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ProcessNextEvent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implements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ProcessEvent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{</a:t>
            </a:r>
          </a:p>
          <a:p>
            <a:endParaRPr lang="en-US" dirty="0" smtClean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646464"/>
                </a:solidFill>
                <a:latin typeface="Segoe UI"/>
              </a:rPr>
              <a:t>@Override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process(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ViewerView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view,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ViewerModel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model) {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ImageIcon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icon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model.getNextImage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view.setImage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(icon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endParaRPr lang="en-US" dirty="0"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</a:p>
          <a:p>
            <a:endParaRPr lang="en-US" dirty="0"/>
          </a:p>
        </p:txBody>
      </p:sp>
      <p:sp>
        <p:nvSpPr>
          <p:cNvPr id="4" name="Up Arrow 3"/>
          <p:cNvSpPr/>
          <p:nvPr/>
        </p:nvSpPr>
        <p:spPr>
          <a:xfrm rot="-2700000">
            <a:off x="4463878" y="3171816"/>
            <a:ext cx="230428" cy="345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4836276" y="3198572"/>
            <a:ext cx="3685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code that was in </a:t>
            </a:r>
            <a:r>
              <a:rPr lang="en-CA" sz="16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actionPerformed</a:t>
            </a:r>
            <a:r>
              <a:rPr lang="en-CA" dirty="0" smtClean="0">
                <a:solidFill>
                  <a:schemeClr val="accent6"/>
                </a:solidFill>
                <a:latin typeface="+mn-lt"/>
              </a:rPr>
              <a:t/>
            </a:r>
            <a:br>
              <a:rPr lang="en-CA" dirty="0" smtClean="0">
                <a:solidFill>
                  <a:schemeClr val="accent6"/>
                </a:solidFill>
                <a:latin typeface="+mn-lt"/>
              </a:rPr>
            </a:br>
            <a:r>
              <a:rPr lang="en-CA" dirty="0" smtClean="0">
                <a:solidFill>
                  <a:schemeClr val="accent6"/>
                </a:solidFill>
                <a:latin typeface="+mn-lt"/>
              </a:rPr>
              <a:t>now goes here</a:t>
            </a:r>
            <a:endParaRPr lang="en-CA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30384" y="203008"/>
            <a:ext cx="1903470" cy="338554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ProcessNextEvent</a:t>
            </a:r>
            <a:endParaRPr lang="en-CA" dirty="0">
              <a:solidFill>
                <a:schemeClr val="accent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50569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javax.swing.ImageIcon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endParaRPr lang="en-US" dirty="0">
              <a:latin typeface="Segoe UI"/>
            </a:endParaRPr>
          </a:p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ProcessPreviousEvent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implements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ProcessEvent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{</a:t>
            </a:r>
          </a:p>
          <a:p>
            <a:endParaRPr lang="en-US" dirty="0" smtClean="0">
              <a:solidFill>
                <a:srgbClr val="646464"/>
              </a:solidFill>
              <a:latin typeface="Segoe UI"/>
            </a:endParaRPr>
          </a:p>
          <a:p>
            <a:r>
              <a:rPr lang="en-US" dirty="0">
                <a:solidFill>
                  <a:srgbClr val="646464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646464"/>
                </a:solidFill>
                <a:latin typeface="Segoe UI"/>
              </a:rPr>
              <a:t>   @</a:t>
            </a:r>
            <a:r>
              <a:rPr lang="en-US" dirty="0">
                <a:solidFill>
                  <a:srgbClr val="646464"/>
                </a:solidFill>
                <a:latin typeface="Segoe UI"/>
              </a:rPr>
              <a:t>Override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process(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ViewerView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view,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ViewerModel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model) {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ImageIcon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icon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model.getPreviousImage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view.setImage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(icon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endParaRPr lang="en-US" dirty="0"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</a:p>
          <a:p>
            <a:endParaRPr lang="en-US" dirty="0"/>
          </a:p>
        </p:txBody>
      </p:sp>
      <p:sp>
        <p:nvSpPr>
          <p:cNvPr id="4" name="Up Arrow 3"/>
          <p:cNvSpPr/>
          <p:nvPr/>
        </p:nvSpPr>
        <p:spPr>
          <a:xfrm rot="-2700000">
            <a:off x="4463878" y="2768567"/>
            <a:ext cx="230428" cy="345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4836276" y="2795323"/>
            <a:ext cx="3685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code that was in </a:t>
            </a:r>
            <a:r>
              <a:rPr lang="en-CA" sz="16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actionPerformed</a:t>
            </a:r>
            <a:r>
              <a:rPr lang="en-CA" dirty="0" smtClean="0">
                <a:solidFill>
                  <a:schemeClr val="accent6"/>
                </a:solidFill>
                <a:latin typeface="+mn-lt"/>
              </a:rPr>
              <a:t/>
            </a:r>
            <a:br>
              <a:rPr lang="en-CA" dirty="0" smtClean="0">
                <a:solidFill>
                  <a:schemeClr val="accent6"/>
                </a:solidFill>
                <a:latin typeface="+mn-lt"/>
              </a:rPr>
            </a:br>
            <a:r>
              <a:rPr lang="en-CA" dirty="0" smtClean="0">
                <a:solidFill>
                  <a:schemeClr val="accent6"/>
                </a:solidFill>
                <a:latin typeface="+mn-lt"/>
              </a:rPr>
              <a:t>now goes here</a:t>
            </a:r>
            <a:endParaRPr lang="en-CA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30384" y="203008"/>
            <a:ext cx="2261709" cy="338554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ProcessPreviousEvent</a:t>
            </a:r>
            <a:endParaRPr lang="en-CA" dirty="0">
              <a:solidFill>
                <a:schemeClr val="accent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03021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Viewer Controller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now that we've moved all of the event processing code out of </a:t>
            </a:r>
            <a:r>
              <a:rPr lang="en-CA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actionPerformed</a:t>
            </a:r>
            <a:r>
              <a:rPr lang="en-US" dirty="0" smtClean="0"/>
              <a:t> and into separate classes, what does </a:t>
            </a:r>
            <a:r>
              <a:rPr lang="en-CA" sz="24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actionPerformed</a:t>
            </a:r>
            <a:r>
              <a:rPr lang="en-US" dirty="0" smtClean="0"/>
              <a:t> look like?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48620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ViewerController2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implements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ActionListener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private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ViewerModel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C0"/>
                </a:solidFill>
                <a:latin typeface="Segoe UI"/>
              </a:rPr>
              <a:t>model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private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ViewerView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C0"/>
                </a:solidFill>
                <a:latin typeface="Segoe UI"/>
              </a:rPr>
              <a:t>view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;</a:t>
            </a:r>
          </a:p>
          <a:p>
            <a:endParaRPr lang="en-US" dirty="0" smtClean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// constructor,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setView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, and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setModel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all remain the same as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ViewerController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endParaRPr lang="en-US" dirty="0" smtClean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646464"/>
                </a:solidFill>
                <a:latin typeface="Segoe UI"/>
              </a:rPr>
              <a:t>  @</a:t>
            </a:r>
            <a:r>
              <a:rPr lang="en-US" dirty="0">
                <a:solidFill>
                  <a:srgbClr val="646464"/>
                </a:solidFill>
                <a:latin typeface="Segoe UI"/>
              </a:rPr>
              <a:t>Override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actionPerformed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ActionEvent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event) {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String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action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event.getActionCommand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ProcessEvent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=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// what goes here? how do we get the right </a:t>
            </a:r>
            <a:r>
              <a:rPr lang="en-US" dirty="0" err="1" smtClean="0">
                <a:solidFill>
                  <a:srgbClr val="FF0000"/>
                </a:solidFill>
                <a:latin typeface="Segoe UI"/>
              </a:rPr>
              <a:t>ProcessEvent</a:t>
            </a:r>
            <a:endParaRPr lang="en-US" dirty="0" smtClean="0">
              <a:solidFill>
                <a:srgbClr val="FF0000"/>
              </a:solidFill>
              <a:latin typeface="Segoe UI"/>
            </a:endParaRPr>
          </a:p>
          <a:p>
            <a:r>
              <a:rPr lang="en-US" dirty="0">
                <a:solidFill>
                  <a:srgbClr val="FF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Segoe UI"/>
              </a:rPr>
              <a:t>                                   // object?</a:t>
            </a:r>
            <a:endParaRPr lang="en-US" i="1" dirty="0">
              <a:solidFill>
                <a:srgbClr val="FF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pe.process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endParaRPr lang="en-US" dirty="0"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13256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Viewer Controller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problem we have is that we need to get or create a </a:t>
            </a:r>
            <a:r>
              <a:rPr lang="en-US" sz="2400" b="1" dirty="0" err="1">
                <a:solidFill>
                  <a:srgbClr val="000000"/>
                </a:solidFill>
                <a:latin typeface="Segoe UI"/>
                <a:cs typeface="Courier New" pitchFamily="49" charset="0"/>
              </a:rPr>
              <a:t>ProcessEvent</a:t>
            </a:r>
            <a:r>
              <a:rPr lang="en-US" dirty="0" smtClean="0"/>
              <a:t> object that can handle the event whose action command string is given by </a:t>
            </a:r>
            <a:r>
              <a:rPr lang="en-US" sz="24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action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a solution is to call a method that knows how to create the appropriate </a:t>
            </a:r>
            <a:r>
              <a:rPr lang="en-US" sz="2400" b="1" dirty="0" err="1">
                <a:solidFill>
                  <a:srgbClr val="000000"/>
                </a:solidFill>
                <a:latin typeface="Segoe UI"/>
                <a:cs typeface="Courier New" pitchFamily="49" charset="0"/>
              </a:rPr>
              <a:t>ProcessEvent</a:t>
            </a:r>
            <a:r>
              <a:rPr lang="en-US" dirty="0">
                <a:solidFill>
                  <a:prstClr val="black"/>
                </a:solidFill>
              </a:rPr>
              <a:t> object </a:t>
            </a:r>
            <a:r>
              <a:rPr lang="en-US" dirty="0" smtClean="0">
                <a:solidFill>
                  <a:prstClr val="black"/>
                </a:solidFill>
              </a:rPr>
              <a:t>given an action command string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50512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ProcessEventFactory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{</a:t>
            </a:r>
          </a:p>
          <a:p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ProcessEvent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create(String action)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    switch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(action)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    case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ViewerView.</a:t>
            </a:r>
            <a:r>
              <a:rPr lang="en-US" i="1" dirty="0" err="1" smtClean="0">
                <a:solidFill>
                  <a:srgbClr val="0000C0"/>
                </a:solidFill>
                <a:latin typeface="Segoe UI"/>
              </a:rPr>
              <a:t>OPEN</a:t>
            </a:r>
            <a:r>
              <a:rPr lang="en-US" i="1" dirty="0" smtClean="0">
                <a:solidFill>
                  <a:srgbClr val="000000"/>
                </a:solidFill>
                <a:latin typeface="Segoe UI"/>
              </a:rPr>
              <a:t>: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    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new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ProcessOpenEvent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();</a:t>
            </a:r>
          </a:p>
          <a:p>
            <a:r>
              <a:rPr lang="en-US" dirty="0">
                <a:solidFill>
                  <a:srgbClr val="7F0055"/>
                </a:solidFill>
                <a:latin typeface="Segoe UI"/>
              </a:rPr>
              <a:t>        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case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ViewerView.</a:t>
            </a:r>
            <a:r>
              <a:rPr lang="en-US" i="1" dirty="0" err="1">
                <a:solidFill>
                  <a:srgbClr val="0000C0"/>
                </a:solidFill>
                <a:latin typeface="Segoe UI"/>
              </a:rPr>
              <a:t>CLEAR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:</a:t>
            </a:r>
          </a:p>
          <a:p>
            <a:r>
              <a:rPr lang="en-US" dirty="0">
                <a:solidFill>
                  <a:srgbClr val="7F0055"/>
                </a:solidFill>
                <a:latin typeface="Segoe UI"/>
              </a:rPr>
              <a:t>            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new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ProcessClearEvent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();</a:t>
            </a:r>
          </a:p>
          <a:p>
            <a:r>
              <a:rPr lang="en-US" dirty="0">
                <a:solidFill>
                  <a:srgbClr val="7F0055"/>
                </a:solidFill>
                <a:latin typeface="Segoe UI"/>
              </a:rPr>
              <a:t>        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case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ViewerView.</a:t>
            </a:r>
            <a:r>
              <a:rPr lang="en-US" i="1" dirty="0" err="1">
                <a:solidFill>
                  <a:srgbClr val="0000C0"/>
                </a:solidFill>
                <a:latin typeface="Segoe UI"/>
              </a:rPr>
              <a:t>NEXT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:</a:t>
            </a:r>
          </a:p>
          <a:p>
            <a:r>
              <a:rPr lang="en-US" dirty="0">
                <a:solidFill>
                  <a:srgbClr val="7F0055"/>
                </a:solidFill>
                <a:latin typeface="Segoe UI"/>
              </a:rPr>
              <a:t>            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new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ProcessNextEvent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();</a:t>
            </a:r>
          </a:p>
          <a:p>
            <a:r>
              <a:rPr lang="en-US" dirty="0">
                <a:solidFill>
                  <a:srgbClr val="7F0055"/>
                </a:solidFill>
                <a:latin typeface="Segoe UI"/>
              </a:rPr>
              <a:t>        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case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ViewerView.</a:t>
            </a:r>
            <a:r>
              <a:rPr lang="en-US" i="1" dirty="0" err="1">
                <a:solidFill>
                  <a:srgbClr val="0000C0"/>
                </a:solidFill>
                <a:latin typeface="Segoe UI"/>
              </a:rPr>
              <a:t>PREVIOUS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:</a:t>
            </a:r>
          </a:p>
          <a:p>
            <a:r>
              <a:rPr lang="en-US" dirty="0">
                <a:solidFill>
                  <a:srgbClr val="7F0055"/>
                </a:solidFill>
                <a:latin typeface="Segoe UI"/>
              </a:rPr>
              <a:t>            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new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ProcessPreviousEvent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();</a:t>
            </a:r>
          </a:p>
          <a:p>
            <a:r>
              <a:rPr lang="en-US" dirty="0">
                <a:solidFill>
                  <a:srgbClr val="7F0055"/>
                </a:solidFill>
                <a:latin typeface="Segoe UI"/>
              </a:rPr>
              <a:t>        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default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:</a:t>
            </a:r>
          </a:p>
          <a:p>
            <a:r>
              <a:rPr lang="en-US" dirty="0">
                <a:solidFill>
                  <a:srgbClr val="7F0055"/>
                </a:solidFill>
                <a:latin typeface="Segoe UI"/>
              </a:rPr>
              <a:t>            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throw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new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IllegalArgumentException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6" name="Up Arrow 5"/>
          <p:cNvSpPr/>
          <p:nvPr/>
        </p:nvSpPr>
        <p:spPr>
          <a:xfrm rot="-2700000">
            <a:off x="5236528" y="1385999"/>
            <a:ext cx="230428" cy="345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5608926" y="1412755"/>
            <a:ext cx="307892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static factory method:</a:t>
            </a:r>
            <a:br>
              <a:rPr lang="en-CA" dirty="0" smtClean="0">
                <a:solidFill>
                  <a:schemeClr val="accent6"/>
                </a:solidFill>
                <a:latin typeface="+mn-lt"/>
              </a:rPr>
            </a:br>
            <a:r>
              <a:rPr lang="en-CA" dirty="0" smtClean="0">
                <a:solidFill>
                  <a:schemeClr val="accent6"/>
                </a:solidFill>
                <a:latin typeface="+mn-lt"/>
              </a:rPr>
              <a:t>A static method that creates</a:t>
            </a:r>
            <a:br>
              <a:rPr lang="en-CA" dirty="0" smtClean="0">
                <a:solidFill>
                  <a:schemeClr val="accent6"/>
                </a:solidFill>
                <a:latin typeface="+mn-lt"/>
              </a:rPr>
            </a:br>
            <a:r>
              <a:rPr lang="en-CA" dirty="0" smtClean="0">
                <a:solidFill>
                  <a:schemeClr val="accent6"/>
                </a:solidFill>
                <a:latin typeface="+mn-lt"/>
              </a:rPr>
              <a:t>and returns a new object; in</a:t>
            </a:r>
          </a:p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this case, the method returns</a:t>
            </a:r>
          </a:p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objects of different types</a:t>
            </a:r>
            <a:br>
              <a:rPr lang="en-CA" dirty="0" smtClean="0">
                <a:solidFill>
                  <a:schemeClr val="accent6"/>
                </a:solidFill>
                <a:latin typeface="+mn-lt"/>
              </a:rPr>
            </a:br>
            <a:r>
              <a:rPr lang="en-CA" dirty="0" smtClean="0">
                <a:solidFill>
                  <a:schemeClr val="accent6"/>
                </a:solidFill>
                <a:latin typeface="+mn-lt"/>
              </a:rPr>
              <a:t>depending on the value of</a:t>
            </a:r>
          </a:p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the string </a:t>
            </a:r>
            <a:r>
              <a:rPr lang="en-US" sz="1600" b="1" dirty="0">
                <a:solidFill>
                  <a:srgbClr val="000000"/>
                </a:solidFill>
                <a:latin typeface="Segoe UI"/>
                <a:cs typeface="Courier New" pitchFamily="49" charset="0"/>
              </a:rPr>
              <a:t>action</a:t>
            </a:r>
            <a:r>
              <a:rPr lang="en-CA" dirty="0" smtClean="0">
                <a:solidFill>
                  <a:schemeClr val="accent6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804991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ViewerController2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implements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ActionListener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private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ViewerModel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C0"/>
                </a:solidFill>
                <a:latin typeface="Segoe UI"/>
              </a:rPr>
              <a:t>model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private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ViewerView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C0"/>
                </a:solidFill>
                <a:latin typeface="Segoe UI"/>
              </a:rPr>
              <a:t>view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;</a:t>
            </a:r>
          </a:p>
          <a:p>
            <a:endParaRPr lang="en-US" dirty="0" smtClean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// constructor,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setView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, and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setModel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all remain the same as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ViewerController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endParaRPr lang="en-US" dirty="0" smtClean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646464"/>
                </a:solidFill>
                <a:latin typeface="Segoe UI"/>
              </a:rPr>
              <a:t>    @</a:t>
            </a:r>
            <a:r>
              <a:rPr lang="en-US" dirty="0">
                <a:solidFill>
                  <a:srgbClr val="646464"/>
                </a:solidFill>
                <a:latin typeface="Segoe UI"/>
              </a:rPr>
              <a:t>Override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actionPerformed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ActionEvent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event) {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String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action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event.getActionCommand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ProcessEvent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ProcessEventFactory.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create</a:t>
            </a:r>
            <a:r>
              <a:rPr lang="en-US" i="1" dirty="0" smtClean="0">
                <a:solidFill>
                  <a:srgbClr val="000000"/>
                </a:solidFill>
                <a:latin typeface="Segoe UI"/>
              </a:rPr>
              <a:t>(action);</a:t>
            </a:r>
            <a:endParaRPr lang="en-US" i="1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pe.process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view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model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endParaRPr lang="en-US" dirty="0"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6" name="Up Arrow 5"/>
          <p:cNvSpPr/>
          <p:nvPr/>
        </p:nvSpPr>
        <p:spPr>
          <a:xfrm rot="-2700000">
            <a:off x="5236528" y="3905627"/>
            <a:ext cx="230428" cy="345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5608926" y="3932383"/>
            <a:ext cx="268067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calls the factory method</a:t>
            </a:r>
          </a:p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to get an object to handle</a:t>
            </a:r>
          </a:p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the event; notice that we</a:t>
            </a:r>
          </a:p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never see the actual type</a:t>
            </a:r>
          </a:p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of </a:t>
            </a:r>
            <a:r>
              <a:rPr lang="en-US" sz="1600" b="1" dirty="0" err="1">
                <a:solidFill>
                  <a:srgbClr val="000000"/>
                </a:solidFill>
                <a:latin typeface="Segoe UI"/>
                <a:cs typeface="Courier New" pitchFamily="49" charset="0"/>
              </a:rPr>
              <a:t>pe</a:t>
            </a:r>
            <a:r>
              <a:rPr lang="en-CA" dirty="0" smtClean="0">
                <a:solidFill>
                  <a:schemeClr val="accent6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587808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have we gained?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moved code that processes an event into separate classes</a:t>
            </a:r>
          </a:p>
          <a:p>
            <a:pPr lvl="1"/>
            <a:r>
              <a:rPr lang="en-US" dirty="0" smtClean="0"/>
              <a:t>easier to debug, maintain, and extend</a:t>
            </a:r>
          </a:p>
          <a:p>
            <a:pPr lvl="1"/>
            <a:r>
              <a:rPr lang="en-US" dirty="0" smtClean="0"/>
              <a:t>possible to handle new events by creating new subclasses of </a:t>
            </a:r>
            <a:r>
              <a:rPr lang="en-US" b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ProcessEvent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removed an if statement from </a:t>
            </a:r>
            <a:r>
              <a:rPr lang="en-US" sz="2400" b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actionPerformed</a:t>
            </a:r>
            <a:endParaRPr lang="en-US" sz="2400" b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en-US" dirty="0" smtClean="0"/>
              <a:t>but replaced it with a switch statement in the factory class</a:t>
            </a:r>
          </a:p>
          <a:p>
            <a:r>
              <a:rPr lang="en-US" dirty="0" smtClean="0"/>
              <a:t>handling new events requires modifying the factory class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76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DD402F-574F-41D4-B1AD-99FA5FB16E6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87" y="548650"/>
            <a:ext cx="8360213" cy="5852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6261" y="145400"/>
            <a:ext cx="2765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latin typeface="+mn-lt"/>
              </a:rPr>
              <a:t>a different MVC structure than in the notes</a:t>
            </a:r>
            <a:endParaRPr lang="en-CA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035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better factory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build a better factory class</a:t>
            </a:r>
          </a:p>
          <a:p>
            <a:r>
              <a:rPr lang="en-US" dirty="0" smtClean="0"/>
              <a:t>the key insight is to realize that the factory </a:t>
            </a:r>
            <a:r>
              <a:rPr lang="en-US" i="1" dirty="0" smtClean="0"/>
              <a:t>maps</a:t>
            </a:r>
            <a:r>
              <a:rPr lang="en-US" dirty="0" smtClean="0"/>
              <a:t> a </a:t>
            </a:r>
            <a:r>
              <a:rPr lang="en-US" sz="24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String</a:t>
            </a:r>
            <a:r>
              <a:rPr lang="en-US" dirty="0" smtClean="0"/>
              <a:t> onto a </a:t>
            </a:r>
            <a:r>
              <a:rPr lang="en-US" sz="2400" b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ProcessEvent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maybe we should use a </a:t>
            </a:r>
            <a:r>
              <a:rPr lang="en-US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Map&lt;String, </a:t>
            </a:r>
            <a:r>
              <a:rPr lang="en-US" b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ProcessEvent</a:t>
            </a:r>
            <a:r>
              <a:rPr lang="en-US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&gt;</a:t>
            </a:r>
            <a:r>
              <a:rPr lang="en-US" dirty="0" smtClean="0"/>
              <a:t> object to store </a:t>
            </a:r>
            <a:r>
              <a:rPr lang="en-US" b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ProcessEvent</a:t>
            </a:r>
            <a:r>
              <a:rPr lang="en-US" dirty="0" smtClean="0"/>
              <a:t> objects</a:t>
            </a:r>
          </a:p>
          <a:p>
            <a:pPr lvl="1"/>
            <a:r>
              <a:rPr lang="en-US" dirty="0" smtClean="0"/>
              <a:t>it is probably a bad idea to have multiple factories (and thus, multiple possibly different mappings of </a:t>
            </a:r>
            <a:r>
              <a:rPr lang="en-US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String</a:t>
            </a:r>
            <a:r>
              <a:rPr lang="en-US" dirty="0" smtClean="0"/>
              <a:t>s to </a:t>
            </a:r>
            <a:r>
              <a:rPr lang="en-US" sz="2000" b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ProcessEvent</a:t>
            </a:r>
            <a:r>
              <a:rPr lang="en-US" dirty="0" err="1" smtClean="0"/>
              <a:t>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but we have a solution for that, too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438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java.util.HashMap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Segoe UI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java.util.Map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endParaRPr lang="en-US" dirty="0">
              <a:latin typeface="Segoe UI"/>
            </a:endParaRPr>
          </a:p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ProcessEventFactory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{</a:t>
            </a:r>
          </a:p>
          <a:p>
            <a:endParaRPr lang="en-US" dirty="0"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Map&lt;String,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ProcessEvent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&gt; </a:t>
            </a:r>
            <a:r>
              <a:rPr lang="en-US" dirty="0">
                <a:solidFill>
                  <a:srgbClr val="0000C0"/>
                </a:solidFill>
                <a:latin typeface="Segoe UI"/>
              </a:rPr>
              <a:t>map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static final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ProcessEventFactory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Segoe UI"/>
              </a:rPr>
              <a:t>instance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 = </a:t>
            </a:r>
            <a:r>
              <a:rPr lang="en-US" i="1" dirty="0">
                <a:solidFill>
                  <a:srgbClr val="7F0055"/>
                </a:solidFill>
                <a:latin typeface="Segoe UI"/>
              </a:rPr>
              <a:t>new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Segoe UI"/>
              </a:rPr>
              <a:t>ProcessEventFactory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ProcessEventFactory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map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new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HashMap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&lt;String,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ProcessEvent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&gt;();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map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.put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ViewerView.</a:t>
            </a:r>
            <a:r>
              <a:rPr lang="en-US" i="1" dirty="0" err="1">
                <a:solidFill>
                  <a:srgbClr val="0000C0"/>
                </a:solidFill>
                <a:latin typeface="Segoe UI"/>
              </a:rPr>
              <a:t>OPEN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i="1" dirty="0">
                <a:solidFill>
                  <a:srgbClr val="7F0055"/>
                </a:solidFill>
                <a:latin typeface="Segoe UI"/>
              </a:rPr>
              <a:t>new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Segoe UI"/>
              </a:rPr>
              <a:t>ProcessOpenEvent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());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map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.put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ViewerView.</a:t>
            </a:r>
            <a:r>
              <a:rPr lang="en-US" i="1" dirty="0" err="1">
                <a:solidFill>
                  <a:srgbClr val="0000C0"/>
                </a:solidFill>
                <a:latin typeface="Segoe UI"/>
              </a:rPr>
              <a:t>CLEAR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i="1" dirty="0">
                <a:solidFill>
                  <a:srgbClr val="7F0055"/>
                </a:solidFill>
                <a:latin typeface="Segoe UI"/>
              </a:rPr>
              <a:t>new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Segoe UI"/>
              </a:rPr>
              <a:t>ProcessClearEvent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());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map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.put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ViewerView.</a:t>
            </a:r>
            <a:r>
              <a:rPr lang="en-US" i="1" dirty="0" err="1">
                <a:solidFill>
                  <a:srgbClr val="0000C0"/>
                </a:solidFill>
                <a:latin typeface="Segoe UI"/>
              </a:rPr>
              <a:t>NEXT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i="1" dirty="0">
                <a:solidFill>
                  <a:srgbClr val="7F0055"/>
                </a:solidFill>
                <a:latin typeface="Segoe UI"/>
              </a:rPr>
              <a:t>new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Segoe UI"/>
              </a:rPr>
              <a:t>ProcessNextEvent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());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map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.put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ViewerView.</a:t>
            </a:r>
            <a:r>
              <a:rPr lang="en-US" i="1" dirty="0" err="1">
                <a:solidFill>
                  <a:srgbClr val="0000C0"/>
                </a:solidFill>
                <a:latin typeface="Segoe UI"/>
              </a:rPr>
              <a:t>PREVIOUS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i="1" dirty="0">
                <a:solidFill>
                  <a:srgbClr val="7F0055"/>
                </a:solidFill>
                <a:latin typeface="Segoe UI"/>
              </a:rPr>
              <a:t>new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Segoe UI"/>
              </a:rPr>
              <a:t>ProcessPreviousEvent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());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  <a:endParaRPr lang="en-US" dirty="0"/>
          </a:p>
        </p:txBody>
      </p:sp>
      <p:sp>
        <p:nvSpPr>
          <p:cNvPr id="6" name="Up Arrow 5"/>
          <p:cNvSpPr/>
          <p:nvPr/>
        </p:nvSpPr>
        <p:spPr>
          <a:xfrm rot="-2700000">
            <a:off x="5236528" y="2883781"/>
            <a:ext cx="230428" cy="345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5608926" y="3002061"/>
            <a:ext cx="1105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n-lt"/>
              </a:rPr>
              <a:t>singleton</a:t>
            </a:r>
            <a:endParaRPr lang="en-CA" dirty="0" smtClean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8" name="Up Arrow 7"/>
          <p:cNvSpPr/>
          <p:nvPr/>
        </p:nvSpPr>
        <p:spPr>
          <a:xfrm rot="-5400000">
            <a:off x="4948493" y="1931218"/>
            <a:ext cx="230428" cy="345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5320891" y="1907528"/>
            <a:ext cx="324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n-lt"/>
              </a:rPr>
              <a:t>map </a:t>
            </a:r>
            <a:r>
              <a:rPr lang="en-US" b="1" dirty="0" smtClean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String</a:t>
            </a:r>
            <a:r>
              <a:rPr lang="en-US" dirty="0" smtClean="0">
                <a:solidFill>
                  <a:schemeClr val="accent6"/>
                </a:solidFill>
                <a:latin typeface="+mn-lt"/>
              </a:rPr>
              <a:t>s to </a:t>
            </a:r>
            <a:r>
              <a:rPr lang="en-US" b="1" dirty="0" err="1" smtClean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ProcessEvent</a:t>
            </a:r>
            <a:r>
              <a:rPr lang="en-US" dirty="0" err="1" smtClean="0">
                <a:solidFill>
                  <a:schemeClr val="accent6"/>
                </a:solidFill>
                <a:latin typeface="+mn-lt"/>
              </a:rPr>
              <a:t>s</a:t>
            </a:r>
            <a:endParaRPr lang="en-CA" dirty="0" smtClean="0">
              <a:solidFill>
                <a:schemeClr val="accent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878752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ProcessEvent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getProcessEvent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(String event)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ProcessEvent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=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map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(event);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==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null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  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throw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new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IllegalArgumentException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>
                <a:solidFill>
                  <a:srgbClr val="2A00FF"/>
                </a:solidFill>
                <a:latin typeface="Segoe UI"/>
              </a:rPr>
              <a:t>"cannot process "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+ event);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  <a:endParaRPr lang="en-US" dirty="0"/>
          </a:p>
        </p:txBody>
      </p:sp>
      <p:sp>
        <p:nvSpPr>
          <p:cNvPr id="4" name="Up Arrow 3"/>
          <p:cNvSpPr/>
          <p:nvPr/>
        </p:nvSpPr>
        <p:spPr>
          <a:xfrm rot="-2700000">
            <a:off x="5636401" y="2444997"/>
            <a:ext cx="230428" cy="345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6008799" y="2563277"/>
            <a:ext cx="255704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n-lt"/>
              </a:rPr>
              <a:t>a method that returns</a:t>
            </a:r>
            <a:br>
              <a:rPr lang="en-US" dirty="0" smtClean="0">
                <a:solidFill>
                  <a:schemeClr val="accent6"/>
                </a:solidFill>
                <a:latin typeface="+mn-lt"/>
              </a:rPr>
            </a:br>
            <a:r>
              <a:rPr lang="en-US" dirty="0" smtClean="0">
                <a:solidFill>
                  <a:schemeClr val="accent6"/>
                </a:solidFill>
                <a:latin typeface="+mn-lt"/>
              </a:rPr>
              <a:t>an appropriate</a:t>
            </a:r>
            <a:br>
              <a:rPr lang="en-US" dirty="0" smtClean="0">
                <a:solidFill>
                  <a:schemeClr val="accent6"/>
                </a:solidFill>
                <a:latin typeface="+mn-lt"/>
              </a:rPr>
            </a:br>
            <a:r>
              <a:rPr lang="en-US" b="1" dirty="0" err="1" smtClean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ProcessEvent</a:t>
            </a:r>
            <a:r>
              <a:rPr lang="en-US" dirty="0" smtClean="0">
                <a:solidFill>
                  <a:schemeClr val="accent6"/>
                </a:solidFill>
                <a:latin typeface="+mn-lt"/>
              </a:rPr>
              <a:t> object</a:t>
            </a:r>
          </a:p>
          <a:p>
            <a:r>
              <a:rPr lang="en-US" dirty="0" smtClean="0">
                <a:solidFill>
                  <a:schemeClr val="accent6"/>
                </a:solidFill>
                <a:latin typeface="+mn-lt"/>
              </a:rPr>
              <a:t>by retrieving it from the</a:t>
            </a:r>
          </a:p>
          <a:p>
            <a:r>
              <a:rPr lang="en-US" dirty="0" smtClean="0">
                <a:solidFill>
                  <a:schemeClr val="accent6"/>
                </a:solidFill>
                <a:latin typeface="+mn-lt"/>
              </a:rPr>
              <a:t>map</a:t>
            </a:r>
            <a:endParaRPr lang="en-CA" dirty="0" smtClean="0">
              <a:solidFill>
                <a:schemeClr val="accent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711039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register(String event,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ProcessEvent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p)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map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.put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(event, p);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  <a:endParaRPr lang="en-US" dirty="0"/>
          </a:p>
        </p:txBody>
      </p:sp>
      <p:sp>
        <p:nvSpPr>
          <p:cNvPr id="4" name="Up Arrow 3"/>
          <p:cNvSpPr/>
          <p:nvPr/>
        </p:nvSpPr>
        <p:spPr>
          <a:xfrm rot="-2700000">
            <a:off x="4465298" y="1213178"/>
            <a:ext cx="230428" cy="345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4837696" y="1331458"/>
            <a:ext cx="29233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n-lt"/>
              </a:rPr>
              <a:t>a method that allows a</a:t>
            </a:r>
          </a:p>
          <a:p>
            <a:r>
              <a:rPr lang="en-US" dirty="0" smtClean="0">
                <a:solidFill>
                  <a:schemeClr val="accent6"/>
                </a:solidFill>
                <a:latin typeface="+mn-lt"/>
              </a:rPr>
              <a:t>client to add </a:t>
            </a:r>
            <a:r>
              <a:rPr lang="en-US" b="1" dirty="0" err="1" smtClean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ProcessEvent</a:t>
            </a:r>
            <a:endParaRPr lang="en-US" b="1" dirty="0" smtClean="0">
              <a:solidFill>
                <a:schemeClr val="accent6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dirty="0" smtClean="0">
                <a:solidFill>
                  <a:schemeClr val="accent6"/>
                </a:solidFill>
                <a:latin typeface="+mn-lt"/>
              </a:rPr>
              <a:t>objects to handle new types</a:t>
            </a:r>
          </a:p>
          <a:p>
            <a:r>
              <a:rPr lang="en-US" dirty="0" smtClean="0">
                <a:solidFill>
                  <a:schemeClr val="accent6"/>
                </a:solidFill>
                <a:latin typeface="+mn-lt"/>
              </a:rPr>
              <a:t>of events</a:t>
            </a:r>
            <a:endParaRPr lang="en-CA" dirty="0" smtClean="0">
              <a:solidFill>
                <a:schemeClr val="accent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248905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ViewerController2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implements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ActionListener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private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ViewerModel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C0"/>
                </a:solidFill>
                <a:latin typeface="Segoe UI"/>
              </a:rPr>
              <a:t>model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private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ViewerView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C0"/>
                </a:solidFill>
                <a:latin typeface="Segoe UI"/>
              </a:rPr>
              <a:t>view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;</a:t>
            </a:r>
          </a:p>
          <a:p>
            <a:endParaRPr lang="en-US" dirty="0" smtClean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// constructor,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setView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, and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setModel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all remain the same as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ViewerController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endParaRPr lang="en-US" dirty="0" smtClean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646464"/>
                </a:solidFill>
                <a:latin typeface="Segoe UI"/>
              </a:rPr>
              <a:t>    @</a:t>
            </a:r>
            <a:r>
              <a:rPr lang="en-US" dirty="0">
                <a:solidFill>
                  <a:srgbClr val="646464"/>
                </a:solidFill>
                <a:latin typeface="Segoe UI"/>
              </a:rPr>
              <a:t>Override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actionPerformed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ActionEvent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event) {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String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action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event.getActionCommand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ProcessEvent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ProcessEventFactory.</a:t>
            </a:r>
            <a:r>
              <a:rPr lang="en-US" i="1" dirty="0" err="1">
                <a:solidFill>
                  <a:srgbClr val="0000C0"/>
                </a:solidFill>
                <a:latin typeface="Segoe UI"/>
              </a:rPr>
              <a:t>instance</a:t>
            </a:r>
            <a:r>
              <a:rPr lang="en-US" i="1" dirty="0" err="1">
                <a:solidFill>
                  <a:srgbClr val="000000"/>
                </a:solidFill>
                <a:latin typeface="Segoe UI"/>
              </a:rPr>
              <a:t>.getProcessEvent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(action);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pe.process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view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model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);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endParaRPr lang="en-US" dirty="0"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6" name="Up Arrow 5"/>
          <p:cNvSpPr/>
          <p:nvPr/>
        </p:nvSpPr>
        <p:spPr>
          <a:xfrm rot="-2700000">
            <a:off x="5236528" y="3905627"/>
            <a:ext cx="230428" cy="345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5608926" y="3932383"/>
            <a:ext cx="268067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uses the singleton</a:t>
            </a:r>
          </a:p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to get an object to handle</a:t>
            </a:r>
          </a:p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the event; notice that we</a:t>
            </a:r>
          </a:p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never see the actual type</a:t>
            </a:r>
          </a:p>
          <a:p>
            <a:r>
              <a:rPr lang="en-CA" dirty="0" smtClean="0">
                <a:solidFill>
                  <a:schemeClr val="accent6"/>
                </a:solidFill>
                <a:latin typeface="+mn-lt"/>
              </a:rPr>
              <a:t>of </a:t>
            </a:r>
            <a:r>
              <a:rPr lang="en-US" sz="1600" b="1" dirty="0" err="1">
                <a:solidFill>
                  <a:srgbClr val="000000"/>
                </a:solidFill>
                <a:latin typeface="Segoe UI"/>
                <a:cs typeface="Courier New" pitchFamily="49" charset="0"/>
              </a:rPr>
              <a:t>pe</a:t>
            </a:r>
            <a:r>
              <a:rPr lang="en-CA" dirty="0" smtClean="0">
                <a:solidFill>
                  <a:schemeClr val="accent6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501671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Recursion</a:t>
            </a:r>
            <a:endParaRPr lang="en-US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notes Chapter </a:t>
            </a:r>
            <a:r>
              <a:rPr lang="en-CA" dirty="0"/>
              <a:t>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A1C6CD-3315-42D1-8AE1-357FD0172715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Printing n of Something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suppose you want to implement a method that prints out n copies of a string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(String s,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for(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FA4D2-8694-49F4-BD80-E7F363993B3F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89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 Different Solution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alternatively we can use the following algorithm: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if n == 0 done</a:t>
            </a:r>
            <a:r>
              <a:rPr lang="en-US" dirty="0" smtClean="0"/>
              <a:t>, otherwise</a:t>
            </a:r>
          </a:p>
          <a:p>
            <a:pPr marL="1063625" lvl="2" indent="-514350">
              <a:buFont typeface="+mj-lt"/>
              <a:buAutoNum type="romanUcPeriod"/>
              <a:defRPr/>
            </a:pPr>
            <a:r>
              <a:rPr lang="en-CA" dirty="0" smtClean="0"/>
              <a:t>print the string once</a:t>
            </a:r>
          </a:p>
          <a:p>
            <a:pPr marL="1063625" lvl="2" indent="-514350">
              <a:buFont typeface="+mj-lt"/>
              <a:buAutoNum type="romanUcPeriod"/>
              <a:defRPr/>
            </a:pPr>
            <a:r>
              <a:rPr lang="en-CA" dirty="0" smtClean="0"/>
              <a:t>print the string (n – 1) more times</a:t>
            </a:r>
          </a:p>
          <a:p>
            <a:pPr marL="514350" indent="-514350"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(String s,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if (n == 0) {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return;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else {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(s, n - 1);   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method invokes itself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514350" indent="-51435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A6734-FE96-4959-8A61-A7F17BC96EC0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92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Recursion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method that calls itself is called a </a:t>
            </a:r>
            <a:r>
              <a:rPr lang="en-CA" i="1" dirty="0" smtClean="0"/>
              <a:t>recursive</a:t>
            </a:r>
            <a:r>
              <a:rPr lang="en-CA" dirty="0" smtClean="0"/>
              <a:t> method</a:t>
            </a:r>
          </a:p>
          <a:p>
            <a:pPr>
              <a:defRPr/>
            </a:pPr>
            <a:r>
              <a:rPr lang="en-CA" dirty="0" smtClean="0"/>
              <a:t>a recursive method solves a problem by repeatedly reducing the problem so that a base case can be reached</a:t>
            </a:r>
          </a:p>
          <a:p>
            <a:pPr>
              <a:defRPr/>
            </a:pPr>
            <a:endParaRPr lang="en-CA" dirty="0" smtClean="0"/>
          </a:p>
          <a:p>
            <a:pPr marL="342900" indent="-342900">
              <a:buFont typeface="Wingdings 3" pitchFamily="18" charset="2"/>
              <a:buNone/>
              <a:defRPr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 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 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***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 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****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 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*****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 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 base case</a:t>
            </a:r>
          </a:p>
          <a:p>
            <a:pPr marL="342900" indent="-34290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*****</a:t>
            </a:r>
            <a:endParaRPr lang="en-US" sz="18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09B6C9-0E27-4EAB-851F-17615844734D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00500" y="3886200"/>
            <a:ext cx="34480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Notice that the number of times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the string is printed decreases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after each recursive call to </a:t>
            </a:r>
            <a:r>
              <a:rPr lang="en-CA" dirty="0" err="1">
                <a:solidFill>
                  <a:srgbClr val="FF0000"/>
                </a:solidFill>
                <a:latin typeface="+mn-lt"/>
              </a:rPr>
              <a:t>printIt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18884" y="5157210"/>
            <a:ext cx="2843213" cy="6477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Notice that the base case is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eventually reached.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487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base case is a version of the problem that the method is trying to solve for which the answer is known</a:t>
            </a:r>
          </a:p>
          <a:p>
            <a:pPr lvl="1"/>
            <a:r>
              <a:rPr lang="en-US" dirty="0" smtClean="0"/>
              <a:t>because the answer is known no further recursion is required</a:t>
            </a:r>
          </a:p>
          <a:p>
            <a:r>
              <a:rPr lang="en-US" dirty="0" smtClean="0"/>
              <a:t>for many recursive algorithms, there is one obvious base case which is the smallest version of the problem for which the answer is known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68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Image Viewer using MVC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allows user to load multiple images and cycle through the images using buttons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2219253"/>
            <a:ext cx="4590184" cy="3954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5337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Infinite Recursion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if the base case(s) is missing, or never reached, a recursive method will run forever (or until the computer runs out of resources)</a:t>
            </a:r>
          </a:p>
          <a:p>
            <a:pPr>
              <a:defRPr/>
            </a:pPr>
            <a:endParaRPr lang="en-CA" dirty="0" smtClean="0"/>
          </a:p>
          <a:p>
            <a:pPr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printItForever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(String s,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// missing base case; infinite recursion</a:t>
            </a:r>
          </a:p>
          <a:p>
            <a:pPr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printItForever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(s, n - 1);</a:t>
            </a:r>
          </a:p>
          <a:p>
            <a:pPr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printItForever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1)</a:t>
            </a:r>
          </a:p>
          <a:p>
            <a:pPr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printItForever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printItForever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***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printItForever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-2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 ...........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4CA99-F20A-4404-8F38-C8AEE369D9CA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9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Climbing a Flight of n Stairs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 Java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/** 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* method to climb n stairs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*/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climb(n) :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n == 0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done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step up 1 stair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climb(n – 1);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end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87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Rabbits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AF027-02B9-4ED5-BDF7-BD88635F68A8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  <p:grpSp>
        <p:nvGrpSpPr>
          <p:cNvPr id="18436" name="Group 22"/>
          <p:cNvGrpSpPr>
            <a:grpSpLocks/>
          </p:cNvGrpSpPr>
          <p:nvPr/>
        </p:nvGrpSpPr>
        <p:grpSpPr bwMode="auto">
          <a:xfrm>
            <a:off x="536575" y="1714500"/>
            <a:ext cx="1019175" cy="760413"/>
            <a:chOff x="1084724" y="1543050"/>
            <a:chExt cx="1020183" cy="760413"/>
          </a:xfrm>
        </p:grpSpPr>
        <p:pic>
          <p:nvPicPr>
            <p:cNvPr id="18481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82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546100" y="2668588"/>
            <a:ext cx="1019175" cy="760412"/>
            <a:chOff x="1084724" y="1543050"/>
            <a:chExt cx="1020183" cy="760413"/>
          </a:xfrm>
        </p:grpSpPr>
        <p:pic>
          <p:nvPicPr>
            <p:cNvPr id="18479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80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1565275" y="2686050"/>
            <a:ext cx="1020763" cy="760413"/>
            <a:chOff x="1084724" y="1543050"/>
            <a:chExt cx="1020183" cy="760413"/>
          </a:xfrm>
        </p:grpSpPr>
        <p:pic>
          <p:nvPicPr>
            <p:cNvPr id="18477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78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554038" y="3679825"/>
            <a:ext cx="1020762" cy="760413"/>
            <a:chOff x="1084724" y="1543050"/>
            <a:chExt cx="1020183" cy="760413"/>
          </a:xfrm>
        </p:grpSpPr>
        <p:pic>
          <p:nvPicPr>
            <p:cNvPr id="18475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76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1574800" y="3697288"/>
            <a:ext cx="1019175" cy="760412"/>
            <a:chOff x="1084724" y="1543050"/>
            <a:chExt cx="1020183" cy="760413"/>
          </a:xfrm>
        </p:grpSpPr>
        <p:pic>
          <p:nvPicPr>
            <p:cNvPr id="18473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74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oup 35"/>
          <p:cNvGrpSpPr>
            <a:grpSpLocks/>
          </p:cNvGrpSpPr>
          <p:nvPr/>
        </p:nvGrpSpPr>
        <p:grpSpPr bwMode="auto">
          <a:xfrm>
            <a:off x="2668588" y="3679825"/>
            <a:ext cx="1020762" cy="760413"/>
            <a:chOff x="1084724" y="1543050"/>
            <a:chExt cx="1020183" cy="760413"/>
          </a:xfrm>
        </p:grpSpPr>
        <p:pic>
          <p:nvPicPr>
            <p:cNvPr id="18471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72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Group 38"/>
          <p:cNvGrpSpPr>
            <a:grpSpLocks/>
          </p:cNvGrpSpPr>
          <p:nvPr/>
        </p:nvGrpSpPr>
        <p:grpSpPr bwMode="auto">
          <a:xfrm>
            <a:off x="3689350" y="3697288"/>
            <a:ext cx="1019175" cy="760412"/>
            <a:chOff x="1084724" y="1543050"/>
            <a:chExt cx="1020183" cy="760413"/>
          </a:xfrm>
        </p:grpSpPr>
        <p:pic>
          <p:nvPicPr>
            <p:cNvPr id="18469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70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Group 41"/>
          <p:cNvGrpSpPr>
            <a:grpSpLocks/>
          </p:cNvGrpSpPr>
          <p:nvPr/>
        </p:nvGrpSpPr>
        <p:grpSpPr bwMode="auto">
          <a:xfrm>
            <a:off x="554038" y="4743450"/>
            <a:ext cx="1020762" cy="760413"/>
            <a:chOff x="1084724" y="1543050"/>
            <a:chExt cx="1020183" cy="760413"/>
          </a:xfrm>
        </p:grpSpPr>
        <p:pic>
          <p:nvPicPr>
            <p:cNvPr id="18467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68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" name="Group 44"/>
          <p:cNvGrpSpPr>
            <a:grpSpLocks/>
          </p:cNvGrpSpPr>
          <p:nvPr/>
        </p:nvGrpSpPr>
        <p:grpSpPr bwMode="auto">
          <a:xfrm>
            <a:off x="1574800" y="4760913"/>
            <a:ext cx="1019175" cy="760412"/>
            <a:chOff x="1084724" y="1543050"/>
            <a:chExt cx="1020183" cy="760413"/>
          </a:xfrm>
        </p:grpSpPr>
        <p:pic>
          <p:nvPicPr>
            <p:cNvPr id="18465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66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4" name="Group 47"/>
          <p:cNvGrpSpPr>
            <a:grpSpLocks/>
          </p:cNvGrpSpPr>
          <p:nvPr/>
        </p:nvGrpSpPr>
        <p:grpSpPr bwMode="auto">
          <a:xfrm>
            <a:off x="2668588" y="4743450"/>
            <a:ext cx="1020762" cy="760413"/>
            <a:chOff x="1084724" y="1543050"/>
            <a:chExt cx="1020183" cy="760413"/>
          </a:xfrm>
        </p:grpSpPr>
        <p:pic>
          <p:nvPicPr>
            <p:cNvPr id="18463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64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" name="Group 50"/>
          <p:cNvGrpSpPr>
            <a:grpSpLocks/>
          </p:cNvGrpSpPr>
          <p:nvPr/>
        </p:nvGrpSpPr>
        <p:grpSpPr bwMode="auto">
          <a:xfrm>
            <a:off x="3689350" y="4760913"/>
            <a:ext cx="1019175" cy="760412"/>
            <a:chOff x="1084724" y="1543050"/>
            <a:chExt cx="1020183" cy="760413"/>
          </a:xfrm>
        </p:grpSpPr>
        <p:pic>
          <p:nvPicPr>
            <p:cNvPr id="18461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62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" name="Group 53"/>
          <p:cNvGrpSpPr>
            <a:grpSpLocks/>
          </p:cNvGrpSpPr>
          <p:nvPr/>
        </p:nvGrpSpPr>
        <p:grpSpPr bwMode="auto">
          <a:xfrm>
            <a:off x="4725988" y="4765675"/>
            <a:ext cx="1020762" cy="760413"/>
            <a:chOff x="1084724" y="1543050"/>
            <a:chExt cx="1020183" cy="760413"/>
          </a:xfrm>
        </p:grpSpPr>
        <p:pic>
          <p:nvPicPr>
            <p:cNvPr id="18459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60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" name="Group 56"/>
          <p:cNvGrpSpPr>
            <a:grpSpLocks/>
          </p:cNvGrpSpPr>
          <p:nvPr/>
        </p:nvGrpSpPr>
        <p:grpSpPr bwMode="auto">
          <a:xfrm>
            <a:off x="5746750" y="4783138"/>
            <a:ext cx="1019175" cy="760412"/>
            <a:chOff x="1084724" y="1543050"/>
            <a:chExt cx="1020183" cy="760413"/>
          </a:xfrm>
        </p:grpSpPr>
        <p:pic>
          <p:nvPicPr>
            <p:cNvPr id="18457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371600" y="154305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58" name="Picture 2" descr="C:\Users\mab\AppData\Local\Microsoft\Windows\Temporary Internet Files\Content.IE5\OXWIXQ0Y\MCj0250168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084724" y="1714500"/>
              <a:ext cx="733307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0" name="TextBox 59"/>
          <p:cNvSpPr txBox="1"/>
          <p:nvPr/>
        </p:nvSpPr>
        <p:spPr>
          <a:xfrm>
            <a:off x="1885950" y="1714500"/>
            <a:ext cx="173037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Month 0: 1 pair</a:t>
            </a:r>
            <a:endParaRPr lang="en-US" dirty="0">
              <a:latin typeface="+mn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796088" y="1771650"/>
            <a:ext cx="19240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0 additional pairs</a:t>
            </a:r>
            <a:endParaRPr lang="en-US" dirty="0"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743200" y="2628900"/>
            <a:ext cx="208915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Month 1: first pair</a:t>
            </a:r>
          </a:p>
          <a:p>
            <a:pPr>
              <a:defRPr/>
            </a:pPr>
            <a:r>
              <a:rPr lang="en-CA" dirty="0">
                <a:latin typeface="+mn-lt"/>
              </a:rPr>
              <a:t>makes another pair</a:t>
            </a:r>
            <a:endParaRPr lang="en-US" dirty="0">
              <a:latin typeface="+mn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848475" y="2686050"/>
            <a:ext cx="17780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1 additional pair</a:t>
            </a:r>
            <a:endParaRPr lang="en-US" dirty="0">
              <a:latin typeface="+mn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743450" y="3600450"/>
            <a:ext cx="2149475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Month 2: each pair</a:t>
            </a:r>
          </a:p>
          <a:p>
            <a:pPr>
              <a:defRPr/>
            </a:pPr>
            <a:r>
              <a:rPr lang="en-CA" dirty="0">
                <a:latin typeface="+mn-lt"/>
              </a:rPr>
              <a:t>makes another pair;</a:t>
            </a:r>
          </a:p>
          <a:p>
            <a:pPr>
              <a:defRPr/>
            </a:pPr>
            <a:r>
              <a:rPr lang="en-CA" dirty="0">
                <a:latin typeface="+mn-lt"/>
              </a:rPr>
              <a:t>oldest pair dies</a:t>
            </a:r>
            <a:endParaRPr lang="en-US" dirty="0">
              <a:latin typeface="+mn-lt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848475" y="3600450"/>
            <a:ext cx="17780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1 additional pair</a:t>
            </a:r>
            <a:endParaRPr lang="en-US" dirty="0">
              <a:latin typeface="+mn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857750" y="5618163"/>
            <a:ext cx="2149475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Month 3: each pair</a:t>
            </a:r>
          </a:p>
          <a:p>
            <a:pPr>
              <a:defRPr/>
            </a:pPr>
            <a:r>
              <a:rPr lang="en-CA" dirty="0">
                <a:latin typeface="+mn-lt"/>
              </a:rPr>
              <a:t>makes another pair;</a:t>
            </a:r>
          </a:p>
          <a:p>
            <a:pPr>
              <a:defRPr/>
            </a:pPr>
            <a:r>
              <a:rPr lang="en-CA" dirty="0">
                <a:latin typeface="+mn-lt"/>
              </a:rPr>
              <a:t>oldest pair dies</a:t>
            </a:r>
            <a:endParaRPr lang="en-US" dirty="0">
              <a:latin typeface="+mn-lt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808788" y="4686300"/>
            <a:ext cx="19113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2 additional pairs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232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Fibonacci Numbers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 sequence of additional pairs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0, 1, 1, 2, 3, 5, 8, 13, ...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are called Fibonacci numbers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base cases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F(0) = 0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F(1) = 1</a:t>
            </a:r>
          </a:p>
          <a:p>
            <a:pPr>
              <a:defRPr/>
            </a:pPr>
            <a:r>
              <a:rPr lang="en-CA" dirty="0" smtClean="0"/>
              <a:t>recursive definition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F(n) = F(n – 1) +  F(n – 2)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794B49-C2A8-4F40-8A8A-ADCFB8012ECE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5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Recursive Methods &amp; Return Values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recursive method can return a value</a:t>
            </a:r>
          </a:p>
          <a:p>
            <a:pPr>
              <a:defRPr/>
            </a:pPr>
            <a:r>
              <a:rPr lang="en-CA" dirty="0" smtClean="0"/>
              <a:t>example: compute the nth Fibonacci number</a:t>
            </a:r>
          </a:p>
          <a:p>
            <a:pPr>
              <a:buNone/>
              <a:defRPr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(n == 0)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else if (n == 1)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else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f =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 - 1) +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 - 2);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return f;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E19958-30E4-40AA-855D-61BE5B637199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03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Recursive Methods &amp; Return Values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write a recursive method that multiplies two positive integer values (i.e., both values are strictly greater than zero)</a:t>
                </a:r>
              </a:p>
              <a:p>
                <a:endParaRPr lang="en-US" dirty="0"/>
              </a:p>
              <a:p>
                <a:r>
                  <a:rPr lang="en-US" dirty="0" smtClean="0"/>
                  <a:t>observation: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means add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's together</a:t>
                </a:r>
              </a:p>
              <a:p>
                <a:pPr lvl="1"/>
                <a:r>
                  <a:rPr lang="en-US" dirty="0" smtClean="0"/>
                  <a:t>in other words, you can view multiplication as recursive addition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988" r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6400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Recursive Methods &amp; Return Values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lvl="1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not Java:</a:t>
            </a:r>
          </a:p>
          <a:p>
            <a:pPr>
              <a:defRPr/>
            </a:pPr>
            <a:endParaRPr lang="en-CA" dirty="0" smtClean="0"/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  <a:b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Computes m * n</a:t>
            </a:r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en-CA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multiply(m, n) :</a:t>
            </a:r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m == 1</a:t>
            </a:r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n</a:t>
            </a:r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endParaRPr lang="en-CA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   return n + multiply(m - 1, n)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DD6CB-BCDA-48E2-BD69-21461983D229}" type="slidenum">
              <a:rPr lang="en-US" smtClean="0"/>
              <a:pPr>
                <a:defRPr/>
              </a:pPr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78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public static </a:t>
            </a:r>
            <a:r>
              <a:rPr lang="en-US" dirty="0" err="1" smtClean="0"/>
              <a:t>int</a:t>
            </a:r>
            <a:r>
              <a:rPr lang="en-US" dirty="0" smtClean="0"/>
              <a:t> multiply(</a:t>
            </a:r>
            <a:r>
              <a:rPr lang="en-US" dirty="0" err="1" smtClean="0"/>
              <a:t>int</a:t>
            </a:r>
            <a:r>
              <a:rPr lang="en-US" dirty="0" smtClean="0"/>
              <a:t> m, 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r>
              <a:rPr lang="en-US" dirty="0" smtClean="0"/>
              <a:t>  if (m == 1) {</a:t>
            </a:r>
          </a:p>
          <a:p>
            <a:r>
              <a:rPr lang="en-US" dirty="0"/>
              <a:t> </a:t>
            </a:r>
            <a:r>
              <a:rPr lang="en-US" dirty="0" smtClean="0"/>
              <a:t>   return n;</a:t>
            </a:r>
          </a:p>
          <a:p>
            <a:r>
              <a:rPr lang="en-US" dirty="0"/>
              <a:t> </a:t>
            </a:r>
            <a:r>
              <a:rPr lang="en-US" dirty="0" smtClean="0"/>
              <a:t> }</a:t>
            </a:r>
          </a:p>
          <a:p>
            <a:r>
              <a:rPr lang="en-US" dirty="0"/>
              <a:t> </a:t>
            </a:r>
            <a:r>
              <a:rPr lang="en-US" dirty="0" smtClean="0"/>
              <a:t> return n + multiply(m - 1, n);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A309A-1502-4A1C-8B44-C539637C75FE}" type="slidenum">
              <a:rPr lang="en-US" smtClean="0"/>
              <a:pPr>
                <a:defRPr/>
              </a:pPr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7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Recursive Methods &amp; Return Values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example: write a recursive method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countZeros</a:t>
            </a:r>
            <a:r>
              <a:rPr lang="en-CA" dirty="0" smtClean="0"/>
              <a:t> that counts the number of zeros in an integer number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10305060700002L</a:t>
            </a:r>
            <a:r>
              <a:rPr lang="en-CA" dirty="0" smtClean="0"/>
              <a:t> has 8 zeros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trick: examine the following sequence of numbers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10305060700002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103050607000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10305060700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1030506070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103050607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1030506 ...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DD6CB-BCDA-48E2-BD69-21461983D229}" type="slidenum">
              <a:rPr lang="en-US" smtClean="0"/>
              <a:pPr>
                <a:defRPr/>
              </a:pPr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Recursive Methods &amp; Return Values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lvl="1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not Java:</a:t>
            </a:r>
          </a:p>
          <a:p>
            <a:pPr>
              <a:defRPr/>
            </a:pPr>
            <a:endParaRPr lang="en-CA" dirty="0" smtClean="0"/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  <a:b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Counts the number of zeros in an integer n</a:t>
            </a:r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en-CA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defRPr/>
            </a:pPr>
            <a:r>
              <a:rPr lang="en-CA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countZeros</a:t>
            </a: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 :</a:t>
            </a:r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the last digit in n is a zero</a:t>
            </a:r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1 +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countZeros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(n / 10)</a:t>
            </a:r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else</a:t>
            </a:r>
            <a:endParaRPr lang="en-CA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countZeros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(n / 10)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DD6CB-BCDA-48E2-BD69-21461983D229}" type="slidenum">
              <a:rPr lang="en-US" smtClean="0"/>
              <a:pPr>
                <a:defRPr/>
              </a:pPr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49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Viewer: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</a:p>
          <a:p>
            <a:pPr lvl="1"/>
            <a:r>
              <a:rPr lang="en-US" dirty="0" smtClean="0"/>
              <a:t>the data</a:t>
            </a:r>
          </a:p>
          <a:p>
            <a:pPr lvl="1"/>
            <a:r>
              <a:rPr lang="en-US" dirty="0" smtClean="0"/>
              <a:t>methods that get the data (</a:t>
            </a:r>
            <a:r>
              <a:rPr lang="en-US" dirty="0" err="1" smtClean="0"/>
              <a:t>accessors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methods that modify the data (</a:t>
            </a:r>
            <a:r>
              <a:rPr lang="en-US" dirty="0" err="1" smtClean="0"/>
              <a:t>mutators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the data</a:t>
            </a:r>
          </a:p>
          <a:p>
            <a:pPr lvl="1"/>
            <a:r>
              <a:rPr lang="en-US" dirty="0" smtClean="0"/>
              <a:t>zero or more images</a:t>
            </a:r>
          </a:p>
          <a:p>
            <a:r>
              <a:rPr lang="en-US" dirty="0" err="1" smtClean="0"/>
              <a:t>accessors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get the current/next/previous image</a:t>
            </a:r>
          </a:p>
          <a:p>
            <a:r>
              <a:rPr lang="en-US" dirty="0" err="1" smtClean="0"/>
              <a:t>mutators</a:t>
            </a:r>
            <a:endParaRPr lang="en-US" dirty="0" smtClean="0"/>
          </a:p>
          <a:p>
            <a:pPr lvl="1"/>
            <a:r>
              <a:rPr lang="en-US" dirty="0" smtClean="0"/>
              <a:t>load images</a:t>
            </a:r>
          </a:p>
          <a:p>
            <a:pPr lvl="1"/>
            <a:r>
              <a:rPr lang="en-US" dirty="0" smtClean="0"/>
              <a:t>remove images</a:t>
            </a:r>
          </a:p>
        </p:txBody>
      </p:sp>
    </p:spTree>
    <p:extLst>
      <p:ext uri="{BB962C8B-B14F-4D97-AF65-F5344CB8AC3E}">
        <p14:creationId xmlns:p14="http://schemas.microsoft.com/office/powerpoint/2010/main" val="97821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don't forget to establish the base case(s)</a:t>
            </a:r>
          </a:p>
          <a:p>
            <a:pPr lvl="1">
              <a:defRPr/>
            </a:pPr>
            <a:r>
              <a:rPr lang="en-CA" dirty="0" smtClean="0"/>
              <a:t>when should the recursion stop? when you reach a single digit (not zero digits; you never reach zero digits!)</a:t>
            </a:r>
          </a:p>
          <a:p>
            <a:pPr lvl="2">
              <a:defRPr/>
            </a:pPr>
            <a:r>
              <a:rPr lang="en-CA" dirty="0" smtClean="0"/>
              <a:t>base case #1 :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 == 0</a:t>
            </a:r>
            <a:r>
              <a:rPr lang="en-CA" dirty="0" smtClean="0"/>
              <a:t> </a:t>
            </a:r>
          </a:p>
          <a:p>
            <a:pPr lvl="3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return 1</a:t>
            </a:r>
            <a:r>
              <a:rPr lang="en-CA" dirty="0" smtClean="0"/>
              <a:t> </a:t>
            </a:r>
          </a:p>
          <a:p>
            <a:pPr lvl="2">
              <a:defRPr/>
            </a:pPr>
            <a:r>
              <a:rPr lang="en-CA" dirty="0" smtClean="0"/>
              <a:t>base case #2 :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 != 0 &amp;&amp; n &lt; 10</a:t>
            </a:r>
            <a:r>
              <a:rPr lang="en-CA" dirty="0" smtClean="0"/>
              <a:t> </a:t>
            </a:r>
          </a:p>
          <a:p>
            <a:pPr lvl="3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return 0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1AA81C-E3D7-42C6-8B41-12A036A47A6B}" type="slidenum">
              <a:rPr lang="en-US" smtClean="0"/>
              <a:pPr>
                <a:defRPr/>
              </a:pPr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4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public static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countZeros</a:t>
            </a:r>
            <a:r>
              <a:rPr lang="en-US" dirty="0" smtClean="0"/>
              <a:t>(long n) {</a:t>
            </a:r>
          </a:p>
          <a:p>
            <a:r>
              <a:rPr lang="en-US" dirty="0" smtClean="0"/>
              <a:t>  </a:t>
            </a:r>
          </a:p>
          <a:p>
            <a:r>
              <a:rPr lang="en-US" dirty="0" smtClean="0"/>
              <a:t>  if(n == 0L) {  // base case 1</a:t>
            </a:r>
          </a:p>
          <a:p>
            <a:r>
              <a:rPr lang="en-US" dirty="0" smtClean="0"/>
              <a:t>    return 1;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if(n &lt; 10L) {  // base case 2</a:t>
            </a:r>
          </a:p>
          <a:p>
            <a:r>
              <a:rPr lang="en-US" dirty="0" smtClean="0"/>
              <a:t>    return 0;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lastDigitIsZero</a:t>
            </a:r>
            <a:r>
              <a:rPr lang="en-US" dirty="0" smtClean="0"/>
              <a:t> = (n % 10L == 0);</a:t>
            </a:r>
          </a:p>
          <a:p>
            <a:r>
              <a:rPr lang="en-US" dirty="0" smtClean="0"/>
              <a:t>  final long m = n / 10L;</a:t>
            </a:r>
          </a:p>
          <a:p>
            <a:r>
              <a:rPr lang="en-US" dirty="0" smtClean="0"/>
              <a:t>  if(</a:t>
            </a:r>
            <a:r>
              <a:rPr lang="en-US" dirty="0" err="1" smtClean="0"/>
              <a:t>lastDigitIsZero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return 1 + </a:t>
            </a:r>
            <a:r>
              <a:rPr lang="en-US" dirty="0" err="1" smtClean="0"/>
              <a:t>countZeros</a:t>
            </a:r>
            <a:r>
              <a:rPr lang="en-US" dirty="0" smtClean="0"/>
              <a:t>(m);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{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countZeros</a:t>
            </a:r>
            <a:r>
              <a:rPr lang="en-US" dirty="0" smtClean="0"/>
              <a:t>(m);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A309A-1502-4A1C-8B44-C539637C75FE}" type="slidenum">
              <a:rPr lang="en-US" smtClean="0"/>
              <a:pPr>
                <a:defRPr/>
              </a:pPr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4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countZeros Call Stack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callZeros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( 800410L )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E57C2D-9934-4141-BEB8-9760EE7A2993}" type="slidenum">
              <a:rPr lang="en-US" smtClean="0"/>
              <a:pPr>
                <a:defRPr/>
              </a:pPr>
              <a:t>82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42950" y="4887913"/>
            <a:ext cx="2941638" cy="3698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callZeros( 800410L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42950" y="4430713"/>
            <a:ext cx="2941638" cy="3698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callZeros( 80041L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42950" y="3963988"/>
            <a:ext cx="2941638" cy="3683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callZeros( 8004L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42950" y="3506788"/>
            <a:ext cx="2941638" cy="3683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callZeros( 800L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42950" y="3022600"/>
            <a:ext cx="2941638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callZeros( 80L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42950" y="2565400"/>
            <a:ext cx="2941638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callZeros( 8L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168775" y="4887913"/>
            <a:ext cx="29416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1 + 0 + 0 + 1 + 1 + 0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168775" y="4430713"/>
            <a:ext cx="29416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0 + 0 + 1 + 1 + 0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168775" y="3963988"/>
            <a:ext cx="29416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0 + 1 + 1 + 0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168775" y="3506788"/>
            <a:ext cx="29416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1 + 1 + 0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168775" y="3022600"/>
            <a:ext cx="2941638" cy="36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1 + 0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168775" y="2565400"/>
            <a:ext cx="2941638" cy="36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171950" y="5402263"/>
            <a:ext cx="29416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= 3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2950" y="2114550"/>
            <a:ext cx="857250" cy="369888"/>
          </a:xfrm>
          <a:prstGeom prst="rect">
            <a:avLst/>
          </a:prstGeom>
          <a:noFill/>
          <a:ln w="25400">
            <a:noFill/>
          </a:ln>
        </p:spPr>
        <p:txBody>
          <a:bodyPr wrap="none"/>
          <a:lstStyle/>
          <a:p>
            <a:pPr>
              <a:defRPr/>
            </a:pPr>
            <a:r>
              <a:rPr lang="en-CA" dirty="0">
                <a:latin typeface="+mn-lt"/>
                <a:cs typeface="Courier New" pitchFamily="49" charset="0"/>
              </a:rPr>
              <a:t>last in</a:t>
            </a:r>
            <a:endParaRPr lang="en-US" dirty="0">
              <a:latin typeface="+mn-lt"/>
              <a:cs typeface="Courier New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14500" y="2114550"/>
            <a:ext cx="857250" cy="369888"/>
          </a:xfrm>
          <a:prstGeom prst="rect">
            <a:avLst/>
          </a:prstGeom>
          <a:noFill/>
          <a:ln w="25400">
            <a:noFill/>
          </a:ln>
        </p:spPr>
        <p:txBody>
          <a:bodyPr wrap="none"/>
          <a:lstStyle/>
          <a:p>
            <a:pPr>
              <a:defRPr/>
            </a:pPr>
            <a:r>
              <a:rPr lang="en-CA" dirty="0">
                <a:latin typeface="+mn-lt"/>
                <a:cs typeface="Courier New" pitchFamily="49" charset="0"/>
              </a:rPr>
              <a:t>first out</a:t>
            </a:r>
            <a:endParaRPr lang="en-US" dirty="0">
              <a:latin typeface="+mn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99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5" grpId="0"/>
      <p:bldP spid="16" grpId="0"/>
      <p:bldP spid="18" grpId="0"/>
      <p:bldP spid="19" grpId="0"/>
      <p:bldP spid="21" grpId="0"/>
      <p:bldP spid="22" grpId="0"/>
      <p:bldP spid="23" grpId="0"/>
      <p:bldP spid="24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Fibonacci Call Tree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5FB7DD-19CE-46CF-93EF-E84551C543D7}" type="slidenum">
              <a:rPr lang="en-US" smtClean="0"/>
              <a:pPr>
                <a:defRPr/>
              </a:pPr>
              <a:t>83</a:t>
            </a:fld>
            <a:endParaRPr lang="en-US"/>
          </a:p>
        </p:txBody>
      </p:sp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4229100" y="148590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F(5)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971800" y="228600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F(4)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828800" y="325755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F(3)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14400" y="417195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F(2)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00050" y="4989513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371600" y="4989513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F(0)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22885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657600" y="325755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F(2)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25755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05765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F(0)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57900" y="2316163"/>
            <a:ext cx="685800" cy="3698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F(3)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486400" y="320040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F(2)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02920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88645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F(0)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743700" y="320040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2" name="Straight Connector 21"/>
          <p:cNvCxnSpPr>
            <a:stCxn id="23556" idx="2"/>
            <a:endCxn id="7" idx="0"/>
          </p:cNvCxnSpPr>
          <p:nvPr/>
        </p:nvCxnSpPr>
        <p:spPr>
          <a:xfrm rot="5400000">
            <a:off x="3728244" y="1442244"/>
            <a:ext cx="430212" cy="1257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7" idx="2"/>
            <a:endCxn id="8" idx="0"/>
          </p:cNvCxnSpPr>
          <p:nvPr/>
        </p:nvCxnSpPr>
        <p:spPr>
          <a:xfrm rot="5400000">
            <a:off x="2442369" y="2385219"/>
            <a:ext cx="601662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7" idx="2"/>
            <a:endCxn id="13" idx="0"/>
          </p:cNvCxnSpPr>
          <p:nvPr/>
        </p:nvCxnSpPr>
        <p:spPr>
          <a:xfrm rot="16200000" flipH="1">
            <a:off x="3356769" y="2613819"/>
            <a:ext cx="601662" cy="685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2"/>
            <a:endCxn id="9" idx="0"/>
          </p:cNvCxnSpPr>
          <p:nvPr/>
        </p:nvCxnSpPr>
        <p:spPr>
          <a:xfrm rot="5400000">
            <a:off x="1442244" y="3442494"/>
            <a:ext cx="544512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8" idx="2"/>
            <a:endCxn id="12" idx="0"/>
          </p:cNvCxnSpPr>
          <p:nvPr/>
        </p:nvCxnSpPr>
        <p:spPr>
          <a:xfrm rot="16200000" flipH="1">
            <a:off x="2099469" y="3699669"/>
            <a:ext cx="544512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2"/>
            <a:endCxn id="10" idx="0"/>
          </p:cNvCxnSpPr>
          <p:nvPr/>
        </p:nvCxnSpPr>
        <p:spPr>
          <a:xfrm rot="5400000">
            <a:off x="776287" y="4508501"/>
            <a:ext cx="447675" cy="514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9" idx="2"/>
            <a:endCxn id="11" idx="0"/>
          </p:cNvCxnSpPr>
          <p:nvPr/>
        </p:nvCxnSpPr>
        <p:spPr>
          <a:xfrm rot="16200000" flipH="1">
            <a:off x="1262062" y="4537076"/>
            <a:ext cx="447675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3" idx="2"/>
            <a:endCxn id="14" idx="0"/>
          </p:cNvCxnSpPr>
          <p:nvPr/>
        </p:nvCxnSpPr>
        <p:spPr>
          <a:xfrm rot="5400000">
            <a:off x="3528219" y="3699669"/>
            <a:ext cx="544512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3" idx="2"/>
            <a:endCxn id="15" idx="0"/>
          </p:cNvCxnSpPr>
          <p:nvPr/>
        </p:nvCxnSpPr>
        <p:spPr>
          <a:xfrm rot="16200000" flipH="1">
            <a:off x="3928269" y="3699669"/>
            <a:ext cx="544512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3556" idx="2"/>
            <a:endCxn id="16" idx="0"/>
          </p:cNvCxnSpPr>
          <p:nvPr/>
        </p:nvCxnSpPr>
        <p:spPr>
          <a:xfrm rot="16200000" flipH="1">
            <a:off x="5256212" y="1171576"/>
            <a:ext cx="460375" cy="1828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6" idx="2"/>
            <a:endCxn id="17" idx="0"/>
          </p:cNvCxnSpPr>
          <p:nvPr/>
        </p:nvCxnSpPr>
        <p:spPr>
          <a:xfrm rot="5400000">
            <a:off x="5857875" y="2657475"/>
            <a:ext cx="514350" cy="571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6" idx="2"/>
            <a:endCxn id="20" idx="0"/>
          </p:cNvCxnSpPr>
          <p:nvPr/>
        </p:nvCxnSpPr>
        <p:spPr>
          <a:xfrm rot="16200000" flipH="1">
            <a:off x="6486525" y="2600325"/>
            <a:ext cx="514350" cy="685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7" idx="2"/>
            <a:endCxn id="18" idx="0"/>
          </p:cNvCxnSpPr>
          <p:nvPr/>
        </p:nvCxnSpPr>
        <p:spPr>
          <a:xfrm rot="5400000">
            <a:off x="5299869" y="3642519"/>
            <a:ext cx="601662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7" idx="2"/>
            <a:endCxn id="19" idx="0"/>
          </p:cNvCxnSpPr>
          <p:nvPr/>
        </p:nvCxnSpPr>
        <p:spPr>
          <a:xfrm rot="16200000" flipH="1">
            <a:off x="5728494" y="3671094"/>
            <a:ext cx="601662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40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Compute Powers of 10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write a recursive method that computes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600" b="1" baseline="300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for any integer value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</a:t>
            </a:r>
          </a:p>
          <a:p>
            <a:pPr>
              <a:defRPr/>
            </a:pPr>
            <a:r>
              <a:rPr lang="en-CA" dirty="0" smtClean="0"/>
              <a:t>recall: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1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10 * 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n-1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-n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1 / 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A2EEA-BBBC-4672-A644-1A4E29745B30}" type="slidenum">
              <a:rPr lang="en-US" smtClean="0"/>
              <a:pPr>
                <a:defRPr/>
              </a:pPr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4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public static double powerOf10(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r>
              <a:rPr lang="en-US" dirty="0" smtClean="0"/>
              <a:t>  if (n == 0) {</a:t>
            </a:r>
          </a:p>
          <a:p>
            <a:r>
              <a:rPr lang="en-US" dirty="0" smtClean="0"/>
              <a:t>    // base case</a:t>
            </a:r>
          </a:p>
          <a:p>
            <a:r>
              <a:rPr lang="en-US" dirty="0" smtClean="0"/>
              <a:t>    return 1.0;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if (n &gt; 0) {</a:t>
            </a:r>
          </a:p>
          <a:p>
            <a:r>
              <a:rPr lang="en-US" dirty="0" smtClean="0"/>
              <a:t>    // recursive call for positive n</a:t>
            </a:r>
          </a:p>
          <a:p>
            <a:r>
              <a:rPr lang="en-US" dirty="0" smtClean="0"/>
              <a:t>    return 10.0 * powerOf10(n - 1);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{</a:t>
            </a:r>
          </a:p>
          <a:p>
            <a:r>
              <a:rPr lang="en-US" dirty="0" smtClean="0"/>
              <a:t>    // recursive call for negative n</a:t>
            </a:r>
          </a:p>
          <a:p>
            <a:r>
              <a:rPr lang="en-US" dirty="0" smtClean="0"/>
              <a:t>    return 1.0 / powerOf10(-n);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A54B2-749F-4E07-87B5-F79153A7FC76}" type="slidenum">
              <a:rPr lang="en-US" smtClean="0"/>
              <a:pPr>
                <a:defRPr/>
              </a:pPr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096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Fibonacci Numbers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 sequence of additional pairs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0, 1, 1, 2, 3, 5, 8, 13, ...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are called Fibonacci numbers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base cases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F(0) = 0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F(1) = 1</a:t>
            </a:r>
          </a:p>
          <a:p>
            <a:pPr>
              <a:defRPr/>
            </a:pPr>
            <a:r>
              <a:rPr lang="en-CA" dirty="0" smtClean="0"/>
              <a:t>recursive definition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F(n) = F(n – 1) +  F(n – 2)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794B49-C2A8-4F40-8A8A-ADCFB8012ECE}" type="slidenum">
              <a:rPr lang="en-US" smtClean="0"/>
              <a:pPr>
                <a:defRPr/>
              </a:pPr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7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Recursive Methods &amp; Return Values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recursive method can return a value</a:t>
            </a:r>
          </a:p>
          <a:p>
            <a:pPr>
              <a:defRPr/>
            </a:pPr>
            <a:r>
              <a:rPr lang="en-CA" dirty="0" smtClean="0"/>
              <a:t>example: compute the nth Fibonacci number</a:t>
            </a:r>
          </a:p>
          <a:p>
            <a:pPr>
              <a:buNone/>
              <a:defRPr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(n == 0)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else if (n == 1)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else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f =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 - 1) +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 - 2);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return f;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E19958-30E4-40AA-855D-61BE5B637199}" type="slidenum">
              <a:rPr lang="en-US" smtClean="0"/>
              <a:pPr>
                <a:defRPr/>
              </a:pPr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3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Fibonacci Call Tree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5FB7DD-19CE-46CF-93EF-E84551C543D7}" type="slidenum">
              <a:rPr lang="en-US" smtClean="0"/>
              <a:pPr>
                <a:defRPr/>
              </a:pPr>
              <a:t>88</a:t>
            </a:fld>
            <a:endParaRPr lang="en-US"/>
          </a:p>
        </p:txBody>
      </p:sp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4229100" y="148590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F(5)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971800" y="228600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F(4)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828800" y="325755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F(3)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14400" y="417195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F(2)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00050" y="4989513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371600" y="4989513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F(0)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22885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657600" y="325755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F(2)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25755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05765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F(0)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57900" y="2316163"/>
            <a:ext cx="685800" cy="3698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F(3)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486400" y="320040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F(2)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02920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88645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F(0)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743700" y="320040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2" name="Straight Connector 21"/>
          <p:cNvCxnSpPr>
            <a:stCxn id="23556" idx="2"/>
            <a:endCxn id="7" idx="0"/>
          </p:cNvCxnSpPr>
          <p:nvPr/>
        </p:nvCxnSpPr>
        <p:spPr>
          <a:xfrm rot="5400000">
            <a:off x="3728244" y="1442244"/>
            <a:ext cx="430212" cy="1257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7" idx="2"/>
            <a:endCxn id="8" idx="0"/>
          </p:cNvCxnSpPr>
          <p:nvPr/>
        </p:nvCxnSpPr>
        <p:spPr>
          <a:xfrm rot="5400000">
            <a:off x="2442369" y="2385219"/>
            <a:ext cx="601662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7" idx="2"/>
            <a:endCxn id="13" idx="0"/>
          </p:cNvCxnSpPr>
          <p:nvPr/>
        </p:nvCxnSpPr>
        <p:spPr>
          <a:xfrm rot="16200000" flipH="1">
            <a:off x="3356769" y="2613819"/>
            <a:ext cx="601662" cy="685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2"/>
            <a:endCxn id="9" idx="0"/>
          </p:cNvCxnSpPr>
          <p:nvPr/>
        </p:nvCxnSpPr>
        <p:spPr>
          <a:xfrm rot="5400000">
            <a:off x="1442244" y="3442494"/>
            <a:ext cx="544512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8" idx="2"/>
            <a:endCxn id="12" idx="0"/>
          </p:cNvCxnSpPr>
          <p:nvPr/>
        </p:nvCxnSpPr>
        <p:spPr>
          <a:xfrm rot="16200000" flipH="1">
            <a:off x="2099469" y="3699669"/>
            <a:ext cx="544512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2"/>
            <a:endCxn id="10" idx="0"/>
          </p:cNvCxnSpPr>
          <p:nvPr/>
        </p:nvCxnSpPr>
        <p:spPr>
          <a:xfrm rot="5400000">
            <a:off x="776287" y="4508501"/>
            <a:ext cx="447675" cy="514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9" idx="2"/>
            <a:endCxn id="11" idx="0"/>
          </p:cNvCxnSpPr>
          <p:nvPr/>
        </p:nvCxnSpPr>
        <p:spPr>
          <a:xfrm rot="16200000" flipH="1">
            <a:off x="1262062" y="4537076"/>
            <a:ext cx="447675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3" idx="2"/>
            <a:endCxn id="14" idx="0"/>
          </p:cNvCxnSpPr>
          <p:nvPr/>
        </p:nvCxnSpPr>
        <p:spPr>
          <a:xfrm rot="5400000">
            <a:off x="3528219" y="3699669"/>
            <a:ext cx="544512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3" idx="2"/>
            <a:endCxn id="15" idx="0"/>
          </p:cNvCxnSpPr>
          <p:nvPr/>
        </p:nvCxnSpPr>
        <p:spPr>
          <a:xfrm rot="16200000" flipH="1">
            <a:off x="3928269" y="3699669"/>
            <a:ext cx="544512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3556" idx="2"/>
            <a:endCxn id="16" idx="0"/>
          </p:cNvCxnSpPr>
          <p:nvPr/>
        </p:nvCxnSpPr>
        <p:spPr>
          <a:xfrm rot="16200000" flipH="1">
            <a:off x="5256212" y="1171576"/>
            <a:ext cx="460375" cy="1828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6" idx="2"/>
            <a:endCxn id="17" idx="0"/>
          </p:cNvCxnSpPr>
          <p:nvPr/>
        </p:nvCxnSpPr>
        <p:spPr>
          <a:xfrm rot="5400000">
            <a:off x="5857875" y="2657475"/>
            <a:ext cx="514350" cy="571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6" idx="2"/>
            <a:endCxn id="20" idx="0"/>
          </p:cNvCxnSpPr>
          <p:nvPr/>
        </p:nvCxnSpPr>
        <p:spPr>
          <a:xfrm rot="16200000" flipH="1">
            <a:off x="6486525" y="2600325"/>
            <a:ext cx="514350" cy="685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7" idx="2"/>
            <a:endCxn id="18" idx="0"/>
          </p:cNvCxnSpPr>
          <p:nvPr/>
        </p:nvCxnSpPr>
        <p:spPr>
          <a:xfrm rot="5400000">
            <a:off x="5299869" y="3642519"/>
            <a:ext cx="601662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7" idx="2"/>
            <a:endCxn id="19" idx="0"/>
          </p:cNvCxnSpPr>
          <p:nvPr/>
        </p:nvCxnSpPr>
        <p:spPr>
          <a:xfrm rot="16200000" flipH="1">
            <a:off x="5728494" y="3671094"/>
            <a:ext cx="601662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77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Better Recursive Fibonacci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Fibonacci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</a:t>
            </a:r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private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Map&lt;Integer, Long&gt; </a:t>
            </a:r>
            <a:r>
              <a:rPr lang="en-US" i="1" dirty="0">
                <a:solidFill>
                  <a:srgbClr val="0000C0"/>
                </a:solidFill>
                <a:latin typeface="Segoe UI"/>
              </a:rPr>
              <a:t>values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 = </a:t>
            </a:r>
            <a:r>
              <a:rPr lang="en-US" i="1" dirty="0">
                <a:solidFill>
                  <a:srgbClr val="7F0055"/>
                </a:solidFill>
                <a:latin typeface="Segoe UI"/>
              </a:rPr>
              <a:t>new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Segoe UI"/>
              </a:rPr>
              <a:t>HashMap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&lt;Integer, Long&gt;();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static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Fibonacci.</a:t>
            </a:r>
            <a:r>
              <a:rPr lang="en-US" i="1" dirty="0" err="1" smtClean="0">
                <a:solidFill>
                  <a:srgbClr val="0000C0"/>
                </a:solidFill>
                <a:latin typeface="Segoe UI"/>
              </a:rPr>
              <a:t>values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put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(0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(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long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Fibonacci.</a:t>
            </a:r>
            <a:r>
              <a:rPr lang="en-US" i="1" dirty="0" err="1" smtClean="0">
                <a:solidFill>
                  <a:srgbClr val="0000C0"/>
                </a:solidFill>
                <a:latin typeface="Segoe UI"/>
              </a:rPr>
              <a:t>values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put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(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long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 1);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long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n) {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Long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value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Fibonacci.</a:t>
            </a:r>
            <a:r>
              <a:rPr lang="en-US" i="1" dirty="0" err="1" smtClean="0">
                <a:solidFill>
                  <a:srgbClr val="0000C0"/>
                </a:solidFill>
                <a:latin typeface="Segoe UI"/>
              </a:rPr>
              <a:t>values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get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(value !=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null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value;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value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Fibonacci.</a:t>
            </a:r>
            <a:r>
              <a:rPr lang="en-US" i="1" dirty="0" err="1">
                <a:solidFill>
                  <a:srgbClr val="000000"/>
                </a:solidFill>
                <a:latin typeface="Segoe UI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(n - 1) +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Fibonacci.</a:t>
            </a:r>
            <a:r>
              <a:rPr lang="en-US" i="1" dirty="0" err="1">
                <a:solidFill>
                  <a:srgbClr val="000000"/>
                </a:solidFill>
                <a:latin typeface="Segoe UI"/>
              </a:rPr>
              <a:t>getValue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(n - 2);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Fibonacci.</a:t>
            </a:r>
            <a:r>
              <a:rPr lang="en-US" i="1" dirty="0" err="1" smtClean="0">
                <a:solidFill>
                  <a:srgbClr val="0000C0"/>
                </a:solidFill>
                <a:latin typeface="Segoe UI"/>
              </a:rPr>
              <a:t>values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put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, value);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value;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D646B-918D-49A2-BF6D-A3C6EB12E5CB}" type="slidenum">
              <a:rPr lang="en-US" smtClean="0"/>
              <a:pPr>
                <a:defRPr/>
              </a:pPr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6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Viewer: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836615"/>
              </p:ext>
            </p:extLst>
          </p:nvPr>
        </p:nvGraphicFramePr>
        <p:xfrm>
          <a:off x="3938323" y="2968144"/>
          <a:ext cx="460856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85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ViewerModel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</a:t>
                      </a:r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getCurrentImage</a:t>
                      </a: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: </a:t>
                      </a:r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ImageIcon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</a:t>
                      </a:r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getPreviousImage</a:t>
                      </a: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  <a:r>
                        <a:rPr lang="en-CA" b="1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CA" b="1" baseline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ImageIcon</a:t>
                      </a:r>
                      <a:endParaRPr lang="en-CA" b="1" baseline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</a:t>
                      </a:r>
                      <a:r>
                        <a:rPr lang="en-CA" b="1" baseline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getNextImage</a:t>
                      </a:r>
                      <a:r>
                        <a:rPr lang="en-CA" b="1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: </a:t>
                      </a:r>
                      <a:r>
                        <a:rPr lang="en-CA" b="1" baseline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ImageIcon</a:t>
                      </a:r>
                      <a:endParaRPr lang="en-CA" b="1" baseline="0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</a:t>
                      </a:r>
                      <a:r>
                        <a:rPr lang="en-CA" b="1" baseline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clearImages</a:t>
                      </a:r>
                      <a:r>
                        <a:rPr lang="en-CA" b="1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</a:t>
                      </a:r>
                      <a:r>
                        <a:rPr lang="en-CA" b="1" baseline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openImages</a:t>
                      </a:r>
                      <a:r>
                        <a:rPr lang="en-CA" b="1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(File[])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185922"/>
              </p:ext>
            </p:extLst>
          </p:nvPr>
        </p:nvGraphicFramePr>
        <p:xfrm>
          <a:off x="366689" y="2968144"/>
          <a:ext cx="230428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List&lt;</a:t>
                      </a:r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ImageIcon</a:t>
                      </a: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Diamond 4"/>
          <p:cNvSpPr/>
          <p:nvPr/>
        </p:nvSpPr>
        <p:spPr>
          <a:xfrm>
            <a:off x="3592682" y="2968144"/>
            <a:ext cx="345642" cy="345643"/>
          </a:xfrm>
          <a:prstGeom prst="diamond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" name="Straight Connector 16"/>
          <p:cNvCxnSpPr>
            <a:stCxn id="5" idx="1"/>
          </p:cNvCxnSpPr>
          <p:nvPr/>
        </p:nvCxnSpPr>
        <p:spPr>
          <a:xfrm flipH="1" flipV="1">
            <a:off x="2670969" y="3140965"/>
            <a:ext cx="92171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682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Better Fibonacci Call Tree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5FB7DD-19CE-46CF-93EF-E84551C543D7}" type="slidenum">
              <a:rPr lang="en-US" smtClean="0"/>
              <a:pPr>
                <a:defRPr/>
              </a:pPr>
              <a:t>90</a:t>
            </a:fld>
            <a:endParaRPr lang="en-US"/>
          </a:p>
        </p:txBody>
      </p:sp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4229100" y="148590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F(5)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971800" y="228600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F(4)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828800" y="325755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F(3)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14400" y="4171950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F(2)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00050" y="4989513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371600" y="4989513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F(0)</a:t>
            </a:r>
          </a:p>
          <a:p>
            <a:pPr algn="ctr"/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228850" y="4171950"/>
            <a:ext cx="685800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F(1)</a:t>
            </a:r>
          </a:p>
          <a:p>
            <a:pPr algn="ctr"/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657600" y="3257550"/>
            <a:ext cx="685800" cy="64214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F(2</a:t>
            </a:r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ctr"/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CA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57900" y="2316163"/>
            <a:ext cx="685800" cy="640556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F(3</a:t>
            </a:r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ctr"/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2" name="Straight Connector 21"/>
          <p:cNvCxnSpPr>
            <a:stCxn id="23556" idx="2"/>
            <a:endCxn id="7" idx="0"/>
          </p:cNvCxnSpPr>
          <p:nvPr/>
        </p:nvCxnSpPr>
        <p:spPr>
          <a:xfrm rot="5400000">
            <a:off x="3728244" y="1442244"/>
            <a:ext cx="430212" cy="1257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7" idx="2"/>
            <a:endCxn id="8" idx="0"/>
          </p:cNvCxnSpPr>
          <p:nvPr/>
        </p:nvCxnSpPr>
        <p:spPr>
          <a:xfrm rot="5400000">
            <a:off x="2442369" y="2385219"/>
            <a:ext cx="601662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7" idx="2"/>
            <a:endCxn id="13" idx="0"/>
          </p:cNvCxnSpPr>
          <p:nvPr/>
        </p:nvCxnSpPr>
        <p:spPr>
          <a:xfrm>
            <a:off x="3314700" y="2655888"/>
            <a:ext cx="685800" cy="6016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2"/>
            <a:endCxn id="9" idx="0"/>
          </p:cNvCxnSpPr>
          <p:nvPr/>
        </p:nvCxnSpPr>
        <p:spPr>
          <a:xfrm rot="5400000">
            <a:off x="1442244" y="3442494"/>
            <a:ext cx="544512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8" idx="2"/>
            <a:endCxn id="12" idx="0"/>
          </p:cNvCxnSpPr>
          <p:nvPr/>
        </p:nvCxnSpPr>
        <p:spPr>
          <a:xfrm rot="16200000" flipH="1">
            <a:off x="2099469" y="3699669"/>
            <a:ext cx="544512" cy="400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2"/>
            <a:endCxn id="10" idx="0"/>
          </p:cNvCxnSpPr>
          <p:nvPr/>
        </p:nvCxnSpPr>
        <p:spPr>
          <a:xfrm rot="5400000">
            <a:off x="776287" y="4508501"/>
            <a:ext cx="447675" cy="514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9" idx="2"/>
            <a:endCxn id="11" idx="0"/>
          </p:cNvCxnSpPr>
          <p:nvPr/>
        </p:nvCxnSpPr>
        <p:spPr>
          <a:xfrm rot="16200000" flipH="1">
            <a:off x="1262062" y="4537076"/>
            <a:ext cx="447675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3556" idx="2"/>
            <a:endCxn id="16" idx="0"/>
          </p:cNvCxnSpPr>
          <p:nvPr/>
        </p:nvCxnSpPr>
        <p:spPr>
          <a:xfrm>
            <a:off x="4572000" y="1855788"/>
            <a:ext cx="1828800" cy="460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343400" y="4408319"/>
            <a:ext cx="3336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values in blue are already stored</a:t>
            </a:r>
          </a:p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in the map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0662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6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Better Recursive Fibonacci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because the map is static subsequent calls to </a:t>
            </a:r>
            <a:r>
              <a:rPr lang="en-US" sz="20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Fibonacci.</a:t>
            </a:r>
            <a:r>
              <a:rPr lang="en-US" sz="2000" b="1" i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getValue</a:t>
            </a:r>
            <a:r>
              <a:rPr lang="en-US" sz="20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)</a:t>
            </a:r>
            <a:r>
              <a:rPr lang="en-US" dirty="0" smtClean="0"/>
              <a:t> can use the values already computed and stored in the map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D646B-918D-49A2-BF6D-A3C6EB12E5CB}" type="slidenum">
              <a:rPr lang="en-US" smtClean="0"/>
              <a:pPr>
                <a:defRPr/>
              </a:pPr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78841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Better Fibonacci Call Tree</a:t>
            </a:r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assuming the client has already invoked </a:t>
            </a:r>
            <a:r>
              <a:rPr lang="en-US" sz="24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Fibonacci.</a:t>
            </a:r>
            <a:r>
              <a:rPr lang="en-US" sz="2400" b="1" i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getValue</a:t>
            </a:r>
            <a:r>
              <a:rPr lang="en-US" sz="24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0000"/>
                </a:solidFill>
                <a:latin typeface="Segoe UI"/>
                <a:cs typeface="Courier New" pitchFamily="49" charset="0"/>
              </a:rPr>
              <a:t>5</a:t>
            </a:r>
            <a:r>
              <a:rPr lang="en-US" sz="2400" b="1" dirty="0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5FB7DD-19CE-46CF-93EF-E84551C543D7}" type="slidenum">
              <a:rPr lang="en-US" smtClean="0"/>
              <a:pPr>
                <a:defRPr/>
              </a:pPr>
              <a:t>92</a:t>
            </a:fld>
            <a:endParaRPr lang="en-US"/>
          </a:p>
        </p:txBody>
      </p:sp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4246466" y="2682993"/>
            <a:ext cx="685800" cy="3698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F(6)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75266" y="3513256"/>
            <a:ext cx="685800" cy="640556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F(4)</a:t>
            </a:r>
          </a:p>
          <a:p>
            <a:pPr algn="ctr"/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3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2" name="Straight Connector 21"/>
          <p:cNvCxnSpPr>
            <a:stCxn id="23556" idx="2"/>
          </p:cNvCxnSpPr>
          <p:nvPr/>
        </p:nvCxnSpPr>
        <p:spPr>
          <a:xfrm rot="5400000">
            <a:off x="3745610" y="2639337"/>
            <a:ext cx="430212" cy="1257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3556" idx="2"/>
            <a:endCxn id="16" idx="0"/>
          </p:cNvCxnSpPr>
          <p:nvPr/>
        </p:nvCxnSpPr>
        <p:spPr>
          <a:xfrm>
            <a:off x="4589366" y="3052881"/>
            <a:ext cx="1828800" cy="4603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976370" y="3513256"/>
            <a:ext cx="685800" cy="640556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F(5)</a:t>
            </a:r>
          </a:p>
          <a:p>
            <a:pPr algn="ctr"/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5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63860" y="4453272"/>
            <a:ext cx="3336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values in blue are already stored</a:t>
            </a:r>
          </a:p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in the map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7372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1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Compute Powers of 10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write a recursive method that computes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600" b="1" baseline="300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for any integer value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</a:t>
            </a:r>
          </a:p>
          <a:p>
            <a:pPr>
              <a:defRPr/>
            </a:pPr>
            <a:r>
              <a:rPr lang="en-CA" dirty="0" smtClean="0"/>
              <a:t>recall:</a:t>
            </a:r>
          </a:p>
          <a:p>
            <a:pPr lvl="1">
              <a:defRPr/>
            </a:pPr>
            <a:r>
              <a:rPr lang="en-CA" b="1" dirty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2800" b="1" baseline="30000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= 1 / 10</a:t>
            </a:r>
            <a:r>
              <a:rPr lang="en-CA" sz="2800" b="1" baseline="30000" dirty="0">
                <a:latin typeface="Courier New" pitchFamily="49" charset="0"/>
                <a:cs typeface="Courier New" pitchFamily="49" charset="0"/>
              </a:rPr>
              <a:t>-n</a:t>
            </a:r>
            <a:r>
              <a:rPr lang="en-CA" dirty="0"/>
              <a:t> 	</a:t>
            </a:r>
            <a:r>
              <a:rPr lang="en-CA" dirty="0" smtClean="0"/>
              <a:t>	if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n &lt; 0</a:t>
            </a:r>
            <a:r>
              <a:rPr lang="en-CA" dirty="0"/>
              <a:t> </a:t>
            </a:r>
            <a:endParaRPr lang="en-CA" dirty="0" smtClean="0"/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1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10 * 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n-1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A2EEA-BBBC-4672-A644-1A4E29745B30}" type="slidenum">
              <a:rPr lang="en-US" smtClean="0"/>
              <a:pPr>
                <a:defRPr/>
              </a:pPr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1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A54B2-749F-4E07-87B5-F79153A7FC76}" type="slidenum">
              <a:rPr lang="en-US" smtClean="0"/>
              <a:pPr>
                <a:defRPr/>
              </a:pPr>
              <a:t>94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powerOf10(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n)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(n &lt;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0)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1.0 / 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powerOf10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(-n);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(n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==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0)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1.0;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n * </a:t>
            </a:r>
            <a:r>
              <a:rPr lang="en-US" i="1" dirty="0" smtClean="0">
                <a:solidFill>
                  <a:srgbClr val="000000"/>
                </a:solidFill>
                <a:latin typeface="Segoe UI"/>
              </a:rPr>
              <a:t>powerOf10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(n - 1);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38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Better Powers of 10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recall:</a:t>
            </a:r>
          </a:p>
          <a:p>
            <a:pPr lvl="1">
              <a:defRPr/>
            </a:pPr>
            <a:r>
              <a:rPr lang="en-CA" b="1" dirty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2800" b="1" baseline="30000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= 1 / 10</a:t>
            </a:r>
            <a:r>
              <a:rPr lang="en-CA" sz="2800" b="1" baseline="30000" dirty="0">
                <a:latin typeface="Courier New" pitchFamily="49" charset="0"/>
                <a:cs typeface="Courier New" pitchFamily="49" charset="0"/>
              </a:rPr>
              <a:t>-n</a:t>
            </a:r>
            <a:r>
              <a:rPr lang="en-CA" dirty="0"/>
              <a:t> 	</a:t>
            </a:r>
            <a:r>
              <a:rPr lang="en-CA" dirty="0" smtClean="0"/>
              <a:t>	if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n &lt; 0</a:t>
            </a:r>
            <a:r>
              <a:rPr lang="en-CA" dirty="0"/>
              <a:t> </a:t>
            </a:r>
          </a:p>
          <a:p>
            <a:pPr lvl="1">
              <a:defRPr/>
            </a:pPr>
            <a:r>
              <a:rPr lang="en-CA" b="1" dirty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= 1</a:t>
            </a:r>
          </a:p>
          <a:p>
            <a:pPr lvl="1">
              <a:defRPr/>
            </a:pPr>
            <a:r>
              <a:rPr lang="en-CA" b="1" dirty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= 10 *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n-1</a:t>
            </a:r>
            <a:r>
              <a:rPr lang="en-CA" dirty="0">
                <a:solidFill>
                  <a:prstClr val="black"/>
                </a:solidFill>
              </a:rPr>
              <a:t>	</a:t>
            </a:r>
            <a:r>
              <a:rPr lang="en-CA" dirty="0" smtClean="0">
                <a:solidFill>
                  <a:prstClr val="black"/>
                </a:solidFill>
              </a:rPr>
              <a:t>	if </a:t>
            </a:r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>
                <a:solidFill>
                  <a:prstClr val="black"/>
                </a:solidFill>
                <a:cs typeface="Courier New" pitchFamily="49" charset="0"/>
              </a:rPr>
              <a:t> is odd</a:t>
            </a:r>
          </a:p>
          <a:p>
            <a:pPr lvl="1">
              <a:defRPr/>
            </a:pPr>
            <a:r>
              <a:rPr lang="en-CA" b="1" dirty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n/2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en-CA" sz="3200" b="1" baseline="30000" dirty="0" smtClean="0">
                <a:latin typeface="Courier New" pitchFamily="49" charset="0"/>
                <a:cs typeface="Courier New" pitchFamily="49" charset="0"/>
              </a:rPr>
              <a:t>n/2</a:t>
            </a:r>
            <a:r>
              <a:rPr lang="en-CA" dirty="0">
                <a:solidFill>
                  <a:prstClr val="black"/>
                </a:solidFill>
              </a:rPr>
              <a:t>	if </a:t>
            </a:r>
            <a:r>
              <a:rPr lang="en-CA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>
                <a:solidFill>
                  <a:prstClr val="black"/>
                </a:solidFill>
                <a:cs typeface="Courier New" pitchFamily="49" charset="0"/>
              </a:rPr>
              <a:t> is </a:t>
            </a:r>
            <a:r>
              <a:rPr lang="en-CA" dirty="0" smtClean="0">
                <a:solidFill>
                  <a:prstClr val="black"/>
                </a:solidFill>
                <a:cs typeface="Courier New" pitchFamily="49" charset="0"/>
              </a:rPr>
              <a:t>even</a:t>
            </a:r>
            <a:endParaRPr lang="en-CA" dirty="0">
              <a:solidFill>
                <a:prstClr val="black"/>
              </a:solidFill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0E8DD-7C13-4CFA-83A3-5C82826C23BB}" type="slidenum">
              <a:rPr lang="en-US" smtClean="0"/>
              <a:pPr>
                <a:defRPr/>
              </a:pPr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7560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A54B2-749F-4E07-87B5-F79153A7FC76}" type="slidenum">
              <a:rPr lang="en-US" smtClean="0"/>
              <a:pPr>
                <a:defRPr/>
              </a:pPr>
              <a:t>96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powerOf10(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n)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(n &lt;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0)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1.0 / 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powerOf10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(-n);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(n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==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0)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1.0;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(n % 2 == 1)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10 * 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powerOf10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(n - 1);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double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value = 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powerOf10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(n / 2);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value * value;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95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7247</TotalTime>
  <Words>5103</Words>
  <Application>Microsoft Office PowerPoint</Application>
  <PresentationFormat>On-screen Show (4:3)</PresentationFormat>
  <Paragraphs>1267</Paragraphs>
  <Slides>96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96</vt:i4>
      </vt:variant>
    </vt:vector>
  </HeadingPairs>
  <TitlesOfParts>
    <vt:vector size="106" baseType="lpstr">
      <vt:lpstr>Arial</vt:lpstr>
      <vt:lpstr>Calibri</vt:lpstr>
      <vt:lpstr>Cambria Math</vt:lpstr>
      <vt:lpstr>Consolas</vt:lpstr>
      <vt:lpstr>Constantia</vt:lpstr>
      <vt:lpstr>Courier New</vt:lpstr>
      <vt:lpstr>Segoe UI</vt:lpstr>
      <vt:lpstr>Wingdings</vt:lpstr>
      <vt:lpstr>Wingdings 3</vt:lpstr>
      <vt:lpstr>Origin</vt:lpstr>
      <vt:lpstr>Model-view-controller</vt:lpstr>
      <vt:lpstr>Model-View-Controller</vt:lpstr>
      <vt:lpstr>Model—View—Controller </vt:lpstr>
      <vt:lpstr>MVC (Notes version)</vt:lpstr>
      <vt:lpstr>MVC</vt:lpstr>
      <vt:lpstr>PowerPoint Presentation</vt:lpstr>
      <vt:lpstr>An Image Viewer using MVC</vt:lpstr>
      <vt:lpstr>Image Viewer: Model</vt:lpstr>
      <vt:lpstr>Image Viewer: Model</vt:lpstr>
      <vt:lpstr>Image Viewer: Model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Image Viewer: View</vt:lpstr>
      <vt:lpstr>Image Viewer: 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Not a UML Diagram</vt:lpstr>
      <vt:lpstr>Controller</vt:lpstr>
      <vt:lpstr>Image Viewer Controller</vt:lpstr>
      <vt:lpstr>PowerPoint Presentation</vt:lpstr>
      <vt:lpstr>User Presses Next Button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User Chooses Open Menu Item</vt:lpstr>
      <vt:lpstr>PowerPoint Presentation</vt:lpstr>
      <vt:lpstr>User Chooses Clear Menu Item</vt:lpstr>
      <vt:lpstr>PowerPoint Presentation</vt:lpstr>
      <vt:lpstr>User Presses Previous Button</vt:lpstr>
      <vt:lpstr>PowerPoint Presentation</vt:lpstr>
      <vt:lpstr>User Presses Next Button</vt:lpstr>
      <vt:lpstr>The Image Viewer Application</vt:lpstr>
      <vt:lpstr>PowerPoint Presentation</vt:lpstr>
      <vt:lpstr>actionPerformed</vt:lpstr>
      <vt:lpstr>Processing an event</vt:lpstr>
      <vt:lpstr>Processing an event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Viewer Controller</vt:lpstr>
      <vt:lpstr>PowerPoint Presentation</vt:lpstr>
      <vt:lpstr>Viewer Controller</vt:lpstr>
      <vt:lpstr>PowerPoint Presentation</vt:lpstr>
      <vt:lpstr>PowerPoint Presentation</vt:lpstr>
      <vt:lpstr>What have we gained?</vt:lpstr>
      <vt:lpstr>A better factory</vt:lpstr>
      <vt:lpstr>PowerPoint Presentation</vt:lpstr>
      <vt:lpstr>PowerPoint Presentation</vt:lpstr>
      <vt:lpstr>PowerPoint Presentation</vt:lpstr>
      <vt:lpstr>PowerPoint Presentation</vt:lpstr>
      <vt:lpstr>Recursion</vt:lpstr>
      <vt:lpstr>Printing n of Something</vt:lpstr>
      <vt:lpstr>A Different Solution</vt:lpstr>
      <vt:lpstr>Recursion</vt:lpstr>
      <vt:lpstr>Base cases</vt:lpstr>
      <vt:lpstr>Infinite Recursion</vt:lpstr>
      <vt:lpstr>Climbing a Flight of n Stairs</vt:lpstr>
      <vt:lpstr>Rabbits</vt:lpstr>
      <vt:lpstr>Fibonacci Numbers</vt:lpstr>
      <vt:lpstr>Recursive Methods &amp; Return Values</vt:lpstr>
      <vt:lpstr>Recursive Methods &amp; Return Values</vt:lpstr>
      <vt:lpstr>Recursive Methods &amp; Return Values</vt:lpstr>
      <vt:lpstr>PowerPoint Presentation</vt:lpstr>
      <vt:lpstr>Recursive Methods &amp; Return Values</vt:lpstr>
      <vt:lpstr>Recursive Methods &amp; Return Values</vt:lpstr>
      <vt:lpstr>PowerPoint Presentation</vt:lpstr>
      <vt:lpstr>PowerPoint Presentation</vt:lpstr>
      <vt:lpstr>countZeros Call Stack</vt:lpstr>
      <vt:lpstr>Fibonacci Call Tree</vt:lpstr>
      <vt:lpstr>Compute Powers of 10</vt:lpstr>
      <vt:lpstr>PowerPoint Presentation</vt:lpstr>
      <vt:lpstr>Fibonacci Numbers</vt:lpstr>
      <vt:lpstr>Recursive Methods &amp; Return Values</vt:lpstr>
      <vt:lpstr>Fibonacci Call Tree</vt:lpstr>
      <vt:lpstr>A Better Recursive Fibonacci</vt:lpstr>
      <vt:lpstr>Better Fibonacci Call Tree</vt:lpstr>
      <vt:lpstr>A Better Recursive Fibonacci</vt:lpstr>
      <vt:lpstr>Better Fibonacci Call Tree</vt:lpstr>
      <vt:lpstr>Compute Powers of 10</vt:lpstr>
      <vt:lpstr>PowerPoint Presentation</vt:lpstr>
      <vt:lpstr>A Better Powers of 10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Windows User</cp:lastModifiedBy>
  <cp:revision>601</cp:revision>
  <dcterms:created xsi:type="dcterms:W3CDTF">2006-08-16T00:00:00Z</dcterms:created>
  <dcterms:modified xsi:type="dcterms:W3CDTF">2017-03-14T18:26:40Z</dcterms:modified>
</cp:coreProperties>
</file>