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98"/>
  </p:notesMasterIdLst>
  <p:sldIdLst>
    <p:sldId id="738" r:id="rId2"/>
    <p:sldId id="740" r:id="rId3"/>
    <p:sldId id="741" r:id="rId4"/>
    <p:sldId id="744" r:id="rId5"/>
    <p:sldId id="745" r:id="rId6"/>
    <p:sldId id="743" r:id="rId7"/>
    <p:sldId id="746" r:id="rId8"/>
    <p:sldId id="747" r:id="rId9"/>
    <p:sldId id="748" r:id="rId10"/>
    <p:sldId id="785" r:id="rId11"/>
    <p:sldId id="751" r:id="rId12"/>
    <p:sldId id="752" r:id="rId13"/>
    <p:sldId id="753" r:id="rId14"/>
    <p:sldId id="754" r:id="rId15"/>
    <p:sldId id="755" r:id="rId16"/>
    <p:sldId id="756" r:id="rId17"/>
    <p:sldId id="749" r:id="rId18"/>
    <p:sldId id="750" r:id="rId19"/>
    <p:sldId id="759" r:id="rId20"/>
    <p:sldId id="760" r:id="rId21"/>
    <p:sldId id="761" r:id="rId22"/>
    <p:sldId id="757" r:id="rId23"/>
    <p:sldId id="762" r:id="rId24"/>
    <p:sldId id="763" r:id="rId25"/>
    <p:sldId id="764" r:id="rId26"/>
    <p:sldId id="765" r:id="rId27"/>
    <p:sldId id="766" r:id="rId28"/>
    <p:sldId id="767" r:id="rId29"/>
    <p:sldId id="768" r:id="rId30"/>
    <p:sldId id="769" r:id="rId31"/>
    <p:sldId id="770" r:id="rId32"/>
    <p:sldId id="771" r:id="rId33"/>
    <p:sldId id="772" r:id="rId34"/>
    <p:sldId id="773" r:id="rId35"/>
    <p:sldId id="774" r:id="rId36"/>
    <p:sldId id="775" r:id="rId37"/>
    <p:sldId id="777" r:id="rId38"/>
    <p:sldId id="776" r:id="rId39"/>
    <p:sldId id="779" r:id="rId40"/>
    <p:sldId id="778" r:id="rId41"/>
    <p:sldId id="781" r:id="rId42"/>
    <p:sldId id="780" r:id="rId43"/>
    <p:sldId id="782" r:id="rId44"/>
    <p:sldId id="783" r:id="rId45"/>
    <p:sldId id="784" r:id="rId46"/>
    <p:sldId id="786" r:id="rId47"/>
    <p:sldId id="787" r:id="rId48"/>
    <p:sldId id="788" r:id="rId49"/>
    <p:sldId id="789" r:id="rId50"/>
    <p:sldId id="790" r:id="rId51"/>
    <p:sldId id="791" r:id="rId52"/>
    <p:sldId id="792" r:id="rId53"/>
    <p:sldId id="793" r:id="rId54"/>
    <p:sldId id="794" r:id="rId55"/>
    <p:sldId id="795" r:id="rId56"/>
    <p:sldId id="796" r:id="rId57"/>
    <p:sldId id="797" r:id="rId58"/>
    <p:sldId id="798" r:id="rId59"/>
    <p:sldId id="799" r:id="rId60"/>
    <p:sldId id="800" r:id="rId61"/>
    <p:sldId id="801" r:id="rId62"/>
    <p:sldId id="802" r:id="rId63"/>
    <p:sldId id="803" r:id="rId64"/>
    <p:sldId id="804" r:id="rId65"/>
    <p:sldId id="805" r:id="rId66"/>
    <p:sldId id="806" r:id="rId67"/>
    <p:sldId id="807" r:id="rId68"/>
    <p:sldId id="808" r:id="rId69"/>
    <p:sldId id="836" r:id="rId70"/>
    <p:sldId id="809" r:id="rId71"/>
    <p:sldId id="810" r:id="rId72"/>
    <p:sldId id="811" r:id="rId73"/>
    <p:sldId id="812" r:id="rId74"/>
    <p:sldId id="813" r:id="rId75"/>
    <p:sldId id="814" r:id="rId76"/>
    <p:sldId id="815" r:id="rId77"/>
    <p:sldId id="816" r:id="rId78"/>
    <p:sldId id="817" r:id="rId79"/>
    <p:sldId id="818" r:id="rId80"/>
    <p:sldId id="819" r:id="rId81"/>
    <p:sldId id="820" r:id="rId82"/>
    <p:sldId id="821" r:id="rId83"/>
    <p:sldId id="822" r:id="rId84"/>
    <p:sldId id="823" r:id="rId85"/>
    <p:sldId id="824" r:id="rId86"/>
    <p:sldId id="825" r:id="rId87"/>
    <p:sldId id="826" r:id="rId88"/>
    <p:sldId id="827" r:id="rId89"/>
    <p:sldId id="828" r:id="rId90"/>
    <p:sldId id="829" r:id="rId91"/>
    <p:sldId id="830" r:id="rId92"/>
    <p:sldId id="831" r:id="rId93"/>
    <p:sldId id="832" r:id="rId94"/>
    <p:sldId id="833" r:id="rId95"/>
    <p:sldId id="834" r:id="rId96"/>
    <p:sldId id="835" r:id="rId9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999">
          <p15:clr>
            <a:srgbClr val="A4A3A4"/>
          </p15:clr>
        </p15:guide>
        <p15:guide id="4" pos="2880">
          <p15:clr>
            <a:srgbClr val="A4A3A4"/>
          </p15:clr>
        </p15:guide>
        <p15:guide id="5" pos="5348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10" d="100"/>
          <a:sy n="110" d="100"/>
        </p:scale>
        <p:origin x="1554" y="114"/>
      </p:cViewPr>
      <p:guideLst>
        <p:guide orient="horz" pos="2160"/>
        <p:guide orient="horz" pos="1761"/>
        <p:guide orient="horz" pos="999"/>
        <p:guide pos="2880"/>
        <p:guide pos="5348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  <p:sldLayoutId id="214748404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9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Viewer: Model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45" y="2649918"/>
            <a:ext cx="2126578" cy="1196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25" y="2649918"/>
            <a:ext cx="1196200" cy="1196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26" y="2653546"/>
            <a:ext cx="1794483" cy="11944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28" y="2650314"/>
            <a:ext cx="1796514" cy="11958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48424" y="384247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1524" y="3842476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2455" y="38424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79529" y="384247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18" name="Right Brace 17"/>
          <p:cNvSpPr/>
          <p:nvPr/>
        </p:nvSpPr>
        <p:spPr>
          <a:xfrm rot="16200000">
            <a:off x="4463661" y="-1372576"/>
            <a:ext cx="172821" cy="74437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55971" y="1807143"/>
            <a:ext cx="283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this.images</a:t>
            </a:r>
            <a:r>
              <a:rPr lang="en-US" dirty="0" smtClean="0">
                <a:latin typeface="+mn-lt"/>
              </a:rPr>
              <a:t> (list of images)</a:t>
            </a:r>
            <a:endParaRPr lang="en-US" dirty="0">
              <a:latin typeface="+mn-lt"/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5199268" y="4327022"/>
            <a:ext cx="403249" cy="46085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33141" y="4903092"/>
            <a:ext cx="253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+mn-lt"/>
              </a:rPr>
              <a:t>this.currentImage</a:t>
            </a:r>
            <a:endParaRPr lang="en-US" dirty="0" smtClean="0">
              <a:latin typeface="+mn-lt"/>
            </a:endParaRPr>
          </a:p>
          <a:p>
            <a:pPr algn="ctr"/>
            <a:r>
              <a:rPr lang="en-US" dirty="0" smtClean="0">
                <a:latin typeface="+mn-lt"/>
              </a:rPr>
              <a:t>(index into </a:t>
            </a:r>
            <a:r>
              <a:rPr lang="en-US" dirty="0" err="1" smtClean="0">
                <a:latin typeface="+mn-lt"/>
              </a:rPr>
              <a:t>this.images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07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EMPTY_IMAGE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i="1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List&lt;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&gt;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5FBF"/>
                </a:solidFill>
                <a:latin typeface="Courier New"/>
              </a:rPr>
              <a:t>  /**</a:t>
            </a:r>
            <a:endParaRPr lang="en-CA" dirty="0">
              <a:solidFill>
                <a:srgbClr val="3F5FBF"/>
              </a:solidFill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3F5FBF"/>
                </a:solidFill>
                <a:latin typeface="Courier New"/>
              </a:rPr>
              <a:t>  * 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Creates a model having zero images.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3F5FBF"/>
                </a:solidFill>
                <a:latin typeface="Courier New"/>
              </a:rPr>
              <a:t>  */</a:t>
            </a:r>
            <a:endParaRPr lang="en-CA" dirty="0">
              <a:solidFill>
                <a:srgbClr val="3F5FBF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&gt;();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-1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 rot="-2700000">
            <a:off x="3450711" y="4093528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362253" y="4480040"/>
            <a:ext cx="4409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index of the current image; </a:t>
            </a:r>
            <a:r>
              <a:rPr lang="en-CA" dirty="0" err="1" smtClean="0">
                <a:solidFill>
                  <a:schemeClr val="accent6"/>
                </a:solidFill>
                <a:latin typeface="+mn-lt"/>
              </a:rPr>
              <a:t>intially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> set to -1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because there is no current image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153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Get the current image in the model. Returns an empty image if the model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has no images.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sz="1400" dirty="0">
                <a:solidFill>
                  <a:srgbClr val="7F9FBF"/>
                </a:solidFill>
                <a:latin typeface="Courier New"/>
              </a:rPr>
              <a:t>@return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 the current image if the model has one or more images, or an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        empty image otherwise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&lt; 0)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EMPTY_IMAGE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39510" y="2680109"/>
            <a:ext cx="8064980" cy="12673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worksheet problem 2(a)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3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Get the next image in the model and makes the next image the current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image. Returns the current image if the current image is the last image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in the model. Returns an empty image if the model has no images.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sz="1400" dirty="0">
                <a:solidFill>
                  <a:srgbClr val="7F9FBF"/>
                </a:solidFill>
                <a:latin typeface="Courier New"/>
              </a:rPr>
              <a:t>@return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 the next image in the model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getNextImage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EMPTY_IMAGE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&gt;= 0)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&lt;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- 1)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++; 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  }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39510" y="2680108"/>
            <a:ext cx="8064980" cy="2592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worksheet problem 2(b)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5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Get the previous image in the model and makes the previous image the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current image. Returns the current image if the current image is the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first image in the model. Returns an empty image if the model has no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images.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sz="1500" dirty="0">
                <a:solidFill>
                  <a:srgbClr val="7F9FBF"/>
                </a:solidFill>
                <a:latin typeface="Courier New"/>
              </a:rPr>
              <a:t>@return</a:t>
            </a:r>
            <a:r>
              <a:rPr lang="en-CA" sz="1500" dirty="0">
                <a:solidFill>
                  <a:srgbClr val="3F5FBF"/>
                </a:solidFill>
                <a:latin typeface="Courier New"/>
              </a:rPr>
              <a:t> the previous image in the model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getPreviousImage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EMPTY_IMAGE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&gt; 0)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-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-;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&gt;=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0)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029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Clear the images held by the model.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clearImages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-1;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.clear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6821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Read an array of image files into the model. The images are added to the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end of the sequence of images in the model. Image file formats supported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include JPEG, PNG, and GIF.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sz="1500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sz="1500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sz="1500" dirty="0">
                <a:solidFill>
                  <a:srgbClr val="3F5FBF"/>
                </a:solidFill>
                <a:latin typeface="Courier New"/>
              </a:rPr>
              <a:t> files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            an array of </a:t>
            </a:r>
            <a:r>
              <a:rPr lang="en-CA" sz="1500" dirty="0">
                <a:solidFill>
                  <a:srgbClr val="7F7F9F"/>
                </a:solidFill>
                <a:latin typeface="Courier New"/>
              </a:rPr>
              <a:t>&lt;code&gt;</a:t>
            </a:r>
            <a:r>
              <a:rPr lang="en-CA" sz="1500" dirty="0">
                <a:solidFill>
                  <a:srgbClr val="3F5FBF"/>
                </a:solidFill>
                <a:latin typeface="Courier New"/>
              </a:rPr>
              <a:t>File</a:t>
            </a:r>
            <a:r>
              <a:rPr lang="en-CA" sz="1500" dirty="0">
                <a:solidFill>
                  <a:srgbClr val="7F7F9F"/>
                </a:solidFill>
                <a:latin typeface="Courier New"/>
              </a:rPr>
              <a:t>&lt;/code&gt;</a:t>
            </a:r>
            <a:r>
              <a:rPr lang="en-CA" sz="1500" dirty="0">
                <a:solidFill>
                  <a:srgbClr val="3F5FBF"/>
                </a:solidFill>
                <a:latin typeface="Courier New"/>
              </a:rPr>
              <a:t> references to open</a:t>
            </a:r>
          </a:p>
          <a:p>
            <a:r>
              <a:rPr lang="en-CA" sz="1500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openImages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(File[] files)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List&lt;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&gt; icons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&gt;();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(File f : files)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f.getAbsolutePath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icon.getImageLoadStatus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==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MediaTracker.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COMPLETE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icons.add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&lt; 0 &amp;&amp;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icons.size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&gt; 0)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currentImage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0;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images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.addAll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954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a visual (or other) display of the model</a:t>
            </a:r>
          </a:p>
          <a:p>
            <a:pPr lvl="1"/>
            <a:r>
              <a:rPr lang="en-US" dirty="0" smtClean="0"/>
              <a:t>a user interface that allows a user to interact with the view</a:t>
            </a:r>
          </a:p>
          <a:p>
            <a:pPr lvl="1"/>
            <a:r>
              <a:rPr lang="en-US" dirty="0" smtClean="0"/>
              <a:t>methods that get information from the view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view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0" indent="-274638"/>
            <a:r>
              <a:rPr lang="en-US" dirty="0" smtClean="0"/>
              <a:t>a </a:t>
            </a:r>
            <a:r>
              <a:rPr lang="en-US" dirty="0"/>
              <a:t>visual (or other) display of the model</a:t>
            </a:r>
          </a:p>
          <a:p>
            <a:pPr lvl="1"/>
            <a:r>
              <a:rPr lang="en-US" dirty="0" smtClean="0"/>
              <a:t>the current image</a:t>
            </a:r>
          </a:p>
          <a:p>
            <a:r>
              <a:rPr lang="en-US" dirty="0"/>
              <a:t>a user interface that allows a user to interact with the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next and previous buttons</a:t>
            </a:r>
            <a:endParaRPr lang="en-US" dirty="0"/>
          </a:p>
          <a:p>
            <a:pPr lvl="1"/>
            <a:r>
              <a:rPr lang="en-US" dirty="0" smtClean="0"/>
              <a:t>a menu to load and clear images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1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1971"/>
              </p:ext>
            </p:extLst>
          </p:nvPr>
        </p:nvGraphicFramePr>
        <p:xfrm>
          <a:off x="2786183" y="3630366"/>
          <a:ext cx="339881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ViewerView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setImage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ImageIcon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getFilesToOpen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File[]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220226"/>
              </p:ext>
            </p:extLst>
          </p:nvPr>
        </p:nvGraphicFramePr>
        <p:xfrm>
          <a:off x="424296" y="3630366"/>
          <a:ext cx="10945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JLabel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iamond 7"/>
          <p:cNvSpPr/>
          <p:nvPr/>
        </p:nvSpPr>
        <p:spPr>
          <a:xfrm>
            <a:off x="2440542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18829" y="3803187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8829" y="34214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7611"/>
              </p:ext>
            </p:extLst>
          </p:nvPr>
        </p:nvGraphicFramePr>
        <p:xfrm>
          <a:off x="7464761" y="3605169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Diamond 11"/>
          <p:cNvSpPr/>
          <p:nvPr/>
        </p:nvSpPr>
        <p:spPr>
          <a:xfrm>
            <a:off x="6197406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6543048" y="37907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42237" y="34214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658008" y="4235498"/>
            <a:ext cx="2073852" cy="1713940"/>
          </a:xfrm>
          <a:prstGeom prst="wedgeRoundRectCallout">
            <a:avLst>
              <a:gd name="adj1" fmla="val 20786"/>
              <a:gd name="adj2" fmla="val -63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allows the user to</a:t>
            </a:r>
          </a:p>
          <a:p>
            <a:pPr algn="ctr"/>
            <a:r>
              <a:rPr lang="en-CA" dirty="0" smtClean="0">
                <a:solidFill>
                  <a:schemeClr val="bg1"/>
                </a:solidFill>
              </a:rPr>
              <a:t>move between images; emit an action event when pressed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6690" y="4235498"/>
            <a:ext cx="2073852" cy="1324961"/>
          </a:xfrm>
          <a:prstGeom prst="wedgeRoundRectCallout">
            <a:avLst>
              <a:gd name="adj1" fmla="val -20421"/>
              <a:gd name="adj2" fmla="val -645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shows the image</a:t>
            </a:r>
            <a:endParaRPr lang="en-CA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11579"/>
              </p:ext>
            </p:extLst>
          </p:nvPr>
        </p:nvGraphicFramePr>
        <p:xfrm>
          <a:off x="3765502" y="2392074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Isosceles Triangle 16"/>
          <p:cNvSpPr/>
          <p:nvPr/>
        </p:nvSpPr>
        <p:spPr>
          <a:xfrm>
            <a:off x="4283965" y="2790791"/>
            <a:ext cx="288036" cy="288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/>
          <p:cNvCxnSpPr>
            <a:stCxn id="17" idx="3"/>
          </p:cNvCxnSpPr>
          <p:nvPr/>
        </p:nvCxnSpPr>
        <p:spPr>
          <a:xfrm>
            <a:off x="4427983" y="3078826"/>
            <a:ext cx="0" cy="551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7758"/>
              </p:ext>
            </p:extLst>
          </p:nvPr>
        </p:nvGraphicFramePr>
        <p:xfrm>
          <a:off x="6349806" y="2372525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JMenuBar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Diamond 21"/>
          <p:cNvSpPr/>
          <p:nvPr/>
        </p:nvSpPr>
        <p:spPr>
          <a:xfrm>
            <a:off x="5082451" y="2397722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5428093" y="2558121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27282" y="218878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Diamond 24"/>
          <p:cNvSpPr/>
          <p:nvPr/>
        </p:nvSpPr>
        <p:spPr>
          <a:xfrm>
            <a:off x="6831083" y="2031694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 flipH="1">
            <a:off x="7003904" y="1755924"/>
            <a:ext cx="1" cy="2757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1687"/>
              </p:ext>
            </p:extLst>
          </p:nvPr>
        </p:nvGraphicFramePr>
        <p:xfrm>
          <a:off x="6334699" y="1387557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JMenuBar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2175" y="120382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Diamond 30"/>
          <p:cNvSpPr/>
          <p:nvPr/>
        </p:nvSpPr>
        <p:spPr>
          <a:xfrm>
            <a:off x="6831083" y="1030881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/>
          <p:cNvCxnSpPr>
            <a:endCxn id="31" idx="0"/>
          </p:cNvCxnSpPr>
          <p:nvPr/>
        </p:nvCxnSpPr>
        <p:spPr>
          <a:xfrm flipH="1">
            <a:off x="7003904" y="755111"/>
            <a:ext cx="1" cy="2757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41927"/>
              </p:ext>
            </p:extLst>
          </p:nvPr>
        </p:nvGraphicFramePr>
        <p:xfrm>
          <a:off x="6334698" y="386744"/>
          <a:ext cx="16937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7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JMenuItem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012175" y="20300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4" y="1282927"/>
            <a:ext cx="2349477" cy="202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extends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JFrame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private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static final long </a:t>
            </a:r>
            <a:r>
              <a:rPr lang="en-CA" i="1" dirty="0" err="1" smtClean="0">
                <a:solidFill>
                  <a:schemeClr val="bg1"/>
                </a:solidFill>
                <a:latin typeface="Courier New"/>
              </a:rPr>
              <a:t>serialVersionUID</a:t>
            </a:r>
            <a:r>
              <a:rPr lang="en-CA" i="1" dirty="0" smtClean="0">
                <a:solidFill>
                  <a:schemeClr val="bg1"/>
                </a:solidFill>
                <a:latin typeface="Courier New"/>
              </a:rPr>
              <a:t> = </a:t>
            </a:r>
          </a:p>
          <a:p>
            <a:r>
              <a:rPr lang="en-CA" i="1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i="1" dirty="0" smtClean="0">
                <a:solidFill>
                  <a:schemeClr val="bg1"/>
                </a:solidFill>
                <a:latin typeface="Courier New"/>
              </a:rPr>
              <a:t>                                          5851493549391433289L</a:t>
            </a:r>
            <a:r>
              <a:rPr lang="en-CA" i="1" dirty="0">
                <a:solidFill>
                  <a:schemeClr val="bg1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private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JLabel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img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private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JButton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 next;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private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JButton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prev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private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JFileChooser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 fc;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 rot="-2700000">
            <a:off x="5320782" y="694715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964970" y="1081227"/>
            <a:ext cx="42991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does not implement </a:t>
            </a:r>
            <a:r>
              <a:rPr lang="en-CA" dirty="0" err="1" smtClean="0">
                <a:solidFill>
                  <a:schemeClr val="accent6"/>
                </a:solidFill>
                <a:latin typeface="+mn-lt"/>
              </a:rPr>
              <a:t>ActionListener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(although it could) because the controller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will listen for events and respond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accordingly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101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extends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JFrame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JLabel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img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prev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JFileChooser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fc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  <a:endParaRPr lang="en-CA" dirty="0"/>
          </a:p>
        </p:txBody>
      </p:sp>
      <p:sp>
        <p:nvSpPr>
          <p:cNvPr id="4" name="Up Arrow 3"/>
          <p:cNvSpPr/>
          <p:nvPr/>
        </p:nvSpPr>
        <p:spPr>
          <a:xfrm rot="-2700000">
            <a:off x="3681139" y="1381904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964970" y="1700790"/>
            <a:ext cx="41547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label displays the image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button for next image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button for previous image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a file chooser to allow the user to choose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     the images to show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4803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String for the action command for opening files.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2A00FF"/>
                </a:solidFill>
                <a:latin typeface="Courier New"/>
              </a:rPr>
              <a:t>"OPEN"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String for the action command for clearing all of the images.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2A00FF"/>
                </a:solidFill>
                <a:latin typeface="Courier New"/>
              </a:rPr>
              <a:t>"CLEAR"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String for the action command for showing the previous image.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2A00FF"/>
                </a:solidFill>
                <a:latin typeface="Courier New"/>
              </a:rPr>
              <a:t>"PREVIOUS"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String for the action command for showing the next image.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CA" i="1" dirty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i="1" dirty="0">
                <a:solidFill>
                  <a:srgbClr val="2A00FF"/>
                </a:solidFill>
                <a:latin typeface="Courier New"/>
              </a:rPr>
              <a:t>"NEXT"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9883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listener)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1. Create the frame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super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"Image Viewer"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2. Choose what happens when the frame closes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.setDefaultCloseOperation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JFrame.</a:t>
            </a:r>
            <a:r>
              <a:rPr lang="en-CA" i="1" dirty="0" err="1" smtClean="0">
                <a:solidFill>
                  <a:srgbClr val="0000C0"/>
                </a:solidFill>
                <a:latin typeface="Courier New"/>
              </a:rPr>
              <a:t>EXIT_ON_CLOSE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3. Create components and put them in the frame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.makeLabel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.makeFileChooser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.makeMenu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.makeButtons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prev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img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4. Size the frame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.setMinimumSize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Dimension(600, 400));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.pack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.setLayout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BoxLayout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.getContentPane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(),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BoxLayout.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Y_AXIS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5. Show the view</a:t>
            </a:r>
          </a:p>
          <a:p>
            <a:r>
              <a:rPr lang="en-CA" dirty="0" smtClean="0">
                <a:solidFill>
                  <a:srgbClr val="3F7F5F"/>
                </a:solidFill>
                <a:latin typeface="Courier New"/>
              </a:rPr>
              <a:t>  // 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we'll let </a:t>
            </a:r>
            <a:r>
              <a:rPr lang="en-CA" dirty="0" err="1">
                <a:solidFill>
                  <a:srgbClr val="3F7F5F"/>
                </a:solidFill>
                <a:latin typeface="Courier New"/>
              </a:rPr>
              <a:t>ViewerApp</a:t>
            </a:r>
            <a:r>
              <a:rPr lang="en-CA" dirty="0">
                <a:solidFill>
                  <a:srgbClr val="3F7F5F"/>
                </a:solidFill>
                <a:latin typeface="Courier New"/>
              </a:rPr>
              <a:t> do this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 rot="-2700000">
            <a:off x="4314816" y="521894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687214" y="548650"/>
            <a:ext cx="267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controller will be the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listener for events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5489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2331" y="4501786"/>
            <a:ext cx="5247337" cy="3097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2331" y="2874676"/>
            <a:ext cx="5247337" cy="3097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makeMenu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listener)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JMenuBar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menuBar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JMenuBar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en-CA" dirty="0">
              <a:latin typeface="Courier New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fr-FR" dirty="0" err="1" smtClean="0">
                <a:solidFill>
                  <a:srgbClr val="000000"/>
                </a:solidFill>
                <a:latin typeface="Courier New"/>
              </a:rPr>
              <a:t>JMenu</a:t>
            </a:r>
            <a:r>
              <a:rPr lang="fr-FR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fileMenu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fr-FR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JMenu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fr-FR" dirty="0">
                <a:solidFill>
                  <a:srgbClr val="2A00FF"/>
                </a:solidFill>
                <a:latin typeface="Courier New"/>
              </a:rPr>
              <a:t>"File"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menuBar.add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fileMenu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JMenuItem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openMenuItem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JMenuItem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"Open..."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openMenuItem.setActionCommand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 smtClean="0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openMenuItem.addActionListener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fileMenu.add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openMenuItem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JMenuItem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clear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JMenuItem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"Clear"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clear.setActionCommand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 smtClean="0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clear.addActionListener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  <a:endParaRPr lang="en-CA" i="1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fileMenu.add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(clear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.setJMenuBar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menuBar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5" name="Up Arrow 4"/>
          <p:cNvSpPr/>
          <p:nvPr/>
        </p:nvSpPr>
        <p:spPr>
          <a:xfrm rot="-2700000">
            <a:off x="5844454" y="3215309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100964" y="3486607"/>
            <a:ext cx="267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controller will be the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listener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Up Arrow 7"/>
          <p:cNvSpPr/>
          <p:nvPr/>
        </p:nvSpPr>
        <p:spPr>
          <a:xfrm rot="2700000" flipV="1">
            <a:off x="5870205" y="4093528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454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2331" y="2564895"/>
            <a:ext cx="5247337" cy="3097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712331" y="1319287"/>
            <a:ext cx="5247337" cy="3097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makeButtons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listener)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prev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"Previous"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prev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.setActionCommand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 smtClean="0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prev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.addActionListener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"Next"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.setActionCommand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 smtClean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.addActionListener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 rot="-2700000">
            <a:off x="6038931" y="1616427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100964" y="1931218"/>
            <a:ext cx="267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controller will be the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listener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Up Arrow 7"/>
          <p:cNvSpPr/>
          <p:nvPr/>
        </p:nvSpPr>
        <p:spPr>
          <a:xfrm rot="2700000" flipV="1">
            <a:off x="6096538" y="2538139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2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Sets the image shown by the view to the specified image.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 icon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           an image to show in the view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setImage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icon)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img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!= icon)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img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.pack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3878" y="2883781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6276" y="2910537"/>
            <a:ext cx="2971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change the image only if the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image to show is a different</a:t>
            </a:r>
          </a:p>
          <a:p>
            <a:r>
              <a:rPr lang="en-CA" dirty="0" err="1" smtClean="0">
                <a:solidFill>
                  <a:schemeClr val="accent6"/>
                </a:solidFill>
                <a:latin typeface="+mn-lt"/>
              </a:rPr>
              <a:t>ImageIcon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> object than what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is currently in the label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0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A541-5B43-4209-B4D4-B304EE89E99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7564" y="3532188"/>
            <a:ext cx="3262514" cy="36933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 err="1" smtClean="0">
                <a:solidFill>
                  <a:srgbClr val="0070C0"/>
                </a:solidFill>
                <a:latin typeface="+mn-lt"/>
              </a:rPr>
              <a:t>ViewerController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43300" y="2114550"/>
            <a:ext cx="2230291" cy="369332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</a:t>
            </a:r>
            <a:r>
              <a:rPr lang="en-CA" dirty="0" smtClean="0">
                <a:solidFill>
                  <a:srgbClr val="7030A0"/>
                </a:solidFill>
                <a:latin typeface="+mn-lt"/>
              </a:rPr>
              <a:t>"OPEN"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9939" y="2046432"/>
            <a:ext cx="1516061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 smtClean="0">
                <a:solidFill>
                  <a:srgbClr val="FF0000"/>
                </a:solidFill>
                <a:latin typeface="+mn-lt"/>
              </a:rPr>
              <a:t>"OPEN"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939" y="2795323"/>
            <a:ext cx="1516061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 smtClean="0">
                <a:solidFill>
                  <a:srgbClr val="FF0000"/>
                </a:solidFill>
                <a:latin typeface="+mn-lt"/>
              </a:rPr>
              <a:t>"CLEAR"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9939" y="3544214"/>
            <a:ext cx="1516062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 smtClean="0">
                <a:solidFill>
                  <a:srgbClr val="FF0000"/>
                </a:solidFill>
                <a:latin typeface="+mn-lt"/>
              </a:rPr>
              <a:t>"PREVIOUS"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939" y="4403581"/>
            <a:ext cx="1516061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 smtClean="0">
                <a:solidFill>
                  <a:srgbClr val="FF0000"/>
                </a:solidFill>
                <a:latin typeface="+mn-lt"/>
              </a:rPr>
              <a:t>"NEXT"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33" name="Straight Connector 32"/>
          <p:cNvCxnSpPr>
            <a:stCxn id="20" idx="3"/>
            <a:endCxn id="10" idx="1"/>
          </p:cNvCxnSpPr>
          <p:nvPr/>
        </p:nvCxnSpPr>
        <p:spPr>
          <a:xfrm>
            <a:off x="2286000" y="2250426"/>
            <a:ext cx="3141564" cy="146642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3"/>
            <a:endCxn id="10" idx="1"/>
          </p:cNvCxnSpPr>
          <p:nvPr/>
        </p:nvCxnSpPr>
        <p:spPr>
          <a:xfrm>
            <a:off x="2286000" y="2999317"/>
            <a:ext cx="3141564" cy="7175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10" idx="1"/>
          </p:cNvCxnSpPr>
          <p:nvPr/>
        </p:nvCxnSpPr>
        <p:spPr>
          <a:xfrm flipV="1">
            <a:off x="2286001" y="3716854"/>
            <a:ext cx="3141563" cy="3135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3"/>
            <a:endCxn id="10" idx="1"/>
          </p:cNvCxnSpPr>
          <p:nvPr/>
        </p:nvCxnSpPr>
        <p:spPr>
          <a:xfrm flipV="1">
            <a:off x="2286000" y="3716854"/>
            <a:ext cx="3141564" cy="89072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543300" y="4945063"/>
            <a:ext cx="2207527" cy="369332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</a:t>
            </a:r>
            <a:r>
              <a:rPr lang="en-CA" dirty="0" smtClean="0">
                <a:solidFill>
                  <a:srgbClr val="7030A0"/>
                </a:solidFill>
                <a:latin typeface="+mn-lt"/>
              </a:rPr>
              <a:t>"NEXT"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621" name="TextBox 48"/>
          <p:cNvSpPr>
            <a:spLocks noChangeArrowheads="1"/>
          </p:cNvSpPr>
          <p:nvPr/>
        </p:nvSpPr>
        <p:spPr bwMode="auto">
          <a:xfrm>
            <a:off x="696913" y="5764213"/>
            <a:ext cx="2274887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AbstractButton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2" name="TextBox 49"/>
          <p:cNvSpPr>
            <a:spLocks noChangeArrowheads="1"/>
          </p:cNvSpPr>
          <p:nvPr/>
        </p:nvSpPr>
        <p:spPr bwMode="auto">
          <a:xfrm>
            <a:off x="3714750" y="5764213"/>
            <a:ext cx="1733550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3" name="TextBox 50"/>
          <p:cNvSpPr>
            <a:spLocks noChangeArrowheads="1"/>
          </p:cNvSpPr>
          <p:nvPr/>
        </p:nvSpPr>
        <p:spPr bwMode="auto">
          <a:xfrm>
            <a:off x="6057900" y="5486400"/>
            <a:ext cx="2176463" cy="714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  <a:p>
            <a:pPr>
              <a:defRPr/>
            </a:pPr>
            <a:r>
              <a:rPr lang="en-US" dirty="0" smtClean="0"/>
              <a:t>needs to interact with both the view and the model but does not own the view or model</a:t>
            </a:r>
          </a:p>
          <a:p>
            <a:pPr lvl="1">
              <a:defRPr/>
            </a:pP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9F05-234D-438A-AF53-1AB46A9CCAA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816100" y="497205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1677988" y="422910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98675" y="46291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16389" idx="0"/>
            <a:endCxn id="7" idx="3"/>
          </p:cNvCxnSpPr>
          <p:nvPr/>
        </p:nvCxnSpPr>
        <p:spPr>
          <a:xfrm rot="5400000" flipH="1" flipV="1">
            <a:off x="2098675" y="4886325"/>
            <a:ext cx="17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7"/>
          <p:cNvSpPr txBox="1">
            <a:spLocks noChangeArrowheads="1"/>
          </p:cNvSpPr>
          <p:nvPr/>
        </p:nvSpPr>
        <p:spPr bwMode="auto">
          <a:xfrm>
            <a:off x="3663950" y="4972050"/>
            <a:ext cx="156368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Controller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7"/>
          <p:cNvSpPr txBox="1">
            <a:spLocks noChangeArrowheads="1"/>
          </p:cNvSpPr>
          <p:nvPr/>
        </p:nvSpPr>
        <p:spPr bwMode="auto">
          <a:xfrm>
            <a:off x="6400800" y="4972050"/>
            <a:ext cx="874713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Model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2578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5600700" y="5143500"/>
            <a:ext cx="800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34"/>
          <p:cNvSpPr txBox="1">
            <a:spLocks noChangeArrowheads="1"/>
          </p:cNvSpPr>
          <p:nvPr/>
        </p:nvSpPr>
        <p:spPr bwMode="auto">
          <a:xfrm>
            <a:off x="613568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33147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6" idx="1"/>
          </p:cNvCxnSpPr>
          <p:nvPr/>
        </p:nvCxnSpPr>
        <p:spPr>
          <a:xfrm rot="10800000">
            <a:off x="2571750" y="5143500"/>
            <a:ext cx="742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34"/>
          <p:cNvSpPr txBox="1">
            <a:spLocks noChangeArrowheads="1"/>
          </p:cNvSpPr>
          <p:nvPr/>
        </p:nvSpPr>
        <p:spPr bwMode="auto">
          <a:xfrm>
            <a:off x="253523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" y="4391025"/>
            <a:ext cx="1143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View is a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subclass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of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JFrame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9525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Model</a:t>
            </a:r>
          </a:p>
        </p:txBody>
      </p:sp>
    </p:spTree>
    <p:extLst>
      <p:ext uri="{BB962C8B-B14F-4D97-AF65-F5344CB8AC3E}">
        <p14:creationId xmlns:p14="http://schemas.microsoft.com/office/powerpoint/2010/main" val="38641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our application only uses events that are fired by buttons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 button fires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event whenever it is clicked</a:t>
            </a:r>
          </a:p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ViewerController</a:t>
            </a:r>
            <a:r>
              <a:rPr lang="en-US" dirty="0" smtClean="0"/>
              <a:t> listens for fired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how? by implementing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interface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 e);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0899-A215-43AE-A833-6E6408A736A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ViewerController</a:t>
            </a:r>
            <a:r>
              <a:rPr lang="en-US" dirty="0" smtClean="0"/>
              <a:t> was registered to listen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r>
              <a:rPr lang="en-US" dirty="0" smtClean="0"/>
              <a:t> fired by the various buttons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ViwerView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whenever a button fires an event, it passes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object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ViewerController</a:t>
            </a:r>
            <a:r>
              <a:rPr lang="en-US" dirty="0" smtClean="0"/>
              <a:t> via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</a:p>
          <a:p>
            <a:pPr lvl="1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is responsible for dealing with the different actions (open, save, sum, etc)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33647-C244-464F-A67E-F77B0424128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Model—View—Controller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A0237-4578-40E2-8680-61CE04FF89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44" name="Picture 2" descr="C:\Users\mab\AppData\Local\Microsoft\Windows\Temporary Internet Files\Content.IE5\YNZ1GS70\MCj019776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322388"/>
            <a:ext cx="38100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mab\AppData\Local\Microsoft\Windows\Temporary Internet Files\Content.IE5\OXWIXQ0Y\MCj035695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57650"/>
            <a:ext cx="174942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" y="1397000"/>
          <a:ext cx="3200400" cy="234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18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TV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on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channel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volume : </a:t>
                      </a:r>
                      <a:r>
                        <a:rPr lang="en-CA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power(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channel(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volume(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43450" y="4811713"/>
          <a:ext cx="3200400" cy="134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359"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RemoteControl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togglePower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channelUp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volumeUp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500" y="3829050"/>
            <a:ext cx="10334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Model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8150" y="4057650"/>
            <a:ext cx="850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View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829300"/>
            <a:ext cx="1557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Controller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1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Presses Next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146868"/>
            <a:ext cx="738664" cy="50824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ViewerView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68" y="1145907"/>
            <a:ext cx="738664" cy="5083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ViewerController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2809503"/>
            <a:ext cx="738664" cy="34198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ViewerModel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70992" y="3173413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getNextImage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240779" y="30749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7542" y="500221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setImage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61" y="1842294"/>
            <a:ext cx="1208907" cy="5008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Next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9" grpId="0"/>
      <p:bldP spid="30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3D04D-98C1-41F5-B289-7BEA8F142F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ViewerController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ActionListener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3F5FBF"/>
                </a:solidFill>
                <a:latin typeface="Courier New"/>
              </a:rPr>
              <a:t>  /**</a:t>
            </a:r>
            <a:endParaRPr lang="en-CA" dirty="0">
              <a:solidFill>
                <a:srgbClr val="3F5FBF"/>
              </a:solidFill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3F5FBF"/>
                </a:solidFill>
                <a:latin typeface="Courier New"/>
              </a:rPr>
              <a:t>  * 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Creates a controller having no model and no view.</a:t>
            </a:r>
          </a:p>
          <a:p>
            <a:r>
              <a:rPr lang="en-CA" dirty="0" smtClean="0">
                <a:solidFill>
                  <a:srgbClr val="3F5FBF"/>
                </a:solidFill>
                <a:latin typeface="Courier New"/>
              </a:rPr>
              <a:t>   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*/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ViewerController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4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Sets the model for the controller.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 model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           the viewer model the controller should use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setModel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model)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model;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>
              <a:latin typeface="Courier New"/>
            </a:endParaRP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Sets the view for the controller.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dirty="0">
                <a:solidFill>
                  <a:srgbClr val="3F5FBF"/>
                </a:solidFill>
                <a:latin typeface="Courier New"/>
              </a:rPr>
              <a:t> view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            the view the controller should use</a:t>
            </a:r>
          </a:p>
          <a:p>
            <a:r>
              <a:rPr lang="en-CA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setView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view)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view;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77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The method that responds to events emitted by the view components.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</a:t>
            </a:r>
            <a:r>
              <a:rPr lang="en-CA" sz="1400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sz="1400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 event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            an event emitted by the view</a:t>
            </a:r>
          </a:p>
          <a:p>
            <a:r>
              <a:rPr lang="en-CA" sz="1400" dirty="0" smtClean="0">
                <a:solidFill>
                  <a:srgbClr val="3F5FBF"/>
                </a:solidFill>
                <a:latin typeface="Courier New"/>
              </a:rPr>
              <a:t> *</a:t>
            </a:r>
            <a:endParaRPr lang="en-CA" sz="1400" dirty="0">
              <a:solidFill>
                <a:srgbClr val="3F5FBF"/>
              </a:solidFill>
              <a:latin typeface="Courier New"/>
            </a:endParaRP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*/</a:t>
            </a:r>
          </a:p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81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if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chemeClr val="bg1"/>
                </a:solidFill>
                <a:latin typeface="Courier New"/>
              </a:rPr>
              <a:t>OPEN</a:t>
            </a:r>
            <a:r>
              <a:rPr lang="en-CA" i="1" dirty="0">
                <a:solidFill>
                  <a:schemeClr val="bg1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File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this.view.getFilesToOpen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this.model.openImages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(files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this.model.getCurrentImage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}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else if 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chemeClr val="bg1"/>
                </a:solidFill>
                <a:latin typeface="Courier New"/>
              </a:rPr>
              <a:t>CLEAR</a:t>
            </a:r>
            <a:r>
              <a:rPr lang="en-CA" i="1" dirty="0">
                <a:solidFill>
                  <a:schemeClr val="bg1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this.model.clearImages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this.model.getCurrentImage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}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else if 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chemeClr val="bg1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chemeClr val="bg1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this.model.getPreviousImage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}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else if 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chemeClr val="bg1"/>
                </a:solidFill>
                <a:latin typeface="Courier New"/>
              </a:rPr>
              <a:t>NEXT</a:t>
            </a:r>
            <a:r>
              <a:rPr lang="en-CA" i="1" dirty="0">
                <a:solidFill>
                  <a:schemeClr val="bg1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this.model.getNextImage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}</a:t>
            </a:r>
            <a:endParaRPr lang="en-CA" dirty="0">
              <a:solidFill>
                <a:schemeClr val="bg1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1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File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this.view.getFilesToOpen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this.model.openImages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(files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this.model.getCurrentImage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this.model.clearImages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this.model.getCurrentImage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this.model.getPreviousImage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this.model.getNextImage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26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7659" y="1412755"/>
            <a:ext cx="5420158" cy="11521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File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.getFilesToOpen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.openImages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(files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this.model.clearImages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this.model.getCurrentImage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this.model.getPreviousImage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this.model.getNextImage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Chooses Open Menu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146868"/>
            <a:ext cx="738664" cy="50824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ViewerView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68" y="1145907"/>
            <a:ext cx="738664" cy="5083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ViewerController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2809503"/>
            <a:ext cx="738664" cy="34198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ViewerModel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70992" y="3173413"/>
            <a:ext cx="1563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openImages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93712" y="30749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7542" y="500221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setImage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61" y="1842294"/>
            <a:ext cx="1208907" cy="5008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Open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1806864" y="2848817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06864" y="2421780"/>
            <a:ext cx="2114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getFilesToOpen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23109" y="2334467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5249" y="4349124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90248" y="3922087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getCurrentImage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13581" y="3823662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9" grpId="0"/>
      <p:bldP spid="30" grpId="0"/>
      <p:bldP spid="24" grpId="0"/>
      <p:bldP spid="25" grpId="0"/>
      <p:bldP spid="18" grpId="0"/>
      <p:bldP spid="19" grpId="0"/>
      <p:bldP spid="27" grpId="0"/>
      <p:bldP spid="2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7659" y="2852929"/>
            <a:ext cx="5420158" cy="8641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File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.getFilesToOpen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.openImages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(files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.clearImages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this.model.getPreviousImage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this.model.getNextImage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26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Chooses Clear Menu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146868"/>
            <a:ext cx="738664" cy="50824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ViewerView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68" y="1145907"/>
            <a:ext cx="738664" cy="5083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ViewerController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2809503"/>
            <a:ext cx="738664" cy="34198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ViewerModel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70992" y="3173413"/>
            <a:ext cx="1701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clearImages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93712" y="30749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7542" y="500221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setImage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261" y="1842294"/>
            <a:ext cx="1208907" cy="5008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Clear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5249" y="4349124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90248" y="3922087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getCurrentImage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13581" y="3823662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948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9" grpId="0"/>
      <p:bldP spid="30" grpId="0"/>
      <p:bldP spid="24" grpId="0"/>
      <p:bldP spid="2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(Notes version)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3D04D-98C1-41F5-B289-7BEA8F142F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3965" y="1585576"/>
            <a:ext cx="2649922" cy="748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83965" y="5157210"/>
            <a:ext cx="2649922" cy="748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83965" y="3371393"/>
            <a:ext cx="2649922" cy="748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148070" y="4235498"/>
            <a:ext cx="288035" cy="80649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24140" y="4235498"/>
            <a:ext cx="288035" cy="806498"/>
            <a:chOff x="4917642" y="4235498"/>
            <a:chExt cx="288035" cy="806498"/>
          </a:xfrm>
        </p:grpSpPr>
        <p:sp>
          <p:nvSpPr>
            <p:cNvPr id="9" name="Down Arrow 8"/>
            <p:cNvSpPr/>
            <p:nvPr/>
          </p:nvSpPr>
          <p:spPr>
            <a:xfrm flipV="1">
              <a:off x="4917642" y="4235498"/>
              <a:ext cx="288035" cy="80649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5249" y="4869175"/>
              <a:ext cx="172821" cy="115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187" y="4638747"/>
              <a:ext cx="172821" cy="115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66445" y="4408319"/>
              <a:ext cx="172821" cy="115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Down Arrow 18"/>
          <p:cNvSpPr/>
          <p:nvPr/>
        </p:nvSpPr>
        <p:spPr>
          <a:xfrm flipV="1">
            <a:off x="5148070" y="2449681"/>
            <a:ext cx="288035" cy="80649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3402" y="2016126"/>
            <a:ext cx="37701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controller invokes Model</a:t>
            </a:r>
            <a:br>
              <a:rPr lang="en-US" sz="2400" dirty="0" smtClean="0">
                <a:solidFill>
                  <a:srgbClr val="0070C0"/>
                </a:solidFill>
                <a:latin typeface="+mn-lt"/>
              </a:rPr>
            </a:b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methods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get Model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modify Model state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082" y="3889856"/>
            <a:ext cx="43377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controller invokes View</a:t>
            </a:r>
            <a:br>
              <a:rPr lang="en-US" sz="2400" dirty="0" smtClean="0">
                <a:solidFill>
                  <a:srgbClr val="C00000"/>
                </a:solidFill>
                <a:latin typeface="+mn-lt"/>
              </a:rPr>
            </a:b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methods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update the View based on</a:t>
            </a:r>
            <a:br>
              <a:rPr lang="en-US" sz="2400" dirty="0" smtClean="0">
                <a:solidFill>
                  <a:srgbClr val="C00000"/>
                </a:solidFill>
                <a:latin typeface="+mn-lt"/>
              </a:rPr>
            </a:b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changes in the Model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37466" y="4223248"/>
            <a:ext cx="2870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View sends events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to Controller</a:t>
            </a:r>
          </a:p>
        </p:txBody>
      </p:sp>
    </p:spTree>
    <p:extLst>
      <p:ext uri="{BB962C8B-B14F-4D97-AF65-F5344CB8AC3E}">
        <p14:creationId xmlns:p14="http://schemas.microsoft.com/office/powerpoint/2010/main" val="972087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7659" y="4005070"/>
            <a:ext cx="5420158" cy="5760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File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.getFilesToOpen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.openImages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(files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.clearImages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.getPreviousImage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 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chemeClr val="bg1"/>
                </a:solidFill>
                <a:latin typeface="Courier New"/>
              </a:rPr>
              <a:t>this.model.getNextImage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chemeClr val="bg1"/>
                </a:solidFill>
                <a:latin typeface="Courier New"/>
              </a:rPr>
              <a:t>this.view.setImage</a:t>
            </a:r>
            <a:r>
              <a:rPr lang="en-CA" dirty="0" smtClean="0">
                <a:solidFill>
                  <a:schemeClr val="bg1"/>
                </a:solidFill>
                <a:latin typeface="Courier New"/>
              </a:rPr>
              <a:t>(icon</a:t>
            </a:r>
            <a:r>
              <a:rPr lang="en-CA" dirty="0">
                <a:solidFill>
                  <a:schemeClr val="bg1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858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Presses Previous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146868"/>
            <a:ext cx="738664" cy="50824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ViewerView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68" y="1145907"/>
            <a:ext cx="738664" cy="5083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ViewerController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2809503"/>
            <a:ext cx="738664" cy="34198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ViewerModel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7542" y="500221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setImage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61" y="1842294"/>
            <a:ext cx="1208907" cy="5008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Previous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860035" y="4349124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75034" y="3922087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getPreviousImage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98367" y="3823662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24" grpId="0"/>
      <p:bldP spid="25" grpId="0"/>
      <p:bldP spid="27" grpId="0"/>
      <p:bldP spid="2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7659" y="4811568"/>
            <a:ext cx="5420158" cy="5760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action 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event.getActionCommand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OPEN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File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[] files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.getFilesToOpen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.openImages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(files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CLEAR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.clearImages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.getCurrentImage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PREVIOUS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.getPreviousImage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action.equals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ViewerView.</a:t>
            </a:r>
            <a:r>
              <a:rPr lang="en-CA" i="1" dirty="0" err="1">
                <a:solidFill>
                  <a:srgbClr val="0000C0"/>
                </a:solidFill>
                <a:latin typeface="Courier New"/>
              </a:rPr>
              <a:t>NEXT</a:t>
            </a:r>
            <a:r>
              <a:rPr lang="en-CA" i="1" dirty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ImageIcon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icon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model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.getNextImage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view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.setImage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(icon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96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Presses Next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>
                <a:solidFill>
                  <a:srgbClr val="30303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836" y="1146868"/>
            <a:ext cx="738664" cy="50824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ViewerView</a:t>
            </a:r>
            <a:r>
              <a:rPr lang="en-US" sz="3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3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68" y="1145907"/>
            <a:ext cx="738664" cy="5083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ViewerController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2809503"/>
            <a:ext cx="738664" cy="34198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ViewerModel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7542" y="5002213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setImage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61" y="1842294"/>
            <a:ext cx="1208907" cy="5008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Next</a:t>
            </a:r>
            <a:endParaRPr lang="en-CA" dirty="0">
              <a:solidFill>
                <a:prstClr val="black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37750" y="4349124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55778" y="3922087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getNextImage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79111" y="3823662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1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24" grpId="0"/>
      <p:bldP spid="25" grpId="0"/>
      <p:bldP spid="27" grpId="0"/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Image Viewer Application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we need one more class that represents the image viewer application</a:t>
            </a:r>
          </a:p>
          <a:p>
            <a:pPr lvl="1"/>
            <a:r>
              <a:rPr lang="en-CA" dirty="0" smtClean="0"/>
              <a:t>has a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CA" dirty="0" smtClean="0"/>
              <a:t> method</a:t>
            </a:r>
          </a:p>
          <a:p>
            <a:pPr lvl="1"/>
            <a:r>
              <a:rPr lang="en-CA" dirty="0" smtClean="0"/>
              <a:t>makes a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ViewerModel</a:t>
            </a:r>
            <a:r>
              <a:rPr lang="en-CA" dirty="0" smtClean="0"/>
              <a:t> </a:t>
            </a:r>
          </a:p>
          <a:p>
            <a:pPr lvl="1"/>
            <a:r>
              <a:rPr lang="en-CA" dirty="0"/>
              <a:t>makes a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ViewerController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CA" dirty="0" smtClean="0"/>
          </a:p>
          <a:p>
            <a:pPr lvl="1"/>
            <a:r>
              <a:rPr lang="en-CA" dirty="0" smtClean="0"/>
              <a:t>makes </a:t>
            </a:r>
            <a:r>
              <a:rPr lang="en-CA" dirty="0"/>
              <a:t>a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ViewerView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passes the controller to the view constructor so that the view knows where to send events</a:t>
            </a:r>
          </a:p>
          <a:p>
            <a:pPr lvl="1"/>
            <a:r>
              <a:rPr lang="en-CA" dirty="0" smtClean="0"/>
              <a:t>tells the controller about the model and the view</a:t>
            </a:r>
          </a:p>
          <a:p>
            <a:pPr lvl="1"/>
            <a:r>
              <a:rPr lang="en-CA" dirty="0" smtClean="0"/>
              <a:t>makes the view visible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3D04D-98C1-41F5-B289-7BEA8F142F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ViewerApp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ViewerApp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  * The entry point to the image viewer application. Creates the model,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  * view, and controller, and makes the view visible.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  * 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  * </a:t>
            </a:r>
            <a:r>
              <a:rPr lang="en-CA" sz="1400" dirty="0">
                <a:solidFill>
                  <a:srgbClr val="7F9FBF"/>
                </a:solidFill>
                <a:latin typeface="Courier New"/>
              </a:rPr>
              <a:t>@</a:t>
            </a:r>
            <a:r>
              <a:rPr lang="en-CA" sz="1400" dirty="0" err="1">
                <a:solidFill>
                  <a:srgbClr val="7F9FBF"/>
                </a:solidFill>
                <a:latin typeface="Courier New"/>
              </a:rPr>
              <a:t>param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 </a:t>
            </a:r>
            <a:r>
              <a:rPr lang="en-CA" sz="1400" dirty="0" err="1">
                <a:solidFill>
                  <a:srgbClr val="3F5FBF"/>
                </a:solidFill>
                <a:latin typeface="Courier New"/>
              </a:rPr>
              <a:t>args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3F5FBF"/>
                </a:solidFill>
                <a:latin typeface="Courier New"/>
              </a:rPr>
              <a:t>not </a:t>
            </a:r>
            <a:r>
              <a:rPr lang="en-CA" sz="1400" dirty="0">
                <a:solidFill>
                  <a:srgbClr val="3F5FBF"/>
                </a:solidFill>
                <a:latin typeface="Courier New"/>
              </a:rPr>
              <a:t>used</a:t>
            </a:r>
          </a:p>
          <a:p>
            <a:r>
              <a:rPr lang="en-CA" sz="1400" dirty="0">
                <a:solidFill>
                  <a:srgbClr val="3F5FBF"/>
                </a:solidFill>
                <a:latin typeface="Courier New"/>
              </a:rPr>
              <a:t>   */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model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ViewerController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controller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ViewerController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view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ViewerView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(controller);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controller.setModel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(model);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controller.setView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(view);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view.setVisible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04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actionPerformed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even with only </a:t>
            </a:r>
            <a:r>
              <a:rPr lang="en-US" dirty="0" smtClean="0"/>
              <a:t>2 </a:t>
            </a:r>
            <a:r>
              <a:rPr lang="en-US" dirty="0"/>
              <a:t>buttons and 2 menu items our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/>
              <a:t> method is unwieldy</a:t>
            </a:r>
          </a:p>
          <a:p>
            <a:pPr lvl="1">
              <a:defRPr/>
            </a:pPr>
            <a:r>
              <a:rPr lang="en-US" dirty="0"/>
              <a:t>imagine what would happen if you tried to implement a Controller this way for a big </a:t>
            </a:r>
            <a:r>
              <a:rPr lang="en-US" dirty="0" smtClean="0"/>
              <a:t>application with hundreds of buttons and menu items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3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Processing an event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each part of the if statement in our current implementation of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CA" dirty="0" smtClean="0"/>
              <a:t> deals with processing of a different kind of event</a:t>
            </a:r>
          </a:p>
          <a:p>
            <a:pPr lvl="1"/>
            <a:r>
              <a:rPr lang="en-CA" dirty="0" smtClean="0"/>
              <a:t>"open" event</a:t>
            </a:r>
          </a:p>
          <a:p>
            <a:pPr lvl="1"/>
            <a:r>
              <a:rPr lang="en-CA" dirty="0" smtClean="0"/>
              <a:t>"clear" event</a:t>
            </a:r>
          </a:p>
          <a:p>
            <a:pPr lvl="1"/>
            <a:r>
              <a:rPr lang="en-CA" dirty="0" smtClean="0"/>
              <a:t>"next" event</a:t>
            </a:r>
          </a:p>
          <a:p>
            <a:pPr lvl="1"/>
            <a:r>
              <a:rPr lang="en-CA" dirty="0" smtClean="0"/>
              <a:t>"previous" event</a:t>
            </a:r>
          </a:p>
          <a:p>
            <a:r>
              <a:rPr lang="en-US" dirty="0"/>
              <a:t>rather than one big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/>
              <a:t> method we can encapsulate the processing of each event in a separate object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77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Processing an event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10" y="3774642"/>
            <a:ext cx="2736332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ProcessNextEvent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10" y="2852930"/>
            <a:ext cx="2736332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ProcessClearEvent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10" y="1931218"/>
            <a:ext cx="2736332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ProcessOpenEvent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9672" y="3135024"/>
            <a:ext cx="3799604" cy="748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nsolas"/>
                <a:cs typeface="Courier New" pitchFamily="49" charset="0"/>
              </a:rPr>
              <a:t>«interface»</a:t>
            </a: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CA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ProcessEvent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10" y="4696354"/>
            <a:ext cx="2736332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ProcessPreviousEvent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 rot="5400000">
            <a:off x="4485590" y="3567762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0716" y="2302693"/>
            <a:ext cx="0" cy="27651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5842" y="2302693"/>
            <a:ext cx="60487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5842" y="3214880"/>
            <a:ext cx="60487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5842" y="4136592"/>
            <a:ext cx="60487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75842" y="5067829"/>
            <a:ext cx="60487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89672" y="3883914"/>
            <a:ext cx="3799604" cy="69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+ process(</a:t>
            </a:r>
            <a:r>
              <a:rPr lang="en-US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ViewerView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,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         </a:t>
            </a:r>
            <a:r>
              <a:rPr lang="en-US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ViewerModel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): void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80716" y="3653487"/>
            <a:ext cx="60487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3655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process(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CA" dirty="0"/>
          </a:p>
        </p:txBody>
      </p:sp>
      <p:sp>
        <p:nvSpPr>
          <p:cNvPr id="6" name="Up Arrow 5"/>
          <p:cNvSpPr/>
          <p:nvPr/>
        </p:nvSpPr>
        <p:spPr>
          <a:xfrm rot="-2700000">
            <a:off x="3477422" y="1443606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849820" y="1470362"/>
            <a:ext cx="4640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a method that encapsulates the processing of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an event; every class that implements this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interface must implement </a:t>
            </a:r>
            <a:r>
              <a:rPr lang="en-US" sz="1600" b="1" dirty="0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568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adopt this design?</a:t>
            </a:r>
          </a:p>
          <a:p>
            <a:r>
              <a:rPr lang="en-US" dirty="0" smtClean="0"/>
              <a:t>completely decouples the Model and the 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3D04D-98C1-41F5-B289-7BEA8F142F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75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java.io.File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javax.swing.ImageIcon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ProcessOpenEvent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646464"/>
                </a:solidFill>
                <a:latin typeface="Segoe UI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process(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model)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File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[] files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view.getFilesToOpen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model.openImages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(files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ImageIcon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icon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model.getCurrentImage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view.setImage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CA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3878" y="3747886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6276" y="3774642"/>
            <a:ext cx="368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code that was in </a:t>
            </a:r>
            <a:r>
              <a:rPr lang="en-CA" sz="1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now goes here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384" y="203008"/>
            <a:ext cx="1953163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ProcessOpenEvent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85910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javax.swing.ImageIcon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ProcessClearEvent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646464"/>
                </a:solidFill>
                <a:latin typeface="Segoe UI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process(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model)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model.clearImages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ImageIcon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icon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model.getCurrentImage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view.setImage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3878" y="3171816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6276" y="3198572"/>
            <a:ext cx="368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code that was in </a:t>
            </a:r>
            <a:r>
              <a:rPr lang="en-CA" sz="1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now goes here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384" y="203008"/>
            <a:ext cx="1925912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ProcessClearEvent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170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javax.swing.ImageIcon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ProcessNextEvent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@Override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process(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model)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ImageIcon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icon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model.getNextImage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view.setImage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3878" y="3171816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6276" y="3198572"/>
            <a:ext cx="368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code that was in </a:t>
            </a:r>
            <a:r>
              <a:rPr lang="en-CA" sz="1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now goes here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384" y="203008"/>
            <a:ext cx="1903470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ProcessNextEvent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0569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javax.swing.ImageIcon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ProcessPreviousEvent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 smtClean="0">
              <a:solidFill>
                <a:srgbClr val="646464"/>
              </a:solidFill>
              <a:latin typeface="Segoe UI"/>
            </a:endParaRPr>
          </a:p>
          <a:p>
            <a:r>
              <a:rPr lang="en-US" dirty="0">
                <a:solidFill>
                  <a:srgbClr val="646464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646464"/>
                </a:solidFill>
                <a:latin typeface="Segoe UI"/>
              </a:rPr>
              <a:t> 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process(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model)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ImageIcon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icon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model.getPreviousImage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view.setImage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(icon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3878" y="2768567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6276" y="2795323"/>
            <a:ext cx="368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code that was in </a:t>
            </a:r>
            <a:r>
              <a:rPr lang="en-CA" sz="1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/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now goes here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384" y="203008"/>
            <a:ext cx="2261709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ProcessPreviousEvent</a:t>
            </a:r>
            <a:endParaRPr lang="en-CA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030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 Controller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that we've moved all of the event processing code out of </a:t>
            </a:r>
            <a:r>
              <a:rPr lang="en-CA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US" dirty="0" smtClean="0"/>
              <a:t> and into separate classes, what does </a:t>
            </a:r>
            <a:r>
              <a:rPr lang="en-CA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US" dirty="0" smtClean="0"/>
              <a:t> look like?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86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ViewerController2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ActionListener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// constructor,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, and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all remain the same as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ViewerController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646464"/>
                </a:solidFill>
                <a:latin typeface="Segoe UI"/>
              </a:rPr>
              <a:t>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actionPerformed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event)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String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action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event.getActionCommand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// what goes here? how do we get the right </a:t>
            </a:r>
            <a:r>
              <a:rPr lang="en-US" dirty="0" err="1" smtClean="0">
                <a:solidFill>
                  <a:srgbClr val="FF0000"/>
                </a:solidFill>
                <a:latin typeface="Segoe UI"/>
              </a:rPr>
              <a:t>ProcessEvent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FF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                                   // object?</a:t>
            </a:r>
            <a:endParaRPr lang="en-US" i="1" dirty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pe.process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325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 Controller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we have is that we need to get or create a </a:t>
            </a:r>
            <a:r>
              <a:rPr lang="en-US" sz="24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ProcessEvent</a:t>
            </a:r>
            <a:r>
              <a:rPr lang="en-US" dirty="0" smtClean="0"/>
              <a:t> object that can handle the event whose action command string is given by 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solution is to call a method that knows how to create the appropriate </a:t>
            </a:r>
            <a:r>
              <a:rPr lang="en-US" sz="24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ProcessEvent</a:t>
            </a:r>
            <a:r>
              <a:rPr lang="en-US" dirty="0">
                <a:solidFill>
                  <a:prstClr val="black"/>
                </a:solidFill>
              </a:rPr>
              <a:t> object </a:t>
            </a:r>
            <a:r>
              <a:rPr lang="en-US" dirty="0" smtClean="0">
                <a:solidFill>
                  <a:prstClr val="black"/>
                </a:solidFill>
              </a:rPr>
              <a:t>given an action command string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05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ProcessEventFactory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create(String action)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  switch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(action)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  case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OPEN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: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  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ProcessOpenEvent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CLEAR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: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ProcessClearEvent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NEXT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: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ProcessNextEvent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PREVIOUS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: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ProcessPreviousEvent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: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      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-2700000">
            <a:off x="5236528" y="1385999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608926" y="1412755"/>
            <a:ext cx="30789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static factory method: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A static method that creates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and returns a new object; in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this case, the method returns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objects of different types</a:t>
            </a:r>
            <a:br>
              <a:rPr lang="en-CA" dirty="0" smtClean="0">
                <a:solidFill>
                  <a:schemeClr val="accent6"/>
                </a:solidFill>
                <a:latin typeface="+mn-lt"/>
              </a:rPr>
            </a:br>
            <a:r>
              <a:rPr lang="en-CA" dirty="0" smtClean="0">
                <a:solidFill>
                  <a:schemeClr val="accent6"/>
                </a:solidFill>
                <a:latin typeface="+mn-lt"/>
              </a:rPr>
              <a:t>depending on the value of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string </a:t>
            </a:r>
            <a:r>
              <a:rPr lang="en-US" sz="1600" b="1" dirty="0">
                <a:solidFill>
                  <a:srgbClr val="000000"/>
                </a:solidFill>
                <a:latin typeface="Segoe UI"/>
                <a:cs typeface="Courier New" pitchFamily="49" charset="0"/>
              </a:rPr>
              <a:t>action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0499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ViewerController2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ActionListener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// constructor,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, and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all remain the same as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ViewerController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646464"/>
                </a:solidFill>
                <a:latin typeface="Segoe UI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actionPerformed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event)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String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action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event.getActionCommand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ProcessEventFactory.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create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(action);</a:t>
            </a:r>
            <a:endParaRPr lang="en-US" i="1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pe.process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-2700000">
            <a:off x="5236528" y="3905627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608926" y="3932383"/>
            <a:ext cx="26806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calls the factory method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to get an object to handle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event; notice that we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never see the actual type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of </a:t>
            </a:r>
            <a:r>
              <a:rPr lang="en-US" sz="16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pe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780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gained?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moved code that processes an event into separate classes</a:t>
            </a:r>
          </a:p>
          <a:p>
            <a:pPr lvl="1"/>
            <a:r>
              <a:rPr lang="en-US" dirty="0" smtClean="0"/>
              <a:t>easier to debug, maintain, and extend</a:t>
            </a:r>
          </a:p>
          <a:p>
            <a:pPr lvl="1"/>
            <a:r>
              <a:rPr lang="en-US" dirty="0" smtClean="0"/>
              <a:t>possible to handle new events by creating new subclasses of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removed an if statement from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actionPerformed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dirty="0" smtClean="0"/>
              <a:t>but replaced it with a switch statement in the factory class</a:t>
            </a:r>
          </a:p>
          <a:p>
            <a:r>
              <a:rPr lang="en-US" dirty="0" smtClean="0"/>
              <a:t>handling new events requires modifying the factory class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402F-574F-41D4-B1AD-99FA5FB16E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87" y="548650"/>
            <a:ext cx="8360213" cy="585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261" y="145400"/>
            <a:ext cx="276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n-lt"/>
              </a:rPr>
              <a:t>a different MVC structure than in the notes</a:t>
            </a:r>
            <a:endParaRPr lang="en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03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build a better factory class</a:t>
            </a:r>
          </a:p>
          <a:p>
            <a:r>
              <a:rPr lang="en-US" dirty="0" smtClean="0"/>
              <a:t>the key insight is to realize that the factory </a:t>
            </a:r>
            <a:r>
              <a:rPr lang="en-US" i="1" dirty="0" smtClean="0"/>
              <a:t>maps</a:t>
            </a:r>
            <a:r>
              <a:rPr lang="en-US" dirty="0" smtClean="0"/>
              <a:t> a 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String</a:t>
            </a:r>
            <a:r>
              <a:rPr lang="en-US" dirty="0" smtClean="0"/>
              <a:t> onto a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maybe we should use a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Map&lt;String,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en-US" dirty="0" smtClean="0"/>
              <a:t> object to store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it is probably a bad idea to have multiple factories (and thus, multiple possibly different mappings of </a:t>
            </a:r>
            <a:r>
              <a:rPr lang="en-US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String</a:t>
            </a:r>
            <a:r>
              <a:rPr lang="en-US" dirty="0" smtClean="0"/>
              <a:t>s to </a:t>
            </a:r>
            <a:r>
              <a:rPr lang="en-US" sz="20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but we have a solution for that,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3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java.util.HashMap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java.util.Map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ProcessEventFactory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Map&lt;String,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&gt;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static final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ProcessEventFactory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Segoe UI"/>
              </a:rPr>
              <a:t>instance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ProcessEventFactory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ProcessEventFactory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HashMap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&lt;String,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&gt;();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.put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OPEN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ProcessOpenEvent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.put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CLEAR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ProcessClearEvent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.put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NEXT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ProcessNextEvent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.put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PREVIOUS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ProcessPreviousEvent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-2700000">
            <a:off x="5236528" y="2883781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608926" y="3002061"/>
            <a:ext cx="11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singleton</a:t>
            </a:r>
            <a:endParaRPr lang="en-CA" dirty="0" smtClean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Up Arrow 7"/>
          <p:cNvSpPr/>
          <p:nvPr/>
        </p:nvSpPr>
        <p:spPr>
          <a:xfrm rot="-5400000">
            <a:off x="4948493" y="1931218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320891" y="1907528"/>
            <a:ext cx="32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map </a:t>
            </a:r>
            <a:r>
              <a:rPr lang="en-US" b="1" dirty="0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String</a:t>
            </a:r>
            <a:r>
              <a:rPr lang="en-US" dirty="0" smtClean="0">
                <a:solidFill>
                  <a:schemeClr val="accent6"/>
                </a:solidFill>
                <a:latin typeface="+mn-lt"/>
              </a:rPr>
              <a:t>s to </a:t>
            </a:r>
            <a:r>
              <a:rPr lang="en-US" b="1" dirty="0" err="1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err="1" smtClean="0">
                <a:solidFill>
                  <a:schemeClr val="accent6"/>
                </a:solidFill>
                <a:latin typeface="+mn-lt"/>
              </a:rPr>
              <a:t>s</a:t>
            </a:r>
            <a:endParaRPr lang="en-CA" dirty="0" smtClean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87875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getProcessEvent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(String event)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(event);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"cannot process 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+ event);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-2700000">
            <a:off x="5636401" y="2444997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008799" y="2563277"/>
            <a:ext cx="25570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a method that returns</a:t>
            </a:r>
            <a:br>
              <a:rPr lang="en-US" dirty="0" smtClean="0">
                <a:solidFill>
                  <a:schemeClr val="accent6"/>
                </a:solidFill>
                <a:latin typeface="+mn-lt"/>
              </a:rPr>
            </a:br>
            <a:r>
              <a:rPr lang="en-US" dirty="0" smtClean="0">
                <a:solidFill>
                  <a:schemeClr val="accent6"/>
                </a:solidFill>
                <a:latin typeface="+mn-lt"/>
              </a:rPr>
              <a:t>an appropriate</a:t>
            </a:r>
            <a:br>
              <a:rPr lang="en-US" dirty="0" smtClean="0">
                <a:solidFill>
                  <a:schemeClr val="accent6"/>
                </a:solidFill>
                <a:latin typeface="+mn-lt"/>
              </a:rPr>
            </a:br>
            <a:r>
              <a:rPr lang="en-US" b="1" dirty="0" err="1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r>
              <a:rPr lang="en-US" dirty="0" smtClean="0">
                <a:solidFill>
                  <a:schemeClr val="accent6"/>
                </a:solidFill>
                <a:latin typeface="+mn-lt"/>
              </a:rPr>
              <a:t> object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by retrieving it from the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map</a:t>
            </a:r>
            <a:endParaRPr lang="en-CA" dirty="0" smtClean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1103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register(String event,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map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.put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(event, p);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-2700000">
            <a:off x="4465298" y="1213178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37696" y="1331458"/>
            <a:ext cx="2923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a method that allows a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client to add </a:t>
            </a:r>
            <a:r>
              <a:rPr lang="en-US" b="1" dirty="0" err="1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ProcessEvent</a:t>
            </a:r>
            <a:endParaRPr lang="en-US" b="1" dirty="0" smtClean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objects to handle new types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n-lt"/>
              </a:rPr>
              <a:t>of events</a:t>
            </a:r>
            <a:endParaRPr lang="en-CA" dirty="0" smtClean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24890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ViewerController2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implements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ActionListener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ViewerView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// constructor,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setView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, and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setModel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all remain the same as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ViewerController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 smtClean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646464"/>
                </a:solidFill>
                <a:latin typeface="Segoe UI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Segoe UI"/>
              </a:rPr>
              <a:t>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actionPerformed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ActionEvent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event)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String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action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event.getActionCommand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ProcessEvent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ProcessEventFactory.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instance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.getProcessEvent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(action);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pe.process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view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model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-2700000">
            <a:off x="5236528" y="3905627"/>
            <a:ext cx="230428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608926" y="3932383"/>
            <a:ext cx="26806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uses the singleton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to get an object to handle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the event; notice that we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never see the actual type</a:t>
            </a:r>
          </a:p>
          <a:p>
            <a:r>
              <a:rPr lang="en-CA" dirty="0" smtClean="0">
                <a:solidFill>
                  <a:schemeClr val="accent6"/>
                </a:solidFill>
                <a:latin typeface="+mn-lt"/>
              </a:rPr>
              <a:t>of </a:t>
            </a:r>
            <a:r>
              <a:rPr lang="en-US" sz="16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pe</a:t>
            </a:r>
            <a:r>
              <a:rPr lang="en-CA" dirty="0" smtClean="0">
                <a:solidFill>
                  <a:schemeClr val="accent6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0167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</a:t>
            </a:r>
            <a:r>
              <a:rPr lang="en-CA" dirty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Printing n of Something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 method that prints out n copies of a string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4D2-8694-49F4-BD80-E7F363993B3F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Different Solution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alternatively we can use the following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if n == 0 done</a:t>
            </a:r>
            <a:r>
              <a:rPr lang="en-US" dirty="0" smtClean="0"/>
              <a:t>, otherwise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once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(n – 1) more times</a:t>
            </a:r>
          </a:p>
          <a:p>
            <a:pPr marL="514350" indent="-51435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(s, n - 1);   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method invokes itself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6734-FE96-4959-8A61-A7F17BC96EC0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884" y="515721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48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base case is a version of the problem that the method is trying to solve for which the answer is known</a:t>
            </a:r>
          </a:p>
          <a:p>
            <a:pPr lvl="1"/>
            <a:r>
              <a:rPr lang="en-US" dirty="0" smtClean="0"/>
              <a:t>because the answer is known no further recursion is required</a:t>
            </a:r>
          </a:p>
          <a:p>
            <a:r>
              <a:rPr lang="en-US" dirty="0" smtClean="0"/>
              <a:t>for many recursive algorithms, there is one obvious base case which is the smallest version of the problem for which the answer is known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6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Image Viewer using MVC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allows user to load multiple images and cycle through the images using buttons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2219253"/>
            <a:ext cx="4590184" cy="39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33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Infinite 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case(s) is missing, or never reached, a recursive method will run forever (or until the computer runs out of resources)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// missing base case; infinite recursion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(s, n - 1);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1)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...........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CA99-F20A-4404-8F38-C8AEE369D9C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Climbing a Flight of n Stairs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Java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method to climb n stairs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climb(n) 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n == 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step up 1 stair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climb(n – 1);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Rabbits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F027-02B9-4ED5-BDF7-BD88635F68A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536575" y="1714500"/>
            <a:ext cx="1019175" cy="760413"/>
            <a:chOff x="1084724" y="1543050"/>
            <a:chExt cx="1020183" cy="760413"/>
          </a:xfrm>
        </p:grpSpPr>
        <p:pic>
          <p:nvPicPr>
            <p:cNvPr id="1848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100" y="2668588"/>
            <a:ext cx="1019175" cy="760412"/>
            <a:chOff x="1084724" y="1543050"/>
            <a:chExt cx="1020183" cy="760413"/>
          </a:xfrm>
        </p:grpSpPr>
        <p:pic>
          <p:nvPicPr>
            <p:cNvPr id="1847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5275" y="2686050"/>
            <a:ext cx="1020763" cy="760413"/>
            <a:chOff x="1084724" y="1543050"/>
            <a:chExt cx="1020183" cy="760413"/>
          </a:xfrm>
        </p:grpSpPr>
        <p:pic>
          <p:nvPicPr>
            <p:cNvPr id="1847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54038" y="3679825"/>
            <a:ext cx="1020762" cy="760413"/>
            <a:chOff x="1084724" y="1543050"/>
            <a:chExt cx="1020183" cy="760413"/>
          </a:xfrm>
        </p:grpSpPr>
        <p:pic>
          <p:nvPicPr>
            <p:cNvPr id="1847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574800" y="3697288"/>
            <a:ext cx="1019175" cy="760412"/>
            <a:chOff x="1084724" y="1543050"/>
            <a:chExt cx="1020183" cy="760413"/>
          </a:xfrm>
        </p:grpSpPr>
        <p:pic>
          <p:nvPicPr>
            <p:cNvPr id="1847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668588" y="3679825"/>
            <a:ext cx="1020762" cy="760413"/>
            <a:chOff x="1084724" y="1543050"/>
            <a:chExt cx="1020183" cy="760413"/>
          </a:xfrm>
        </p:grpSpPr>
        <p:pic>
          <p:nvPicPr>
            <p:cNvPr id="1847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89350" y="3697288"/>
            <a:ext cx="1019175" cy="760412"/>
            <a:chOff x="1084724" y="1543050"/>
            <a:chExt cx="1020183" cy="760413"/>
          </a:xfrm>
        </p:grpSpPr>
        <p:pic>
          <p:nvPicPr>
            <p:cNvPr id="1846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54038" y="4743450"/>
            <a:ext cx="1020762" cy="760413"/>
            <a:chOff x="1084724" y="1543050"/>
            <a:chExt cx="1020183" cy="760413"/>
          </a:xfrm>
        </p:grpSpPr>
        <p:pic>
          <p:nvPicPr>
            <p:cNvPr id="1846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574800" y="4760913"/>
            <a:ext cx="1019175" cy="760412"/>
            <a:chOff x="1084724" y="1543050"/>
            <a:chExt cx="1020183" cy="760413"/>
          </a:xfrm>
        </p:grpSpPr>
        <p:pic>
          <p:nvPicPr>
            <p:cNvPr id="1846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668588" y="4743450"/>
            <a:ext cx="1020762" cy="760413"/>
            <a:chOff x="1084724" y="1543050"/>
            <a:chExt cx="1020183" cy="760413"/>
          </a:xfrm>
        </p:grpSpPr>
        <p:pic>
          <p:nvPicPr>
            <p:cNvPr id="1846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3689350" y="4760913"/>
            <a:ext cx="1019175" cy="760412"/>
            <a:chOff x="1084724" y="1543050"/>
            <a:chExt cx="1020183" cy="760413"/>
          </a:xfrm>
        </p:grpSpPr>
        <p:pic>
          <p:nvPicPr>
            <p:cNvPr id="1846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725988" y="4765675"/>
            <a:ext cx="1020762" cy="760413"/>
            <a:chOff x="1084724" y="1543050"/>
            <a:chExt cx="1020183" cy="760413"/>
          </a:xfrm>
        </p:grpSpPr>
        <p:pic>
          <p:nvPicPr>
            <p:cNvPr id="1845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746750" y="4783138"/>
            <a:ext cx="1019175" cy="760412"/>
            <a:chOff x="1084724" y="1543050"/>
            <a:chExt cx="1020183" cy="760413"/>
          </a:xfrm>
        </p:grpSpPr>
        <p:pic>
          <p:nvPicPr>
            <p:cNvPr id="1845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" name="TextBox 59"/>
          <p:cNvSpPr txBox="1"/>
          <p:nvPr/>
        </p:nvSpPr>
        <p:spPr>
          <a:xfrm>
            <a:off x="1885950" y="1714500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0: 1 pair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6088" y="1771650"/>
            <a:ext cx="1924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0 additional pairs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2628900"/>
            <a:ext cx="2089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1: first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</a:t>
            </a:r>
            <a:endParaRPr lang="en-US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48475" y="26860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43450" y="3600450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2: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8475" y="36004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7750" y="5618163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3: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8788" y="4686300"/>
            <a:ext cx="1911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2 additional pairs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23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Recursive Methods &amp; Return Values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Recursive Methods &amp; Return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a recursive method that multiplies two positive integer values (i.e., both values are strictly greater than zero)</a:t>
                </a:r>
              </a:p>
              <a:p>
                <a:endParaRPr lang="en-US" dirty="0"/>
              </a:p>
              <a:p>
                <a:r>
                  <a:rPr lang="en-US" dirty="0" smtClean="0"/>
                  <a:t>observation: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means add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's together</a:t>
                </a:r>
              </a:p>
              <a:p>
                <a:pPr lvl="1"/>
                <a:r>
                  <a:rPr lang="en-US" dirty="0" smtClean="0"/>
                  <a:t>in other words, you can view multiplication as recursive addition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40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Computes m *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CA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multiply(m, n) :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m == 1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return n + multiply(m - 1, n)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multiply(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if (m == 1) {</a:t>
            </a:r>
          </a:p>
          <a:p>
            <a:r>
              <a:rPr lang="en-US" dirty="0"/>
              <a:t> </a:t>
            </a:r>
            <a:r>
              <a:rPr lang="en-US" dirty="0" smtClean="0"/>
              <a:t>   return n;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return n + multiply(m - 1, n);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example: write a recursive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dirty="0" smtClean="0"/>
              <a:t> that counts the number of zeros in an integer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10305060700002L</a:t>
            </a:r>
            <a:r>
              <a:rPr lang="en-CA" dirty="0" smtClean="0"/>
              <a:t> has 8 zeros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trick: examine the following sequence of numbers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1030506 ...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Counts the number of zeros in an integer n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CA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countZeros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: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the last digit in n is a zero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1 +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methods that get the data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data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zero or more images</a:t>
            </a:r>
          </a:p>
          <a:p>
            <a:r>
              <a:rPr lang="en-US" dirty="0" err="1" smtClean="0"/>
              <a:t>accessors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get the current/next/previous image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load images</a:t>
            </a:r>
          </a:p>
          <a:p>
            <a:pPr lvl="1"/>
            <a:r>
              <a:rPr lang="en-US" dirty="0" smtClean="0"/>
              <a:t>remove images</a:t>
            </a:r>
          </a:p>
        </p:txBody>
      </p:sp>
    </p:spTree>
    <p:extLst>
      <p:ext uri="{BB962C8B-B14F-4D97-AF65-F5344CB8AC3E}">
        <p14:creationId xmlns:p14="http://schemas.microsoft.com/office/powerpoint/2010/main" val="9782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don't forget to establish the base case(s)</a:t>
            </a:r>
          </a:p>
          <a:p>
            <a:pPr lvl="1">
              <a:defRPr/>
            </a:pPr>
            <a:r>
              <a:rPr lang="en-CA" dirty="0" smtClean="0"/>
              <a:t>when should the recursion stop? when you reach a single digit (not zero digits; you never reach zero digits!)</a:t>
            </a:r>
          </a:p>
          <a:p>
            <a:pPr lvl="2">
              <a:defRPr/>
            </a:pPr>
            <a:r>
              <a:rPr lang="en-CA" dirty="0" smtClean="0"/>
              <a:t>base case #1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1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base case #2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!= 0 &amp;&amp; n &lt; 10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A81C-E3D7-42C6-8B41-12A036A47A6B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countZeros Call Stack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callZeros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( 800410L 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7C2D-9934-4141-BEB8-9760EE7A2993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2950" y="48879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2950" y="44307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2950" y="39639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950" y="35067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2950" y="30226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2950" y="25654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68775" y="48879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68775" y="44307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68775" y="39639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68775" y="35067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68775" y="30226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68775" y="25654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71950" y="540226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last in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50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first out</a:t>
            </a:r>
            <a:endParaRPr lang="en-US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0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static double powerOf10(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if (n == 0) {</a:t>
            </a:r>
          </a:p>
          <a:p>
            <a:r>
              <a:rPr lang="en-US" dirty="0" smtClean="0"/>
              <a:t>    // base case</a:t>
            </a:r>
          </a:p>
          <a:p>
            <a:r>
              <a:rPr lang="en-US" dirty="0" smtClean="0"/>
              <a:t>    return 1.0;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 (n &gt; 0) {</a:t>
            </a:r>
          </a:p>
          <a:p>
            <a:r>
              <a:rPr lang="en-US" dirty="0" smtClean="0"/>
              <a:t>    // recursive call for positive n</a:t>
            </a:r>
          </a:p>
          <a:p>
            <a:r>
              <a:rPr lang="en-US" dirty="0" smtClean="0"/>
              <a:t>    return 10.0 * powerOf10(n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// recursive call for negative n</a:t>
            </a:r>
          </a:p>
          <a:p>
            <a:r>
              <a:rPr lang="en-US" dirty="0" smtClean="0"/>
              <a:t>    return 1.0 / powerOf10(-n);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9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77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Recursive Fibonacci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Fibonacci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Map&lt;Integer, Long&gt; </a:t>
            </a:r>
            <a:r>
              <a:rPr lang="en-US" i="1" dirty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HashMap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&lt;Integer, Long&gt;();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static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(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(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Long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(value !=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value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- 1) +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- 2);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value);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646B-918D-49A2-BF6D-A3C6EB12E5CB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Viewer: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36615"/>
              </p:ext>
            </p:extLst>
          </p:nvPr>
        </p:nvGraphicFramePr>
        <p:xfrm>
          <a:off x="3938323" y="2968144"/>
          <a:ext cx="46085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ViewerModel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getCurrentImage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: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ImageIcon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getPreviousImage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CA" b="1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ImageIcon</a:t>
                      </a:r>
                      <a:endParaRPr lang="en-CA" b="1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getNextImage</a:t>
                      </a:r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: </a:t>
                      </a:r>
                      <a:r>
                        <a:rPr lang="en-CA" b="1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ImageIcon</a:t>
                      </a:r>
                      <a:endParaRPr lang="en-CA" b="1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clearImages</a:t>
                      </a:r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openImages</a:t>
                      </a:r>
                      <a:r>
                        <a:rPr lang="en-CA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(File[])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85922"/>
              </p:ext>
            </p:extLst>
          </p:nvPr>
        </p:nvGraphicFramePr>
        <p:xfrm>
          <a:off x="366689" y="2968144"/>
          <a:ext cx="23042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List&lt;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ImageIcon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iamond 4"/>
          <p:cNvSpPr/>
          <p:nvPr/>
        </p:nvSpPr>
        <p:spPr>
          <a:xfrm>
            <a:off x="3592682" y="2968144"/>
            <a:ext cx="345642" cy="34564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>
            <a:stCxn id="5" idx="1"/>
          </p:cNvCxnSpPr>
          <p:nvPr/>
        </p:nvCxnSpPr>
        <p:spPr>
          <a:xfrm flipH="1" flipV="1">
            <a:off x="2670969" y="31409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Better Fibonacci Call Tree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64214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F(2</a:t>
            </a:r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64055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F(3</a:t>
            </a:r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>
            <a:off x="3314700" y="2655888"/>
            <a:ext cx="685800" cy="601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>
            <a:off x="4572000" y="1855788"/>
            <a:ext cx="1828800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43400" y="4408319"/>
            <a:ext cx="333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values in blue are already stored</a:t>
            </a:r>
          </a:p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in the map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66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Recursive Fibonacci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map is static subsequent calls to </a:t>
            </a:r>
            <a:r>
              <a:rPr lang="en-US" sz="20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Fibonacci.</a:t>
            </a:r>
            <a:r>
              <a:rPr lang="en-US" sz="20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getValue</a:t>
            </a:r>
            <a:r>
              <a:rPr lang="en-US" sz="20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)</a:t>
            </a:r>
            <a:r>
              <a:rPr lang="en-US" dirty="0" smtClean="0"/>
              <a:t> can use the values already computed and stored in the 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646B-918D-49A2-BF6D-A3C6EB12E5CB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841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Better Fibonacci Call Tree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the client has already invoked </a:t>
            </a:r>
            <a:r>
              <a:rPr lang="en-US" sz="24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Fibonacci.</a:t>
            </a:r>
            <a:r>
              <a:rPr lang="en-US" sz="24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getValue</a:t>
            </a:r>
            <a:r>
              <a:rPr lang="en-US" sz="24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Segoe UI"/>
                <a:cs typeface="Courier New" pitchFamily="49" charset="0"/>
              </a:rPr>
              <a:t>5</a:t>
            </a:r>
            <a:r>
              <a:rPr lang="en-US" sz="24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46466" y="2682993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F(6)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75266" y="3513256"/>
            <a:ext cx="685800" cy="64055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F(4)</a:t>
            </a:r>
          </a:p>
          <a:p>
            <a:pPr algn="ctr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</p:cNvCxnSpPr>
          <p:nvPr/>
        </p:nvCxnSpPr>
        <p:spPr>
          <a:xfrm rot="5400000">
            <a:off x="3745610" y="2639337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>
            <a:off x="4589366" y="3052881"/>
            <a:ext cx="1828800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76370" y="3513256"/>
            <a:ext cx="685800" cy="64055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F(5)</a:t>
            </a:r>
          </a:p>
          <a:p>
            <a:pPr algn="ctr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60" y="4453272"/>
            <a:ext cx="333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values in blue are already stored</a:t>
            </a:r>
          </a:p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in the map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37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dirty="0"/>
              <a:t> 	</a:t>
            </a:r>
            <a:r>
              <a:rPr lang="en-CA" dirty="0" smtClean="0"/>
              <a:t>	if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n &lt; 0</a:t>
            </a:r>
            <a:r>
              <a:rPr lang="en-CA" dirty="0"/>
              <a:t> </a:t>
            </a:r>
            <a:endParaRPr lang="en-CA" dirty="0" smtClean="0"/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n * 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- 1);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Powers of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recall: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dirty="0"/>
              <a:t> 	</a:t>
            </a:r>
            <a:r>
              <a:rPr lang="en-CA" dirty="0" smtClean="0"/>
              <a:t>	if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n &lt; 0</a:t>
            </a:r>
            <a:r>
              <a:rPr lang="en-CA" dirty="0"/>
              <a:t> 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10 *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>
                <a:solidFill>
                  <a:prstClr val="black"/>
                </a:solidFill>
              </a:rPr>
              <a:t>	</a:t>
            </a:r>
            <a:r>
              <a:rPr lang="en-CA" dirty="0" smtClean="0">
                <a:solidFill>
                  <a:prstClr val="black"/>
                </a:solidFill>
              </a:rPr>
              <a:t>	if 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 is odd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CA" dirty="0">
                <a:solidFill>
                  <a:prstClr val="black"/>
                </a:solidFill>
              </a:rPr>
              <a:t>	if </a:t>
            </a:r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 is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even</a:t>
            </a:r>
            <a:endParaRPr lang="en-CA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56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% 2 == 1)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10 *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double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=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/ 2);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* value;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7247</TotalTime>
  <Words>5103</Words>
  <Application>Microsoft Office PowerPoint</Application>
  <PresentationFormat>On-screen Show (4:3)</PresentationFormat>
  <Paragraphs>1267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6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Wingdings</vt:lpstr>
      <vt:lpstr>Wingdings 3</vt:lpstr>
      <vt:lpstr>Origin</vt:lpstr>
      <vt:lpstr>Model-view-controller</vt:lpstr>
      <vt:lpstr>Model-View-Controller</vt:lpstr>
      <vt:lpstr>Model—View—Controller </vt:lpstr>
      <vt:lpstr>MVC (Notes version)</vt:lpstr>
      <vt:lpstr>MVC</vt:lpstr>
      <vt:lpstr>PowerPoint Presentation</vt:lpstr>
      <vt:lpstr>An Image Viewer using MVC</vt:lpstr>
      <vt:lpstr>Image Viewer: Model</vt:lpstr>
      <vt:lpstr>Image Viewer: Model</vt:lpstr>
      <vt:lpstr>Image Viewer: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 Viewer: View</vt:lpstr>
      <vt:lpstr>Image Viewer: 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 a UML Diagram</vt:lpstr>
      <vt:lpstr>Controller</vt:lpstr>
      <vt:lpstr>Image Viewer Controller</vt:lpstr>
      <vt:lpstr>PowerPoint Presentation</vt:lpstr>
      <vt:lpstr>User Presses Next 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User Chooses Open Menu Item</vt:lpstr>
      <vt:lpstr>PowerPoint Presentation</vt:lpstr>
      <vt:lpstr>User Chooses Clear Menu Item</vt:lpstr>
      <vt:lpstr>PowerPoint Presentation</vt:lpstr>
      <vt:lpstr>User Presses Previous Button</vt:lpstr>
      <vt:lpstr>PowerPoint Presentation</vt:lpstr>
      <vt:lpstr>User Presses Next Button</vt:lpstr>
      <vt:lpstr>The Image Viewer Application</vt:lpstr>
      <vt:lpstr>PowerPoint Presentation</vt:lpstr>
      <vt:lpstr>actionPerformed</vt:lpstr>
      <vt:lpstr>Processing an event</vt:lpstr>
      <vt:lpstr>Processing an event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Viewer Controller</vt:lpstr>
      <vt:lpstr>PowerPoint Presentation</vt:lpstr>
      <vt:lpstr>Viewer Controller</vt:lpstr>
      <vt:lpstr>PowerPoint Presentation</vt:lpstr>
      <vt:lpstr>PowerPoint Presentation</vt:lpstr>
      <vt:lpstr>What have we gained?</vt:lpstr>
      <vt:lpstr>A better factory</vt:lpstr>
      <vt:lpstr>PowerPoint Presentation</vt:lpstr>
      <vt:lpstr>PowerPoint Presentation</vt:lpstr>
      <vt:lpstr>PowerPoint Presentation</vt:lpstr>
      <vt:lpstr>PowerPoint Presentation</vt:lpstr>
      <vt:lpstr>Recursion</vt:lpstr>
      <vt:lpstr>Printing n of Something</vt:lpstr>
      <vt:lpstr>A Different Solution</vt:lpstr>
      <vt:lpstr>Recursion</vt:lpstr>
      <vt:lpstr>Base cases</vt:lpstr>
      <vt:lpstr>Infinite Recursion</vt:lpstr>
      <vt:lpstr>Climbing a Flight of n Stairs</vt:lpstr>
      <vt:lpstr>Rabbits</vt:lpstr>
      <vt:lpstr>Fibonacci Numbers</vt:lpstr>
      <vt:lpstr>Recursive Methods &amp; Return Values</vt:lpstr>
      <vt:lpstr>Recursive Methods &amp; Return Values</vt:lpstr>
      <vt:lpstr>Recursive Methods &amp; Return Values</vt:lpstr>
      <vt:lpstr>PowerPoint Presentation</vt:lpstr>
      <vt:lpstr>Recursive Methods &amp; Return Values</vt:lpstr>
      <vt:lpstr>Recursive Methods &amp; Return Values</vt:lpstr>
      <vt:lpstr>PowerPoint Presentation</vt:lpstr>
      <vt:lpstr>PowerPoint Presentation</vt:lpstr>
      <vt:lpstr>countZeros Call Stack</vt:lpstr>
      <vt:lpstr>Fibonacci Call Tree</vt:lpstr>
      <vt:lpstr>Compute Powers of 10</vt:lpstr>
      <vt:lpstr>PowerPoint Presentation</vt:lpstr>
      <vt:lpstr>Fibonacci Numbers</vt:lpstr>
      <vt:lpstr>Recursive Methods &amp; Return Values</vt:lpstr>
      <vt:lpstr>Fibonacci Call Tree</vt:lpstr>
      <vt:lpstr>A Better Recursive Fibonacci</vt:lpstr>
      <vt:lpstr>Better Fibonacci Call Tree</vt:lpstr>
      <vt:lpstr>A Better Recursive Fibonacci</vt:lpstr>
      <vt:lpstr>Better Fibonacci Call Tree</vt:lpstr>
      <vt:lpstr>Compute Powers of 10</vt:lpstr>
      <vt:lpstr>PowerPoint Presentation</vt:lpstr>
      <vt:lpstr>A Better Powers of 10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601</cp:revision>
  <dcterms:created xsi:type="dcterms:W3CDTF">2006-08-16T00:00:00Z</dcterms:created>
  <dcterms:modified xsi:type="dcterms:W3CDTF">2017-03-14T18:26:40Z</dcterms:modified>
</cp:coreProperties>
</file>