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93"/>
  </p:notesMasterIdLst>
  <p:sldIdLst>
    <p:sldId id="637" r:id="rId2"/>
    <p:sldId id="689" r:id="rId3"/>
    <p:sldId id="690" r:id="rId4"/>
    <p:sldId id="691" r:id="rId5"/>
    <p:sldId id="692" r:id="rId6"/>
    <p:sldId id="693" r:id="rId7"/>
    <p:sldId id="694" r:id="rId8"/>
    <p:sldId id="695" r:id="rId9"/>
    <p:sldId id="696" r:id="rId10"/>
    <p:sldId id="697" r:id="rId11"/>
    <p:sldId id="698" r:id="rId12"/>
    <p:sldId id="699" r:id="rId13"/>
    <p:sldId id="638" r:id="rId14"/>
    <p:sldId id="639" r:id="rId15"/>
    <p:sldId id="640" r:id="rId16"/>
    <p:sldId id="641" r:id="rId17"/>
    <p:sldId id="642" r:id="rId18"/>
    <p:sldId id="643" r:id="rId19"/>
    <p:sldId id="644" r:id="rId20"/>
    <p:sldId id="645" r:id="rId21"/>
    <p:sldId id="646" r:id="rId22"/>
    <p:sldId id="647" r:id="rId23"/>
    <p:sldId id="648" r:id="rId24"/>
    <p:sldId id="649" r:id="rId25"/>
    <p:sldId id="734" r:id="rId26"/>
    <p:sldId id="653" r:id="rId27"/>
    <p:sldId id="650" r:id="rId28"/>
    <p:sldId id="651" r:id="rId29"/>
    <p:sldId id="652" r:id="rId30"/>
    <p:sldId id="736" r:id="rId31"/>
    <p:sldId id="654" r:id="rId32"/>
    <p:sldId id="655" r:id="rId33"/>
    <p:sldId id="656" r:id="rId34"/>
    <p:sldId id="657" r:id="rId35"/>
    <p:sldId id="658" r:id="rId36"/>
    <p:sldId id="659" r:id="rId37"/>
    <p:sldId id="660" r:id="rId38"/>
    <p:sldId id="661" r:id="rId39"/>
    <p:sldId id="662" r:id="rId40"/>
    <p:sldId id="663" r:id="rId41"/>
    <p:sldId id="664" r:id="rId42"/>
    <p:sldId id="665" r:id="rId43"/>
    <p:sldId id="670" r:id="rId44"/>
    <p:sldId id="667" r:id="rId45"/>
    <p:sldId id="668" r:id="rId46"/>
    <p:sldId id="669" r:id="rId47"/>
    <p:sldId id="671" r:id="rId48"/>
    <p:sldId id="672" r:id="rId49"/>
    <p:sldId id="673" r:id="rId50"/>
    <p:sldId id="674" r:id="rId51"/>
    <p:sldId id="675" r:id="rId52"/>
    <p:sldId id="676" r:id="rId53"/>
    <p:sldId id="677" r:id="rId54"/>
    <p:sldId id="678" r:id="rId55"/>
    <p:sldId id="679" r:id="rId56"/>
    <p:sldId id="680" r:id="rId57"/>
    <p:sldId id="700" r:id="rId58"/>
    <p:sldId id="701" r:id="rId59"/>
    <p:sldId id="702" r:id="rId60"/>
    <p:sldId id="703" r:id="rId61"/>
    <p:sldId id="704" r:id="rId62"/>
    <p:sldId id="705" r:id="rId63"/>
    <p:sldId id="706" r:id="rId64"/>
    <p:sldId id="707" r:id="rId65"/>
    <p:sldId id="708" r:id="rId66"/>
    <p:sldId id="709" r:id="rId67"/>
    <p:sldId id="710" r:id="rId68"/>
    <p:sldId id="711" r:id="rId69"/>
    <p:sldId id="712" r:id="rId70"/>
    <p:sldId id="713" r:id="rId71"/>
    <p:sldId id="714" r:id="rId72"/>
    <p:sldId id="715" r:id="rId73"/>
    <p:sldId id="716" r:id="rId74"/>
    <p:sldId id="717" r:id="rId75"/>
    <p:sldId id="718" r:id="rId76"/>
    <p:sldId id="719" r:id="rId77"/>
    <p:sldId id="720" r:id="rId78"/>
    <p:sldId id="721" r:id="rId79"/>
    <p:sldId id="722" r:id="rId80"/>
    <p:sldId id="723" r:id="rId81"/>
    <p:sldId id="724" r:id="rId82"/>
    <p:sldId id="725" r:id="rId83"/>
    <p:sldId id="726" r:id="rId84"/>
    <p:sldId id="727" r:id="rId85"/>
    <p:sldId id="728" r:id="rId86"/>
    <p:sldId id="729" r:id="rId87"/>
    <p:sldId id="730" r:id="rId88"/>
    <p:sldId id="731" r:id="rId89"/>
    <p:sldId id="732" r:id="rId90"/>
    <p:sldId id="733" r:id="rId91"/>
    <p:sldId id="737" r:id="rId9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61">
          <p15:clr>
            <a:srgbClr val="A4A3A4"/>
          </p15:clr>
        </p15:guide>
        <p15:guide id="3" orient="horz" pos="3031">
          <p15:clr>
            <a:srgbClr val="A4A3A4"/>
          </p15:clr>
        </p15:guide>
        <p15:guide id="4" pos="2880">
          <p15:clr>
            <a:srgbClr val="A4A3A4"/>
          </p15:clr>
        </p15:guide>
        <p15:guide id="5" pos="5348">
          <p15:clr>
            <a:srgbClr val="A4A3A4"/>
          </p15:clr>
        </p15:guide>
        <p15:guide id="6" pos="14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8" autoAdjust="0"/>
    <p:restoredTop sz="94667" autoAdjust="0"/>
  </p:normalViewPr>
  <p:slideViewPr>
    <p:cSldViewPr showGuides="1">
      <p:cViewPr varScale="1">
        <p:scale>
          <a:sx n="110" d="100"/>
          <a:sy n="110" d="100"/>
        </p:scale>
        <p:origin x="1554" y="114"/>
      </p:cViewPr>
      <p:guideLst>
        <p:guide orient="horz" pos="2160"/>
        <p:guide orient="horz" pos="1761"/>
        <p:guide orient="horz" pos="3031"/>
        <p:guide pos="2880"/>
        <p:guide pos="5348"/>
        <p:guide pos="1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AC9DDD-F7E5-49CA-8676-76065B1C9144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F79710-DD1A-49E9-9656-7A33C44D3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05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5223AA7-212C-4526-8467-AED412E9FC13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8FE0D-967E-47A3-904C-4332DAC18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995E-F2A7-48B5-87E2-D68C08ECB681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3BD10-4EC9-4F80-84CE-922BE6B50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0284-0A48-4369-86C7-D5E72C9B1FEF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CF36-4FB5-4D03-B5D7-20178AA4D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8C70-98D1-4786-8176-1D6F987DF9AC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2538-6DC5-436E-8DE1-4C7975831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7298D-463C-4103-9F67-BDFA22290E79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06E1-FF85-4A5A-AE0D-44A57DD9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l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4CCD-EADD-42A9-9E32-D8C6A0BEC81F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E3D1B-99A2-4512-BF42-11168ACFC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260615"/>
            <a:ext cx="8229600" cy="5896345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0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03CB-017F-458C-B3E9-8530166C6BFC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4194-C141-41B8-B5B5-C8570DAC6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FC7C-9E3B-4EFC-A9F7-6D704F1E8754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912B-9EF0-4FEA-B516-509FE42DF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ust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16A-8880-44EB-92F0-9A73E00810C1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7C06-C30A-4CB3-894B-60FE82FB8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318222"/>
            <a:ext cx="8229600" cy="5838738"/>
          </a:xfrm>
        </p:spPr>
        <p:txBody>
          <a:bodyPr>
            <a:normAutofit/>
          </a:bodyPr>
          <a:lstStyle>
            <a:lvl1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8BE5C-55FD-4447-A228-814C996839AE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ED12-4678-43AF-A8C1-0EE1477C9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AA16-5658-4383-938B-7FCF6D82D9FF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1783-ECD8-4090-AABA-1B94E554B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EE482-41E8-491D-A6CB-6454F0EF088A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A8284-8832-4A94-A8EC-3643629B9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5FDB2-B272-41A1-9C11-97856DC30185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D04D-98C1-41F5-B289-7BEA8F142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16A-8880-44EB-92F0-9A73E00810C1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7C06-C30A-4CB3-894B-60FE82FB8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801E95-D9CA-4D5D-93CD-0CDB3511FC47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DF4A23-71BC-4E32-9073-6A5FBAD78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5" r:id="rId2"/>
    <p:sldLayoutId id="2147484036" r:id="rId3"/>
    <p:sldLayoutId id="2147484047" r:id="rId4"/>
    <p:sldLayoutId id="2147484041" r:id="rId5"/>
    <p:sldLayoutId id="2147484037" r:id="rId6"/>
    <p:sldLayoutId id="2147484038" r:id="rId7"/>
    <p:sldLayoutId id="2147484042" r:id="rId8"/>
    <p:sldLayoutId id="2147484043" r:id="rId9"/>
    <p:sldLayoutId id="2147484044" r:id="rId10"/>
    <p:sldLayoutId id="2147484045" r:id="rId11"/>
    <p:sldLayoutId id="2147484039" r:id="rId12"/>
    <p:sldLayoutId id="2147484046" r:id="rId13"/>
    <p:sldLayoutId id="214748404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C9C9C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oracle.com/javase/7/docs/api/java/util/AbstractList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ecs.yorku.ca/course_archive/2016-17/F/2030/labs/lab4/lab4.html" TargetMode="Externa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ecs.yorku.ca/course_archive/2016-17/F/2030/labs/lab4/lab4.html" TargetMode="Externa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da2i.univ-lille1.fr/doc/tutorial-java/ui/features/components.html" TargetMode="External"/><Relationship Id="rId2" Type="http://schemas.openxmlformats.org/officeDocument/2006/relationships/hyperlink" Target="http://docs.oracle.com/javase/tutorial/uiswing/TOC.html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Inheritance (Part 4)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Abstract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6904F-CE7E-4DB5-B5FD-28B090FE1FB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69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the </a:t>
            </a:r>
            <a:r>
              <a:rPr lang="en-CA" dirty="0" smtClean="0">
                <a:solidFill>
                  <a:srgbClr val="FF0000"/>
                </a:solidFill>
              </a:rPr>
              <a:t>declared type</a:t>
            </a:r>
            <a:r>
              <a:rPr lang="en-CA" dirty="0" smtClean="0"/>
              <a:t> of an instance determines what methods can be used</a:t>
            </a:r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 lvl="1">
              <a:defRPr/>
            </a:pPr>
            <a:r>
              <a:rPr lang="en-CA" dirty="0" smtClean="0"/>
              <a:t>the name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lady</a:t>
            </a:r>
            <a:r>
              <a:rPr lang="en-CA" dirty="0" smtClean="0"/>
              <a:t> can only be used to call methods in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</a:t>
            </a:r>
          </a:p>
          <a:p>
            <a:pPr lvl="1">
              <a:defRPr/>
            </a:pP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lady.someCockerSpanielMethod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CA" dirty="0" smtClean="0"/>
              <a:t> won't compile</a:t>
            </a:r>
          </a:p>
          <a:p>
            <a:pPr lvl="1"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84306-8243-4F83-ADAD-270603D8A3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42950" y="2795323"/>
            <a:ext cx="7837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sz="3200" b="1" dirty="0">
                <a:latin typeface="Courier New" pitchFamily="49" charset="0"/>
                <a:cs typeface="Courier New" pitchFamily="49" charset="0"/>
              </a:rPr>
              <a:t> lady = new </a:t>
            </a:r>
            <a:r>
              <a:rPr lang="en-CA" sz="3200" b="1" dirty="0" err="1">
                <a:latin typeface="Courier New" pitchFamily="49" charset="0"/>
                <a:cs typeface="Courier New" pitchFamily="49" charset="0"/>
              </a:rPr>
              <a:t>CockerSpaniel</a:t>
            </a:r>
            <a:r>
              <a:rPr lang="en-CA" sz="3200" b="1" dirty="0">
                <a:latin typeface="Courier New" pitchFamily="49" charset="0"/>
                <a:cs typeface="Courier New" pitchFamily="49" charset="0"/>
              </a:rPr>
              <a:t>();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dispatch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the </a:t>
            </a:r>
            <a:r>
              <a:rPr lang="en-CA" dirty="0" smtClean="0">
                <a:solidFill>
                  <a:srgbClr val="0070C0"/>
                </a:solidFill>
              </a:rPr>
              <a:t>actual type</a:t>
            </a:r>
            <a:r>
              <a:rPr lang="en-CA" dirty="0" smtClean="0"/>
              <a:t> of the instance determines what definition is used when the method is called</a:t>
            </a:r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 lvl="1">
              <a:defRPr/>
            </a:pP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lady.toString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CA" dirty="0" smtClean="0"/>
              <a:t> uses the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CockerSpaniel</a:t>
            </a:r>
            <a:r>
              <a:rPr lang="en-CA" dirty="0" smtClean="0"/>
              <a:t> definition of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toString</a:t>
            </a:r>
            <a:endParaRPr lang="en-CA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defRPr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CA" dirty="0" smtClean="0">
                <a:cs typeface="Courier New" pitchFamily="49" charset="0"/>
              </a:rPr>
              <a:t>selecting which version of a polymorphic method to use at run-time is called </a:t>
            </a:r>
            <a:r>
              <a:rPr lang="en-CA" i="1" dirty="0" smtClean="0">
                <a:cs typeface="Courier New" pitchFamily="49" charset="0"/>
              </a:rPr>
              <a:t>dynamic dispatch</a:t>
            </a:r>
            <a:r>
              <a:rPr lang="en-CA" dirty="0" smtClean="0">
                <a:cs typeface="Courier New" pitchFamily="49" charset="0"/>
              </a:rPr>
              <a:t> </a:t>
            </a:r>
          </a:p>
          <a:p>
            <a:pPr lvl="1"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84306-8243-4F83-ADAD-270603D8A3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42950" y="2795323"/>
            <a:ext cx="7837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3200" b="1" dirty="0">
                <a:latin typeface="Courier New" pitchFamily="49" charset="0"/>
                <a:cs typeface="Courier New" pitchFamily="49" charset="0"/>
              </a:rPr>
              <a:t>Dog lady = new </a:t>
            </a:r>
            <a:r>
              <a:rPr lang="en-CA" sz="32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CockerSpaniel</a:t>
            </a:r>
            <a:r>
              <a:rPr lang="en-CA" sz="3200" b="1" dirty="0">
                <a:latin typeface="Courier New" pitchFamily="49" charset="0"/>
                <a:cs typeface="Courier New" pitchFamily="49" charset="0"/>
              </a:rPr>
              <a:t>();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Abstract classes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0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Abstract Classes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sometimes you will find that you want the API for a base class to have a method that the base class cannot define</a:t>
            </a:r>
          </a:p>
          <a:p>
            <a:pPr lvl="1">
              <a:defRPr/>
            </a:pPr>
            <a:r>
              <a:rPr lang="en-CA" dirty="0" smtClean="0"/>
              <a:t>e.g. you might want to know what a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's bark sounds like but the sound of the bark depends on the breed of the dog</a:t>
            </a:r>
          </a:p>
          <a:p>
            <a:pPr lvl="2">
              <a:defRPr/>
            </a:pPr>
            <a:r>
              <a:rPr lang="en-CA" dirty="0" smtClean="0"/>
              <a:t>you want to add the method bark to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but only the subclasses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can implement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bark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3E477-A70C-43F2-BA2A-4638286ED5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9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Abstract Classes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sometimes you will find that you want the API for a base class to have a method that the base class cannot define</a:t>
            </a:r>
          </a:p>
          <a:p>
            <a:pPr lvl="1">
              <a:defRPr/>
            </a:pPr>
            <a:r>
              <a:rPr lang="en-CA" dirty="0" smtClean="0"/>
              <a:t>e.g. you might want to know the breed of a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but only the subclasses have information about the breed</a:t>
            </a:r>
          </a:p>
          <a:p>
            <a:pPr lvl="2">
              <a:defRPr/>
            </a:pPr>
            <a:r>
              <a:rPr lang="en-CA" dirty="0" smtClean="0"/>
              <a:t>you want to add the method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getBreed</a:t>
            </a:r>
            <a:r>
              <a:rPr lang="en-CA" dirty="0" smtClean="0"/>
              <a:t> to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but only the subclasses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can implement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getBreed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3E477-A70C-43F2-BA2A-4638286ED5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5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if the base class has methods that only subclasses can define </a:t>
            </a:r>
            <a:r>
              <a:rPr lang="en-CA" i="1" dirty="0" smtClean="0"/>
              <a:t>and</a:t>
            </a:r>
            <a:r>
              <a:rPr lang="en-CA" dirty="0" smtClean="0"/>
              <a:t> the base class has fields common to all subclasses then the base class should be abstract</a:t>
            </a:r>
          </a:p>
          <a:p>
            <a:pPr lvl="1">
              <a:defRPr/>
            </a:pPr>
            <a:r>
              <a:rPr lang="en-CA" dirty="0" smtClean="0"/>
              <a:t>if you have a base class that just has methods that it cannot implement then you probably want an interface</a:t>
            </a:r>
          </a:p>
          <a:p>
            <a:pPr>
              <a:defRPr/>
            </a:pPr>
            <a:r>
              <a:rPr lang="en-CA" dirty="0" smtClean="0"/>
              <a:t>abstract : </a:t>
            </a:r>
          </a:p>
          <a:p>
            <a:pPr lvl="2">
              <a:defRPr/>
            </a:pPr>
            <a:r>
              <a:rPr lang="en-CA" dirty="0" smtClean="0"/>
              <a:t>(dictionary definition) existing only in the mind</a:t>
            </a:r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in Java an abstract class is a class that you cannot make instances of</a:t>
            </a:r>
          </a:p>
          <a:p>
            <a:pPr lvl="1">
              <a:defRPr/>
            </a:pPr>
            <a:r>
              <a:rPr lang="en-CA" dirty="0"/>
              <a:t>e.g. </a:t>
            </a:r>
            <a:r>
              <a:rPr lang="en-CA" sz="1800" dirty="0">
                <a:hlinkClick r:id="rId2"/>
              </a:rPr>
              <a:t>http://</a:t>
            </a:r>
            <a:r>
              <a:rPr lang="en-CA" sz="1800" dirty="0" smtClean="0">
                <a:hlinkClick r:id="rId2"/>
              </a:rPr>
              <a:t>docs.oracle.com/javase/7/docs/api/java/util/AbstractList.html</a:t>
            </a:r>
            <a:endParaRPr lang="en-CA" sz="1800" dirty="0" smtClean="0"/>
          </a:p>
          <a:p>
            <a:pPr lvl="1"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863F1-F60A-49CA-9B0C-5945016D000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6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an abstract class provides a partial definition of a class</a:t>
            </a:r>
          </a:p>
          <a:p>
            <a:pPr lvl="1">
              <a:defRPr/>
            </a:pPr>
            <a:r>
              <a:rPr lang="en-CA" dirty="0" smtClean="0"/>
              <a:t>the "partial definition" contains everything that is common to all of the subclasses</a:t>
            </a:r>
          </a:p>
          <a:p>
            <a:pPr lvl="1">
              <a:defRPr/>
            </a:pPr>
            <a:r>
              <a:rPr lang="en-CA" dirty="0" smtClean="0"/>
              <a:t>the subclasses complete the definition</a:t>
            </a:r>
          </a:p>
          <a:p>
            <a:pPr lvl="1"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an abstract class can define fields and methods</a:t>
            </a:r>
          </a:p>
          <a:p>
            <a:pPr lvl="1">
              <a:defRPr/>
            </a:pPr>
            <a:r>
              <a:rPr lang="en-CA" dirty="0" smtClean="0"/>
              <a:t>subclasses </a:t>
            </a:r>
            <a:r>
              <a:rPr lang="en-CA" i="1" dirty="0" smtClean="0"/>
              <a:t>inherit</a:t>
            </a:r>
            <a:r>
              <a:rPr lang="en-CA" dirty="0" smtClean="0"/>
              <a:t> these</a:t>
            </a:r>
          </a:p>
          <a:p>
            <a:pPr>
              <a:defRPr/>
            </a:pPr>
            <a:r>
              <a:rPr lang="en-CA" dirty="0" smtClean="0"/>
              <a:t>an abstract class can define constructors</a:t>
            </a:r>
          </a:p>
          <a:p>
            <a:pPr lvl="1">
              <a:defRPr/>
            </a:pPr>
            <a:r>
              <a:rPr lang="en-CA" dirty="0" smtClean="0"/>
              <a:t>subclasses </a:t>
            </a:r>
            <a:r>
              <a:rPr lang="en-CA" i="1" dirty="0" smtClean="0"/>
              <a:t>must call </a:t>
            </a:r>
            <a:r>
              <a:rPr lang="en-CA" dirty="0" smtClean="0"/>
              <a:t>these</a:t>
            </a:r>
          </a:p>
          <a:p>
            <a:pPr>
              <a:defRPr/>
            </a:pPr>
            <a:r>
              <a:rPr lang="en-CA" dirty="0" smtClean="0"/>
              <a:t>an abstract class can declare abstract methods</a:t>
            </a:r>
          </a:p>
          <a:p>
            <a:pPr lvl="1">
              <a:defRPr/>
            </a:pPr>
            <a:r>
              <a:rPr lang="en-CA" dirty="0" smtClean="0"/>
              <a:t>subclasses </a:t>
            </a:r>
            <a:r>
              <a:rPr lang="en-CA" i="1" dirty="0" smtClean="0"/>
              <a:t>must define </a:t>
            </a:r>
            <a:r>
              <a:rPr lang="en-CA" dirty="0" smtClean="0"/>
              <a:t>these (unless the subclass is also abstract)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A414-CC69-4312-BC19-80A98B0AEBF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Abstract Methods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an abstract base class can declare, </a:t>
            </a:r>
            <a:r>
              <a:rPr lang="en-CA" i="1" dirty="0" smtClean="0"/>
              <a:t>but not define</a:t>
            </a:r>
            <a:r>
              <a:rPr lang="en-CA" dirty="0" smtClean="0"/>
              <a:t>, zero or more abstract methods</a:t>
            </a:r>
            <a:endParaRPr lang="en-US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the base class is saying "all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s can provide a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CA" dirty="0" smtClean="0"/>
              <a:t> describing the breed, but only the subclasses know enough to implement the method"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99209-9408-42CE-AF42-2237C370D77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914400" y="2532063"/>
            <a:ext cx="51475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CA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class Dog </a:t>
            </a:r>
          </a:p>
          <a:p>
            <a:r>
              <a:rPr lang="en-CA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CA" b="1" dirty="0">
                <a:latin typeface="Courier New" pitchFamily="49" charset="0"/>
                <a:cs typeface="Courier New" pitchFamily="49" charset="0"/>
              </a:rPr>
              <a:t>  //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fields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ctors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, regular methods</a:t>
            </a:r>
          </a:p>
          <a:p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b="1" dirty="0"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CA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String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getBreed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CA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CA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343150" y="2189163"/>
            <a:ext cx="400050" cy="40005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 flipV="1">
            <a:off x="5657850" y="4000500"/>
            <a:ext cx="400050" cy="40005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 flipV="1">
            <a:off x="2514600" y="4000500"/>
            <a:ext cx="400050" cy="40005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non-abstract subclasses must provide definitions for all abstract methods</a:t>
            </a:r>
          </a:p>
          <a:p>
            <a:pPr lvl="1"/>
            <a:r>
              <a:rPr lang="en-US" dirty="0" smtClean="0"/>
              <a:t>consider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getBreed</a:t>
            </a:r>
            <a:r>
              <a:rPr lang="en-US" dirty="0" smtClean="0"/>
              <a:t> in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6904F-CE7E-4DB5-B5FD-28B090FE1FB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10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F5D1D-BE88-42A9-A695-62E774918DA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8675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1800" dirty="0" smtClean="0">
                <a:latin typeface="Consolas" panose="020B0609020204030204" pitchFamily="49" charset="0"/>
              </a:rPr>
              <a:t>public class Mix extends Dog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{ // stuff from before...</a:t>
            </a:r>
          </a:p>
          <a:p>
            <a:endParaRPr lang="en-CA" sz="1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@Override </a:t>
            </a:r>
          </a:p>
          <a:p>
            <a:r>
              <a:rPr lang="en-CA" sz="1800" dirty="0">
                <a:latin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</a:rPr>
              <a:t> public String </a:t>
            </a:r>
            <a:r>
              <a:rPr lang="en-CA" sz="1800" dirty="0" err="1" smtClean="0">
                <a:latin typeface="Consolas" panose="020B0609020204030204" pitchFamily="49" charset="0"/>
              </a:rPr>
              <a:t>getBreed</a:t>
            </a:r>
            <a:r>
              <a:rPr lang="en-CA" sz="1800" dirty="0" smtClean="0">
                <a:latin typeface="Consolas" panose="020B0609020204030204" pitchFamily="49" charset="0"/>
              </a:rPr>
              <a:t>()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if(</a:t>
            </a:r>
            <a:r>
              <a:rPr lang="en-CA" sz="1800" dirty="0" err="1" smtClean="0">
                <a:latin typeface="Consolas" panose="020B0609020204030204" pitchFamily="49" charset="0"/>
              </a:rPr>
              <a:t>this.breeds.isEmpty</a:t>
            </a:r>
            <a:r>
              <a:rPr lang="en-CA" sz="1800" dirty="0" smtClean="0">
                <a:latin typeface="Consolas" panose="020B0609020204030204" pitchFamily="49" charset="0"/>
              </a:rPr>
              <a:t>())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  return "mix of unknown breeds";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}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</a:t>
            </a:r>
            <a:r>
              <a:rPr lang="en-CA" sz="1800" dirty="0" err="1" smtClean="0">
                <a:latin typeface="Consolas" panose="020B0609020204030204" pitchFamily="49" charset="0"/>
              </a:rPr>
              <a:t>StringBuffer</a:t>
            </a:r>
            <a:r>
              <a:rPr lang="en-CA" sz="1800" dirty="0" smtClean="0">
                <a:latin typeface="Consolas" panose="020B0609020204030204" pitchFamily="49" charset="0"/>
              </a:rPr>
              <a:t> b = new </a:t>
            </a:r>
            <a:r>
              <a:rPr lang="en-CA" sz="1800" dirty="0" err="1" smtClean="0">
                <a:latin typeface="Consolas" panose="020B0609020204030204" pitchFamily="49" charset="0"/>
              </a:rPr>
              <a:t>StringBuffer</a:t>
            </a:r>
            <a:r>
              <a:rPr lang="en-CA" sz="1800" dirty="0" smtClean="0">
                <a:latin typeface="Consolas" panose="020B0609020204030204" pitchFamily="49" charset="0"/>
              </a:rPr>
              <a:t>();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</a:t>
            </a:r>
            <a:r>
              <a:rPr lang="en-CA" sz="1800" dirty="0" err="1" smtClean="0">
                <a:latin typeface="Consolas" panose="020B0609020204030204" pitchFamily="49" charset="0"/>
              </a:rPr>
              <a:t>b.append</a:t>
            </a:r>
            <a:r>
              <a:rPr lang="en-CA" sz="1800" dirty="0" smtClean="0">
                <a:latin typeface="Consolas" panose="020B0609020204030204" pitchFamily="49" charset="0"/>
              </a:rPr>
              <a:t>("mix of");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for(String breed : </a:t>
            </a:r>
            <a:r>
              <a:rPr lang="en-CA" sz="1800" dirty="0" err="1" smtClean="0">
                <a:latin typeface="Consolas" panose="020B0609020204030204" pitchFamily="49" charset="0"/>
              </a:rPr>
              <a:t>this.breeds</a:t>
            </a:r>
            <a:r>
              <a:rPr lang="en-CA" sz="1800" dirty="0" smtClean="0">
                <a:latin typeface="Consolas" panose="020B0609020204030204" pitchFamily="49" charset="0"/>
              </a:rPr>
              <a:t>)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  </a:t>
            </a:r>
            <a:r>
              <a:rPr lang="en-CA" sz="1800" dirty="0" err="1" smtClean="0">
                <a:latin typeface="Consolas" panose="020B0609020204030204" pitchFamily="49" charset="0"/>
              </a:rPr>
              <a:t>b.append</a:t>
            </a:r>
            <a:r>
              <a:rPr lang="en-CA" sz="1800" dirty="0" smtClean="0">
                <a:latin typeface="Consolas" panose="020B0609020204030204" pitchFamily="49" charset="0"/>
              </a:rPr>
              <a:t>(" " + breed);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}</a:t>
            </a:r>
            <a:br>
              <a:rPr lang="en-CA" sz="1800" dirty="0" smtClean="0">
                <a:latin typeface="Consolas" panose="020B0609020204030204" pitchFamily="49" charset="0"/>
              </a:rPr>
            </a:br>
            <a:r>
              <a:rPr lang="en-CA" sz="1800" dirty="0" smtClean="0">
                <a:latin typeface="Consolas" panose="020B0609020204030204" pitchFamily="49" charset="0"/>
              </a:rPr>
              <a:t>  return </a:t>
            </a:r>
            <a:r>
              <a:rPr lang="en-CA" sz="1800" dirty="0" err="1" smtClean="0">
                <a:latin typeface="Consolas" panose="020B0609020204030204" pitchFamily="49" charset="0"/>
              </a:rPr>
              <a:t>b.toString</a:t>
            </a:r>
            <a:r>
              <a:rPr lang="en-CA" sz="1800" dirty="0" smtClean="0">
                <a:latin typeface="Consolas" panose="020B0609020204030204" pitchFamily="49" charset="0"/>
              </a:rPr>
              <a:t>();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}</a:t>
            </a:r>
            <a:endParaRPr lang="en-US" sz="1800" dirty="0" smtClean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Polymorphism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inheritance allows you to define a base class that has fields and methods</a:t>
            </a:r>
          </a:p>
          <a:p>
            <a:pPr lvl="1">
              <a:defRPr/>
            </a:pPr>
            <a:r>
              <a:rPr lang="en-CA" dirty="0" smtClean="0"/>
              <a:t>classes derived from the base class can use the public and protected base class fields and methods</a:t>
            </a:r>
          </a:p>
          <a:p>
            <a:pPr>
              <a:defRPr/>
            </a:pPr>
            <a:r>
              <a:rPr lang="en-CA" dirty="0" smtClean="0"/>
              <a:t>polymorphism allows the implementer to change the behaviour of the derived class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853D5-59FE-4EFC-AE09-02CC2B8523C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PureBreed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 </a:t>
            </a:r>
            <a:r>
              <a:rPr lang="en-CA" dirty="0" err="1" smtClean="0"/>
              <a:t>purebreed</a:t>
            </a:r>
            <a:r>
              <a:rPr lang="en-CA" dirty="0" smtClean="0"/>
              <a:t> dog is a dog with a single breed</a:t>
            </a:r>
          </a:p>
          <a:p>
            <a:pPr lvl="1">
              <a:defRPr/>
            </a:pPr>
            <a:r>
              <a:rPr lang="en-CA" dirty="0" smtClean="0"/>
              <a:t>one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CA" dirty="0" smtClean="0"/>
              <a:t> field to store the breed</a:t>
            </a:r>
          </a:p>
          <a:p>
            <a:pPr>
              <a:defRPr/>
            </a:pPr>
            <a:r>
              <a:rPr lang="en-CA" dirty="0" smtClean="0"/>
              <a:t>note that the breed is determined by the subclasses</a:t>
            </a:r>
          </a:p>
          <a:p>
            <a:pPr lvl="1">
              <a:defRPr/>
            </a:pPr>
            <a:r>
              <a:rPr lang="en-CA" dirty="0" smtClean="0"/>
              <a:t>the class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PureBreed</a:t>
            </a:r>
            <a:r>
              <a:rPr lang="en-CA" dirty="0" smtClean="0"/>
              <a:t> cannot give the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breed</a:t>
            </a:r>
            <a:r>
              <a:rPr lang="en-CA" dirty="0" smtClean="0"/>
              <a:t> field a value</a:t>
            </a:r>
          </a:p>
          <a:p>
            <a:pPr lvl="1">
              <a:defRPr/>
            </a:pPr>
            <a:r>
              <a:rPr lang="en-CA" dirty="0" smtClean="0"/>
              <a:t>but it can implement the method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getBreed</a:t>
            </a:r>
            <a:r>
              <a:rPr lang="en-CA" dirty="0" smtClean="0"/>
              <a:t> </a:t>
            </a:r>
          </a:p>
          <a:p>
            <a:pPr>
              <a:defRPr/>
            </a:pPr>
            <a:r>
              <a:rPr lang="en-CA" dirty="0" smtClean="0"/>
              <a:t>the class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PureBreed</a:t>
            </a:r>
            <a:r>
              <a:rPr lang="en-CA" dirty="0" smtClean="0"/>
              <a:t> defines an field common to all subclasses and it needs the subclass to inform it of the actual breed</a:t>
            </a:r>
          </a:p>
          <a:p>
            <a:pPr lvl="1">
              <a:defRPr/>
            </a:pP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PureBreed</a:t>
            </a:r>
            <a:r>
              <a:rPr lang="en-CA" dirty="0" smtClean="0"/>
              <a:t> is also an abstract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F56B8-E451-4E38-B383-B68D81A84B8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0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124D4-C7BA-4518-A55D-53E970E483E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0723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sz="1800" dirty="0" smtClean="0"/>
          </a:p>
          <a:p>
            <a:r>
              <a:rPr lang="en-CA" sz="1800" dirty="0" smtClean="0">
                <a:latin typeface="Consolas" panose="020B0609020204030204" pitchFamily="49" charset="0"/>
              </a:rPr>
              <a:t>public </a:t>
            </a:r>
            <a:r>
              <a:rPr lang="en-CA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abstract</a:t>
            </a:r>
            <a:r>
              <a:rPr lang="en-CA" sz="1800" dirty="0" smtClean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</a:rPr>
              <a:t>class </a:t>
            </a:r>
            <a:r>
              <a:rPr lang="en-CA" sz="1800" dirty="0" err="1" smtClean="0">
                <a:latin typeface="Consolas" panose="020B0609020204030204" pitchFamily="49" charset="0"/>
              </a:rPr>
              <a:t>PureBreed</a:t>
            </a:r>
            <a:r>
              <a:rPr lang="en-CA" sz="1800" dirty="0" smtClean="0">
                <a:latin typeface="Consolas" panose="020B0609020204030204" pitchFamily="49" charset="0"/>
              </a:rPr>
              <a:t> extends Dog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private String breed;</a:t>
            </a:r>
          </a:p>
          <a:p>
            <a:endParaRPr lang="en-CA" sz="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public </a:t>
            </a:r>
            <a:r>
              <a:rPr lang="en-CA" sz="1800" dirty="0" err="1" smtClean="0">
                <a:latin typeface="Consolas" panose="020B0609020204030204" pitchFamily="49" charset="0"/>
              </a:rPr>
              <a:t>PureBreed</a:t>
            </a:r>
            <a:r>
              <a:rPr lang="en-CA" sz="1800" dirty="0" smtClean="0">
                <a:latin typeface="Consolas" panose="020B0609020204030204" pitchFamily="49" charset="0"/>
              </a:rPr>
              <a:t>(String breed)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super();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</a:t>
            </a:r>
            <a:r>
              <a:rPr lang="en-CA" sz="1800" dirty="0" err="1" smtClean="0">
                <a:latin typeface="Consolas" panose="020B0609020204030204" pitchFamily="49" charset="0"/>
              </a:rPr>
              <a:t>this.breed</a:t>
            </a:r>
            <a:r>
              <a:rPr lang="en-CA" sz="1800" dirty="0" smtClean="0">
                <a:latin typeface="Consolas" panose="020B0609020204030204" pitchFamily="49" charset="0"/>
              </a:rPr>
              <a:t> = breed;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}</a:t>
            </a:r>
          </a:p>
          <a:p>
            <a:endParaRPr lang="en-CA" sz="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public </a:t>
            </a:r>
            <a:r>
              <a:rPr lang="en-CA" sz="1800" dirty="0" err="1" smtClean="0">
                <a:latin typeface="Consolas" panose="020B0609020204030204" pitchFamily="49" charset="0"/>
              </a:rPr>
              <a:t>PureBreed</a:t>
            </a:r>
            <a:r>
              <a:rPr lang="en-CA" sz="1800" dirty="0" smtClean="0">
                <a:latin typeface="Consolas" panose="020B0609020204030204" pitchFamily="49" charset="0"/>
              </a:rPr>
              <a:t>(String breed, </a:t>
            </a:r>
            <a:r>
              <a:rPr lang="en-CA" sz="1800" dirty="0" err="1" smtClean="0">
                <a:latin typeface="Consolas" panose="020B0609020204030204" pitchFamily="49" charset="0"/>
              </a:rPr>
              <a:t>int</a:t>
            </a:r>
            <a:r>
              <a:rPr lang="en-CA" sz="1800" dirty="0" smtClean="0">
                <a:latin typeface="Consolas" panose="020B0609020204030204" pitchFamily="49" charset="0"/>
              </a:rPr>
              <a:t> size, </a:t>
            </a:r>
            <a:r>
              <a:rPr lang="en-CA" sz="1800" dirty="0" err="1" smtClean="0">
                <a:latin typeface="Consolas" panose="020B0609020204030204" pitchFamily="49" charset="0"/>
              </a:rPr>
              <a:t>int</a:t>
            </a:r>
            <a:r>
              <a:rPr lang="en-CA" sz="1800" dirty="0" smtClean="0">
                <a:latin typeface="Consolas" panose="020B0609020204030204" pitchFamily="49" charset="0"/>
              </a:rPr>
              <a:t> energy)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super(size, energy);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</a:t>
            </a:r>
            <a:r>
              <a:rPr lang="en-CA" sz="1800" dirty="0" err="1" smtClean="0">
                <a:latin typeface="Consolas" panose="020B0609020204030204" pitchFamily="49" charset="0"/>
              </a:rPr>
              <a:t>this.breed</a:t>
            </a:r>
            <a:r>
              <a:rPr lang="en-CA" sz="1800" dirty="0" smtClean="0">
                <a:latin typeface="Consolas" panose="020B0609020204030204" pitchFamily="49" charset="0"/>
              </a:rPr>
              <a:t> = breed;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}</a:t>
            </a:r>
          </a:p>
          <a:p>
            <a:endParaRPr lang="en-CA" sz="1800" dirty="0" smtClean="0"/>
          </a:p>
        </p:txBody>
      </p:sp>
    </p:spTree>
    <p:extLst>
      <p:ext uri="{BB962C8B-B14F-4D97-AF65-F5344CB8AC3E}">
        <p14:creationId xmlns:p14="http://schemas.microsoft.com/office/powerpoint/2010/main" val="40781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2FEFD-8BD4-452A-A98A-C6CF0284B0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1747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sz="1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@Override public String </a:t>
            </a:r>
            <a:r>
              <a:rPr lang="en-CA" sz="1800" dirty="0" err="1" smtClean="0">
                <a:latin typeface="Consolas" panose="020B0609020204030204" pitchFamily="49" charset="0"/>
              </a:rPr>
              <a:t>getBreed</a:t>
            </a:r>
            <a:r>
              <a:rPr lang="en-CA" sz="1800" dirty="0" smtClean="0">
                <a:latin typeface="Consolas" panose="020B0609020204030204" pitchFamily="49" charset="0"/>
              </a:rPr>
              <a:t>()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return </a:t>
            </a:r>
            <a:r>
              <a:rPr lang="en-CA" sz="1800" dirty="0" err="1" smtClean="0">
                <a:latin typeface="Consolas" panose="020B0609020204030204" pitchFamily="49" charset="0"/>
              </a:rPr>
              <a:t>this.breed</a:t>
            </a:r>
            <a:r>
              <a:rPr lang="en-CA" sz="1800" dirty="0" smtClean="0">
                <a:latin typeface="Consolas" panose="020B0609020204030204" pitchFamily="49" charset="0"/>
              </a:rPr>
              <a:t>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}</a:t>
            </a:r>
          </a:p>
          <a:p>
            <a:endParaRPr lang="en-CA" sz="1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495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Subclasses of </a:t>
            </a:r>
            <a:r>
              <a:rPr lang="en-US" dirty="0" err="1" smtClean="0"/>
              <a:t>PureBreed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subclasses of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PureBreed</a:t>
            </a:r>
            <a:r>
              <a:rPr lang="en-US" dirty="0" smtClean="0"/>
              <a:t> are responsible for setting the breed  </a:t>
            </a:r>
          </a:p>
          <a:p>
            <a:pPr lvl="1"/>
            <a:r>
              <a:rPr lang="en-US" dirty="0" smtClean="0"/>
              <a:t>consider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Komondor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8D626-1826-42A5-A572-D6D88E3B9D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44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Komondor</a:t>
            </a: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CA" sz="1800" dirty="0" smtClean="0">
                <a:latin typeface="Consolas" panose="020B0609020204030204" pitchFamily="49" charset="0"/>
              </a:rPr>
              <a:t>public class </a:t>
            </a:r>
            <a:r>
              <a:rPr lang="en-CA" sz="1800" dirty="0" err="1" smtClean="0">
                <a:latin typeface="Consolas" panose="020B0609020204030204" pitchFamily="49" charset="0"/>
              </a:rPr>
              <a:t>Komondor</a:t>
            </a:r>
            <a:r>
              <a:rPr lang="en-CA" sz="1800" dirty="0" smtClean="0">
                <a:latin typeface="Consolas" panose="020B0609020204030204" pitchFamily="49" charset="0"/>
              </a:rPr>
              <a:t> extends </a:t>
            </a:r>
            <a:r>
              <a:rPr lang="en-CA" sz="1800" dirty="0" err="1" smtClean="0">
                <a:latin typeface="Consolas" panose="020B0609020204030204" pitchFamily="49" charset="0"/>
              </a:rPr>
              <a:t>PureBreed</a:t>
            </a:r>
            <a:endParaRPr lang="en-CA" sz="1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private final String BREED = "</a:t>
            </a:r>
            <a:r>
              <a:rPr lang="en-CA" sz="1800" dirty="0" err="1" smtClean="0">
                <a:latin typeface="Consolas" panose="020B0609020204030204" pitchFamily="49" charset="0"/>
              </a:rPr>
              <a:t>komondor</a:t>
            </a:r>
            <a:r>
              <a:rPr lang="en-CA" sz="1800" dirty="0" smtClean="0">
                <a:latin typeface="Consolas" panose="020B0609020204030204" pitchFamily="49" charset="0"/>
              </a:rPr>
              <a:t>";</a:t>
            </a:r>
          </a:p>
          <a:p>
            <a:endParaRPr lang="en-CA" sz="1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public </a:t>
            </a:r>
            <a:r>
              <a:rPr lang="en-CA" sz="1800" dirty="0" err="1" smtClean="0">
                <a:latin typeface="Consolas" panose="020B0609020204030204" pitchFamily="49" charset="0"/>
              </a:rPr>
              <a:t>Komondor</a:t>
            </a:r>
            <a:r>
              <a:rPr lang="en-CA" sz="1800" dirty="0" smtClean="0">
                <a:latin typeface="Consolas" panose="020B0609020204030204" pitchFamily="49" charset="0"/>
              </a:rPr>
              <a:t>()</a:t>
            </a:r>
            <a:r>
              <a:rPr lang="en-US" sz="1800" dirty="0" smtClean="0">
                <a:latin typeface="Consolas" panose="020B0609020204030204" pitchFamily="49" charset="0"/>
              </a:rPr>
              <a:t>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super(BREED);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}</a:t>
            </a:r>
          </a:p>
          <a:p>
            <a:endParaRPr lang="en-CA" sz="1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public </a:t>
            </a:r>
            <a:r>
              <a:rPr lang="en-CA" sz="1800" dirty="0" err="1" smtClean="0">
                <a:latin typeface="Consolas" panose="020B0609020204030204" pitchFamily="49" charset="0"/>
              </a:rPr>
              <a:t>Komondor</a:t>
            </a:r>
            <a:r>
              <a:rPr lang="en-CA" sz="1800" dirty="0" smtClean="0">
                <a:latin typeface="Consolas" panose="020B0609020204030204" pitchFamily="49" charset="0"/>
              </a:rPr>
              <a:t>(</a:t>
            </a:r>
            <a:r>
              <a:rPr lang="en-CA" sz="1800" dirty="0" err="1" smtClean="0">
                <a:latin typeface="Consolas" panose="020B0609020204030204" pitchFamily="49" charset="0"/>
              </a:rPr>
              <a:t>int</a:t>
            </a:r>
            <a:r>
              <a:rPr lang="en-CA" sz="1800" dirty="0" smtClean="0">
                <a:latin typeface="Consolas" panose="020B0609020204030204" pitchFamily="49" charset="0"/>
              </a:rPr>
              <a:t> size, </a:t>
            </a:r>
            <a:r>
              <a:rPr lang="en-CA" sz="1800" dirty="0" err="1" smtClean="0">
                <a:latin typeface="Consolas" panose="020B0609020204030204" pitchFamily="49" charset="0"/>
              </a:rPr>
              <a:t>int</a:t>
            </a:r>
            <a:r>
              <a:rPr lang="en-CA" sz="1800" dirty="0" smtClean="0">
                <a:latin typeface="Consolas" panose="020B0609020204030204" pitchFamily="49" charset="0"/>
              </a:rPr>
              <a:t> energy)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super(BREED, size, energy);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}</a:t>
            </a:r>
          </a:p>
          <a:p>
            <a:endParaRPr lang="en-CA" sz="1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// other </a:t>
            </a:r>
            <a:r>
              <a:rPr lang="en-CA" sz="1800" dirty="0" err="1" smtClean="0">
                <a:latin typeface="Consolas" panose="020B0609020204030204" pitchFamily="49" charset="0"/>
              </a:rPr>
              <a:t>Komondor</a:t>
            </a:r>
            <a:r>
              <a:rPr lang="en-CA" sz="1800" dirty="0" smtClean="0">
                <a:latin typeface="Consolas" panose="020B0609020204030204" pitchFamily="49" charset="0"/>
              </a:rPr>
              <a:t> methods...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6A66E-FE0A-41F3-9E5E-CFF2F992E54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example: </a:t>
            </a:r>
            <a:r>
              <a:rPr lang="en-US" dirty="0" err="1" smtClean="0"/>
              <a:t>TurtleCommand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from Lab 5:</a:t>
            </a:r>
          </a:p>
          <a:p>
            <a:pPr lvl="1"/>
            <a:r>
              <a:rPr lang="en-US" dirty="0" smtClean="0"/>
              <a:t>every </a:t>
            </a:r>
            <a:r>
              <a:rPr lang="en-US" b="1" dirty="0" err="1" smtClean="0">
                <a:latin typeface="Consolas" panose="020B0609020204030204" pitchFamily="49" charset="0"/>
              </a:rPr>
              <a:t>TurtleCommand</a:t>
            </a:r>
            <a:r>
              <a:rPr lang="en-US" dirty="0" smtClean="0"/>
              <a:t> object has a reference to a </a:t>
            </a:r>
            <a:r>
              <a:rPr lang="en-US" b="1" dirty="0" smtClean="0">
                <a:latin typeface="Consolas" panose="020B0609020204030204" pitchFamily="49" charset="0"/>
              </a:rPr>
              <a:t>Turtle</a:t>
            </a:r>
          </a:p>
          <a:p>
            <a:pPr lvl="2"/>
            <a:r>
              <a:rPr lang="en-US" dirty="0" smtClean="0"/>
              <a:t>the turtle which is affected by the command</a:t>
            </a:r>
          </a:p>
          <a:p>
            <a:pPr lvl="1"/>
            <a:r>
              <a:rPr lang="en-US" dirty="0"/>
              <a:t>every </a:t>
            </a:r>
            <a:r>
              <a:rPr lang="en-US" b="1" dirty="0" err="1">
                <a:latin typeface="Consolas" panose="020B0609020204030204" pitchFamily="49" charset="0"/>
              </a:rPr>
              <a:t>TurtleCommand</a:t>
            </a:r>
            <a:r>
              <a:rPr lang="en-US" dirty="0"/>
              <a:t> object has </a:t>
            </a:r>
            <a:r>
              <a:rPr lang="en-US" dirty="0" smtClean="0"/>
              <a:t>an </a:t>
            </a:r>
            <a:r>
              <a:rPr lang="en-US" b="1" dirty="0" smtClean="0">
                <a:latin typeface="Consolas" panose="020B0609020204030204" pitchFamily="49" charset="0"/>
              </a:rPr>
              <a:t>execute()</a:t>
            </a:r>
            <a:r>
              <a:rPr lang="en-US" dirty="0" smtClean="0"/>
              <a:t> method</a:t>
            </a:r>
          </a:p>
          <a:p>
            <a:pPr lvl="2"/>
            <a:r>
              <a:rPr lang="en-US" dirty="0" smtClean="0"/>
              <a:t>causes the turtle to execute the command</a:t>
            </a:r>
          </a:p>
          <a:p>
            <a:pPr lvl="2"/>
            <a:endParaRPr lang="en-US" dirty="0"/>
          </a:p>
          <a:p>
            <a:r>
              <a:rPr lang="en-US" b="1" dirty="0" err="1" smtClean="0">
                <a:latin typeface="Consolas" panose="020B0609020204030204" pitchFamily="49" charset="0"/>
              </a:rPr>
              <a:t>TurtleCommand</a:t>
            </a:r>
            <a:r>
              <a:rPr lang="en-US" dirty="0" smtClean="0"/>
              <a:t> cannot implement </a:t>
            </a:r>
            <a:r>
              <a:rPr lang="en-US" b="1" dirty="0" smtClean="0">
                <a:latin typeface="Consolas" panose="020B0609020204030204" pitchFamily="49" charset="0"/>
              </a:rPr>
              <a:t>execute()</a:t>
            </a:r>
            <a:r>
              <a:rPr lang="en-US" dirty="0" smtClean="0"/>
              <a:t> because it doesn’t know about all of the different kinds of commands</a:t>
            </a:r>
          </a:p>
          <a:p>
            <a:pPr lvl="1"/>
            <a:r>
              <a:rPr lang="en-US" b="1" dirty="0" err="1">
                <a:latin typeface="Consolas" panose="020B0609020204030204" pitchFamily="49" charset="0"/>
              </a:rPr>
              <a:t>TurtleCommand</a:t>
            </a:r>
            <a:r>
              <a:rPr lang="en-US" dirty="0"/>
              <a:t> </a:t>
            </a:r>
            <a:r>
              <a:rPr lang="en-US" dirty="0" smtClean="0"/>
              <a:t>must be abstract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7912B-9EF0-4FEA-B516-509FE42DFA1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90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F6DE-6F64-4B44-A198-2FF4861D2DD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53060"/>
              </p:ext>
            </p:extLst>
          </p:nvPr>
        </p:nvGraphicFramePr>
        <p:xfrm>
          <a:off x="539510" y="630459"/>
          <a:ext cx="401955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600" b="1" i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TurtleCommand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 turtle : Turtle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execute()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6518"/>
              </p:ext>
            </p:extLst>
          </p:nvPr>
        </p:nvGraphicFramePr>
        <p:xfrm>
          <a:off x="539510" y="2617476"/>
          <a:ext cx="401955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WalkCommand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 distance : double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WalkCommand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(Turtle,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double)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execute()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 flipH="1" flipV="1">
            <a:off x="2280998" y="2303151"/>
            <a:ext cx="630238" cy="15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>
            <a:off x="2486627" y="1990059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806928"/>
              </p:ext>
            </p:extLst>
          </p:nvPr>
        </p:nvGraphicFramePr>
        <p:xfrm>
          <a:off x="4802428" y="2941623"/>
          <a:ext cx="401955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0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constructor</a:t>
                      </a:r>
                      <a:r>
                        <a:rPr lang="en-CA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sets the distance to walk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concrete implementation of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execute()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ight Brace 10"/>
          <p:cNvSpPr/>
          <p:nvPr/>
        </p:nvSpPr>
        <p:spPr>
          <a:xfrm>
            <a:off x="4629607" y="3659428"/>
            <a:ext cx="172821" cy="23042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4629607" y="3313786"/>
            <a:ext cx="172821" cy="2305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877328"/>
              </p:ext>
            </p:extLst>
          </p:nvPr>
        </p:nvGraphicFramePr>
        <p:xfrm>
          <a:off x="4802428" y="312425"/>
          <a:ext cx="401955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0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class name in italics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for abstract classes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the</a:t>
                      </a:r>
                      <a:r>
                        <a:rPr lang="en-CA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Turtle affected by the command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ight Brace 13"/>
          <p:cNvSpPr/>
          <p:nvPr/>
        </p:nvSpPr>
        <p:spPr>
          <a:xfrm>
            <a:off x="4629607" y="1009506"/>
            <a:ext cx="172821" cy="2305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4629607" y="721326"/>
            <a:ext cx="172821" cy="2305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121989"/>
              </p:ext>
            </p:extLst>
          </p:nvPr>
        </p:nvGraphicFramePr>
        <p:xfrm>
          <a:off x="4802428" y="1355148"/>
          <a:ext cx="401955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0"/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TurtleCommand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is abstract because we can't implement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urier New" pitchFamily="49" charset="0"/>
                        </a:rPr>
                        <a:t>execute()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82934" y="6400412"/>
            <a:ext cx="6471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hlinkClick r:id="rId2"/>
              </a:rPr>
              <a:t>http://</a:t>
            </a:r>
            <a:r>
              <a:rPr lang="en-US" sz="1200" dirty="0" smtClean="0">
                <a:latin typeface="Consolas" panose="020B0609020204030204" pitchFamily="49" charset="0"/>
                <a:hlinkClick r:id="rId2"/>
              </a:rPr>
              <a:t>www.eecs.yorku.ca/course_archive/2016-17/W/2030/labs/lab5/lab5.html</a:t>
            </a:r>
            <a:endParaRPr lang="en-US" sz="1200" dirty="0" smtClean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example: Tetris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played with 7 standard blocks called </a:t>
            </a:r>
            <a:r>
              <a:rPr lang="en-US" dirty="0" err="1" smtClean="0"/>
              <a:t>tetriminoes</a:t>
            </a:r>
            <a:endParaRPr lang="en-US" dirty="0" smtClean="0"/>
          </a:p>
          <a:p>
            <a:r>
              <a:rPr lang="en-US" dirty="0" smtClean="0"/>
              <a:t>blocks drop from the top</a:t>
            </a:r>
          </a:p>
          <a:p>
            <a:r>
              <a:rPr lang="en-US" dirty="0" smtClean="0"/>
              <a:t>player can move blocks  left, right, and down</a:t>
            </a:r>
          </a:p>
          <a:p>
            <a:r>
              <a:rPr lang="en-US" dirty="0" smtClean="0"/>
              <a:t>player can spin blocks left and 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8D626-1826-42A5-A572-D6D88E3B9D3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129" y="1216025"/>
            <a:ext cx="2820167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410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Tetriminoes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spinning the I, J, and S blocks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04325-AD96-4B46-A1B0-6031B19F4D8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050" name="Picture 2" descr="http://www.eecs.yorku.ca/course_archive/2013-14/F/1030/labs/06/rot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80" y="1931218"/>
            <a:ext cx="6829326" cy="440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057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Tetriminoes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features common to all </a:t>
            </a:r>
            <a:r>
              <a:rPr lang="en-US" dirty="0" err="1" smtClean="0"/>
              <a:t>tetriminoes</a:t>
            </a:r>
            <a:endParaRPr lang="en-US" dirty="0" smtClean="0"/>
          </a:p>
          <a:p>
            <a:pPr lvl="1"/>
            <a:r>
              <a:rPr lang="en-US" dirty="0" smtClean="0"/>
              <a:t>has-a color</a:t>
            </a:r>
          </a:p>
          <a:p>
            <a:pPr lvl="1"/>
            <a:r>
              <a:rPr lang="en-US" dirty="0" smtClean="0"/>
              <a:t>has-a shape</a:t>
            </a:r>
          </a:p>
          <a:p>
            <a:pPr lvl="1"/>
            <a:r>
              <a:rPr lang="en-US" dirty="0" smtClean="0"/>
              <a:t>has-a position</a:t>
            </a:r>
          </a:p>
          <a:p>
            <a:pPr lvl="1"/>
            <a:r>
              <a:rPr lang="en-US" dirty="0" smtClean="0"/>
              <a:t>draw</a:t>
            </a:r>
          </a:p>
          <a:p>
            <a:pPr lvl="1"/>
            <a:r>
              <a:rPr lang="en-US" dirty="0" smtClean="0"/>
              <a:t>move left, right, and down</a:t>
            </a:r>
          </a:p>
          <a:p>
            <a:r>
              <a:rPr lang="en-US" dirty="0" smtClean="0"/>
              <a:t>features unique to each kind of </a:t>
            </a:r>
            <a:r>
              <a:rPr lang="en-US" dirty="0" err="1" smtClean="0"/>
              <a:t>tetrimino</a:t>
            </a:r>
            <a:endParaRPr lang="en-US" dirty="0" smtClean="0"/>
          </a:p>
          <a:p>
            <a:pPr lvl="1"/>
            <a:r>
              <a:rPr lang="en-US" dirty="0" smtClean="0"/>
              <a:t>the actual shape</a:t>
            </a:r>
          </a:p>
          <a:p>
            <a:pPr lvl="1"/>
            <a:r>
              <a:rPr lang="en-US" dirty="0"/>
              <a:t>spin left and right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04325-AD96-4B46-A1B0-6031B19F4D8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4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3DCED-5137-47FF-A312-C54362CD2DA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>
                <a:latin typeface="Consolas" panose="020B0609020204030204" pitchFamily="49" charset="0"/>
              </a:rPr>
              <a:t>// client code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public void print(Dog d) {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</a:t>
            </a:r>
            <a:r>
              <a:rPr lang="en-CA" dirty="0" err="1" smtClean="0">
                <a:latin typeface="Consolas" panose="020B0609020204030204" pitchFamily="49" charset="0"/>
              </a:rPr>
              <a:t>System.out.println</a:t>
            </a:r>
            <a:r>
              <a:rPr lang="en-CA" dirty="0" smtClean="0">
                <a:latin typeface="Consolas" panose="020B0609020204030204" pitchFamily="49" charset="0"/>
              </a:rPr>
              <a:t>( </a:t>
            </a:r>
            <a:r>
              <a:rPr lang="en-CA" dirty="0" err="1" smtClean="0">
                <a:latin typeface="Consolas" panose="020B0609020204030204" pitchFamily="49" charset="0"/>
              </a:rPr>
              <a:t>d.toString</a:t>
            </a:r>
            <a:r>
              <a:rPr lang="en-CA" dirty="0" smtClean="0">
                <a:latin typeface="Consolas" panose="020B0609020204030204" pitchFamily="49" charset="0"/>
              </a:rPr>
              <a:t>() 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}</a:t>
            </a:r>
          </a:p>
          <a:p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 smtClean="0">
                <a:latin typeface="Consolas" panose="020B0609020204030204" pitchFamily="49" charset="0"/>
              </a:rPr>
              <a:t>// later on...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Dog           </a:t>
            </a:r>
            <a:r>
              <a:rPr lang="en-CA" dirty="0" err="1" smtClean="0">
                <a:latin typeface="Consolas" panose="020B0609020204030204" pitchFamily="49" charset="0"/>
              </a:rPr>
              <a:t>fido</a:t>
            </a:r>
            <a:r>
              <a:rPr lang="en-CA" dirty="0" smtClean="0">
                <a:latin typeface="Consolas" panose="020B0609020204030204" pitchFamily="49" charset="0"/>
              </a:rPr>
              <a:t> = new Dog();</a:t>
            </a:r>
          </a:p>
          <a:p>
            <a:r>
              <a:rPr lang="en-CA" dirty="0" err="1" smtClean="0">
                <a:latin typeface="Consolas" panose="020B0609020204030204" pitchFamily="49" charset="0"/>
              </a:rPr>
              <a:t>CockerSpaniel</a:t>
            </a:r>
            <a:r>
              <a:rPr lang="en-CA" dirty="0" smtClean="0">
                <a:latin typeface="Consolas" panose="020B0609020204030204" pitchFamily="49" charset="0"/>
              </a:rPr>
              <a:t> lady = new </a:t>
            </a:r>
            <a:r>
              <a:rPr lang="en-CA" dirty="0" err="1" smtClean="0">
                <a:latin typeface="Consolas" panose="020B0609020204030204" pitchFamily="49" charset="0"/>
              </a:rPr>
              <a:t>CockerSpaniel</a:t>
            </a:r>
            <a:r>
              <a:rPr lang="en-CA" dirty="0" smtClean="0">
                <a:latin typeface="Consolas" panose="020B0609020204030204" pitchFamily="49" charset="0"/>
              </a:rPr>
              <a:t>();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Mix           mutt = new Mix();</a:t>
            </a:r>
          </a:p>
          <a:p>
            <a:r>
              <a:rPr lang="en-CA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this.print</a:t>
            </a:r>
            <a:r>
              <a:rPr lang="en-CA" dirty="0" smtClean="0">
                <a:solidFill>
                  <a:srgbClr val="0070C0"/>
                </a:solidFill>
                <a:latin typeface="Consolas" panose="020B0609020204030204" pitchFamily="49" charset="0"/>
              </a:rPr>
              <a:t>(</a:t>
            </a:r>
            <a:r>
              <a:rPr lang="en-CA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fido</a:t>
            </a:r>
            <a:r>
              <a:rPr lang="en-CA" dirty="0" smtClean="0">
                <a:solidFill>
                  <a:srgbClr val="0070C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CA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this.print</a:t>
            </a:r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(lady);</a:t>
            </a:r>
          </a:p>
          <a:p>
            <a:r>
              <a:rPr lang="en-CA" dirty="0" err="1" smtClean="0">
                <a:solidFill>
                  <a:srgbClr val="7030A0"/>
                </a:solidFill>
                <a:latin typeface="Consolas" panose="020B0609020204030204" pitchFamily="49" charset="0"/>
              </a:rPr>
              <a:t>this.print</a:t>
            </a:r>
            <a:r>
              <a:rPr lang="en-CA" dirty="0" smtClean="0">
                <a:solidFill>
                  <a:srgbClr val="7030A0"/>
                </a:solidFill>
                <a:latin typeface="Consolas" panose="020B0609020204030204" pitchFamily="49" charset="0"/>
              </a:rPr>
              <a:t>(mutt);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32856" y="951899"/>
            <a:ext cx="297068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B0F0"/>
                </a:solidFill>
                <a:latin typeface="Consolas" panose="020B0609020204030204" pitchFamily="49" charset="0"/>
                <a:cs typeface="Courier New" pitchFamily="49" charset="0"/>
              </a:rPr>
              <a:t>Dog </a:t>
            </a:r>
            <a:r>
              <a:rPr lang="en-CA" b="1" dirty="0" err="1">
                <a:solidFill>
                  <a:srgbClr val="00B0F0"/>
                </a:solidFill>
                <a:latin typeface="Consolas" panose="020B0609020204030204" pitchFamily="49" charset="0"/>
                <a:cs typeface="Courier New" pitchFamily="49" charset="0"/>
              </a:rPr>
              <a:t>toString</a:t>
            </a:r>
            <a:endParaRPr lang="en-CA" b="1" dirty="0">
              <a:solidFill>
                <a:srgbClr val="00B0F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CockerSpaniel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toString</a:t>
            </a:r>
            <a:endParaRPr lang="en-CA" b="1" dirty="0">
              <a:solidFill>
                <a:srgbClr val="FF000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CA" b="1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Mix </a:t>
            </a:r>
            <a:r>
              <a:rPr lang="en-CA" b="1" dirty="0" err="1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toString</a:t>
            </a:r>
            <a:endParaRPr lang="en-US" b="1" dirty="0">
              <a:solidFill>
                <a:srgbClr val="7030A0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9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F6DE-6F64-4B44-A198-2FF4861D2DD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64035"/>
              </p:ext>
            </p:extLst>
          </p:nvPr>
        </p:nvGraphicFramePr>
        <p:xfrm>
          <a:off x="539510" y="630459"/>
          <a:ext cx="401955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Block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 color : Color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 position : Point2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 grid :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BlockGrid</a:t>
                      </a:r>
                      <a:endParaRPr lang="en-CA" sz="16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en-US" sz="16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Block(</a:t>
                      </a:r>
                      <a:r>
                        <a:rPr lang="en-US" sz="16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Point2, Color)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draw()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moveDown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moveLeft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moveRight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364479"/>
              </p:ext>
            </p:extLst>
          </p:nvPr>
        </p:nvGraphicFramePr>
        <p:xfrm>
          <a:off x="539510" y="4622588"/>
          <a:ext cx="401955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IBlock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IBlock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(Point2,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Color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spinLeft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spinRight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 flipH="1" flipV="1">
            <a:off x="2280998" y="4308263"/>
            <a:ext cx="630238" cy="15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>
            <a:off x="2486627" y="3995171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91071"/>
              </p:ext>
            </p:extLst>
          </p:nvPr>
        </p:nvGraphicFramePr>
        <p:xfrm>
          <a:off x="4802428" y="4620269"/>
          <a:ext cx="401955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0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constructor defines the shape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methods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modify the shape to produce the rotated version of the block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ight Brace 10"/>
          <p:cNvSpPr/>
          <p:nvPr/>
        </p:nvSpPr>
        <p:spPr>
          <a:xfrm>
            <a:off x="4629607" y="5354233"/>
            <a:ext cx="172821" cy="57607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4629607" y="5008591"/>
            <a:ext cx="172821" cy="2305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427596"/>
              </p:ext>
            </p:extLst>
          </p:nvPr>
        </p:nvGraphicFramePr>
        <p:xfrm>
          <a:off x="4802428" y="312425"/>
          <a:ext cx="401955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0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class name in italics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for abstract classes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a</a:t>
                      </a:r>
                      <a:r>
                        <a:rPr lang="en-CA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</a:t>
                      </a: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2D</a:t>
                      </a:r>
                      <a:r>
                        <a:rPr lang="en-CA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point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grid object that stores the shape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protected constructor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ight Brace 13"/>
          <p:cNvSpPr/>
          <p:nvPr/>
        </p:nvSpPr>
        <p:spPr>
          <a:xfrm>
            <a:off x="4629607" y="1341591"/>
            <a:ext cx="172821" cy="2305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4629607" y="1700645"/>
            <a:ext cx="172821" cy="2305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4629607" y="721326"/>
            <a:ext cx="172821" cy="2305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065892"/>
              </p:ext>
            </p:extLst>
          </p:nvPr>
        </p:nvGraphicFramePr>
        <p:xfrm>
          <a:off x="4802428" y="2422049"/>
          <a:ext cx="401955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0"/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Block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is abstract because we can't define</a:t>
                      </a:r>
                    </a:p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the shape of a generic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block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82934" y="6400412"/>
            <a:ext cx="6471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hlinkClick r:id="rId2"/>
              </a:rPr>
              <a:t>http://</a:t>
            </a:r>
            <a:r>
              <a:rPr lang="en-US" sz="1200" dirty="0" smtClean="0">
                <a:latin typeface="Consolas" panose="020B0609020204030204" pitchFamily="49" charset="0"/>
                <a:hlinkClick r:id="rId2"/>
              </a:rPr>
              <a:t>www.eecs.yorku.ca/course_archive/2016-17/F/2030/labs/lab4/lab4.html</a:t>
            </a:r>
            <a:endParaRPr lang="en-US" sz="1200" dirty="0" smtClean="0">
              <a:latin typeface="Consolas" panose="020B0609020204030204" pitchFamily="49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4629607" y="2046287"/>
            <a:ext cx="172821" cy="2305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Inheritance (Part 5)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Static Features;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CF202-1913-4E39-882B-C0E6164B71B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59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Static Fields and Inheritance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static fields behave the same as non-static fields in inheritance</a:t>
            </a:r>
          </a:p>
          <a:p>
            <a:pPr lvl="1">
              <a:defRPr/>
            </a:pPr>
            <a:r>
              <a:rPr lang="en-CA" dirty="0" smtClean="0"/>
              <a:t>public and protected static fields are inherited by subclasses, and subclasses can access them directly by name</a:t>
            </a:r>
          </a:p>
          <a:p>
            <a:pPr lvl="1">
              <a:defRPr/>
            </a:pPr>
            <a:r>
              <a:rPr lang="en-CA" dirty="0" smtClean="0"/>
              <a:t>private static fields are not inherited and cannot be accessed directly by name</a:t>
            </a:r>
          </a:p>
          <a:p>
            <a:pPr lvl="2">
              <a:defRPr/>
            </a:pPr>
            <a:r>
              <a:rPr lang="en-CA" dirty="0" smtClean="0"/>
              <a:t>but they can be accessed/modified using public and protected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02F0B-4FA1-4BE7-B667-5F273164360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Static Fields and Inheritance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CA" dirty="0" smtClean="0"/>
          </a:p>
          <a:p>
            <a:pPr>
              <a:buNone/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the important thing to remember about static fields and inheritance</a:t>
            </a:r>
          </a:p>
          <a:p>
            <a:pPr lvl="1">
              <a:defRPr/>
            </a:pPr>
            <a:r>
              <a:rPr lang="en-CA" i="1" dirty="0" smtClean="0"/>
              <a:t>there is only one copy of the static field shared among the declaring class and all subclasses</a:t>
            </a:r>
          </a:p>
          <a:p>
            <a:pPr lvl="1"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consider trying to count the number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objects created by using a static counter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02F0B-4FA1-4BE7-B667-5F273164360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3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D0EFB-BC21-4472-87EF-0AC452100D7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0243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1800" dirty="0" smtClean="0">
                <a:latin typeface="Consolas" panose="020B0609020204030204" pitchFamily="49" charset="0"/>
              </a:rPr>
              <a:t>// the wrong way to count the number of Dogs created</a:t>
            </a:r>
            <a:endParaRPr lang="en-CA" sz="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public abstract class Dog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// other fields...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</a:t>
            </a:r>
            <a:r>
              <a:rPr lang="en-CA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static protected </a:t>
            </a:r>
            <a:r>
              <a:rPr lang="en-CA" sz="1800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CA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CA" sz="1800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numCreated</a:t>
            </a:r>
            <a:r>
              <a:rPr lang="en-CA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= 0;</a:t>
            </a:r>
          </a:p>
          <a:p>
            <a:endParaRPr lang="en-CA" sz="9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Dog()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// ...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</a:t>
            </a:r>
            <a:r>
              <a:rPr lang="en-CA" sz="1800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Dog.numCreated</a:t>
            </a:r>
            <a:r>
              <a:rPr lang="en-CA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++;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}</a:t>
            </a:r>
          </a:p>
          <a:p>
            <a:endParaRPr lang="en-CA" sz="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public static </a:t>
            </a:r>
            <a:r>
              <a:rPr lang="en-CA" sz="1800" dirty="0" err="1" smtClean="0">
                <a:latin typeface="Consolas" panose="020B0609020204030204" pitchFamily="49" charset="0"/>
              </a:rPr>
              <a:t>int</a:t>
            </a:r>
            <a:r>
              <a:rPr lang="en-CA" sz="1800" dirty="0" smtClean="0">
                <a:latin typeface="Consolas" panose="020B0609020204030204" pitchFamily="49" charset="0"/>
              </a:rPr>
              <a:t> </a:t>
            </a:r>
            <a:r>
              <a:rPr lang="en-CA" sz="1800" dirty="0" err="1" smtClean="0">
                <a:latin typeface="Consolas" panose="020B0609020204030204" pitchFamily="49" charset="0"/>
              </a:rPr>
              <a:t>getNumberCreated</a:t>
            </a:r>
            <a:r>
              <a:rPr lang="en-CA" sz="1800" dirty="0" smtClean="0">
                <a:latin typeface="Consolas" panose="020B0609020204030204" pitchFamily="49" charset="0"/>
              </a:rPr>
              <a:t>()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return </a:t>
            </a:r>
            <a:r>
              <a:rPr lang="en-CA" sz="1800" dirty="0" err="1" smtClean="0">
                <a:latin typeface="Consolas" panose="020B0609020204030204" pitchFamily="49" charset="0"/>
              </a:rPr>
              <a:t>Dog.numCreated</a:t>
            </a:r>
            <a:r>
              <a:rPr lang="en-CA" sz="1800" dirty="0" smtClean="0">
                <a:latin typeface="Consolas" panose="020B0609020204030204" pitchFamily="49" charset="0"/>
              </a:rPr>
              <a:t>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}</a:t>
            </a:r>
          </a:p>
          <a:p>
            <a:endParaRPr lang="en-CA" sz="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// other </a:t>
            </a:r>
            <a:r>
              <a:rPr lang="en-CA" sz="1800" dirty="0" err="1" smtClean="0">
                <a:latin typeface="Consolas" panose="020B0609020204030204" pitchFamily="49" charset="0"/>
              </a:rPr>
              <a:t>contructors</a:t>
            </a:r>
            <a:r>
              <a:rPr lang="en-CA" sz="1800" dirty="0" smtClean="0">
                <a:latin typeface="Consolas" panose="020B0609020204030204" pitchFamily="49" charset="0"/>
              </a:rPr>
              <a:t>, methods...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}</a:t>
            </a:r>
            <a:endParaRPr lang="en-US" sz="1800" dirty="0" smtClean="0">
              <a:latin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6533" y="1355148"/>
            <a:ext cx="3341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protected, not private, so that subclasses can modify it directly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72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D0930-5FBD-4FBD-AF64-8FE34DA0AB5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1267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1800" dirty="0" smtClean="0">
                <a:latin typeface="Consolas" panose="020B0609020204030204" pitchFamily="49" charset="0"/>
              </a:rPr>
              <a:t>// the wrong way to count the number of Dogs created</a:t>
            </a:r>
            <a:endParaRPr lang="en-CA" sz="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public class Mix extends Dog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// fields...</a:t>
            </a:r>
          </a:p>
          <a:p>
            <a:endParaRPr lang="en-CA" sz="9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Mix() 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super();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</a:t>
            </a:r>
            <a:r>
              <a:rPr lang="en-CA" sz="1800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Mix.numCreated</a:t>
            </a:r>
            <a:r>
              <a:rPr lang="en-CA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++;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}</a:t>
            </a:r>
          </a:p>
          <a:p>
            <a:endParaRPr lang="en-CA" sz="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// other </a:t>
            </a:r>
            <a:r>
              <a:rPr lang="en-CA" sz="1800" dirty="0" err="1" smtClean="0">
                <a:latin typeface="Consolas" panose="020B0609020204030204" pitchFamily="49" charset="0"/>
              </a:rPr>
              <a:t>contructors</a:t>
            </a:r>
            <a:r>
              <a:rPr lang="en-CA" sz="1800" dirty="0" smtClean="0">
                <a:latin typeface="Consolas" panose="020B0609020204030204" pitchFamily="49" charset="0"/>
              </a:rPr>
              <a:t>, methods...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}</a:t>
            </a:r>
            <a:endParaRPr lang="en-US" sz="1800" dirty="0" smtClean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BBCF9-EA8E-489E-A627-735C9B0288D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2291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1800" dirty="0" smtClean="0">
                <a:latin typeface="Consolas" panose="020B0609020204030204" pitchFamily="49" charset="0"/>
              </a:rPr>
              <a:t>// too many dogs!</a:t>
            </a:r>
          </a:p>
          <a:p>
            <a:endParaRPr lang="en-CA" sz="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public class </a:t>
            </a:r>
            <a:r>
              <a:rPr lang="en-CA" sz="1800" dirty="0" err="1" smtClean="0">
                <a:latin typeface="Consolas" panose="020B0609020204030204" pitchFamily="49" charset="0"/>
              </a:rPr>
              <a:t>TooManyDogs</a:t>
            </a:r>
            <a:r>
              <a:rPr lang="en-CA" sz="1800" dirty="0" smtClean="0">
                <a:latin typeface="Consolas" panose="020B0609020204030204" pitchFamily="49" charset="0"/>
              </a:rPr>
              <a:t> 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public static void main(String[] </a:t>
            </a:r>
            <a:r>
              <a:rPr lang="en-CA" sz="1800" dirty="0" err="1" smtClean="0">
                <a:latin typeface="Consolas" panose="020B0609020204030204" pitchFamily="49" charset="0"/>
              </a:rPr>
              <a:t>args</a:t>
            </a:r>
            <a:r>
              <a:rPr lang="en-CA" sz="1800" dirty="0" smtClean="0">
                <a:latin typeface="Consolas" panose="020B0609020204030204" pitchFamily="49" charset="0"/>
              </a:rPr>
              <a:t>) 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Mix mutt = new Mix();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</a:t>
            </a:r>
            <a:r>
              <a:rPr lang="en-CA" sz="1800" dirty="0" err="1" smtClean="0">
                <a:latin typeface="Consolas" panose="020B0609020204030204" pitchFamily="49" charset="0"/>
              </a:rPr>
              <a:t>System.out.println</a:t>
            </a:r>
            <a:r>
              <a:rPr lang="en-CA" sz="1800" dirty="0" smtClean="0">
                <a:latin typeface="Consolas" panose="020B0609020204030204" pitchFamily="49" charset="0"/>
              </a:rPr>
              <a:t>( </a:t>
            </a:r>
            <a:r>
              <a:rPr lang="en-CA" sz="1800" dirty="0" err="1" smtClean="0">
                <a:latin typeface="Consolas" panose="020B0609020204030204" pitchFamily="49" charset="0"/>
              </a:rPr>
              <a:t>Mix.getNumberCreated</a:t>
            </a:r>
            <a:r>
              <a:rPr lang="en-CA" sz="1800" dirty="0" smtClean="0">
                <a:latin typeface="Consolas" panose="020B0609020204030204" pitchFamily="49" charset="0"/>
              </a:rPr>
              <a:t>() );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}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}</a:t>
            </a:r>
          </a:p>
          <a:p>
            <a:endParaRPr lang="en-CA" sz="1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prints 2</a:t>
            </a:r>
            <a:endParaRPr lang="en-US" sz="1800" dirty="0" smtClean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What Went Wrong?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there is only one copy of the static field shared among the declaring class and all subclasses</a:t>
            </a:r>
          </a:p>
          <a:p>
            <a:pPr lvl="1">
              <a:defRPr/>
            </a:pP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declared the static field</a:t>
            </a:r>
          </a:p>
          <a:p>
            <a:pPr lvl="1">
              <a:defRPr/>
            </a:pP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increments the counter every time its constructor is called</a:t>
            </a:r>
          </a:p>
          <a:p>
            <a:pPr lvl="1">
              <a:defRPr/>
            </a:pP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inherits </a:t>
            </a:r>
            <a:r>
              <a:rPr lang="en-CA" i="1" dirty="0" smtClean="0"/>
              <a:t>and shares </a:t>
            </a:r>
            <a:r>
              <a:rPr lang="en-CA" dirty="0" smtClean="0"/>
              <a:t>the single copy of the field</a:t>
            </a:r>
          </a:p>
          <a:p>
            <a:pPr lvl="1">
              <a:defRPr/>
            </a:pP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constructor correctly calls the superclass constructor</a:t>
            </a:r>
          </a:p>
          <a:p>
            <a:pPr lvl="2">
              <a:defRPr/>
            </a:pPr>
            <a:r>
              <a:rPr lang="en-CA" dirty="0" smtClean="0"/>
              <a:t>which causes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numCreated</a:t>
            </a:r>
            <a:r>
              <a:rPr lang="en-CA" dirty="0" smtClean="0"/>
              <a:t> to be incremented by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</a:t>
            </a:r>
          </a:p>
          <a:p>
            <a:pPr lvl="1">
              <a:defRPr/>
            </a:pP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constructor then incorrectly increments the counter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6D2D9-EBF8-46BD-9536-9636328E021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7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Counting Dogs and Mixes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suppose you want to count the number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instances and the number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instances</a:t>
            </a:r>
          </a:p>
          <a:p>
            <a:pPr marL="731838" lvl="1" indent="-457200">
              <a:defRPr/>
            </a:pP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must also declare a static field to hold the count</a:t>
            </a:r>
          </a:p>
          <a:p>
            <a:pPr marL="1006475" lvl="2" indent="-457200">
              <a:defRPr/>
            </a:pPr>
            <a:r>
              <a:rPr lang="en-CA" dirty="0" smtClean="0"/>
              <a:t>somewhat confusingly,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can give the counter the same name as the counter declared by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2B12-9ED0-4456-8CD5-0480FBCCB29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A7B4C-224A-448D-AB7E-804AAD2BA07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dirty="0" smtClean="0">
                <a:latin typeface="Consolas" panose="020B0609020204030204" pitchFamily="49" charset="0"/>
              </a:rPr>
              <a:t>public class Mix extends Dog </a:t>
            </a:r>
          </a:p>
          <a:p>
            <a:pPr>
              <a:defRPr/>
            </a:pPr>
            <a:r>
              <a:rPr lang="en-CA" dirty="0" smtClean="0">
                <a:latin typeface="Consolas" panose="020B0609020204030204" pitchFamily="49" charset="0"/>
              </a:rPr>
              <a:t>{</a:t>
            </a:r>
          </a:p>
          <a:p>
            <a:pPr>
              <a:defRPr/>
            </a:pPr>
            <a:r>
              <a:rPr lang="en-CA" dirty="0" smtClean="0">
                <a:latin typeface="Consolas" panose="020B0609020204030204" pitchFamily="49" charset="0"/>
              </a:rPr>
              <a:t>  // other fields...</a:t>
            </a:r>
          </a:p>
          <a:p>
            <a:pPr>
              <a:defRPr/>
            </a:pPr>
            <a:r>
              <a:rPr lang="en-CA" dirty="0" smtClean="0">
                <a:latin typeface="Consolas" panose="020B0609020204030204" pitchFamily="49" charset="0"/>
              </a:rPr>
              <a:t>  private static </a:t>
            </a:r>
            <a:r>
              <a:rPr lang="en-CA" dirty="0" err="1" smtClean="0">
                <a:latin typeface="Consolas" panose="020B0609020204030204" pitchFamily="49" charset="0"/>
              </a:rPr>
              <a:t>int</a:t>
            </a:r>
            <a:r>
              <a:rPr lang="en-CA" dirty="0" smtClean="0">
                <a:latin typeface="Consolas" panose="020B0609020204030204" pitchFamily="49" charset="0"/>
              </a:rPr>
              <a:t> </a:t>
            </a:r>
            <a:r>
              <a:rPr lang="en-CA" dirty="0" err="1" smtClean="0">
                <a:latin typeface="Consolas" panose="020B0609020204030204" pitchFamily="49" charset="0"/>
              </a:rPr>
              <a:t>numCreated</a:t>
            </a:r>
            <a:r>
              <a:rPr lang="en-CA" dirty="0" smtClean="0">
                <a:latin typeface="Consolas" panose="020B0609020204030204" pitchFamily="49" charset="0"/>
              </a:rPr>
              <a:t> = 0;  // bad style; hides </a:t>
            </a:r>
            <a:r>
              <a:rPr lang="en-CA" dirty="0" err="1" smtClean="0">
                <a:latin typeface="Consolas" panose="020B0609020204030204" pitchFamily="49" charset="0"/>
              </a:rPr>
              <a:t>Dog.numCreated</a:t>
            </a:r>
            <a:endParaRPr lang="en-CA" dirty="0" smtClean="0">
              <a:latin typeface="Consolas" panose="020B0609020204030204" pitchFamily="49" charset="0"/>
            </a:endParaRPr>
          </a:p>
          <a:p>
            <a:pPr>
              <a:defRPr/>
            </a:pPr>
            <a:endParaRPr lang="en-CA" dirty="0" smtClean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en-CA" dirty="0" smtClean="0">
                <a:latin typeface="Consolas" panose="020B0609020204030204" pitchFamily="49" charset="0"/>
              </a:rPr>
              <a:t>  public Mix()</a:t>
            </a:r>
          </a:p>
          <a:p>
            <a:pPr>
              <a:defRPr/>
            </a:pPr>
            <a:r>
              <a:rPr lang="en-CA" dirty="0" smtClean="0">
                <a:latin typeface="Consolas" panose="020B0609020204030204" pitchFamily="49" charset="0"/>
              </a:rPr>
              <a:t>  {</a:t>
            </a:r>
          </a:p>
          <a:p>
            <a:pPr>
              <a:defRPr/>
            </a:pPr>
            <a:r>
              <a:rPr lang="en-CA" dirty="0" smtClean="0">
                <a:latin typeface="Consolas" panose="020B0609020204030204" pitchFamily="49" charset="0"/>
              </a:rPr>
              <a:t>    super();      </a:t>
            </a:r>
            <a:r>
              <a:rPr lang="en-CA" dirty="0" smtClean="0">
                <a:solidFill>
                  <a:srgbClr val="0070C0"/>
                </a:solidFill>
                <a:latin typeface="Consolas" panose="020B0609020204030204" pitchFamily="49" charset="0"/>
              </a:rPr>
              <a:t>// will increment </a:t>
            </a:r>
            <a:r>
              <a:rPr lang="en-CA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Dog.numCreated</a:t>
            </a:r>
            <a:endParaRPr lang="en-CA" dirty="0" smtClean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defRPr/>
            </a:pPr>
            <a:r>
              <a:rPr lang="en-CA" dirty="0" smtClean="0">
                <a:latin typeface="Consolas" panose="020B0609020204030204" pitchFamily="49" charset="0"/>
              </a:rPr>
              <a:t>    // other Mix stuff...</a:t>
            </a:r>
          </a:p>
          <a:p>
            <a:pPr>
              <a:defRPr/>
            </a:pPr>
            <a:r>
              <a:rPr lang="en-CA" dirty="0" smtClean="0">
                <a:latin typeface="Consolas" panose="020B0609020204030204" pitchFamily="49" charset="0"/>
              </a:rPr>
              <a:t>    </a:t>
            </a:r>
            <a:r>
              <a:rPr lang="en-CA" dirty="0" err="1" smtClean="0">
                <a:latin typeface="Consolas" panose="020B0609020204030204" pitchFamily="49" charset="0"/>
              </a:rPr>
              <a:t>numCreated</a:t>
            </a:r>
            <a:r>
              <a:rPr lang="en-CA" dirty="0" smtClean="0">
                <a:latin typeface="Consolas" panose="020B0609020204030204" pitchFamily="49" charset="0"/>
              </a:rPr>
              <a:t>++; </a:t>
            </a:r>
            <a:r>
              <a:rPr lang="en-CA" dirty="0" smtClean="0">
                <a:solidFill>
                  <a:srgbClr val="0070C0"/>
                </a:solidFill>
                <a:latin typeface="Consolas" panose="020B0609020204030204" pitchFamily="49" charset="0"/>
              </a:rPr>
              <a:t>// will increment </a:t>
            </a:r>
            <a:r>
              <a:rPr lang="en-CA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Mix.numCreated</a:t>
            </a:r>
            <a:endParaRPr lang="en-CA" dirty="0" smtClean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defRPr/>
            </a:pPr>
            <a:r>
              <a:rPr lang="en-CA" dirty="0" smtClean="0">
                <a:latin typeface="Consolas" panose="020B0609020204030204" pitchFamily="49" charset="0"/>
              </a:rPr>
              <a:t>  }</a:t>
            </a:r>
          </a:p>
          <a:p>
            <a:pPr>
              <a:defRPr/>
            </a:pPr>
            <a:endParaRPr lang="en-CA" dirty="0" smtClean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en-CA" dirty="0" smtClean="0">
                <a:latin typeface="Consolas" panose="020B0609020204030204" pitchFamily="49" charset="0"/>
              </a:rPr>
              <a:t>  // ...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notice that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fido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lady</a:t>
            </a:r>
            <a:r>
              <a:rPr lang="en-US" dirty="0" smtClean="0"/>
              <a:t>,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mutt</a:t>
            </a:r>
            <a:r>
              <a:rPr lang="en-US" dirty="0" smtClean="0"/>
              <a:t> were declared as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CockerSpaniel</a:t>
            </a:r>
            <a:r>
              <a:rPr lang="en-US" dirty="0" smtClean="0"/>
              <a:t>,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Mutt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what if we change the declared type of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fido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lady</a:t>
            </a:r>
            <a:r>
              <a:rPr lang="en-US" dirty="0" smtClean="0"/>
              <a:t>,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mutt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8D626-1826-42A5-A572-D6D88E3B9D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Hiding Fields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note that the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field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numCreated</a:t>
            </a:r>
            <a:r>
              <a:rPr lang="en-CA" dirty="0" smtClean="0"/>
              <a:t> has the same name as an field declared in a superclass</a:t>
            </a:r>
          </a:p>
          <a:p>
            <a:pPr lvl="1">
              <a:defRPr/>
            </a:pPr>
            <a:r>
              <a:rPr lang="en-CA" dirty="0" smtClean="0"/>
              <a:t>whenever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numCreated</a:t>
            </a:r>
            <a:r>
              <a:rPr lang="en-CA" dirty="0" smtClean="0"/>
              <a:t> is used in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, it is the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version of the field that is used</a:t>
            </a:r>
          </a:p>
          <a:p>
            <a:pPr lvl="1"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if a subclass declares an field with the same name as a superclass field, we say that the subclass field hides the superclass field</a:t>
            </a:r>
          </a:p>
          <a:p>
            <a:pPr lvl="1">
              <a:defRPr/>
            </a:pPr>
            <a:r>
              <a:rPr lang="en-CA" dirty="0" smtClean="0"/>
              <a:t>considered bad style because it can make code hard to read and understand</a:t>
            </a:r>
          </a:p>
          <a:p>
            <a:pPr lvl="2">
              <a:defRPr/>
            </a:pPr>
            <a:r>
              <a:rPr lang="en-CA" dirty="0" smtClean="0"/>
              <a:t>should change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numCreated</a:t>
            </a:r>
            <a:r>
              <a:rPr lang="en-CA" dirty="0" smtClean="0"/>
              <a:t> to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numMixCreated</a:t>
            </a:r>
            <a:r>
              <a:rPr lang="en-CA" dirty="0" smtClean="0"/>
              <a:t> in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961CD-7282-49F1-B60D-1EBA68BB774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2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Static Methods and Inheritance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there is a significant difference between calling a static method and calling a non-static method when dealing with inheritance</a:t>
            </a:r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i="1" dirty="0" smtClean="0"/>
              <a:t>there is no dynamic dispatch on static methods</a:t>
            </a:r>
            <a:r>
              <a:rPr lang="en-CA" dirty="0" smtClean="0"/>
              <a:t> </a:t>
            </a:r>
          </a:p>
          <a:p>
            <a:pPr lvl="1">
              <a:defRPr/>
            </a:pPr>
            <a:r>
              <a:rPr lang="en-CA" dirty="0" smtClean="0"/>
              <a:t>therefore, you cannot override a static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E11D8-F4F3-4A6E-B9CE-FC5250FE378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8F24D-CBF9-4C1A-81E4-68A6F533A7D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8435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260615"/>
            <a:ext cx="8229600" cy="6048735"/>
          </a:xfrm>
        </p:spPr>
        <p:txBody>
          <a:bodyPr>
            <a:normAutofit fontScale="92500" lnSpcReduction="10000"/>
          </a:bodyPr>
          <a:lstStyle/>
          <a:p>
            <a:endParaRPr lang="en-CA" sz="1600" dirty="0" smtClean="0"/>
          </a:p>
          <a:p>
            <a:r>
              <a:rPr lang="en-CA" sz="1600" dirty="0" smtClean="0">
                <a:latin typeface="Consolas" panose="020B0609020204030204" pitchFamily="49" charset="0"/>
              </a:rPr>
              <a:t>public abstract class Dog {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  private static </a:t>
            </a:r>
            <a:r>
              <a:rPr lang="en-CA" sz="1600" dirty="0" err="1" smtClean="0">
                <a:latin typeface="Consolas" panose="020B0609020204030204" pitchFamily="49" charset="0"/>
              </a:rPr>
              <a:t>int</a:t>
            </a:r>
            <a:r>
              <a:rPr lang="en-CA" sz="1600" dirty="0" smtClean="0">
                <a:latin typeface="Consolas" panose="020B0609020204030204" pitchFamily="49" charset="0"/>
              </a:rPr>
              <a:t> </a:t>
            </a:r>
            <a:r>
              <a:rPr lang="en-CA" sz="1600" dirty="0" err="1" smtClean="0">
                <a:latin typeface="Consolas" panose="020B0609020204030204" pitchFamily="49" charset="0"/>
              </a:rPr>
              <a:t>numCreated</a:t>
            </a:r>
            <a:r>
              <a:rPr lang="en-CA" sz="1600" dirty="0" smtClean="0">
                <a:latin typeface="Consolas" panose="020B0609020204030204" pitchFamily="49" charset="0"/>
              </a:rPr>
              <a:t> = 0;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  public static </a:t>
            </a:r>
            <a:r>
              <a:rPr lang="en-CA" sz="1600" dirty="0" err="1" smtClean="0">
                <a:latin typeface="Consolas" panose="020B0609020204030204" pitchFamily="49" charset="0"/>
              </a:rPr>
              <a:t>int</a:t>
            </a:r>
            <a:r>
              <a:rPr lang="en-CA" sz="1600" dirty="0" smtClean="0">
                <a:latin typeface="Consolas" panose="020B0609020204030204" pitchFamily="49" charset="0"/>
              </a:rPr>
              <a:t> </a:t>
            </a:r>
            <a:r>
              <a:rPr lang="en-CA" sz="1600" dirty="0" err="1" smtClean="0">
                <a:latin typeface="Consolas" panose="020B0609020204030204" pitchFamily="49" charset="0"/>
              </a:rPr>
              <a:t>getNumCreated</a:t>
            </a:r>
            <a:r>
              <a:rPr lang="en-CA" sz="1600" dirty="0" smtClean="0">
                <a:latin typeface="Consolas" panose="020B0609020204030204" pitchFamily="49" charset="0"/>
              </a:rPr>
              <a:t>() {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    return </a:t>
            </a:r>
            <a:r>
              <a:rPr lang="en-CA" sz="1600" dirty="0" err="1" smtClean="0">
                <a:latin typeface="Consolas" panose="020B0609020204030204" pitchFamily="49" charset="0"/>
              </a:rPr>
              <a:t>Dog.numCreated</a:t>
            </a:r>
            <a:r>
              <a:rPr lang="en-CA" sz="1600" dirty="0" smtClean="0">
                <a:latin typeface="Consolas" panose="020B0609020204030204" pitchFamily="49" charset="0"/>
              </a:rPr>
              <a:t>;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  }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}</a:t>
            </a:r>
          </a:p>
          <a:p>
            <a:endParaRPr lang="en-CA" sz="1600" dirty="0" smtClean="0">
              <a:latin typeface="Consolas" panose="020B0609020204030204" pitchFamily="49" charset="0"/>
            </a:endParaRPr>
          </a:p>
          <a:p>
            <a:r>
              <a:rPr lang="en-CA" sz="1600" dirty="0" smtClean="0">
                <a:latin typeface="Consolas" panose="020B0609020204030204" pitchFamily="49" charset="0"/>
              </a:rPr>
              <a:t>public class Mix {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  private static </a:t>
            </a:r>
            <a:r>
              <a:rPr lang="en-CA" sz="1600" dirty="0" err="1" smtClean="0">
                <a:latin typeface="Consolas" panose="020B0609020204030204" pitchFamily="49" charset="0"/>
              </a:rPr>
              <a:t>int</a:t>
            </a:r>
            <a:r>
              <a:rPr lang="en-CA" sz="1600" dirty="0" smtClean="0">
                <a:latin typeface="Consolas" panose="020B0609020204030204" pitchFamily="49" charset="0"/>
              </a:rPr>
              <a:t> </a:t>
            </a:r>
            <a:r>
              <a:rPr lang="en-CA" sz="1600" dirty="0" err="1" smtClean="0">
                <a:latin typeface="Consolas" panose="020B0609020204030204" pitchFamily="49" charset="0"/>
              </a:rPr>
              <a:t>numMixCreated</a:t>
            </a:r>
            <a:r>
              <a:rPr lang="en-CA" sz="1600" dirty="0" smtClean="0">
                <a:latin typeface="Consolas" panose="020B0609020204030204" pitchFamily="49" charset="0"/>
              </a:rPr>
              <a:t> = 0;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  public static </a:t>
            </a:r>
            <a:r>
              <a:rPr lang="en-CA" sz="1600" dirty="0" err="1" smtClean="0">
                <a:latin typeface="Consolas" panose="020B0609020204030204" pitchFamily="49" charset="0"/>
              </a:rPr>
              <a:t>int</a:t>
            </a:r>
            <a:r>
              <a:rPr lang="en-CA" sz="1600" dirty="0" smtClean="0">
                <a:latin typeface="Consolas" panose="020B0609020204030204" pitchFamily="49" charset="0"/>
              </a:rPr>
              <a:t> </a:t>
            </a:r>
            <a:r>
              <a:rPr lang="en-CA" sz="1600" dirty="0" err="1" smtClean="0">
                <a:latin typeface="Consolas" panose="020B0609020204030204" pitchFamily="49" charset="0"/>
              </a:rPr>
              <a:t>getNumCreated</a:t>
            </a:r>
            <a:r>
              <a:rPr lang="en-CA" sz="1600" dirty="0" smtClean="0">
                <a:latin typeface="Consolas" panose="020B0609020204030204" pitchFamily="49" charset="0"/>
              </a:rPr>
              <a:t>() {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    return </a:t>
            </a:r>
            <a:r>
              <a:rPr lang="en-CA" sz="1600" dirty="0" err="1" smtClean="0">
                <a:latin typeface="Consolas" panose="020B0609020204030204" pitchFamily="49" charset="0"/>
              </a:rPr>
              <a:t>Mix.numMixCreated</a:t>
            </a:r>
            <a:r>
              <a:rPr lang="en-CA" sz="1600" dirty="0" smtClean="0">
                <a:latin typeface="Consolas" panose="020B0609020204030204" pitchFamily="49" charset="0"/>
              </a:rPr>
              <a:t>;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  }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}</a:t>
            </a:r>
          </a:p>
          <a:p>
            <a:endParaRPr lang="en-US" sz="1600" dirty="0" smtClean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public class </a:t>
            </a:r>
            <a:r>
              <a:rPr lang="en-US" sz="1600" dirty="0" err="1" smtClean="0">
                <a:latin typeface="Consolas" panose="020B0609020204030204" pitchFamily="49" charset="0"/>
              </a:rPr>
              <a:t>Komondor</a:t>
            </a:r>
            <a:r>
              <a:rPr lang="en-US" sz="1600" dirty="0" smtClean="0">
                <a:latin typeface="Consolas" panose="020B0609020204030204" pitchFamily="49" charset="0"/>
              </a:rPr>
              <a:t> {</a:t>
            </a:r>
          </a:p>
          <a:p>
            <a:r>
              <a:rPr lang="en-US" sz="1600" dirty="0" smtClean="0">
                <a:latin typeface="Consolas" panose="020B0609020204030204" pitchFamily="49" charset="0"/>
              </a:rPr>
              <a:t>  private static </a:t>
            </a:r>
            <a:r>
              <a:rPr lang="en-US" sz="1600" dirty="0" err="1" smtClean="0"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latin typeface="Consolas" panose="020B0609020204030204" pitchFamily="49" charset="0"/>
              </a:rPr>
              <a:t>numKomondorCreated</a:t>
            </a:r>
            <a:r>
              <a:rPr lang="en-US" sz="1600" dirty="0" smtClean="0">
                <a:latin typeface="Consolas" panose="020B0609020204030204" pitchFamily="49" charset="0"/>
              </a:rPr>
              <a:t> = 0;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  public static </a:t>
            </a:r>
            <a:r>
              <a:rPr lang="en-CA" sz="1600" dirty="0" err="1" smtClean="0">
                <a:latin typeface="Consolas" panose="020B0609020204030204" pitchFamily="49" charset="0"/>
              </a:rPr>
              <a:t>int</a:t>
            </a:r>
            <a:r>
              <a:rPr lang="en-CA" sz="1600" dirty="0" smtClean="0">
                <a:latin typeface="Consolas" panose="020B0609020204030204" pitchFamily="49" charset="0"/>
              </a:rPr>
              <a:t> </a:t>
            </a:r>
            <a:r>
              <a:rPr lang="en-CA" sz="1600" dirty="0" err="1" smtClean="0">
                <a:latin typeface="Consolas" panose="020B0609020204030204" pitchFamily="49" charset="0"/>
              </a:rPr>
              <a:t>getNumCreated</a:t>
            </a:r>
            <a:r>
              <a:rPr lang="en-CA" sz="1600" dirty="0" smtClean="0">
                <a:latin typeface="Consolas" panose="020B0609020204030204" pitchFamily="49" charset="0"/>
              </a:rPr>
              <a:t>() {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    return </a:t>
            </a:r>
            <a:r>
              <a:rPr lang="en-CA" sz="1600" dirty="0" err="1" smtClean="0">
                <a:latin typeface="Consolas" panose="020B0609020204030204" pitchFamily="49" charset="0"/>
              </a:rPr>
              <a:t>Komondor.numKomondorCreated</a:t>
            </a:r>
            <a:r>
              <a:rPr lang="en-CA" sz="1600" dirty="0" smtClean="0">
                <a:latin typeface="Consolas" panose="020B0609020204030204" pitchFamily="49" charset="0"/>
              </a:rPr>
              <a:t>;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  }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2175" y="3025751"/>
            <a:ext cx="22494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notice no @Override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75" y="4984389"/>
            <a:ext cx="22494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notice no @Override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36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3EA23-4715-409E-81C3-4FC314B30E1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CA" sz="1800" dirty="0" smtClean="0"/>
          </a:p>
          <a:p>
            <a:pPr>
              <a:defRPr/>
            </a:pPr>
            <a:r>
              <a:rPr lang="en-CA" sz="1800" dirty="0" smtClean="0">
                <a:latin typeface="Consolas" panose="020B0609020204030204" pitchFamily="49" charset="0"/>
              </a:rPr>
              <a:t>public class </a:t>
            </a:r>
            <a:r>
              <a:rPr lang="en-CA" sz="1800" dirty="0" err="1" smtClean="0">
                <a:latin typeface="Consolas" panose="020B0609020204030204" pitchFamily="49" charset="0"/>
              </a:rPr>
              <a:t>WrongCount</a:t>
            </a:r>
            <a:r>
              <a:rPr lang="en-CA" sz="1800" dirty="0" smtClean="0">
                <a:latin typeface="Consolas" panose="020B0609020204030204" pitchFamily="49" charset="0"/>
              </a:rPr>
              <a:t> {</a:t>
            </a:r>
          </a:p>
          <a:p>
            <a:pPr>
              <a:defRPr/>
            </a:pPr>
            <a:r>
              <a:rPr lang="en-CA" sz="1800" dirty="0" smtClean="0">
                <a:latin typeface="Consolas" panose="020B0609020204030204" pitchFamily="49" charset="0"/>
              </a:rPr>
              <a:t>  public static void main(String[] </a:t>
            </a:r>
            <a:r>
              <a:rPr lang="en-CA" sz="1800" dirty="0" err="1" smtClean="0">
                <a:latin typeface="Consolas" panose="020B0609020204030204" pitchFamily="49" charset="0"/>
              </a:rPr>
              <a:t>args</a:t>
            </a:r>
            <a:r>
              <a:rPr lang="en-CA" sz="1800" dirty="0" smtClean="0">
                <a:latin typeface="Consolas" panose="020B0609020204030204" pitchFamily="49" charset="0"/>
              </a:rPr>
              <a:t>) {</a:t>
            </a:r>
          </a:p>
          <a:p>
            <a:pPr>
              <a:defRPr/>
            </a:pPr>
            <a:r>
              <a:rPr lang="en-CA" sz="1800" dirty="0" smtClean="0">
                <a:latin typeface="Consolas" panose="020B0609020204030204" pitchFamily="49" charset="0"/>
              </a:rPr>
              <a:t>    Dog mutt = new Mix();</a:t>
            </a:r>
          </a:p>
          <a:p>
            <a:pPr>
              <a:defRPr/>
            </a:pPr>
            <a:r>
              <a:rPr lang="en-CA" sz="1800" dirty="0" smtClean="0">
                <a:latin typeface="Consolas" panose="020B0609020204030204" pitchFamily="49" charset="0"/>
              </a:rPr>
              <a:t>    Dog shaggy = new </a:t>
            </a:r>
            <a:r>
              <a:rPr lang="en-CA" sz="1800" dirty="0" err="1" smtClean="0">
                <a:latin typeface="Consolas" panose="020B0609020204030204" pitchFamily="49" charset="0"/>
              </a:rPr>
              <a:t>Komondor</a:t>
            </a:r>
            <a:r>
              <a:rPr lang="en-CA" sz="1800" dirty="0" smtClean="0">
                <a:latin typeface="Consolas" panose="020B0609020204030204" pitchFamily="49" charset="0"/>
              </a:rPr>
              <a:t>();</a:t>
            </a:r>
          </a:p>
          <a:p>
            <a:pPr>
              <a:defRPr/>
            </a:pPr>
            <a:r>
              <a:rPr lang="en-CA" sz="1800" dirty="0" smtClean="0">
                <a:latin typeface="Consolas" panose="020B0609020204030204" pitchFamily="49" charset="0"/>
              </a:rPr>
              <a:t>    </a:t>
            </a:r>
            <a:r>
              <a:rPr lang="en-CA" sz="1800" dirty="0" err="1" smtClean="0">
                <a:latin typeface="Consolas" panose="020B0609020204030204" pitchFamily="49" charset="0"/>
              </a:rPr>
              <a:t>System.out.println</a:t>
            </a:r>
            <a:r>
              <a:rPr lang="en-CA" sz="1800" dirty="0" smtClean="0">
                <a:latin typeface="Consolas" panose="020B0609020204030204" pitchFamily="49" charset="0"/>
              </a:rPr>
              <a:t>( </a:t>
            </a:r>
            <a:r>
              <a:rPr lang="en-CA" sz="1800" dirty="0" err="1" smtClean="0">
                <a:latin typeface="Consolas" panose="020B0609020204030204" pitchFamily="49" charset="0"/>
              </a:rPr>
              <a:t>mutt.getNumCreated</a:t>
            </a:r>
            <a:r>
              <a:rPr lang="en-CA" sz="1800" dirty="0" smtClean="0">
                <a:latin typeface="Consolas" panose="020B0609020204030204" pitchFamily="49" charset="0"/>
              </a:rPr>
              <a:t>() );</a:t>
            </a:r>
          </a:p>
          <a:p>
            <a:pPr>
              <a:defRPr/>
            </a:pPr>
            <a:r>
              <a:rPr lang="en-CA" sz="1800" dirty="0" smtClean="0">
                <a:latin typeface="Consolas" panose="020B0609020204030204" pitchFamily="49" charset="0"/>
              </a:rPr>
              <a:t>    </a:t>
            </a:r>
            <a:r>
              <a:rPr lang="en-CA" sz="1800" dirty="0" err="1" smtClean="0">
                <a:latin typeface="Consolas" panose="020B0609020204030204" pitchFamily="49" charset="0"/>
              </a:rPr>
              <a:t>System.out.println</a:t>
            </a:r>
            <a:r>
              <a:rPr lang="en-CA" sz="1800" dirty="0" smtClean="0">
                <a:latin typeface="Consolas" panose="020B0609020204030204" pitchFamily="49" charset="0"/>
              </a:rPr>
              <a:t>( </a:t>
            </a:r>
            <a:r>
              <a:rPr lang="en-CA" sz="1800" dirty="0" err="1" smtClean="0">
                <a:latin typeface="Consolas" panose="020B0609020204030204" pitchFamily="49" charset="0"/>
              </a:rPr>
              <a:t>shaggy.getNumCreated</a:t>
            </a:r>
            <a:r>
              <a:rPr lang="en-CA" sz="1800" dirty="0" smtClean="0">
                <a:latin typeface="Consolas" panose="020B0609020204030204" pitchFamily="49" charset="0"/>
              </a:rPr>
              <a:t>() );</a:t>
            </a:r>
          </a:p>
          <a:p>
            <a:pPr>
              <a:defRPr/>
            </a:pPr>
            <a:r>
              <a:rPr lang="en-CA" sz="1800" dirty="0" smtClean="0">
                <a:latin typeface="Consolas" panose="020B0609020204030204" pitchFamily="49" charset="0"/>
              </a:rPr>
              <a:t>    </a:t>
            </a:r>
            <a:r>
              <a:rPr lang="en-CA" sz="1800" dirty="0" err="1" smtClean="0">
                <a:latin typeface="Consolas" panose="020B0609020204030204" pitchFamily="49" charset="0"/>
              </a:rPr>
              <a:t>System.out.println</a:t>
            </a:r>
            <a:r>
              <a:rPr lang="en-CA" sz="1800" dirty="0" smtClean="0">
                <a:latin typeface="Consolas" panose="020B0609020204030204" pitchFamily="49" charset="0"/>
              </a:rPr>
              <a:t>( </a:t>
            </a:r>
            <a:r>
              <a:rPr lang="en-CA" sz="1800" dirty="0" err="1" smtClean="0">
                <a:latin typeface="Consolas" panose="020B0609020204030204" pitchFamily="49" charset="0"/>
              </a:rPr>
              <a:t>Mix.getNumCreated</a:t>
            </a:r>
            <a:r>
              <a:rPr lang="en-CA" sz="1800" dirty="0" smtClean="0">
                <a:latin typeface="Consolas" panose="020B0609020204030204" pitchFamily="49" charset="0"/>
              </a:rPr>
              <a:t>() );</a:t>
            </a:r>
          </a:p>
          <a:p>
            <a:pPr>
              <a:defRPr/>
            </a:pPr>
            <a:r>
              <a:rPr lang="en-CA" sz="1800" dirty="0" smtClean="0">
                <a:latin typeface="Consolas" panose="020B0609020204030204" pitchFamily="49" charset="0"/>
              </a:rPr>
              <a:t>    </a:t>
            </a:r>
            <a:r>
              <a:rPr lang="en-CA" sz="1800" dirty="0" err="1" smtClean="0">
                <a:latin typeface="Consolas" panose="020B0609020204030204" pitchFamily="49" charset="0"/>
              </a:rPr>
              <a:t>System.out.println</a:t>
            </a:r>
            <a:r>
              <a:rPr lang="en-CA" sz="1800" dirty="0" smtClean="0">
                <a:latin typeface="Consolas" panose="020B0609020204030204" pitchFamily="49" charset="0"/>
              </a:rPr>
              <a:t>( </a:t>
            </a:r>
            <a:r>
              <a:rPr lang="en-CA" sz="1800" dirty="0" err="1" smtClean="0">
                <a:latin typeface="Consolas" panose="020B0609020204030204" pitchFamily="49" charset="0"/>
              </a:rPr>
              <a:t>Komondor.getNumCreated</a:t>
            </a:r>
            <a:r>
              <a:rPr lang="en-CA" sz="1800" dirty="0" smtClean="0">
                <a:latin typeface="Consolas" panose="020B0609020204030204" pitchFamily="49" charset="0"/>
              </a:rPr>
              <a:t>() );</a:t>
            </a:r>
          </a:p>
          <a:p>
            <a:pPr>
              <a:defRPr/>
            </a:pPr>
            <a:r>
              <a:rPr lang="en-CA" sz="1800" dirty="0" smtClean="0">
                <a:latin typeface="Consolas" panose="020B0609020204030204" pitchFamily="49" charset="0"/>
              </a:rPr>
              <a:t>  }</a:t>
            </a:r>
          </a:p>
          <a:p>
            <a:pPr>
              <a:defRPr/>
            </a:pPr>
            <a:r>
              <a:rPr lang="en-CA" sz="1800" dirty="0" smtClean="0">
                <a:latin typeface="Consolas" panose="020B0609020204030204" pitchFamily="49" charset="0"/>
              </a:rPr>
              <a:t>}</a:t>
            </a:r>
          </a:p>
          <a:p>
            <a:pPr>
              <a:defRPr/>
            </a:pPr>
            <a:endParaRPr lang="en-CA" sz="1800" dirty="0" smtClean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en-CA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prints 2</a:t>
            </a:r>
          </a:p>
          <a:p>
            <a:pPr>
              <a:defRPr/>
            </a:pPr>
            <a:r>
              <a:rPr lang="en-CA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    2</a:t>
            </a:r>
          </a:p>
          <a:p>
            <a:pPr>
              <a:defRPr/>
            </a:pPr>
            <a:r>
              <a:rPr lang="en-CA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    1</a:t>
            </a:r>
          </a:p>
          <a:p>
            <a:pPr>
              <a:defRPr/>
            </a:pPr>
            <a:r>
              <a:rPr lang="en-CA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    1</a:t>
            </a:r>
            <a:endParaRPr lang="en-US" sz="180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09957" y="1965135"/>
            <a:ext cx="137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Dog version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9957" y="2334467"/>
            <a:ext cx="137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Dog version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9957" y="2680109"/>
            <a:ext cx="133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Mix version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7982" y="3059668"/>
            <a:ext cx="1261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  <a:latin typeface="+mn-lt"/>
              </a:rPr>
              <a:t>Komondor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+mn-lt"/>
              </a:rPr>
            </a:br>
            <a:r>
              <a:rPr lang="en-US" dirty="0" smtClean="0">
                <a:solidFill>
                  <a:srgbClr val="00B0F0"/>
                </a:solidFill>
                <a:latin typeface="+mn-lt"/>
              </a:rPr>
              <a:t>      version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624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What's Going On?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i="1" dirty="0" smtClean="0"/>
              <a:t>there is no dynamic dispatch on static methods</a:t>
            </a:r>
            <a:r>
              <a:rPr lang="en-CA" dirty="0" smtClean="0"/>
              <a:t> </a:t>
            </a:r>
            <a:endParaRPr lang="en-US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because the declared type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mutt</a:t>
            </a:r>
            <a:r>
              <a:rPr lang="en-CA" dirty="0" smtClean="0"/>
              <a:t> is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, it is the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version of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getNumCreated</a:t>
            </a:r>
            <a:r>
              <a:rPr lang="en-CA" dirty="0" smtClean="0"/>
              <a:t> that is called</a:t>
            </a:r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because the declared type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shaggy</a:t>
            </a:r>
            <a:r>
              <a:rPr lang="en-CA" dirty="0" smtClean="0"/>
              <a:t> is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, it is the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version of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getNumCreated</a:t>
            </a:r>
            <a:r>
              <a:rPr lang="en-CA" dirty="0" smtClean="0"/>
              <a:t> that is called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C63D0-CBFD-4E41-83E7-827DEE28397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Hiding Methods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notice that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Mix.getNumCreated</a:t>
            </a:r>
            <a:r>
              <a:rPr lang="en-CA" dirty="0" smtClean="0"/>
              <a:t> and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Komondor.getNumCreated</a:t>
            </a:r>
            <a:r>
              <a:rPr lang="en-CA" dirty="0" smtClean="0"/>
              <a:t> work as expected</a:t>
            </a:r>
          </a:p>
          <a:p>
            <a:pPr>
              <a:defRPr/>
            </a:pPr>
            <a:r>
              <a:rPr lang="en-CA" dirty="0" smtClean="0"/>
              <a:t>if a subclass declares a static method with the same name as a superclass static method, we say that the subclass static method hides the superclass static method</a:t>
            </a:r>
          </a:p>
          <a:p>
            <a:pPr lvl="1">
              <a:defRPr/>
            </a:pPr>
            <a:r>
              <a:rPr lang="en-CA" i="1" dirty="0" smtClean="0"/>
              <a:t>you cannot override a static method, you can only hide it</a:t>
            </a:r>
          </a:p>
          <a:p>
            <a:pPr lvl="1">
              <a:defRPr/>
            </a:pPr>
            <a:r>
              <a:rPr lang="en-CA" dirty="0" smtClean="0"/>
              <a:t>hiding static methods is considered bad form because it makes code hard to read and understand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34397-5A6D-4443-9EC1-5ACC552BD99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3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the client code in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WrongCount</a:t>
            </a:r>
            <a:r>
              <a:rPr lang="en-CA" dirty="0" smtClean="0"/>
              <a:t> illustrates two cases of bad style, one by the client and one by the implementer of the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hierarchy</a:t>
            </a:r>
          </a:p>
          <a:p>
            <a:pPr marL="731838" lvl="1" indent="-457200">
              <a:buFont typeface="+mj-lt"/>
              <a:buAutoNum type="arabicPeriod"/>
              <a:defRPr/>
            </a:pPr>
            <a:r>
              <a:rPr lang="en-CA" dirty="0" smtClean="0"/>
              <a:t>the client should not have used an instance to call a static method</a:t>
            </a:r>
          </a:p>
          <a:p>
            <a:pPr marL="731838" lvl="1" indent="-457200">
              <a:buFont typeface="+mj-lt"/>
              <a:buAutoNum type="arabicPeriod"/>
              <a:defRPr/>
            </a:pPr>
            <a:r>
              <a:rPr lang="en-CA" dirty="0" smtClean="0"/>
              <a:t>the implementer should not have hidden the static method in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5BD6D-761D-4632-9D87-FB5604AF6DF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0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superclass methods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6904F-CE7E-4DB5-B5FD-28B090FE1FB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810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Other Methods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methods in a subclass will often need or want to call methods in the immediate superclass</a:t>
            </a:r>
          </a:p>
          <a:p>
            <a:pPr lvl="1">
              <a:defRPr/>
            </a:pPr>
            <a:r>
              <a:rPr lang="en-CA" dirty="0" smtClean="0"/>
              <a:t>a new method in the subclass can call any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CA" dirty="0" smtClean="0"/>
              <a:t> or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protected</a:t>
            </a:r>
            <a:r>
              <a:rPr lang="en-CA" dirty="0" smtClean="0"/>
              <a:t> method in the superclass without using any special syntax</a:t>
            </a:r>
          </a:p>
          <a:p>
            <a:pPr>
              <a:defRPr/>
            </a:pPr>
            <a:r>
              <a:rPr lang="en-CA" dirty="0" smtClean="0"/>
              <a:t>a subclass can override a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CA" dirty="0" smtClean="0"/>
              <a:t> or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protected</a:t>
            </a:r>
            <a:r>
              <a:rPr lang="en-CA" dirty="0" smtClean="0"/>
              <a:t> method in the superclass by declaring a method that has the same signature as the one in the superclass</a:t>
            </a:r>
          </a:p>
          <a:p>
            <a:pPr lvl="1">
              <a:defRPr/>
            </a:pPr>
            <a:r>
              <a:rPr lang="en-CA" dirty="0" smtClean="0"/>
              <a:t>a subclass method that overrides a superclass method can call the overridden superclass method using the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super</a:t>
            </a:r>
            <a:r>
              <a:rPr lang="en-CA" dirty="0" smtClean="0"/>
              <a:t> keyword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3D049-B99E-44D5-AD14-FA39D224431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Dog equals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we will assume that two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s are equal if their size and energy are the same</a:t>
            </a:r>
          </a:p>
          <a:p>
            <a:pPr>
              <a:defRPr/>
            </a:pPr>
            <a:endParaRPr lang="en-CA" sz="800" dirty="0" smtClean="0"/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@Override public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boolean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equals(Object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obj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boolean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eq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= false;</a:t>
            </a:r>
            <a:endParaRPr lang="en-US" sz="1800" b="1" dirty="0" smtClean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if(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obj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!= null &amp;&amp;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this.getClass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() ==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obj.getClass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())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{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  Dog other = (Dog)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obj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eq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this.getSize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() ==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other.getSize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() &amp;&amp;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      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this.getEnergy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() ==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other.getEnergy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();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}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return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eq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E4742-5A04-44E7-AA5B-E529DC4FA17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66189-1D37-4AD7-9C12-992D9DCEA42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>
                <a:latin typeface="Consolas" panose="020B0609020204030204" pitchFamily="49" charset="0"/>
              </a:rPr>
              <a:t>// client code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public void print(Dog d) {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</a:t>
            </a:r>
            <a:r>
              <a:rPr lang="en-CA" dirty="0" err="1" smtClean="0">
                <a:latin typeface="Consolas" panose="020B0609020204030204" pitchFamily="49" charset="0"/>
              </a:rPr>
              <a:t>System.out.println</a:t>
            </a:r>
            <a:r>
              <a:rPr lang="en-CA" dirty="0" smtClean="0">
                <a:latin typeface="Consolas" panose="020B0609020204030204" pitchFamily="49" charset="0"/>
              </a:rPr>
              <a:t>( </a:t>
            </a:r>
            <a:r>
              <a:rPr lang="en-CA" dirty="0" err="1" smtClean="0">
                <a:latin typeface="Consolas" panose="020B0609020204030204" pitchFamily="49" charset="0"/>
              </a:rPr>
              <a:t>d.toString</a:t>
            </a:r>
            <a:r>
              <a:rPr lang="en-CA" dirty="0" smtClean="0">
                <a:latin typeface="Consolas" panose="020B0609020204030204" pitchFamily="49" charset="0"/>
              </a:rPr>
              <a:t>() 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}</a:t>
            </a:r>
          </a:p>
          <a:p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 smtClean="0">
                <a:latin typeface="Consolas" panose="020B0609020204030204" pitchFamily="49" charset="0"/>
              </a:rPr>
              <a:t>// later on...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Dog           </a:t>
            </a:r>
            <a:r>
              <a:rPr lang="en-CA" dirty="0" err="1" smtClean="0">
                <a:latin typeface="Consolas" panose="020B0609020204030204" pitchFamily="49" charset="0"/>
              </a:rPr>
              <a:t>fido</a:t>
            </a:r>
            <a:r>
              <a:rPr lang="en-CA" dirty="0" smtClean="0">
                <a:latin typeface="Consolas" panose="020B0609020204030204" pitchFamily="49" charset="0"/>
              </a:rPr>
              <a:t> = new Dog();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Dog           lady = new </a:t>
            </a:r>
            <a:r>
              <a:rPr lang="en-CA" dirty="0" err="1" smtClean="0">
                <a:latin typeface="Consolas" panose="020B0609020204030204" pitchFamily="49" charset="0"/>
              </a:rPr>
              <a:t>CockerSpaniel</a:t>
            </a:r>
            <a:r>
              <a:rPr lang="en-CA" dirty="0" smtClean="0">
                <a:latin typeface="Consolas" panose="020B0609020204030204" pitchFamily="49" charset="0"/>
              </a:rPr>
              <a:t>();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Dog           mutt = new Mix();</a:t>
            </a:r>
          </a:p>
          <a:p>
            <a:r>
              <a:rPr lang="en-CA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this.print</a:t>
            </a:r>
            <a:r>
              <a:rPr lang="en-CA" dirty="0" smtClean="0">
                <a:solidFill>
                  <a:srgbClr val="0070C0"/>
                </a:solidFill>
                <a:latin typeface="Consolas" panose="020B0609020204030204" pitchFamily="49" charset="0"/>
              </a:rPr>
              <a:t>(</a:t>
            </a:r>
            <a:r>
              <a:rPr lang="en-CA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fido</a:t>
            </a:r>
            <a:r>
              <a:rPr lang="en-CA" dirty="0" smtClean="0">
                <a:solidFill>
                  <a:srgbClr val="0070C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CA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this.print</a:t>
            </a:r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(lady);</a:t>
            </a:r>
          </a:p>
          <a:p>
            <a:r>
              <a:rPr lang="en-CA" dirty="0" err="1" smtClean="0">
                <a:solidFill>
                  <a:srgbClr val="7030A0"/>
                </a:solidFill>
                <a:latin typeface="Consolas" panose="020B0609020204030204" pitchFamily="49" charset="0"/>
              </a:rPr>
              <a:t>this.print</a:t>
            </a:r>
            <a:r>
              <a:rPr lang="en-CA" dirty="0" smtClean="0">
                <a:solidFill>
                  <a:srgbClr val="7030A0"/>
                </a:solidFill>
                <a:latin typeface="Consolas" panose="020B0609020204030204" pitchFamily="49" charset="0"/>
              </a:rPr>
              <a:t>(mutt);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57735" y="951899"/>
            <a:ext cx="297068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B0F0"/>
                </a:solidFill>
                <a:latin typeface="Consolas" panose="020B0609020204030204" pitchFamily="49" charset="0"/>
                <a:cs typeface="Courier New" pitchFamily="49" charset="0"/>
              </a:rPr>
              <a:t>Dog </a:t>
            </a:r>
            <a:r>
              <a:rPr lang="en-CA" b="1" dirty="0" err="1">
                <a:solidFill>
                  <a:srgbClr val="00B0F0"/>
                </a:solidFill>
                <a:latin typeface="Consolas" panose="020B0609020204030204" pitchFamily="49" charset="0"/>
                <a:cs typeface="Courier New" pitchFamily="49" charset="0"/>
              </a:rPr>
              <a:t>toString</a:t>
            </a:r>
            <a:endParaRPr lang="en-CA" b="1" dirty="0">
              <a:solidFill>
                <a:srgbClr val="00B0F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CockerSpaniel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toString</a:t>
            </a:r>
            <a:endParaRPr lang="en-CA" b="1" dirty="0">
              <a:solidFill>
                <a:srgbClr val="FF000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CA" b="1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Mix </a:t>
            </a:r>
            <a:r>
              <a:rPr lang="en-CA" b="1" dirty="0" err="1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toString</a:t>
            </a:r>
            <a:endParaRPr lang="en-US" b="1" dirty="0">
              <a:solidFill>
                <a:srgbClr val="7030A0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3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Mix equals (version 1)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two Mix instances are equal if their Dog </a:t>
            </a:r>
            <a:r>
              <a:rPr lang="en-CA" dirty="0" err="1" smtClean="0"/>
              <a:t>subobjects</a:t>
            </a:r>
            <a:r>
              <a:rPr lang="en-CA" dirty="0" smtClean="0"/>
              <a:t> are equal and they have the same breeds</a:t>
            </a:r>
            <a:endParaRPr lang="en-US" dirty="0" smtClean="0"/>
          </a:p>
          <a:p>
            <a:pPr>
              <a:defRPr/>
            </a:pPr>
            <a:endParaRPr lang="en-CA" sz="800" dirty="0" smtClean="0"/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@Override public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boolean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equals(Object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obj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{ </a:t>
            </a:r>
            <a:r>
              <a:rPr lang="en-CA" sz="1800" b="1" dirty="0" smtClean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// the hard way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boolean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eq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= false;</a:t>
            </a:r>
            <a:endParaRPr lang="en-US" sz="1800" b="1" dirty="0" smtClean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if(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obj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!= null &amp;&amp;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this.getClass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() ==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obj.getClass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()) {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  Mix other = (Mix)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obj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eq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CA" sz="18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this.getSize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()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== </a:t>
            </a:r>
            <a:r>
              <a:rPr lang="en-CA" sz="18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other.getSize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()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&amp;&amp;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       </a:t>
            </a:r>
            <a:r>
              <a:rPr lang="en-CA" sz="18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this.getEnergy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()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== </a:t>
            </a:r>
            <a:r>
              <a:rPr lang="en-CA" sz="18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other.getEnergy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()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&amp;&amp;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      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this.breeds.size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() ==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other.breeds.size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() &amp;&amp;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      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this.breeds.containsAll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other.breeds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);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}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return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eq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E9FA2-C208-4942-81DB-0CCE0D8C83F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50113" y="3887788"/>
            <a:ext cx="18938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subclass can call</a:t>
            </a:r>
          </a:p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public method of</a:t>
            </a:r>
          </a:p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the superclass</a:t>
            </a:r>
            <a:endParaRPr lang="en-US" dirty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Mix equals (version 2)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two Mix instances are equal if their Dog </a:t>
            </a:r>
            <a:r>
              <a:rPr lang="en-CA" dirty="0" err="1" smtClean="0"/>
              <a:t>subobjects</a:t>
            </a:r>
            <a:r>
              <a:rPr lang="en-CA" dirty="0" smtClean="0"/>
              <a:t> are equal and they have the same breeds</a:t>
            </a:r>
            <a:endParaRPr lang="en-US" dirty="0" smtClean="0"/>
          </a:p>
          <a:p>
            <a:pPr lvl="1">
              <a:defRPr/>
            </a:pPr>
            <a:r>
              <a:rPr lang="en-CA" dirty="0" smtClean="0"/>
              <a:t>Dog equals already tests if two Dog instances are equal</a:t>
            </a:r>
          </a:p>
          <a:p>
            <a:pPr lvl="1">
              <a:defRPr/>
            </a:pPr>
            <a:r>
              <a:rPr lang="en-CA" dirty="0" smtClean="0"/>
              <a:t>Mix equals can call Dog equals to test if the Dog </a:t>
            </a:r>
            <a:r>
              <a:rPr lang="en-CA" dirty="0" err="1" smtClean="0"/>
              <a:t>subobjects</a:t>
            </a:r>
            <a:r>
              <a:rPr lang="en-CA" dirty="0" smtClean="0"/>
              <a:t> are equal, and then test if the breeds are equal</a:t>
            </a:r>
          </a:p>
          <a:p>
            <a:pPr>
              <a:defRPr/>
            </a:pPr>
            <a:r>
              <a:rPr lang="en-CA" dirty="0" smtClean="0"/>
              <a:t>also notice that Dog equals already checks that the Object argument is not null and that the classes are the same</a:t>
            </a:r>
          </a:p>
          <a:p>
            <a:pPr lvl="1">
              <a:defRPr/>
            </a:pPr>
            <a:r>
              <a:rPr lang="en-CA" dirty="0" smtClean="0"/>
              <a:t>Mix equals does not have to do these checks again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65300-AA42-461C-A6AF-CD7EA97E8B3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43900" cy="4937125"/>
          </a:xfrm>
        </p:spPr>
        <p:txBody>
          <a:bodyPr/>
          <a:lstStyle/>
          <a:p>
            <a:r>
              <a:rPr lang="en-CA" dirty="0" smtClean="0">
                <a:latin typeface="Consolas" panose="020B0609020204030204" pitchFamily="49" charset="0"/>
              </a:rPr>
              <a:t>@Override public </a:t>
            </a:r>
            <a:r>
              <a:rPr lang="en-CA" dirty="0" err="1" smtClean="0">
                <a:latin typeface="Consolas" panose="020B0609020204030204" pitchFamily="49" charset="0"/>
              </a:rPr>
              <a:t>boolean</a:t>
            </a:r>
            <a:r>
              <a:rPr lang="en-CA" dirty="0" smtClean="0">
                <a:latin typeface="Consolas" panose="020B0609020204030204" pitchFamily="49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</a:rPr>
              <a:t>equals(Object </a:t>
            </a:r>
            <a:r>
              <a:rPr lang="en-CA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obj</a:t>
            </a:r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{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</a:t>
            </a:r>
            <a:r>
              <a:rPr lang="en-CA" dirty="0" err="1" smtClean="0">
                <a:latin typeface="Consolas" panose="020B0609020204030204" pitchFamily="49" charset="0"/>
              </a:rPr>
              <a:t>boolean</a:t>
            </a:r>
            <a:r>
              <a:rPr lang="en-CA" dirty="0" smtClean="0">
                <a:latin typeface="Consolas" panose="020B0609020204030204" pitchFamily="49" charset="0"/>
              </a:rPr>
              <a:t> </a:t>
            </a:r>
            <a:r>
              <a:rPr lang="en-CA" dirty="0" err="1" smtClean="0">
                <a:latin typeface="Consolas" panose="020B0609020204030204" pitchFamily="49" charset="0"/>
              </a:rPr>
              <a:t>eq</a:t>
            </a:r>
            <a:r>
              <a:rPr lang="en-CA" dirty="0" smtClean="0">
                <a:latin typeface="Consolas" panose="020B0609020204030204" pitchFamily="49" charset="0"/>
              </a:rPr>
              <a:t> = false;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if (</a:t>
            </a:r>
            <a:r>
              <a:rPr lang="en-CA" dirty="0" err="1" smtClean="0">
                <a:solidFill>
                  <a:srgbClr val="00B0F0"/>
                </a:solidFill>
                <a:latin typeface="Consolas" panose="020B0609020204030204" pitchFamily="49" charset="0"/>
              </a:rPr>
              <a:t>super.equals</a:t>
            </a:r>
            <a:r>
              <a:rPr lang="en-CA" dirty="0" smtClean="0">
                <a:solidFill>
                  <a:srgbClr val="00B0F0"/>
                </a:solidFill>
                <a:latin typeface="Consolas" panose="020B0609020204030204" pitchFamily="49" charset="0"/>
              </a:rPr>
              <a:t>(</a:t>
            </a:r>
            <a:r>
              <a:rPr lang="en-CA" dirty="0" err="1" smtClean="0">
                <a:solidFill>
                  <a:srgbClr val="00B0F0"/>
                </a:solidFill>
                <a:latin typeface="Consolas" panose="020B0609020204030204" pitchFamily="49" charset="0"/>
              </a:rPr>
              <a:t>obj</a:t>
            </a:r>
            <a:r>
              <a:rPr lang="en-CA" dirty="0" smtClean="0">
                <a:solidFill>
                  <a:srgbClr val="00B0F0"/>
                </a:solidFill>
                <a:latin typeface="Consolas" panose="020B0609020204030204" pitchFamily="49" charset="0"/>
              </a:rPr>
              <a:t>)</a:t>
            </a:r>
            <a:r>
              <a:rPr lang="en-CA" dirty="0" smtClean="0">
                <a:latin typeface="Consolas" panose="020B0609020204030204" pitchFamily="49" charset="0"/>
              </a:rPr>
              <a:t>)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{ </a:t>
            </a:r>
            <a:r>
              <a:rPr lang="en-CA" dirty="0" smtClean="0">
                <a:solidFill>
                  <a:srgbClr val="0070C0"/>
                </a:solidFill>
                <a:latin typeface="Consolas" panose="020B0609020204030204" pitchFamily="49" charset="0"/>
              </a:rPr>
              <a:t>// the Dog </a:t>
            </a:r>
            <a:r>
              <a:rPr lang="en-CA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subobjects</a:t>
            </a:r>
            <a:r>
              <a:rPr lang="en-CA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are equal</a:t>
            </a:r>
          </a:p>
          <a:p>
            <a:r>
              <a:rPr lang="en-CA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 </a:t>
            </a:r>
            <a:r>
              <a:rPr lang="en-CA" dirty="0" smtClean="0">
                <a:latin typeface="Consolas" panose="020B0609020204030204" pitchFamily="49" charset="0"/>
              </a:rPr>
              <a:t>Mix other = (Mix) </a:t>
            </a:r>
            <a:r>
              <a:rPr lang="en-CA" dirty="0" err="1" smtClean="0">
                <a:latin typeface="Consolas" panose="020B0609020204030204" pitchFamily="49" charset="0"/>
              </a:rPr>
              <a:t>obj</a:t>
            </a:r>
            <a:r>
              <a:rPr lang="en-CA" dirty="0" smtClean="0">
                <a:latin typeface="Consolas" panose="020B0609020204030204" pitchFamily="49" charset="0"/>
              </a:rPr>
              <a:t>;</a:t>
            </a:r>
            <a:endParaRPr lang="en-CA" dirty="0" smtClean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en-CA" dirty="0" smtClean="0">
                <a:latin typeface="Consolas" panose="020B0609020204030204" pitchFamily="49" charset="0"/>
              </a:rPr>
              <a:t>    </a:t>
            </a:r>
            <a:r>
              <a:rPr lang="en-CA" dirty="0" err="1" smtClean="0">
                <a:latin typeface="Consolas" panose="020B0609020204030204" pitchFamily="49" charset="0"/>
              </a:rPr>
              <a:t>eq</a:t>
            </a:r>
            <a:r>
              <a:rPr lang="en-CA" dirty="0" smtClean="0">
                <a:latin typeface="Consolas" panose="020B0609020204030204" pitchFamily="49" charset="0"/>
              </a:rPr>
              <a:t> = </a:t>
            </a:r>
            <a:r>
              <a:rPr lang="en-CA" dirty="0" err="1" smtClean="0">
                <a:latin typeface="Consolas" panose="020B0609020204030204" pitchFamily="49" charset="0"/>
              </a:rPr>
              <a:t>this.breeds.size</a:t>
            </a:r>
            <a:r>
              <a:rPr lang="en-CA" dirty="0" smtClean="0">
                <a:latin typeface="Consolas" panose="020B0609020204030204" pitchFamily="49" charset="0"/>
              </a:rPr>
              <a:t>() == </a:t>
            </a:r>
            <a:r>
              <a:rPr lang="en-CA" dirty="0" err="1" smtClean="0">
                <a:latin typeface="Consolas" panose="020B0609020204030204" pitchFamily="49" charset="0"/>
              </a:rPr>
              <a:t>other.breeds.size</a:t>
            </a:r>
            <a:r>
              <a:rPr lang="en-CA" dirty="0" smtClean="0">
                <a:latin typeface="Consolas" panose="020B0609020204030204" pitchFamily="49" charset="0"/>
              </a:rPr>
              <a:t>() &amp;&amp;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       </a:t>
            </a:r>
            <a:r>
              <a:rPr lang="en-CA" dirty="0" err="1" smtClean="0">
                <a:latin typeface="Consolas" panose="020B0609020204030204" pitchFamily="49" charset="0"/>
              </a:rPr>
              <a:t>this.breeds.containsAll</a:t>
            </a:r>
            <a:r>
              <a:rPr lang="en-CA" dirty="0" smtClean="0">
                <a:latin typeface="Consolas" panose="020B0609020204030204" pitchFamily="49" charset="0"/>
              </a:rPr>
              <a:t>(</a:t>
            </a:r>
            <a:r>
              <a:rPr lang="en-CA" dirty="0" err="1" smtClean="0">
                <a:latin typeface="Consolas" panose="020B0609020204030204" pitchFamily="49" charset="0"/>
              </a:rPr>
              <a:t>other.breeds</a:t>
            </a:r>
            <a:r>
              <a:rPr lang="en-CA" dirty="0" smtClean="0">
                <a:latin typeface="Consolas" panose="020B0609020204030204" pitchFamily="49" charset="0"/>
              </a:rPr>
              <a:t>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}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return </a:t>
            </a:r>
            <a:r>
              <a:rPr lang="en-CA" dirty="0" err="1" smtClean="0">
                <a:latin typeface="Consolas" panose="020B0609020204030204" pitchFamily="49" charset="0"/>
              </a:rPr>
              <a:t>eq</a:t>
            </a:r>
            <a:r>
              <a:rPr lang="en-CA" dirty="0" smtClean="0">
                <a:latin typeface="Consolas" panose="020B0609020204030204" pitchFamily="49" charset="0"/>
              </a:rPr>
              <a:t>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16462-9C8F-4D95-A2F7-92B7CE5B8F6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95930" y="2104039"/>
            <a:ext cx="48665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subclass method that overrides a superclass</a:t>
            </a:r>
          </a:p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method </a:t>
            </a:r>
            <a:r>
              <a:rPr lang="en-CA" dirty="0">
                <a:latin typeface="+mn-lt"/>
                <a:cs typeface="Courier New" pitchFamily="49" charset="0"/>
              </a:rPr>
              <a:t>can call the</a:t>
            </a:r>
            <a:r>
              <a:rPr lang="en-CA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 </a:t>
            </a:r>
            <a:r>
              <a:rPr lang="en-CA" dirty="0" smtClean="0">
                <a:solidFill>
                  <a:srgbClr val="00B0F0"/>
                </a:solidFill>
                <a:latin typeface="+mn-lt"/>
                <a:cs typeface="Courier New" pitchFamily="49" charset="0"/>
              </a:rPr>
              <a:t>original </a:t>
            </a:r>
            <a:r>
              <a:rPr lang="en-CA" dirty="0">
                <a:solidFill>
                  <a:srgbClr val="00B0F0"/>
                </a:solidFill>
                <a:latin typeface="+mn-lt"/>
                <a:cs typeface="Courier New" pitchFamily="49" charset="0"/>
              </a:rPr>
              <a:t>superclass method</a:t>
            </a:r>
            <a:endParaRPr lang="en-US" dirty="0">
              <a:solidFill>
                <a:srgbClr val="00B0F0"/>
              </a:solidFill>
              <a:latin typeface="+mn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1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Dog toString</a:t>
            </a:r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>
                <a:latin typeface="Consolas" panose="020B0609020204030204" pitchFamily="49" charset="0"/>
              </a:rPr>
              <a:t>@Override public String </a:t>
            </a:r>
            <a:r>
              <a:rPr lang="en-CA" dirty="0" err="1" smtClean="0">
                <a:latin typeface="Consolas" panose="020B0609020204030204" pitchFamily="49" charset="0"/>
              </a:rPr>
              <a:t>toString</a:t>
            </a:r>
            <a:r>
              <a:rPr lang="en-CA" dirty="0" smtClean="0">
                <a:latin typeface="Consolas" panose="020B0609020204030204" pitchFamily="49" charset="0"/>
              </a:rPr>
              <a:t>()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{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String s = "size " + </a:t>
            </a:r>
            <a:r>
              <a:rPr lang="en-CA" dirty="0" err="1" smtClean="0">
                <a:latin typeface="Consolas" panose="020B0609020204030204" pitchFamily="49" charset="0"/>
              </a:rPr>
              <a:t>this.getSize</a:t>
            </a:r>
            <a:r>
              <a:rPr lang="en-CA" dirty="0" smtClean="0">
                <a:latin typeface="Consolas" panose="020B0609020204030204" pitchFamily="49" charset="0"/>
              </a:rPr>
              <a:t>() +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           "energy " + </a:t>
            </a:r>
            <a:r>
              <a:rPr lang="en-CA" dirty="0" err="1" smtClean="0">
                <a:latin typeface="Consolas" panose="020B0609020204030204" pitchFamily="49" charset="0"/>
              </a:rPr>
              <a:t>this.getEnergy</a:t>
            </a:r>
            <a:r>
              <a:rPr lang="en-CA" dirty="0" smtClean="0">
                <a:latin typeface="Consolas" panose="020B0609020204030204" pitchFamily="49" charset="0"/>
              </a:rPr>
              <a:t>();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return s;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DD590-0F51-4A0C-B77C-0E53B2AC2075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Mix toString</a:t>
            </a: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>
                <a:latin typeface="Consolas" panose="020B0609020204030204" pitchFamily="49" charset="0"/>
              </a:rPr>
              <a:t>@Override public String </a:t>
            </a:r>
            <a:r>
              <a:rPr lang="en-CA" dirty="0" err="1" smtClean="0">
                <a:latin typeface="Consolas" panose="020B0609020204030204" pitchFamily="49" charset="0"/>
              </a:rPr>
              <a:t>toString</a:t>
            </a:r>
            <a:r>
              <a:rPr lang="en-CA" dirty="0" smtClean="0">
                <a:latin typeface="Consolas" panose="020B0609020204030204" pitchFamily="49" charset="0"/>
              </a:rPr>
              <a:t>()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{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</a:t>
            </a:r>
            <a:r>
              <a:rPr lang="en-CA" dirty="0" err="1" smtClean="0">
                <a:latin typeface="Consolas" panose="020B0609020204030204" pitchFamily="49" charset="0"/>
              </a:rPr>
              <a:t>StringBuffer</a:t>
            </a:r>
            <a:r>
              <a:rPr lang="en-CA" dirty="0" smtClean="0">
                <a:latin typeface="Consolas" panose="020B0609020204030204" pitchFamily="49" charset="0"/>
              </a:rPr>
              <a:t> b = new </a:t>
            </a:r>
            <a:r>
              <a:rPr lang="en-CA" dirty="0" err="1" smtClean="0">
                <a:latin typeface="Consolas" panose="020B0609020204030204" pitchFamily="49" charset="0"/>
              </a:rPr>
              <a:t>StringBuffer</a:t>
            </a:r>
            <a:r>
              <a:rPr lang="en-CA" dirty="0" smtClean="0">
                <a:latin typeface="Consolas" panose="020B0609020204030204" pitchFamily="49" charset="0"/>
              </a:rPr>
              <a:t>();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</a:t>
            </a:r>
            <a:r>
              <a:rPr lang="en-CA" dirty="0" err="1" smtClean="0">
                <a:latin typeface="Consolas" panose="020B0609020204030204" pitchFamily="49" charset="0"/>
              </a:rPr>
              <a:t>b.append</a:t>
            </a:r>
            <a:r>
              <a:rPr lang="en-CA" dirty="0" smtClean="0">
                <a:latin typeface="Consolas" panose="020B0609020204030204" pitchFamily="49" charset="0"/>
              </a:rPr>
              <a:t>(</a:t>
            </a:r>
            <a:r>
              <a:rPr lang="en-CA" dirty="0" err="1" smtClean="0">
                <a:solidFill>
                  <a:srgbClr val="00B0F0"/>
                </a:solidFill>
                <a:latin typeface="Consolas" panose="020B0609020204030204" pitchFamily="49" charset="0"/>
              </a:rPr>
              <a:t>super.toString</a:t>
            </a:r>
            <a:r>
              <a:rPr lang="en-CA" dirty="0" smtClean="0">
                <a:solidFill>
                  <a:srgbClr val="00B0F0"/>
                </a:solidFill>
                <a:latin typeface="Consolas" panose="020B0609020204030204" pitchFamily="49" charset="0"/>
              </a:rPr>
              <a:t>()</a:t>
            </a:r>
            <a:r>
              <a:rPr lang="en-CA" dirty="0" smtClean="0">
                <a:latin typeface="Consolas" panose="020B0609020204030204" pitchFamily="49" charset="0"/>
              </a:rPr>
              <a:t>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</a:t>
            </a:r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</a:rPr>
              <a:t>for(String s : </a:t>
            </a:r>
            <a:r>
              <a:rPr lang="en-CA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this.breeds</a:t>
            </a:r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   </a:t>
            </a:r>
            <a:r>
              <a:rPr lang="en-CA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b.append</a:t>
            </a:r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(" " + s);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</a:t>
            </a:r>
            <a:r>
              <a:rPr lang="en-CA" dirty="0" err="1" smtClean="0">
                <a:latin typeface="Consolas" panose="020B0609020204030204" pitchFamily="49" charset="0"/>
              </a:rPr>
              <a:t>b.append</a:t>
            </a:r>
            <a:r>
              <a:rPr lang="en-CA" dirty="0" smtClean="0">
                <a:latin typeface="Consolas" panose="020B0609020204030204" pitchFamily="49" charset="0"/>
              </a:rPr>
              <a:t>(" mix");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return </a:t>
            </a:r>
            <a:r>
              <a:rPr lang="en-CA" dirty="0" err="1" smtClean="0">
                <a:latin typeface="Consolas" panose="020B0609020204030204" pitchFamily="49" charset="0"/>
              </a:rPr>
              <a:t>b.toString</a:t>
            </a:r>
            <a:r>
              <a:rPr lang="en-CA" dirty="0" smtClean="0">
                <a:latin typeface="Consolas" panose="020B0609020204030204" pitchFamily="49" charset="0"/>
              </a:rPr>
              <a:t>();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4CC58-B041-4DAD-85DF-A84AF5A310E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63284" y="3140965"/>
            <a:ext cx="276088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  <a:latin typeface="+mn-lt"/>
                <a:cs typeface="Courier New" pitchFamily="49" charset="0"/>
              </a:rPr>
              <a:t>size and energy of the dog</a:t>
            </a:r>
            <a:endParaRPr lang="en-US" dirty="0">
              <a:solidFill>
                <a:srgbClr val="00B0F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3284" y="3774642"/>
            <a:ext cx="19033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breeds of the mix</a:t>
            </a:r>
            <a:endParaRPr lang="en-US" dirty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Dog hashCode</a:t>
            </a:r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>
                <a:latin typeface="Consolas" panose="020B0609020204030204" pitchFamily="49" charset="0"/>
              </a:rPr>
              <a:t>// similar to code generated by Eclipse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@Override public </a:t>
            </a:r>
            <a:r>
              <a:rPr lang="en-CA" dirty="0" err="1" smtClean="0">
                <a:latin typeface="Consolas" panose="020B0609020204030204" pitchFamily="49" charset="0"/>
              </a:rPr>
              <a:t>int</a:t>
            </a:r>
            <a:r>
              <a:rPr lang="en-CA" dirty="0" smtClean="0">
                <a:latin typeface="Consolas" panose="020B0609020204030204" pitchFamily="49" charset="0"/>
              </a:rPr>
              <a:t> </a:t>
            </a:r>
            <a:r>
              <a:rPr lang="en-CA" dirty="0" err="1" smtClean="0">
                <a:latin typeface="Consolas" panose="020B0609020204030204" pitchFamily="49" charset="0"/>
              </a:rPr>
              <a:t>hashCode</a:t>
            </a:r>
            <a:r>
              <a:rPr lang="en-CA" dirty="0" smtClean="0">
                <a:latin typeface="Consolas" panose="020B0609020204030204" pitchFamily="49" charset="0"/>
              </a:rPr>
              <a:t>()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{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</a:rPr>
              <a:t>final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prime = 31;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result = 1;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result = prime * result + </a:t>
            </a:r>
            <a:r>
              <a:rPr lang="en-US" dirty="0" err="1" smtClean="0">
                <a:solidFill>
                  <a:srgbClr val="00B0F0"/>
                </a:solidFill>
                <a:latin typeface="Consolas" panose="020B0609020204030204" pitchFamily="49" charset="0"/>
              </a:rPr>
              <a:t>this.getEnergy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</a:rPr>
              <a:t>()</a:t>
            </a:r>
            <a:r>
              <a:rPr lang="en-US" dirty="0" smtClean="0"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result = prime * result + </a:t>
            </a:r>
            <a:r>
              <a:rPr lang="en-US" dirty="0" err="1" smtClean="0">
                <a:solidFill>
                  <a:srgbClr val="00B0F0"/>
                </a:solidFill>
                <a:latin typeface="Consolas" panose="020B0609020204030204" pitchFamily="49" charset="0"/>
              </a:rPr>
              <a:t>this.getSize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</a:rPr>
              <a:t>()</a:t>
            </a:r>
            <a:r>
              <a:rPr lang="en-US" dirty="0" smtClean="0"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return result;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6B012-D61B-4836-AE21-AB071E727C0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14393" y="4753961"/>
            <a:ext cx="2168927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use </a:t>
            </a:r>
            <a:r>
              <a:rPr lang="en-US" dirty="0" err="1" smtClean="0">
                <a:solidFill>
                  <a:srgbClr val="00B0F0"/>
                </a:solidFill>
                <a:latin typeface="+mn-lt"/>
              </a:rPr>
              <a:t>this.energy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> and</a:t>
            </a:r>
            <a:br>
              <a:rPr lang="en-US" dirty="0" smtClean="0">
                <a:solidFill>
                  <a:srgbClr val="00B0F0"/>
                </a:solidFill>
                <a:latin typeface="+mn-lt"/>
              </a:rPr>
            </a:br>
            <a:r>
              <a:rPr lang="en-US" dirty="0" err="1" smtClean="0">
                <a:solidFill>
                  <a:srgbClr val="00B0F0"/>
                </a:solidFill>
                <a:latin typeface="+mn-lt"/>
              </a:rPr>
              <a:t>this.size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> to compute</a:t>
            </a:r>
            <a:br>
              <a:rPr lang="en-US" dirty="0" smtClean="0">
                <a:solidFill>
                  <a:srgbClr val="00B0F0"/>
                </a:solidFill>
                <a:latin typeface="+mn-lt"/>
              </a:rPr>
            </a:br>
            <a:r>
              <a:rPr lang="en-US" dirty="0" smtClean="0">
                <a:solidFill>
                  <a:srgbClr val="00B0F0"/>
                </a:solidFill>
                <a:latin typeface="+mn-lt"/>
              </a:rPr>
              <a:t>the hash code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23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Mix hashCode</a:t>
            </a:r>
            <a:endParaRPr 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>
                <a:latin typeface="Consolas" panose="020B0609020204030204" pitchFamily="49" charset="0"/>
              </a:rPr>
              <a:t>// similar to code generated by Eclipse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@Override public </a:t>
            </a:r>
            <a:r>
              <a:rPr lang="en-CA" dirty="0" err="1" smtClean="0">
                <a:latin typeface="Consolas" panose="020B0609020204030204" pitchFamily="49" charset="0"/>
              </a:rPr>
              <a:t>int</a:t>
            </a:r>
            <a:r>
              <a:rPr lang="en-CA" dirty="0" smtClean="0">
                <a:latin typeface="Consolas" panose="020B0609020204030204" pitchFamily="49" charset="0"/>
              </a:rPr>
              <a:t> </a:t>
            </a:r>
            <a:r>
              <a:rPr lang="en-CA" dirty="0" err="1" smtClean="0">
                <a:latin typeface="Consolas" panose="020B0609020204030204" pitchFamily="49" charset="0"/>
              </a:rPr>
              <a:t>hashCode</a:t>
            </a:r>
            <a:r>
              <a:rPr lang="en-CA" dirty="0" smtClean="0">
                <a:latin typeface="Consolas" panose="020B0609020204030204" pitchFamily="49" charset="0"/>
              </a:rPr>
              <a:t>()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{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</a:rPr>
              <a:t>final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prime = 31;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result = </a:t>
            </a:r>
            <a:r>
              <a:rPr lang="en-US" dirty="0" err="1" smtClean="0">
                <a:solidFill>
                  <a:srgbClr val="00B0F0"/>
                </a:solidFill>
                <a:latin typeface="Consolas" panose="020B0609020204030204" pitchFamily="49" charset="0"/>
              </a:rPr>
              <a:t>super.hashCode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</a:rPr>
              <a:t>()</a:t>
            </a:r>
            <a:r>
              <a:rPr lang="en-US" dirty="0" smtClean="0"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result = prime * result +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this.breeds.hashCode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r>
              <a:rPr lang="en-US" dirty="0" smtClean="0"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return result;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09DB0-FC62-48F8-B276-1BCF5523023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29607" y="4465926"/>
            <a:ext cx="2780954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use </a:t>
            </a:r>
            <a:r>
              <a:rPr lang="en-US" dirty="0" err="1" smtClean="0">
                <a:solidFill>
                  <a:srgbClr val="00B0F0"/>
                </a:solidFill>
                <a:latin typeface="+mn-lt"/>
              </a:rPr>
              <a:t>this.energy</a:t>
            </a:r>
            <a:r>
              <a:rPr lang="en-US" dirty="0">
                <a:solidFill>
                  <a:srgbClr val="00B0F0"/>
                </a:solidFill>
                <a:latin typeface="+mn-lt"/>
              </a:rPr>
              <a:t>,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+mn-lt"/>
              </a:rPr>
            </a:br>
            <a:r>
              <a:rPr lang="en-US" dirty="0" err="1" smtClean="0">
                <a:solidFill>
                  <a:srgbClr val="00B0F0"/>
                </a:solidFill>
                <a:latin typeface="+mn-lt"/>
              </a:rPr>
              <a:t>this.size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and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this.breeds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+mn-lt"/>
              </a:rPr>
            </a:br>
            <a:r>
              <a:rPr lang="en-US" dirty="0" smtClean="0">
                <a:solidFill>
                  <a:srgbClr val="00B0F0"/>
                </a:solidFill>
                <a:latin typeface="+mn-lt"/>
              </a:rPr>
              <a:t> to compute the hash code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45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Graphical User Interfaces</a:t>
            </a:r>
            <a:endParaRPr lang="en-US" smtClean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notes Chap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84972-3EB1-41C5-B4E9-DB3EEB78E57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Java Swing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Swing is a Java toolkit for building graphical user interfaces (GUIs)</a:t>
            </a:r>
          </a:p>
          <a:p>
            <a:pPr lvl="1"/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docs.oracle.com/javase/tutorial/uiswing/TOC.html</a:t>
            </a:r>
            <a:endParaRPr lang="en-CA" dirty="0" smtClean="0"/>
          </a:p>
          <a:p>
            <a:pPr lvl="1"/>
            <a:endParaRPr lang="en-CA" dirty="0" smtClean="0"/>
          </a:p>
          <a:p>
            <a:r>
              <a:rPr lang="en-CA" dirty="0" smtClean="0"/>
              <a:t>old version of the Java tutorial had a visual guide of Swing components</a:t>
            </a:r>
          </a:p>
          <a:p>
            <a:pPr lvl="1"/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da2i.univ-lille1.fr/doc/tutorial-java/ui/features/components.html</a:t>
            </a:r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290DE-61AD-4583-9346-90B119F38FE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Simple Applications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simple applications often consist of just a single window (containing some controls)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en-CA" dirty="0" err="1" smtClean="0"/>
              <a:t>JFrame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window with border, title, buttons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6857D-ABB7-4D2D-86F6-2689EC3931D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122613"/>
            <a:ext cx="421005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4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if we change 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 smtClean="0"/>
              <a:t> method parameter type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8D626-1826-42A5-A572-D6D88E3B9D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Simple Applications</a:t>
            </a:r>
            <a:endParaRPr lang="en-US" dirty="0" smtClean="0"/>
          </a:p>
        </p:txBody>
      </p:sp>
      <p:sp>
        <p:nvSpPr>
          <p:cNvPr id="16387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r>
              <a:rPr lang="en-CA" sz="2400" dirty="0" smtClean="0"/>
              <a:t>simple applications can be implemented as a subclass of a </a:t>
            </a:r>
            <a:r>
              <a:rPr lang="en-CA" sz="2400" dirty="0" err="1" smtClean="0"/>
              <a:t>JFrame</a:t>
            </a:r>
            <a:endParaRPr lang="en-CA" sz="2400" dirty="0" smtClean="0"/>
          </a:p>
          <a:p>
            <a:pPr lvl="1"/>
            <a:r>
              <a:rPr lang="en-CA" dirty="0" smtClean="0"/>
              <a:t>hundreds of inherited methods but only a dozen or so are commonly called by the implementer (see URL below)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9DCDE-BE52-4BCD-92FE-BC46F1FCBB9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5126038" y="5829300"/>
            <a:ext cx="736600" cy="369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b="1">
                <a:latin typeface="Courier New" pitchFamily="49" charset="0"/>
                <a:cs typeface="Courier New" pitchFamily="49" charset="0"/>
              </a:rPr>
              <a:t>View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4987925" y="5086350"/>
            <a:ext cx="1012825" cy="369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b="1">
                <a:latin typeface="Courier New" pitchFamily="49" charset="0"/>
                <a:cs typeface="Courier New" pitchFamily="49" charset="0"/>
              </a:rPr>
              <a:t>JFrame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5057775" y="4316413"/>
            <a:ext cx="873125" cy="3698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b="1">
                <a:latin typeface="Courier New" pitchFamily="49" charset="0"/>
                <a:cs typeface="Courier New" pitchFamily="49" charset="0"/>
              </a:rPr>
              <a:t>Frame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4987925" y="3573463"/>
            <a:ext cx="1012825" cy="3698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b="1">
                <a:latin typeface="Courier New" pitchFamily="49" charset="0"/>
                <a:cs typeface="Courier New" pitchFamily="49" charset="0"/>
              </a:rPr>
              <a:t>Window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4781550" y="2800350"/>
            <a:ext cx="1425575" cy="369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b="1">
                <a:latin typeface="Courier New" pitchFamily="49" charset="0"/>
                <a:cs typeface="Courier New" pitchFamily="49" charset="0"/>
              </a:rPr>
              <a:t>Container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4781550" y="2057400"/>
            <a:ext cx="1425575" cy="369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b="1">
                <a:latin typeface="Courier New" pitchFamily="49" charset="0"/>
                <a:cs typeface="Courier New" pitchFamily="49" charset="0"/>
              </a:rPr>
              <a:t>Component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395" name="TextBox 13"/>
          <p:cNvSpPr txBox="1">
            <a:spLocks noChangeArrowheads="1"/>
          </p:cNvSpPr>
          <p:nvPr/>
        </p:nvSpPr>
        <p:spPr bwMode="auto">
          <a:xfrm>
            <a:off x="4987925" y="1314450"/>
            <a:ext cx="1012825" cy="369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b="1">
                <a:latin typeface="Courier New" pitchFamily="49" charset="0"/>
                <a:cs typeface="Courier New" pitchFamily="49" charset="0"/>
              </a:rPr>
              <a:t>Object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2057400"/>
            <a:ext cx="2003425" cy="369888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i="1" dirty="0">
                <a:latin typeface="+mn-lt"/>
                <a:cs typeface="Courier New" pitchFamily="49" charset="0"/>
              </a:rPr>
              <a:t>user interface item</a:t>
            </a:r>
            <a:endParaRPr lang="en-US" i="1" dirty="0">
              <a:latin typeface="+mn-lt"/>
              <a:cs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2800350"/>
            <a:ext cx="2538413" cy="369888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i="1" dirty="0">
                <a:latin typeface="+mn-lt"/>
                <a:cs typeface="Courier New" pitchFamily="49" charset="0"/>
              </a:rPr>
              <a:t>holds other components</a:t>
            </a:r>
            <a:endParaRPr lang="en-US" i="1" dirty="0">
              <a:latin typeface="+mn-lt"/>
              <a:cs typeface="Courier New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0800" y="3573463"/>
            <a:ext cx="1481138" cy="369887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i="1" dirty="0">
                <a:latin typeface="+mn-lt"/>
                <a:cs typeface="Courier New" pitchFamily="49" charset="0"/>
              </a:rPr>
              <a:t>plain window</a:t>
            </a:r>
            <a:endParaRPr lang="en-US" i="1" dirty="0">
              <a:latin typeface="+mn-lt"/>
              <a:cs typeface="Courier New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0800" y="4316413"/>
            <a:ext cx="2286000" cy="646112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i="1" dirty="0">
                <a:latin typeface="+mn-lt"/>
                <a:cs typeface="Courier New" pitchFamily="49" charset="0"/>
              </a:rPr>
              <a:t>window with title and</a:t>
            </a:r>
            <a:br>
              <a:rPr lang="en-CA" i="1" dirty="0">
                <a:latin typeface="+mn-lt"/>
                <a:cs typeface="Courier New" pitchFamily="49" charset="0"/>
              </a:rPr>
            </a:br>
            <a:r>
              <a:rPr lang="en-CA" i="1" dirty="0">
                <a:latin typeface="+mn-lt"/>
                <a:cs typeface="Courier New" pitchFamily="49" charset="0"/>
              </a:rPr>
              <a:t>border</a:t>
            </a:r>
            <a:endParaRPr lang="en-US" i="1" dirty="0">
              <a:latin typeface="+mn-lt"/>
              <a:cs typeface="Courier New" pitchFamily="49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89050" y="6430963"/>
            <a:ext cx="77406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https://docs.oracle.com/javase/tutorial/uiswing/components/frame.html</a:t>
            </a:r>
          </a:p>
        </p:txBody>
      </p:sp>
      <p:sp>
        <p:nvSpPr>
          <p:cNvPr id="30" name="Isosceles Triangle 29"/>
          <p:cNvSpPr/>
          <p:nvPr/>
        </p:nvSpPr>
        <p:spPr>
          <a:xfrm>
            <a:off x="5408613" y="5486400"/>
            <a:ext cx="171450" cy="171450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Connector 33"/>
          <p:cNvCxnSpPr>
            <a:stCxn id="16389" idx="0"/>
            <a:endCxn id="30" idx="3"/>
          </p:cNvCxnSpPr>
          <p:nvPr/>
        </p:nvCxnSpPr>
        <p:spPr>
          <a:xfrm rot="5400000" flipH="1" flipV="1">
            <a:off x="5409407" y="5744369"/>
            <a:ext cx="17145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sosceles Triangle 34"/>
          <p:cNvSpPr/>
          <p:nvPr/>
        </p:nvSpPr>
        <p:spPr>
          <a:xfrm>
            <a:off x="5408613" y="4743450"/>
            <a:ext cx="171450" cy="171450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Connector 35"/>
          <p:cNvCxnSpPr>
            <a:endCxn id="35" idx="3"/>
          </p:cNvCxnSpPr>
          <p:nvPr/>
        </p:nvCxnSpPr>
        <p:spPr>
          <a:xfrm rot="5400000" flipH="1" flipV="1">
            <a:off x="5409407" y="5001419"/>
            <a:ext cx="17145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sosceles Triangle 36"/>
          <p:cNvSpPr/>
          <p:nvPr/>
        </p:nvSpPr>
        <p:spPr>
          <a:xfrm>
            <a:off x="5410200" y="3943350"/>
            <a:ext cx="171450" cy="171450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/>
          <p:cNvCxnSpPr>
            <a:stCxn id="16391" idx="0"/>
            <a:endCxn id="37" idx="3"/>
          </p:cNvCxnSpPr>
          <p:nvPr/>
        </p:nvCxnSpPr>
        <p:spPr>
          <a:xfrm rot="5400000" flipH="1" flipV="1">
            <a:off x="5394325" y="4214813"/>
            <a:ext cx="201613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Isosceles Triangle 39"/>
          <p:cNvSpPr/>
          <p:nvPr/>
        </p:nvSpPr>
        <p:spPr>
          <a:xfrm>
            <a:off x="5408613" y="3200400"/>
            <a:ext cx="171450" cy="171450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1" name="Straight Connector 40"/>
          <p:cNvCxnSpPr>
            <a:stCxn id="16392" idx="0"/>
            <a:endCxn id="40" idx="3"/>
          </p:cNvCxnSpPr>
          <p:nvPr/>
        </p:nvCxnSpPr>
        <p:spPr>
          <a:xfrm rot="5400000" flipH="1" flipV="1">
            <a:off x="5394326" y="3473450"/>
            <a:ext cx="201612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Isosceles Triangle 42"/>
          <p:cNvSpPr/>
          <p:nvPr/>
        </p:nvSpPr>
        <p:spPr>
          <a:xfrm>
            <a:off x="5408613" y="2457450"/>
            <a:ext cx="171450" cy="171450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4" name="Straight Connector 43"/>
          <p:cNvCxnSpPr>
            <a:stCxn id="16393" idx="0"/>
            <a:endCxn id="43" idx="3"/>
          </p:cNvCxnSpPr>
          <p:nvPr/>
        </p:nvCxnSpPr>
        <p:spPr>
          <a:xfrm rot="5400000" flipH="1" flipV="1">
            <a:off x="5409407" y="2715419"/>
            <a:ext cx="17145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Isosceles Triangle 45"/>
          <p:cNvSpPr/>
          <p:nvPr/>
        </p:nvSpPr>
        <p:spPr>
          <a:xfrm>
            <a:off x="5408613" y="1714500"/>
            <a:ext cx="171450" cy="171450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7" name="Straight Connector 46"/>
          <p:cNvCxnSpPr>
            <a:endCxn id="46" idx="3"/>
          </p:cNvCxnSpPr>
          <p:nvPr/>
        </p:nvCxnSpPr>
        <p:spPr>
          <a:xfrm rot="5400000" flipH="1" flipV="1">
            <a:off x="5409407" y="1972469"/>
            <a:ext cx="17145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5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Simple Applications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21783-ECD8-4090-AABA-1B94E554B71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 simple application made up of a:</a:t>
            </a:r>
          </a:p>
          <a:p>
            <a:pPr lvl="1"/>
            <a:r>
              <a:rPr lang="en-CA" dirty="0" err="1" smtClean="0"/>
              <a:t>JFrame</a:t>
            </a:r>
            <a:endParaRPr lang="en-CA" dirty="0" smtClean="0"/>
          </a:p>
          <a:p>
            <a:pPr lvl="2"/>
            <a:r>
              <a:rPr lang="en-CA" dirty="0" smtClean="0"/>
              <a:t>has-a </a:t>
            </a:r>
            <a:r>
              <a:rPr lang="en-CA" dirty="0" err="1" smtClean="0"/>
              <a:t>JMenuBar</a:t>
            </a:r>
            <a:endParaRPr lang="en-CA" dirty="0" smtClean="0"/>
          </a:p>
          <a:p>
            <a:pPr lvl="2"/>
            <a:r>
              <a:rPr lang="en-CA" dirty="0" smtClean="0"/>
              <a:t>has-a Container (called the content pane)</a:t>
            </a:r>
          </a:p>
          <a:p>
            <a:pPr lvl="3"/>
            <a:r>
              <a:rPr lang="en-CA" dirty="0" smtClean="0"/>
              <a:t>has-a </a:t>
            </a:r>
            <a:r>
              <a:rPr lang="en-CA" dirty="0" err="1" smtClean="0"/>
              <a:t>JLabel</a:t>
            </a:r>
            <a:endParaRPr lang="en-CA" dirty="0"/>
          </a:p>
        </p:txBody>
      </p:sp>
      <p:pic>
        <p:nvPicPr>
          <p:cNvPr id="15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187" y="3313786"/>
            <a:ext cx="6612291" cy="270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9177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45" y="1229209"/>
            <a:ext cx="7279529" cy="511025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Simple Applications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21783-ECD8-4090-AABA-1B94E554B71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a simple application made up of a:</a:t>
            </a:r>
          </a:p>
          <a:p>
            <a:pPr lvl="1"/>
            <a:r>
              <a:rPr lang="en-CA" dirty="0" err="1" smtClean="0"/>
              <a:t>JFrame</a:t>
            </a:r>
            <a:endParaRPr lang="en-CA" dirty="0" smtClean="0"/>
          </a:p>
          <a:p>
            <a:pPr lvl="2"/>
            <a:r>
              <a:rPr lang="en-CA" dirty="0" smtClean="0"/>
              <a:t>has-a </a:t>
            </a:r>
            <a:r>
              <a:rPr lang="en-CA" dirty="0" err="1" smtClean="0"/>
              <a:t>JMenuBar</a:t>
            </a:r>
            <a:endParaRPr lang="en-CA" dirty="0" smtClean="0"/>
          </a:p>
          <a:p>
            <a:pPr lvl="2"/>
            <a:r>
              <a:rPr lang="en-CA" dirty="0" smtClean="0"/>
              <a:t>has-a Container (called the content pane)</a:t>
            </a:r>
          </a:p>
          <a:p>
            <a:pPr lvl="3"/>
            <a:r>
              <a:rPr lang="en-CA" dirty="0" smtClean="0"/>
              <a:t>has-a </a:t>
            </a:r>
            <a:r>
              <a:rPr lang="en-CA" dirty="0" err="1" smtClean="0"/>
              <a:t>JLabel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87836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Creating </a:t>
            </a:r>
            <a:r>
              <a:rPr lang="en-CA" dirty="0" err="1" smtClean="0"/>
              <a:t>JFrames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Create the frame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Choose what </a:t>
            </a:r>
            <a:r>
              <a:rPr lang="en-CA" dirty="0"/>
              <a:t>happens when the frame </a:t>
            </a:r>
            <a:r>
              <a:rPr lang="en-CA" dirty="0" smtClean="0"/>
              <a:t>closes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Create </a:t>
            </a:r>
            <a:r>
              <a:rPr lang="en-CA" dirty="0"/>
              <a:t>components and put them in the </a:t>
            </a:r>
            <a:r>
              <a:rPr lang="en-CA" dirty="0" smtClean="0"/>
              <a:t>frame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Size </a:t>
            </a:r>
            <a:r>
              <a:rPr lang="en-CA" dirty="0"/>
              <a:t>the </a:t>
            </a:r>
            <a:r>
              <a:rPr lang="en-CA" dirty="0" smtClean="0"/>
              <a:t>frame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Show it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863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JFrame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implements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ActionListener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rgbClr val="3F7F5F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3F7F5F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//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a unique identifier to associate with the Open command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public static final String 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OPEN_COMMAND = "Open";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// a label to show the image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private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JLabel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img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;</a:t>
            </a:r>
          </a:p>
          <a:p>
            <a:endParaRPr lang="en-CA" dirty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public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ImageViewer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 {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    //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1. Create the frame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super("Image Viewer");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// 2. Choose what happens when the frame closes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this.setDefaultCloseOperation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JFrame.</a:t>
            </a:r>
            <a:r>
              <a:rPr lang="en-CA" i="1" dirty="0" err="1">
                <a:solidFill>
                  <a:schemeClr val="bg1"/>
                </a:solidFill>
                <a:latin typeface="Courier New"/>
              </a:rPr>
              <a:t>EXIT_ON_CLOSE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// 3. Create components and put them in the frame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this.makeMenu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this.makeLabel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this.setLayout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FlowLayout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// 4. Size the frame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this.setMinimumSize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(new Dimension(600, 400));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// 5. Show it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this.setVisible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(true);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53027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JFrame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implements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ActionListener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rgbClr val="3F7F5F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3F7F5F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//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a unique identifier to associate with the Open command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public static final String 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OPEN_COMMAND = "Open";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// a label to show the image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private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JLabel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img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;</a:t>
            </a:r>
          </a:p>
          <a:p>
            <a:endParaRPr lang="en-CA" dirty="0"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3F7F5F"/>
                </a:solidFill>
                <a:latin typeface="Courier New"/>
              </a:rPr>
              <a:t>//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1. Create the frame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super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2A00FF"/>
                </a:solidFill>
                <a:latin typeface="Courier New"/>
              </a:rPr>
              <a:t>"Image Viewer"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// 2. Choose what happens when the frame closes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this.setDefaultCloseOperation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JFrame.</a:t>
            </a:r>
            <a:r>
              <a:rPr lang="en-CA" i="1" dirty="0" err="1">
                <a:solidFill>
                  <a:schemeClr val="bg1"/>
                </a:solidFill>
                <a:latin typeface="Courier New"/>
              </a:rPr>
              <a:t>EXIT_ON_CLOSE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// 3. Create components and put them in the frame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this.makeMenu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this.makeLabel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this.setLayout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FlowLayout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// 4. Size the frame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this.setMinimumSize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(new Dimension(600, 400));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// 5. Show it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this.setVisible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(true);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79017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JFrame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implements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ActionListener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rgbClr val="3F7F5F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3F7F5F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//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a unique identifier to associate with the Open command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public static final String 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OPEN_COMMAND = "Open";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// a label to show the image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private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JLabel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img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;</a:t>
            </a:r>
          </a:p>
          <a:p>
            <a:endParaRPr lang="en-CA" dirty="0"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3F7F5F"/>
                </a:solidFill>
                <a:latin typeface="Courier New"/>
              </a:rPr>
              <a:t>//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1. Create the frame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super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2A00FF"/>
                </a:solidFill>
                <a:latin typeface="Courier New"/>
              </a:rPr>
              <a:t>"Image Viewer"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2. Choose what happens when the frame closes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.setDefaultCloseOperation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JFrame.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EXIT_ON_CLOSE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// 3. Create components and put them in the frame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this.makeMenu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this.makeLabel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this.setLayout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FlowLayout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// 4. Size the frame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this.setMinimumSize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(new Dimension(600, 400));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// 5. Show it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this.setVisible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(true);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18472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JFrame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ActionListener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rgbClr val="3F7F5F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3F7F5F"/>
                </a:solidFill>
                <a:latin typeface="Courier New"/>
              </a:rPr>
              <a:t>   //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a unique identifier to associate with the Open command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CA" i="1" dirty="0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CA" i="1" dirty="0">
                <a:solidFill>
                  <a:srgbClr val="2A00FF"/>
                </a:solidFill>
                <a:latin typeface="Courier New"/>
              </a:rPr>
              <a:t>"Open"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a label to show the image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JLabel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C0"/>
                </a:solidFill>
                <a:latin typeface="Courier New"/>
              </a:rPr>
              <a:t>img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endParaRPr lang="en-CA" dirty="0"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3F7F5F"/>
                </a:solidFill>
                <a:latin typeface="Courier New"/>
              </a:rPr>
              <a:t>//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1. Create the frame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super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2A00FF"/>
                </a:solidFill>
                <a:latin typeface="Courier New"/>
              </a:rPr>
              <a:t>"Image Viewer"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2. Choose what happens when the frame closes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.setDefaultCloseOperation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JFrame.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EXIT_ON_CLOSE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3. Create components and put them in the frame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.makeMenu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.makeLabel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.setLayout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FlowLayout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// 4. Size the frame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this.setMinimumSize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(new Dimension(600, 400));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// 5. Show it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this.setVisible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(true);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  <p:sp>
        <p:nvSpPr>
          <p:cNvPr id="2" name="Up Arrow 1"/>
          <p:cNvSpPr/>
          <p:nvPr/>
        </p:nvSpPr>
        <p:spPr>
          <a:xfrm rot="-2700000">
            <a:off x="3681138" y="4323957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Up Arrow 5"/>
          <p:cNvSpPr/>
          <p:nvPr/>
        </p:nvSpPr>
        <p:spPr>
          <a:xfrm rot="-2700000">
            <a:off x="5987659" y="521893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5899201" y="908405"/>
            <a:ext cx="2733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to respond to the user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selecting the Open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command from the menu</a:t>
            </a:r>
            <a:endParaRPr lang="en-CA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0288" y="4700450"/>
            <a:ext cx="3389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controls how the components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re-size and re-position when the</a:t>
            </a:r>
          </a:p>
          <a:p>
            <a:r>
              <a:rPr lang="en-CA" dirty="0" err="1" smtClean="0">
                <a:solidFill>
                  <a:schemeClr val="accent6"/>
                </a:solidFill>
                <a:latin typeface="+mn-lt"/>
              </a:rPr>
              <a:t>JFrame</a:t>
            </a:r>
            <a:r>
              <a:rPr lang="en-CA" dirty="0" smtClean="0">
                <a:solidFill>
                  <a:schemeClr val="accent6"/>
                </a:solidFill>
                <a:latin typeface="+mn-lt"/>
              </a:rPr>
              <a:t> changes size</a:t>
            </a:r>
            <a:endParaRPr lang="en-CA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70578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JFrame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ActionListener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rgbClr val="3F7F5F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3F7F5F"/>
                </a:solidFill>
                <a:latin typeface="Courier New"/>
              </a:rPr>
              <a:t>   //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a unique identifier to associate with the Open command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CA" i="1" dirty="0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CA" i="1" dirty="0">
                <a:solidFill>
                  <a:srgbClr val="2A00FF"/>
                </a:solidFill>
                <a:latin typeface="Courier New"/>
              </a:rPr>
              <a:t>"Open"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a label to show the image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JLabel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C0"/>
                </a:solidFill>
                <a:latin typeface="Courier New"/>
              </a:rPr>
              <a:t>img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endParaRPr lang="en-CA" dirty="0"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3F7F5F"/>
                </a:solidFill>
                <a:latin typeface="Courier New"/>
              </a:rPr>
              <a:t>//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1. Create the frame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super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2A00FF"/>
                </a:solidFill>
                <a:latin typeface="Courier New"/>
              </a:rPr>
              <a:t>"Image Viewer"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2. Choose what happens when the frame closes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.setDefaultCloseOperation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JFrame.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EXIT_ON_CLOSE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3. Create components and put them in the frame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.makeMenu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.makeLabel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.setLayout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FlowLayout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4. Size the frame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.setMinimumSize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Dimension(600, 400));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.pack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// 5. Show it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this.setVisible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(true);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  <p:sp>
        <p:nvSpPr>
          <p:cNvPr id="6" name="Up Arrow 5"/>
          <p:cNvSpPr/>
          <p:nvPr/>
        </p:nvSpPr>
        <p:spPr>
          <a:xfrm rot="-2700000">
            <a:off x="1928995" y="5126359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2382934" y="5299180"/>
            <a:ext cx="4246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sizes the </a:t>
            </a:r>
            <a:r>
              <a:rPr lang="en-CA" dirty="0" err="1" smtClean="0">
                <a:solidFill>
                  <a:schemeClr val="accent6"/>
                </a:solidFill>
                <a:latin typeface="+mn-lt"/>
              </a:rPr>
              <a:t>JFrame</a:t>
            </a:r>
            <a:r>
              <a:rPr lang="en-CA" dirty="0" smtClean="0">
                <a:solidFill>
                  <a:schemeClr val="accent6"/>
                </a:solidFill>
                <a:latin typeface="+mn-lt"/>
              </a:rPr>
              <a:t> so that all components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have their preferred size; uses the layout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manager to help adjust component sizes</a:t>
            </a:r>
            <a:endParaRPr lang="en-CA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60441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JFrame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ActionListener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rgbClr val="3F7F5F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3F7F5F"/>
                </a:solidFill>
                <a:latin typeface="Courier New"/>
              </a:rPr>
              <a:t>   //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a unique identifier to associate with the Open command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CA" i="1" dirty="0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CA" i="1" dirty="0">
                <a:solidFill>
                  <a:srgbClr val="2A00FF"/>
                </a:solidFill>
                <a:latin typeface="Courier New"/>
              </a:rPr>
              <a:t>"Open"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a label to show the image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JLabel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C0"/>
                </a:solidFill>
                <a:latin typeface="Courier New"/>
              </a:rPr>
              <a:t>img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endParaRPr lang="en-CA" dirty="0"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3F7F5F"/>
                </a:solidFill>
                <a:latin typeface="Courier New"/>
              </a:rPr>
              <a:t>//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1. Create the frame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super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2A00FF"/>
                </a:solidFill>
                <a:latin typeface="Courier New"/>
              </a:rPr>
              <a:t>"Image Viewer"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2. Choose what happens when the frame closes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.setDefaultCloseOperation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JFrame.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EXIT_ON_CLOSE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3. Create components and put them in the frame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.makeMenu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.makeLabel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.setLayout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FlowLayout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4. Size the frame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.setMinimumSize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Dimension(600, 400));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.pack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5. Show it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.setVisible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true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327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556EC-085F-4544-BB5C-E003E63F142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Consolas" panose="020B0609020204030204" pitchFamily="49" charset="0"/>
              </a:rPr>
              <a:t>// client code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public void print(Object </a:t>
            </a:r>
            <a:r>
              <a:rPr lang="en-CA" dirty="0" err="1" smtClean="0">
                <a:latin typeface="Consolas" panose="020B0609020204030204" pitchFamily="49" charset="0"/>
              </a:rPr>
              <a:t>obj</a:t>
            </a:r>
            <a:r>
              <a:rPr lang="en-CA" dirty="0" smtClean="0">
                <a:latin typeface="Consolas" panose="020B0609020204030204" pitchFamily="49" charset="0"/>
              </a:rPr>
              <a:t>) {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</a:t>
            </a:r>
            <a:r>
              <a:rPr lang="en-CA" dirty="0" err="1" smtClean="0">
                <a:latin typeface="Consolas" panose="020B0609020204030204" pitchFamily="49" charset="0"/>
              </a:rPr>
              <a:t>System.out.println</a:t>
            </a:r>
            <a:r>
              <a:rPr lang="en-CA" dirty="0" smtClean="0">
                <a:latin typeface="Consolas" panose="020B0609020204030204" pitchFamily="49" charset="0"/>
              </a:rPr>
              <a:t>( </a:t>
            </a:r>
            <a:r>
              <a:rPr lang="en-CA" dirty="0" err="1" smtClean="0">
                <a:latin typeface="Consolas" panose="020B0609020204030204" pitchFamily="49" charset="0"/>
              </a:rPr>
              <a:t>obj.toString</a:t>
            </a:r>
            <a:r>
              <a:rPr lang="en-CA" dirty="0" smtClean="0">
                <a:latin typeface="Consolas" panose="020B0609020204030204" pitchFamily="49" charset="0"/>
              </a:rPr>
              <a:t>() 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}</a:t>
            </a:r>
          </a:p>
          <a:p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 smtClean="0">
                <a:latin typeface="Consolas" panose="020B0609020204030204" pitchFamily="49" charset="0"/>
              </a:rPr>
              <a:t>// later on...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Dog           </a:t>
            </a:r>
            <a:r>
              <a:rPr lang="en-CA" dirty="0" err="1" smtClean="0">
                <a:latin typeface="Consolas" panose="020B0609020204030204" pitchFamily="49" charset="0"/>
              </a:rPr>
              <a:t>fido</a:t>
            </a:r>
            <a:r>
              <a:rPr lang="en-CA" dirty="0" smtClean="0">
                <a:latin typeface="Consolas" panose="020B0609020204030204" pitchFamily="49" charset="0"/>
              </a:rPr>
              <a:t> = new Dog();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Dog           lady = new </a:t>
            </a:r>
            <a:r>
              <a:rPr lang="en-CA" dirty="0" err="1" smtClean="0">
                <a:latin typeface="Consolas" panose="020B0609020204030204" pitchFamily="49" charset="0"/>
              </a:rPr>
              <a:t>CockerSpaniel</a:t>
            </a:r>
            <a:r>
              <a:rPr lang="en-CA" dirty="0" smtClean="0">
                <a:latin typeface="Consolas" panose="020B0609020204030204" pitchFamily="49" charset="0"/>
              </a:rPr>
              <a:t>();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Dog           mutt = new Mix();</a:t>
            </a:r>
          </a:p>
          <a:p>
            <a:r>
              <a:rPr lang="en-CA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this.print</a:t>
            </a:r>
            <a:r>
              <a:rPr lang="en-CA" dirty="0" smtClean="0">
                <a:solidFill>
                  <a:srgbClr val="0070C0"/>
                </a:solidFill>
                <a:latin typeface="Consolas" panose="020B0609020204030204" pitchFamily="49" charset="0"/>
              </a:rPr>
              <a:t>(</a:t>
            </a:r>
            <a:r>
              <a:rPr lang="en-CA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fido</a:t>
            </a:r>
            <a:r>
              <a:rPr lang="en-CA" dirty="0" smtClean="0">
                <a:solidFill>
                  <a:srgbClr val="0070C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CA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this.print</a:t>
            </a:r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(lady);</a:t>
            </a:r>
          </a:p>
          <a:p>
            <a:r>
              <a:rPr lang="en-CA" dirty="0" err="1" smtClean="0">
                <a:solidFill>
                  <a:srgbClr val="7030A0"/>
                </a:solidFill>
                <a:latin typeface="Consolas" panose="020B0609020204030204" pitchFamily="49" charset="0"/>
              </a:rPr>
              <a:t>this.print</a:t>
            </a:r>
            <a:r>
              <a:rPr lang="en-CA" dirty="0" smtClean="0">
                <a:solidFill>
                  <a:srgbClr val="7030A0"/>
                </a:solidFill>
                <a:latin typeface="Consolas" panose="020B0609020204030204" pitchFamily="49" charset="0"/>
              </a:rPr>
              <a:t>(mutt);</a:t>
            </a:r>
          </a:p>
          <a:p>
            <a:r>
              <a:rPr lang="en-CA" dirty="0" err="1" smtClean="0">
                <a:solidFill>
                  <a:srgbClr val="00B050"/>
                </a:solidFill>
                <a:latin typeface="Consolas" panose="020B0609020204030204" pitchFamily="49" charset="0"/>
              </a:rPr>
              <a:t>this.print</a:t>
            </a:r>
            <a:r>
              <a:rPr lang="en-CA" dirty="0" smtClean="0">
                <a:solidFill>
                  <a:srgbClr val="00B050"/>
                </a:solidFill>
                <a:latin typeface="Consolas" panose="020B0609020204030204" pitchFamily="49" charset="0"/>
              </a:rPr>
              <a:t>(new Date());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78498" y="951899"/>
            <a:ext cx="29706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B0F0"/>
                </a:solidFill>
                <a:latin typeface="Consolas" panose="020B0609020204030204" pitchFamily="49" charset="0"/>
                <a:cs typeface="Courier New" pitchFamily="49" charset="0"/>
              </a:rPr>
              <a:t>Dog </a:t>
            </a:r>
            <a:r>
              <a:rPr lang="en-CA" b="1" dirty="0" err="1">
                <a:solidFill>
                  <a:srgbClr val="00B0F0"/>
                </a:solidFill>
                <a:latin typeface="Consolas" panose="020B0609020204030204" pitchFamily="49" charset="0"/>
                <a:cs typeface="Courier New" pitchFamily="49" charset="0"/>
              </a:rPr>
              <a:t>toString</a:t>
            </a:r>
            <a:endParaRPr lang="en-CA" b="1" dirty="0">
              <a:solidFill>
                <a:srgbClr val="00B0F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CockerSpaniel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toString</a:t>
            </a:r>
            <a:endParaRPr lang="en-CA" b="1" dirty="0">
              <a:solidFill>
                <a:srgbClr val="FF000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CA" b="1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Mix </a:t>
            </a:r>
            <a:r>
              <a:rPr lang="en-CA" b="1" dirty="0" err="1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toString</a:t>
            </a:r>
            <a:endParaRPr lang="en-CA" b="1" dirty="0">
              <a:solidFill>
                <a:srgbClr val="7030A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CA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Date </a:t>
            </a:r>
            <a:r>
              <a:rPr lang="en-CA" b="1" dirty="0" err="1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toString</a:t>
            </a:r>
            <a:endParaRPr lang="en-US" b="1" dirty="0">
              <a:solidFill>
                <a:srgbClr val="00B050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1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Labels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 label displays </a:t>
            </a:r>
            <a:r>
              <a:rPr lang="en-CA" dirty="0" err="1" smtClean="0"/>
              <a:t>unselectable</a:t>
            </a:r>
            <a:r>
              <a:rPr lang="en-CA" dirty="0" smtClean="0"/>
              <a:t> text and images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848FD-6BB4-4E9C-9C3A-1F46AF52F5BB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28950"/>
            <a:ext cx="56721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52588" y="4572000"/>
            <a:ext cx="10128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latin typeface="+mn-lt"/>
              </a:rPr>
              <a:t>label</a:t>
            </a:r>
          </a:p>
          <a:p>
            <a:pPr algn="ctr">
              <a:defRPr/>
            </a:pPr>
            <a:r>
              <a:rPr lang="en-CA" b="1" dirty="0" err="1">
                <a:latin typeface="Courier New" pitchFamily="49" charset="0"/>
                <a:cs typeface="Courier New" pitchFamily="49" charset="0"/>
              </a:rPr>
              <a:t>JLabel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1588" y="4629150"/>
            <a:ext cx="10128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latin typeface="+mn-lt"/>
              </a:rPr>
              <a:t>label</a:t>
            </a:r>
          </a:p>
          <a:p>
            <a:pPr algn="ctr">
              <a:defRPr/>
            </a:pPr>
            <a:r>
              <a:rPr lang="en-CA" b="1" dirty="0" err="1">
                <a:latin typeface="Courier New" pitchFamily="49" charset="0"/>
                <a:cs typeface="Courier New" pitchFamily="49" charset="0"/>
              </a:rPr>
              <a:t>JLabel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>
            <a:stCxn id="8" idx="0"/>
          </p:cNvCxnSpPr>
          <p:nvPr/>
        </p:nvCxnSpPr>
        <p:spPr>
          <a:xfrm rot="16200000" flipV="1">
            <a:off x="1840707" y="4253706"/>
            <a:ext cx="628650" cy="79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</p:cNvCxnSpPr>
          <p:nvPr/>
        </p:nvCxnSpPr>
        <p:spPr>
          <a:xfrm rot="5400000" flipH="1" flipV="1">
            <a:off x="5412582" y="4118768"/>
            <a:ext cx="685800" cy="3349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46008" y="6400319"/>
            <a:ext cx="75755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http://docs.oracle.com/javase/tutorial/uiswing/components/label.html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74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makeLabel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err="1" smtClean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 smtClean="0">
                <a:solidFill>
                  <a:srgbClr val="000000"/>
                </a:solidFill>
                <a:latin typeface="Courier New"/>
              </a:rPr>
              <a:t>.</a:t>
            </a:r>
            <a:r>
              <a:rPr lang="en-CA" dirty="0" err="1" smtClean="0">
                <a:solidFill>
                  <a:srgbClr val="0000C0"/>
                </a:solidFill>
                <a:latin typeface="Courier New"/>
              </a:rPr>
              <a:t>img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JLabel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2A00FF"/>
                </a:solidFill>
                <a:latin typeface="Courier New"/>
              </a:rPr>
              <a:t>""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.getContentPane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().add(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</a:t>
            </a:r>
            <a:r>
              <a:rPr lang="en-CA" dirty="0" err="1">
                <a:solidFill>
                  <a:srgbClr val="0000C0"/>
                </a:solidFill>
                <a:latin typeface="Courier New"/>
              </a:rPr>
              <a:t>img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64013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Menus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 menu appears in a </a:t>
            </a:r>
            <a:r>
              <a:rPr lang="en-CA" i="1" dirty="0" smtClean="0"/>
              <a:t>menu bar</a:t>
            </a:r>
            <a:r>
              <a:rPr lang="en-CA" dirty="0" smtClean="0"/>
              <a:t> (or a popup menu)</a:t>
            </a:r>
          </a:p>
          <a:p>
            <a:pPr>
              <a:defRPr/>
            </a:pPr>
            <a:r>
              <a:rPr lang="en-CA" dirty="0" smtClean="0"/>
              <a:t>each item in the menu is a </a:t>
            </a:r>
            <a:r>
              <a:rPr lang="en-CA" i="1" dirty="0" smtClean="0"/>
              <a:t>menu item</a:t>
            </a:r>
            <a:r>
              <a:rPr lang="en-CA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16C65-3B14-4510-9763-326EE0727190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571750"/>
            <a:ext cx="44577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29500" y="2914650"/>
            <a:ext cx="12874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latin typeface="+mn-lt"/>
              </a:rPr>
              <a:t>menu bar</a:t>
            </a:r>
          </a:p>
          <a:p>
            <a:pPr algn="ctr">
              <a:defRPr/>
            </a:pPr>
            <a:r>
              <a:rPr lang="en-CA" b="1" dirty="0" err="1">
                <a:latin typeface="Courier New" pitchFamily="49" charset="0"/>
                <a:cs typeface="Courier New" pitchFamily="49" charset="0"/>
              </a:rPr>
              <a:t>JMenuBar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228850"/>
            <a:ext cx="8747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latin typeface="+mn-lt"/>
              </a:rPr>
              <a:t>menu</a:t>
            </a:r>
          </a:p>
          <a:p>
            <a:pPr algn="ctr">
              <a:defRPr/>
            </a:pPr>
            <a:r>
              <a:rPr lang="en-CA" b="1" dirty="0" err="1">
                <a:latin typeface="Courier New" pitchFamily="49" charset="0"/>
                <a:cs typeface="Courier New" pitchFamily="49" charset="0"/>
              </a:rPr>
              <a:t>JMenu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" y="3771900"/>
            <a:ext cx="14255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latin typeface="+mn-lt"/>
              </a:rPr>
              <a:t>menu item</a:t>
            </a:r>
          </a:p>
          <a:p>
            <a:pPr algn="ctr">
              <a:defRPr/>
            </a:pPr>
            <a:r>
              <a:rPr lang="en-CA" b="1" dirty="0" err="1">
                <a:latin typeface="Courier New" pitchFamily="49" charset="0"/>
                <a:cs typeface="Courier New" pitchFamily="49" charset="0"/>
              </a:rPr>
              <a:t>JMenuItem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>
          <a:xfrm rot="10800000">
            <a:off x="4800600" y="3143250"/>
            <a:ext cx="2628900" cy="952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</p:cNvCxnSpPr>
          <p:nvPr/>
        </p:nvCxnSpPr>
        <p:spPr>
          <a:xfrm flipV="1">
            <a:off x="1768475" y="3429000"/>
            <a:ext cx="803275" cy="666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</p:cNvCxnSpPr>
          <p:nvPr/>
        </p:nvCxnSpPr>
        <p:spPr>
          <a:xfrm flipV="1">
            <a:off x="1768475" y="3771900"/>
            <a:ext cx="803275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1789113" y="2552700"/>
            <a:ext cx="725487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14350" y="5373688"/>
          <a:ext cx="1854200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JMenuBar</a:t>
                      </a:r>
                      <a:endParaRPr lang="en-US" sz="18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00" marB="457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CA" sz="1800" b="1" dirty="0" smtClean="0">
                          <a:latin typeface="Courier New" pitchFamily="49" charset="0"/>
                          <a:cs typeface="Courier New" pitchFamily="49" charset="0"/>
                        </a:rPr>
                        <a:t>+</a:t>
                      </a:r>
                      <a:r>
                        <a:rPr lang="en-CA" sz="18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add(</a:t>
                      </a:r>
                      <a:r>
                        <a:rPr lang="en-CA" sz="1800" b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JMenu</a:t>
                      </a:r>
                      <a:r>
                        <a:rPr lang="en-CA" sz="18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)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00" marB="457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200400" y="5372100"/>
          <a:ext cx="2400300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</a:tblGrid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JMenu</a:t>
                      </a:r>
                      <a:endParaRPr lang="en-US" sz="18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00" marB="457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682">
                <a:tc>
                  <a:txBody>
                    <a:bodyPr/>
                    <a:lstStyle/>
                    <a:p>
                      <a:r>
                        <a:rPr lang="en-CA" sz="1800" b="1" dirty="0" smtClean="0">
                          <a:latin typeface="Courier New" pitchFamily="49" charset="0"/>
                          <a:cs typeface="Courier New" pitchFamily="49" charset="0"/>
                        </a:rPr>
                        <a:t>+</a:t>
                      </a:r>
                      <a:r>
                        <a:rPr lang="en-CA" sz="18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add(</a:t>
                      </a:r>
                      <a:r>
                        <a:rPr lang="en-CA" sz="1800" b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JMenuItem</a:t>
                      </a:r>
                      <a:r>
                        <a:rPr lang="en-CA" sz="18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)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00" marB="457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343650" y="5372100"/>
          <a:ext cx="24003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JMenuItem</a:t>
                      </a:r>
                      <a:endParaRPr lang="en-US" sz="18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98" marB="4579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Diamond 21"/>
          <p:cNvSpPr/>
          <p:nvPr/>
        </p:nvSpPr>
        <p:spPr>
          <a:xfrm>
            <a:off x="2400300" y="5429250"/>
            <a:ext cx="342900" cy="2286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Diamond 22"/>
          <p:cNvSpPr/>
          <p:nvPr/>
        </p:nvSpPr>
        <p:spPr>
          <a:xfrm>
            <a:off x="5600700" y="5429250"/>
            <a:ext cx="342900" cy="2286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5" name="Straight Connector 24"/>
          <p:cNvCxnSpPr>
            <a:stCxn id="22" idx="3"/>
          </p:cNvCxnSpPr>
          <p:nvPr/>
        </p:nvCxnSpPr>
        <p:spPr>
          <a:xfrm>
            <a:off x="2743200" y="5543550"/>
            <a:ext cx="457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3" idx="3"/>
          </p:cNvCxnSpPr>
          <p:nvPr/>
        </p:nvCxnSpPr>
        <p:spPr>
          <a:xfrm>
            <a:off x="5943600" y="5543550"/>
            <a:ext cx="4000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5" name="TextBox 34"/>
          <p:cNvSpPr txBox="1">
            <a:spLocks noChangeArrowheads="1"/>
          </p:cNvSpPr>
          <p:nvPr/>
        </p:nvSpPr>
        <p:spPr bwMode="auto">
          <a:xfrm>
            <a:off x="2914650" y="5257800"/>
            <a:ext cx="322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b="1">
                <a:latin typeface="Courier New" pitchFamily="49" charset="0"/>
                <a:cs typeface="Courier New" pitchFamily="49" charset="0"/>
              </a:rPr>
              <a:t>*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496" name="TextBox 35"/>
          <p:cNvSpPr txBox="1">
            <a:spLocks noChangeArrowheads="1"/>
          </p:cNvSpPr>
          <p:nvPr/>
        </p:nvSpPr>
        <p:spPr bwMode="auto">
          <a:xfrm>
            <a:off x="6057900" y="5257800"/>
            <a:ext cx="322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b="1">
                <a:latin typeface="Courier New" pitchFamily="49" charset="0"/>
                <a:cs typeface="Courier New" pitchFamily="49" charset="0"/>
              </a:rPr>
              <a:t>*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39850" y="6373813"/>
            <a:ext cx="75755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http://docs.oracle.com/javase/tutorial/uiswing/components/menu.html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45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create a menu</a:t>
            </a:r>
          </a:p>
          <a:p>
            <a:pPr lvl="1"/>
            <a:r>
              <a:rPr lang="en-US" dirty="0" smtClean="0"/>
              <a:t>create a </a:t>
            </a:r>
            <a:r>
              <a:rPr lang="en-US" dirty="0" err="1" smtClean="0"/>
              <a:t>JMenuBar</a:t>
            </a:r>
            <a:endParaRPr lang="en-US" dirty="0" smtClean="0"/>
          </a:p>
          <a:p>
            <a:pPr lvl="1"/>
            <a:r>
              <a:rPr lang="en-US" dirty="0" smtClean="0"/>
              <a:t>create one or more </a:t>
            </a:r>
            <a:r>
              <a:rPr lang="en-US" dirty="0" err="1" smtClean="0"/>
              <a:t>JMenu</a:t>
            </a:r>
            <a:r>
              <a:rPr lang="en-US" dirty="0" smtClean="0"/>
              <a:t> objects</a:t>
            </a:r>
          </a:p>
          <a:p>
            <a:pPr lvl="2"/>
            <a:r>
              <a:rPr lang="en-US" dirty="0" smtClean="0"/>
              <a:t>add the </a:t>
            </a:r>
            <a:r>
              <a:rPr lang="en-US" dirty="0" err="1" smtClean="0"/>
              <a:t>JMenu</a:t>
            </a:r>
            <a:r>
              <a:rPr lang="en-US" dirty="0" smtClean="0"/>
              <a:t> objects to the </a:t>
            </a:r>
            <a:r>
              <a:rPr lang="en-US" dirty="0" err="1" smtClean="0"/>
              <a:t>JMenuBar</a:t>
            </a:r>
            <a:endParaRPr lang="en-US" dirty="0" smtClean="0"/>
          </a:p>
          <a:p>
            <a:pPr lvl="1"/>
            <a:r>
              <a:rPr lang="en-US" dirty="0" smtClean="0"/>
              <a:t>create one or more </a:t>
            </a:r>
            <a:r>
              <a:rPr lang="en-US" dirty="0" err="1" smtClean="0"/>
              <a:t>JMenuItem</a:t>
            </a:r>
            <a:r>
              <a:rPr lang="en-US" dirty="0" smtClean="0"/>
              <a:t> </a:t>
            </a:r>
            <a:r>
              <a:rPr lang="en-US" dirty="0" err="1" smtClean="0"/>
              <a:t>objectes</a:t>
            </a:r>
            <a:endParaRPr lang="en-US" dirty="0" smtClean="0"/>
          </a:p>
          <a:p>
            <a:pPr lvl="2"/>
            <a:r>
              <a:rPr lang="en-US" dirty="0" smtClean="0"/>
              <a:t>add the </a:t>
            </a:r>
            <a:r>
              <a:rPr lang="en-US" dirty="0" err="1" smtClean="0"/>
              <a:t>JMenuItem</a:t>
            </a:r>
            <a:r>
              <a:rPr lang="en-US" dirty="0" smtClean="0"/>
              <a:t> objects to the </a:t>
            </a:r>
            <a:r>
              <a:rPr lang="en-US" dirty="0" err="1" smtClean="0"/>
              <a:t>JMenu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CD59C-11DB-4AA9-A852-C39729B9FD85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358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makeMenu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err="1" smtClean="0">
                <a:solidFill>
                  <a:srgbClr val="000000"/>
                </a:solidFill>
                <a:latin typeface="Courier New"/>
              </a:rPr>
              <a:t>JMenuBar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menuBar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JMenuBar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endParaRPr lang="en-CA" dirty="0">
              <a:latin typeface="Courier New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fr-FR" dirty="0" err="1">
                <a:solidFill>
                  <a:schemeClr val="bg1"/>
                </a:solidFill>
                <a:latin typeface="Courier New"/>
              </a:rPr>
              <a:t>JMenu</a:t>
            </a:r>
            <a:r>
              <a:rPr lang="fr-FR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urier New"/>
              </a:rPr>
              <a:t>fileMenu</a:t>
            </a:r>
            <a:r>
              <a:rPr lang="fr-FR" dirty="0">
                <a:solidFill>
                  <a:schemeClr val="bg1"/>
                </a:solidFill>
                <a:latin typeface="Courier New"/>
              </a:rPr>
              <a:t> = new </a:t>
            </a:r>
            <a:r>
              <a:rPr lang="fr-FR" dirty="0" err="1">
                <a:solidFill>
                  <a:schemeClr val="bg1"/>
                </a:solidFill>
                <a:latin typeface="Courier New"/>
              </a:rPr>
              <a:t>JMenu</a:t>
            </a:r>
            <a:r>
              <a:rPr lang="fr-FR" dirty="0">
                <a:solidFill>
                  <a:schemeClr val="bg1"/>
                </a:solidFill>
                <a:latin typeface="Courier New"/>
              </a:rPr>
              <a:t>("File");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menuBar.add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fileMenu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JMenuItem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openMenuItem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= 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JMenuItem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("Open...");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openMenuItem.setActionCommand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chemeClr val="bg1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openMenuItem.addActionListener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(this);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fileMenu.add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openMenuItem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endParaRPr lang="en-CA" dirty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this.setJMenuBar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menuBar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1617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makeMenu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err="1" smtClean="0">
                <a:solidFill>
                  <a:srgbClr val="000000"/>
                </a:solidFill>
                <a:latin typeface="Courier New"/>
              </a:rPr>
              <a:t>JMenuBar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menuBar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JMenuBar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endParaRPr lang="en-CA" dirty="0">
              <a:latin typeface="Courier New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fr-FR" dirty="0" err="1">
                <a:solidFill>
                  <a:srgbClr val="000000"/>
                </a:solidFill>
                <a:latin typeface="Courier New"/>
              </a:rPr>
              <a:t>JMenu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 New"/>
              </a:rPr>
              <a:t>fileMenu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fr-FR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 New"/>
              </a:rPr>
              <a:t>JMenu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fr-FR" dirty="0">
                <a:solidFill>
                  <a:srgbClr val="2A00FF"/>
                </a:solidFill>
                <a:latin typeface="Courier New"/>
              </a:rPr>
              <a:t>"File"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menuBar.add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fileMenu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JMenuItem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openMenuItem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= 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JMenuItem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("Open...");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openMenuItem.setActionCommand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chemeClr val="bg1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openMenuItem.addActionListener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(this);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fileMenu.add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openMenuItem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endParaRPr lang="en-CA" dirty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this.setJMenuBar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menuBar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26135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15" y="2564895"/>
            <a:ext cx="7028054" cy="6195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makeMenu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err="1" smtClean="0">
                <a:solidFill>
                  <a:srgbClr val="000000"/>
                </a:solidFill>
                <a:latin typeface="Courier New"/>
              </a:rPr>
              <a:t>JMenuBar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menuBar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JMenuBar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endParaRPr lang="en-CA" dirty="0">
              <a:latin typeface="Courier New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fr-FR" dirty="0" err="1">
                <a:solidFill>
                  <a:srgbClr val="000000"/>
                </a:solidFill>
                <a:latin typeface="Courier New"/>
              </a:rPr>
              <a:t>JMenu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 New"/>
              </a:rPr>
              <a:t>fileMenu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fr-FR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 New"/>
              </a:rPr>
              <a:t>JMenu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fr-FR" dirty="0">
                <a:solidFill>
                  <a:srgbClr val="2A00FF"/>
                </a:solidFill>
                <a:latin typeface="Courier New"/>
              </a:rPr>
              <a:t>"File"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menuBar.add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fileMenu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JMenuItem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openMenuItem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JMenuItem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2A00FF"/>
                </a:solidFill>
                <a:latin typeface="Courier New"/>
              </a:rPr>
              <a:t>"Open..."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openMenuItem.setActionCommand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openMenuItem.addActionListener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fileMenu.add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openMenuItem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endParaRPr lang="en-CA" dirty="0"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this.setJMenuBar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menuBar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  <p:sp>
        <p:nvSpPr>
          <p:cNvPr id="4" name="Up Arrow 3"/>
          <p:cNvSpPr/>
          <p:nvPr/>
        </p:nvSpPr>
        <p:spPr>
          <a:xfrm rot="-2700000">
            <a:off x="5844454" y="3215309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755996" y="3601821"/>
            <a:ext cx="2733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to respond to the user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selecting the Open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command from the menu</a:t>
            </a:r>
            <a:endParaRPr lang="en-CA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43608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makeMenu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err="1" smtClean="0">
                <a:solidFill>
                  <a:srgbClr val="000000"/>
                </a:solidFill>
                <a:latin typeface="Courier New"/>
              </a:rPr>
              <a:t>JMenuBar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menuBar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JMenuBar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endParaRPr lang="en-CA" dirty="0">
              <a:latin typeface="Courier New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fr-FR" dirty="0" err="1">
                <a:solidFill>
                  <a:srgbClr val="000000"/>
                </a:solidFill>
                <a:latin typeface="Courier New"/>
              </a:rPr>
              <a:t>JMenu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 New"/>
              </a:rPr>
              <a:t>fileMenu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fr-FR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 New"/>
              </a:rPr>
              <a:t>JMenu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fr-FR" dirty="0">
                <a:solidFill>
                  <a:srgbClr val="2A00FF"/>
                </a:solidFill>
                <a:latin typeface="Courier New"/>
              </a:rPr>
              <a:t>"File"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menuBar.add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fileMenu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JMenuItem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openMenuItem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JMenuItem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2A00FF"/>
                </a:solidFill>
                <a:latin typeface="Courier New"/>
              </a:rPr>
              <a:t>"Open..."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openMenuItem.setActionCommand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openMenuItem.addActionListener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fileMenu.add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openMenuItem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endParaRPr lang="en-CA" dirty="0"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.setJMenuBar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menuBar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57639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Event Driven Programming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so far we have a frame with some UI elements (menu, menu item, label)</a:t>
            </a:r>
          </a:p>
          <a:p>
            <a:pPr lvl="1">
              <a:defRPr/>
            </a:pPr>
            <a:r>
              <a:rPr lang="en-CA" dirty="0" smtClean="0"/>
              <a:t>now we need to implement the actions</a:t>
            </a:r>
          </a:p>
          <a:p>
            <a:pPr>
              <a:defRPr/>
            </a:pPr>
            <a:r>
              <a:rPr lang="en-CA" dirty="0" smtClean="0"/>
              <a:t>each UI element is a source of events</a:t>
            </a:r>
          </a:p>
          <a:p>
            <a:pPr lvl="1">
              <a:defRPr/>
            </a:pPr>
            <a:r>
              <a:rPr lang="en-CA" dirty="0" smtClean="0"/>
              <a:t>button pressed, slider moved, text changed, etc.</a:t>
            </a:r>
          </a:p>
          <a:p>
            <a:pPr>
              <a:defRPr/>
            </a:pPr>
            <a:r>
              <a:rPr lang="en-CA" dirty="0" smtClean="0"/>
              <a:t>when the user interacts with a UI element an event is triggered</a:t>
            </a:r>
          </a:p>
          <a:p>
            <a:pPr lvl="1">
              <a:defRPr/>
            </a:pPr>
            <a:r>
              <a:rPr lang="en-CA" dirty="0" smtClean="0"/>
              <a:t>this causes an event object to be sent to every object listening for that particular event</a:t>
            </a:r>
          </a:p>
          <a:p>
            <a:pPr lvl="2">
              <a:defRPr/>
            </a:pPr>
            <a:r>
              <a:rPr lang="en-CA" dirty="0" smtClean="0"/>
              <a:t>the event object carries information about the event</a:t>
            </a:r>
          </a:p>
          <a:p>
            <a:pPr>
              <a:defRPr/>
            </a:pPr>
            <a:r>
              <a:rPr lang="en-CA" dirty="0" smtClean="0"/>
              <a:t>the event listeners respond to the event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60436-C276-42AF-AE40-1DA8BC46A432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7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Not a UML Diagram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C993D-125F-493D-A622-6854909058C1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5850" y="3055938"/>
            <a:ext cx="1087438" cy="7143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rgbClr val="FF0000"/>
                </a:solidFill>
                <a:latin typeface="+mn-lt"/>
              </a:rPr>
              <a:t>event</a:t>
            </a:r>
          </a:p>
          <a:p>
            <a:pPr algn="ctr">
              <a:defRPr/>
            </a:pPr>
            <a:r>
              <a:rPr lang="en-CA" dirty="0">
                <a:solidFill>
                  <a:srgbClr val="FF0000"/>
                </a:solidFill>
                <a:latin typeface="+mn-lt"/>
              </a:rPr>
              <a:t>source 1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5850" y="4914900"/>
            <a:ext cx="1120775" cy="7143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rgbClr val="FF0000"/>
                </a:solidFill>
                <a:latin typeface="+mn-lt"/>
              </a:rPr>
              <a:t>event</a:t>
            </a:r>
          </a:p>
          <a:p>
            <a:pPr algn="ctr">
              <a:defRPr/>
            </a:pPr>
            <a:r>
              <a:rPr lang="en-CA" dirty="0">
                <a:solidFill>
                  <a:srgbClr val="FF0000"/>
                </a:solidFill>
                <a:latin typeface="+mn-lt"/>
              </a:rPr>
              <a:t>source 2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94338" y="1639888"/>
            <a:ext cx="2078037" cy="646112"/>
          </a:xfrm>
          <a:prstGeom prst="flowChartPreparation">
            <a:avLst/>
          </a:prstGeom>
          <a:noFill/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event</a:t>
            </a:r>
          </a:p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 listener A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94338" y="2767013"/>
            <a:ext cx="2078037" cy="646112"/>
          </a:xfrm>
          <a:prstGeom prst="flowChartPreparation">
            <a:avLst/>
          </a:prstGeom>
          <a:noFill/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event</a:t>
            </a:r>
          </a:p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 listener B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4338" y="3868738"/>
            <a:ext cx="2078037" cy="646112"/>
          </a:xfrm>
          <a:prstGeom prst="flowChartPreparation">
            <a:avLst/>
          </a:prstGeom>
          <a:noFill/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event</a:t>
            </a:r>
          </a:p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 listener C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94338" y="4954588"/>
            <a:ext cx="2112962" cy="646112"/>
          </a:xfrm>
          <a:prstGeom prst="flowChartPreparation">
            <a:avLst/>
          </a:prstGeom>
          <a:noFill/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event</a:t>
            </a:r>
          </a:p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 listener D</a:t>
            </a:r>
            <a:r>
              <a:rPr lang="en-CA" dirty="0"/>
              <a:t> 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</p:cNvCxnSpPr>
          <p:nvPr/>
        </p:nvCxnSpPr>
        <p:spPr>
          <a:xfrm>
            <a:off x="2173288" y="3413125"/>
            <a:ext cx="2398712" cy="1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7" idx="1"/>
          </p:cNvCxnSpPr>
          <p:nvPr/>
        </p:nvCxnSpPr>
        <p:spPr>
          <a:xfrm rot="5400000" flipH="1" flipV="1">
            <a:off x="4307681" y="2226469"/>
            <a:ext cx="1450975" cy="92233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1"/>
          </p:cNvCxnSpPr>
          <p:nvPr/>
        </p:nvCxnSpPr>
        <p:spPr>
          <a:xfrm flipV="1">
            <a:off x="4572000" y="3089275"/>
            <a:ext cx="922338" cy="32385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9" idx="1"/>
          </p:cNvCxnSpPr>
          <p:nvPr/>
        </p:nvCxnSpPr>
        <p:spPr>
          <a:xfrm>
            <a:off x="4572000" y="3413125"/>
            <a:ext cx="922338" cy="77787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1"/>
          </p:cNvCxnSpPr>
          <p:nvPr/>
        </p:nvCxnSpPr>
        <p:spPr>
          <a:xfrm rot="16200000" flipH="1">
            <a:off x="4101306" y="3883819"/>
            <a:ext cx="1863725" cy="92233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3"/>
            <a:endCxn id="10" idx="1"/>
          </p:cNvCxnSpPr>
          <p:nvPr/>
        </p:nvCxnSpPr>
        <p:spPr>
          <a:xfrm>
            <a:off x="2206625" y="5272088"/>
            <a:ext cx="3287713" cy="476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43200" y="2971800"/>
            <a:ext cx="1511300" cy="369888"/>
          </a:xfrm>
          <a:prstGeom prst="flowChartProcess">
            <a:avLst/>
          </a:prstGeom>
          <a:noFill/>
          <a:ln w="28575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7030A0"/>
                </a:solidFill>
                <a:latin typeface="+mn-lt"/>
              </a:rPr>
              <a:t>event object 1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43200" y="4800600"/>
            <a:ext cx="1552575" cy="369888"/>
          </a:xfrm>
          <a:prstGeom prst="flowChartProcess">
            <a:avLst/>
          </a:prstGeom>
          <a:noFill/>
          <a:ln w="28575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7030A0"/>
                </a:solidFill>
                <a:latin typeface="+mn-lt"/>
              </a:rPr>
              <a:t>event object 2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74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Late Binding</a:t>
            </a:r>
            <a:endParaRPr lang="en-US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polymorphism requires </a:t>
            </a:r>
            <a:r>
              <a:rPr lang="en-CA" i="1" dirty="0" smtClean="0"/>
              <a:t>late binding</a:t>
            </a:r>
            <a:r>
              <a:rPr lang="en-CA" dirty="0" smtClean="0"/>
              <a:t> of the method name to the method definition</a:t>
            </a:r>
          </a:p>
          <a:p>
            <a:pPr lvl="1">
              <a:defRPr/>
            </a:pPr>
            <a:r>
              <a:rPr lang="en-CA" dirty="0" smtClean="0"/>
              <a:t>late binding means that the method definition is determined at run-time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01302-4EE5-4E62-BF9F-35FF22B0AD7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89050" y="3459163"/>
            <a:ext cx="66484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6000" b="1" dirty="0" err="1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obj</a:t>
            </a:r>
            <a:r>
              <a:rPr lang="en-CA" sz="6000" b="1" dirty="0" err="1">
                <a:latin typeface="Courier New" pitchFamily="49" charset="0"/>
                <a:cs typeface="Courier New" pitchFamily="49" charset="0"/>
              </a:rPr>
              <a:t>.toString</a:t>
            </a:r>
            <a:r>
              <a:rPr lang="en-CA" sz="6000" b="1" dirty="0">
                <a:latin typeface="Courier New" pitchFamily="49" charset="0"/>
                <a:cs typeface="Courier New" pitchFamily="49" charset="0"/>
              </a:rPr>
              <a:t>()</a:t>
            </a:r>
            <a:endParaRPr lang="en-US" sz="6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9100" y="3059113"/>
            <a:ext cx="22383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sz="2000" dirty="0">
                <a:latin typeface="+mn-lt"/>
              </a:rPr>
              <a:t>non-static method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175" y="4549775"/>
            <a:ext cx="21129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sz="2000" dirty="0">
                <a:solidFill>
                  <a:schemeClr val="accent4"/>
                </a:solidFill>
                <a:latin typeface="+mn-lt"/>
              </a:rPr>
              <a:t>run-time type of</a:t>
            </a:r>
          </a:p>
          <a:p>
            <a:pPr algn="ctr">
              <a:defRPr/>
            </a:pPr>
            <a:r>
              <a:rPr lang="en-CA" sz="2000" dirty="0">
                <a:solidFill>
                  <a:schemeClr val="accent4"/>
                </a:solidFill>
                <a:latin typeface="+mn-lt"/>
              </a:rPr>
              <a:t>the instance </a:t>
            </a:r>
            <a:r>
              <a:rPr lang="en-CA" sz="20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obj</a:t>
            </a:r>
            <a:r>
              <a:rPr lang="en-CA" sz="2000" dirty="0">
                <a:solidFill>
                  <a:schemeClr val="accent4"/>
                </a:solidFill>
                <a:latin typeface="+mn-lt"/>
              </a:rPr>
              <a:t> </a:t>
            </a:r>
            <a:endParaRPr lang="en-US" sz="2000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937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Implementation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each </a:t>
            </a:r>
            <a:r>
              <a:rPr lang="en-CA" sz="2400" b="1" dirty="0" err="1" smtClean="0">
                <a:latin typeface="Courier New"/>
                <a:cs typeface="Courier New"/>
              </a:rPr>
              <a:t>JMenuItem</a:t>
            </a:r>
            <a:r>
              <a:rPr lang="en-CA" dirty="0" smtClean="0"/>
              <a:t> has two inherited methods from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AbstractButton</a:t>
            </a:r>
            <a:endParaRPr lang="en-CA" sz="2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CA" dirty="0" smtClean="0"/>
              <a:t>	</a:t>
            </a:r>
            <a:r>
              <a:rPr lang="en-CA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addActionListener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ActionListener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l)</a:t>
            </a:r>
            <a:br>
              <a:rPr lang="en-US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public void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setActionCommand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actionCommand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CA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for the </a:t>
            </a:r>
            <a:r>
              <a:rPr lang="en-CA" sz="2400" b="1" dirty="0" err="1" smtClean="0">
                <a:latin typeface="Courier New"/>
                <a:cs typeface="Courier New"/>
              </a:rPr>
              <a:t>JMenuItem</a:t>
            </a:r>
            <a:endParaRPr lang="en-CA" dirty="0" smtClean="0"/>
          </a:p>
          <a:p>
            <a:pPr marL="788988" lvl="1" indent="-514350">
              <a:buFont typeface="+mj-lt"/>
              <a:buAutoNum type="arabicPeriod"/>
              <a:defRPr/>
            </a:pPr>
            <a:r>
              <a:rPr lang="en-CA" dirty="0" smtClean="0"/>
              <a:t>call </a:t>
            </a:r>
            <a:r>
              <a:rPr lang="en-CA" sz="1800" b="1" dirty="0" err="1" smtClean="0">
                <a:latin typeface="Courier New" pitchFamily="49" charset="0"/>
                <a:cs typeface="Courier New" pitchFamily="49" charset="0"/>
              </a:rPr>
              <a:t>addActionListener</a:t>
            </a:r>
            <a:r>
              <a:rPr lang="en-CA" dirty="0" smtClean="0"/>
              <a:t> with the listener as the argument</a:t>
            </a:r>
          </a:p>
          <a:p>
            <a:pPr marL="788988" lvl="1" indent="-514350">
              <a:buFont typeface="+mj-lt"/>
              <a:buAutoNum type="arabicPeriod"/>
              <a:defRPr/>
            </a:pPr>
            <a:r>
              <a:rPr lang="en-CA" dirty="0" smtClean="0"/>
              <a:t>call </a:t>
            </a:r>
            <a:r>
              <a:rPr lang="en-CA" sz="1800" b="1" dirty="0" err="1" smtClean="0">
                <a:latin typeface="Courier New" pitchFamily="49" charset="0"/>
                <a:cs typeface="Courier New" pitchFamily="49" charset="0"/>
              </a:rPr>
              <a:t>setActionCommand</a:t>
            </a:r>
            <a:r>
              <a:rPr lang="en-CA" dirty="0" smtClean="0"/>
              <a:t> with a string describing what event has occurred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CAA72-22F7-4CAD-B1A6-519235151D47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our application has one event </a:t>
            </a:r>
            <a:r>
              <a:rPr lang="en-US" dirty="0" err="1" smtClean="0"/>
              <a:t>thiat</a:t>
            </a:r>
            <a:r>
              <a:rPr lang="en-US" dirty="0" smtClean="0"/>
              <a:t> is fired by a button 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JMenuItem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a button fires an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ActionEvent</a:t>
            </a:r>
            <a:r>
              <a:rPr lang="en-US" dirty="0" smtClean="0"/>
              <a:t> event whenever it is clicked</a:t>
            </a:r>
          </a:p>
          <a:p>
            <a:pPr>
              <a:defRPr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ImageViewer</a:t>
            </a:r>
            <a:r>
              <a:rPr lang="en-US" dirty="0" smtClean="0"/>
              <a:t> listens for fired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ActionEvent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how? by implementing the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ActionListener</a:t>
            </a:r>
            <a:r>
              <a:rPr lang="en-US" dirty="0" smtClean="0"/>
              <a:t> interface</a:t>
            </a:r>
          </a:p>
          <a:p>
            <a:pPr lvl="1">
              <a:defRPr/>
            </a:pPr>
            <a:endParaRPr lang="en-US" dirty="0" smtClean="0"/>
          </a:p>
          <a:p>
            <a:pPr lvl="1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public interface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ActionListener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actionPerformed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ActionEvent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 e);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10899-A215-43AE-A833-6E6408A736AE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CA" dirty="0">
                <a:solidFill>
                  <a:srgbClr val="646464"/>
                </a:solidFill>
                <a:latin typeface="Courier New"/>
              </a:rPr>
              <a:t>Override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actionPerformed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ActionEvent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e)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String command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e.getActionCommand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if 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command.equals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chemeClr val="bg1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)) {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chooser = 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int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result =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chooser.showOpenDialog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(this);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if (result ==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JFileChooser.</a:t>
            </a:r>
            <a:r>
              <a:rPr lang="en-CA" i="1" dirty="0" err="1">
                <a:solidFill>
                  <a:schemeClr val="bg1"/>
                </a:solidFill>
                <a:latin typeface="Courier New"/>
              </a:rPr>
              <a:t>APPROVE_OPTION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 {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String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fileName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=                    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chooser.getSelectedFile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().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getAbsolutePath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icon = 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fileName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if 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icon.getImageLoadStatus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==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MediaTracker.</a:t>
            </a:r>
            <a:r>
              <a:rPr lang="en-CA" i="1" dirty="0" err="1">
                <a:solidFill>
                  <a:schemeClr val="bg1"/>
                </a:solidFill>
                <a:latin typeface="Courier New"/>
              </a:rPr>
              <a:t>COMPLETE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 {</a:t>
            </a:r>
          </a:p>
          <a:p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this.img.setIcon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(icon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}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}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}</a:t>
            </a:r>
            <a:endParaRPr lang="en-CA" dirty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693166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CA" dirty="0">
                <a:solidFill>
                  <a:srgbClr val="646464"/>
                </a:solidFill>
                <a:latin typeface="Courier New"/>
              </a:rPr>
              <a:t>Override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actionPerformed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ActionEvent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e)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String command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e.getActionCommand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command.equals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chooser = 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int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result =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chooser.showOpenDialog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(this);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if (result ==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JFileChooser.</a:t>
            </a:r>
            <a:r>
              <a:rPr lang="en-CA" i="1" dirty="0" err="1">
                <a:solidFill>
                  <a:schemeClr val="bg1"/>
                </a:solidFill>
                <a:latin typeface="Courier New"/>
              </a:rPr>
              <a:t>APPROVE_OPTION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 {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String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fileName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=                    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chooser.getSelectedFile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().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getAbsolutePath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icon = 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fileName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if 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icon.getImageLoadStatus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==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MediaTracker.</a:t>
            </a:r>
            <a:r>
              <a:rPr lang="en-CA" i="1" dirty="0" err="1">
                <a:solidFill>
                  <a:schemeClr val="bg1"/>
                </a:solidFill>
                <a:latin typeface="Courier New"/>
              </a:rPr>
              <a:t>COMPLETE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 {</a:t>
            </a:r>
          </a:p>
          <a:p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this.img.setIcon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(icon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}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CA" dirty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  <p:sp>
        <p:nvSpPr>
          <p:cNvPr id="4" name="Up Arrow 3"/>
          <p:cNvSpPr/>
          <p:nvPr/>
        </p:nvSpPr>
        <p:spPr>
          <a:xfrm rot="-2700000">
            <a:off x="5844454" y="1674034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755996" y="2060546"/>
            <a:ext cx="2733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to respond to the user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selecting the Open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command from the menu</a:t>
            </a:r>
            <a:endParaRPr lang="en-CA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77040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CA" dirty="0">
                <a:solidFill>
                  <a:srgbClr val="646464"/>
                </a:solidFill>
                <a:latin typeface="Courier New"/>
              </a:rPr>
              <a:t>Override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actionPerformed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ActionEvent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e)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String command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e.getActionCommand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command.equals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chooser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int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result =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chooser.showOpenDialog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(this);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if (result ==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JFileChooser.</a:t>
            </a:r>
            <a:r>
              <a:rPr lang="en-CA" i="1" dirty="0" err="1">
                <a:solidFill>
                  <a:schemeClr val="bg1"/>
                </a:solidFill>
                <a:latin typeface="Courier New"/>
              </a:rPr>
              <a:t>APPROVE_OPTION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 {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String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fileName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=</a:t>
            </a:r>
          </a:p>
          <a:p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chooser.getSelectedFile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().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getAbsolutePath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icon = 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fileName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if 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icon.getImageLoadStatus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 == </a:t>
            </a:r>
            <a:endParaRPr lang="en-CA" dirty="0" smtClean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MediaTracker.</a:t>
            </a:r>
            <a:r>
              <a:rPr lang="en-CA" i="1" dirty="0" err="1" smtClean="0">
                <a:solidFill>
                  <a:schemeClr val="bg1"/>
                </a:solidFill>
                <a:latin typeface="Courier New"/>
              </a:rPr>
              <a:t>COMPLETE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 </a:t>
            </a:r>
            <a:r>
              <a:rPr lang="en-CA" i="1" dirty="0" smtClean="0">
                <a:solidFill>
                  <a:schemeClr val="bg1"/>
                </a:solidFill>
                <a:latin typeface="Courier New"/>
              </a:rPr>
              <a:t>{</a:t>
            </a:r>
            <a:endParaRPr lang="en-CA" i="1" dirty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this.img.setIcon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(icon);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}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}  </a:t>
            </a:r>
            <a:endParaRPr lang="en-CA" dirty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  <p:sp>
        <p:nvSpPr>
          <p:cNvPr id="4" name="Up Arrow 3"/>
          <p:cNvSpPr/>
          <p:nvPr/>
        </p:nvSpPr>
        <p:spPr>
          <a:xfrm rot="-2700000">
            <a:off x="5844454" y="1904462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755996" y="2290974"/>
            <a:ext cx="2131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used to pick the file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to open</a:t>
            </a:r>
            <a:endParaRPr lang="en-CA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38100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CA" dirty="0">
                <a:solidFill>
                  <a:srgbClr val="646464"/>
                </a:solidFill>
                <a:latin typeface="Courier New"/>
              </a:rPr>
              <a:t>Override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actionPerformed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ActionEvent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e)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String command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e.getActionCommand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command.equals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chooser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result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chooser.showOpenDialog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if (result ==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JFileChooser.</a:t>
            </a:r>
            <a:r>
              <a:rPr lang="en-CA" i="1" dirty="0" err="1">
                <a:solidFill>
                  <a:schemeClr val="bg1"/>
                </a:solidFill>
                <a:latin typeface="Courier New"/>
              </a:rPr>
              <a:t>APPROVE_OPTION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 {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String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fileName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=</a:t>
            </a:r>
          </a:p>
          <a:p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chooser.getSelectedFile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().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getAbsolutePath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icon = 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fileName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if 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icon.getImageLoadStatus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 == </a:t>
            </a:r>
            <a:endParaRPr lang="en-CA" dirty="0" smtClean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MediaTracker.</a:t>
            </a:r>
            <a:r>
              <a:rPr lang="en-CA" i="1" dirty="0" err="1" smtClean="0">
                <a:solidFill>
                  <a:schemeClr val="bg1"/>
                </a:solidFill>
                <a:latin typeface="Courier New"/>
              </a:rPr>
              <a:t>COMPLETE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 </a:t>
            </a:r>
            <a:r>
              <a:rPr lang="en-CA" i="1" dirty="0" smtClean="0">
                <a:solidFill>
                  <a:schemeClr val="bg1"/>
                </a:solidFill>
                <a:latin typeface="Courier New"/>
              </a:rPr>
              <a:t>{</a:t>
            </a:r>
            <a:endParaRPr lang="en-CA" i="1" dirty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this.img.setIcon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(icon);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}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}  </a:t>
            </a:r>
            <a:endParaRPr lang="en-CA" dirty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  <p:sp>
        <p:nvSpPr>
          <p:cNvPr id="4" name="Up Arrow 3"/>
          <p:cNvSpPr/>
          <p:nvPr/>
        </p:nvSpPr>
        <p:spPr>
          <a:xfrm rot="-2700000">
            <a:off x="5844454" y="2250104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755996" y="2636616"/>
            <a:ext cx="2693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show the file chooser and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get the user result (ok or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cancel)</a:t>
            </a:r>
            <a:endParaRPr lang="en-CA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16981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CA" dirty="0">
                <a:solidFill>
                  <a:srgbClr val="646464"/>
                </a:solidFill>
                <a:latin typeface="Courier New"/>
              </a:rPr>
              <a:t>Override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actionPerformed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ActionEvent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e)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String command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e.getActionCommand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command.equals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chooser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result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chooser.showOpenDialog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(result ==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APPROVE_OPTION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String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fileName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=</a:t>
            </a:r>
          </a:p>
          <a:p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chooser.getSelectedFile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().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getAbsolutePath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icon = 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fileName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if 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icon.getImageLoadStatus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 == </a:t>
            </a:r>
            <a:endParaRPr lang="en-CA" dirty="0" smtClean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MediaTracker.</a:t>
            </a:r>
            <a:r>
              <a:rPr lang="en-CA" i="1" dirty="0" err="1" smtClean="0">
                <a:solidFill>
                  <a:schemeClr val="bg1"/>
                </a:solidFill>
                <a:latin typeface="Courier New"/>
              </a:rPr>
              <a:t>COMPLETE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 </a:t>
            </a:r>
            <a:r>
              <a:rPr lang="en-CA" i="1" dirty="0" smtClean="0">
                <a:solidFill>
                  <a:schemeClr val="bg1"/>
                </a:solidFill>
                <a:latin typeface="Courier New"/>
              </a:rPr>
              <a:t>{</a:t>
            </a:r>
            <a:endParaRPr lang="en-CA" i="1" dirty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this.img.setIcon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(icon);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}  </a:t>
            </a:r>
            <a:endParaRPr lang="en-CA" dirty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  <p:sp>
        <p:nvSpPr>
          <p:cNvPr id="4" name="Up Arrow 3"/>
          <p:cNvSpPr/>
          <p:nvPr/>
        </p:nvSpPr>
        <p:spPr>
          <a:xfrm rot="-2700000">
            <a:off x="5844454" y="2580014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755996" y="2966526"/>
            <a:ext cx="2271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user picked a file and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pressed ok</a:t>
            </a:r>
            <a:endParaRPr lang="en-CA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30067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CA" dirty="0">
                <a:solidFill>
                  <a:srgbClr val="646464"/>
                </a:solidFill>
                <a:latin typeface="Courier New"/>
              </a:rPr>
              <a:t>Override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actionPerformed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ActionEvent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e)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String command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e.getActionCommand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command.equals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chooser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result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chooser.showOpenDialog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(result ==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APPROVE_OPTION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String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fileName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=</a:t>
            </a:r>
          </a:p>
          <a:p>
            <a:r>
              <a:rPr lang="en-CA" dirty="0" smtClean="0">
                <a:solidFill>
                  <a:srgbClr val="000000"/>
                </a:solidFill>
                <a:latin typeface="Courier New"/>
              </a:rPr>
              <a:t>                     </a:t>
            </a:r>
            <a:r>
              <a:rPr lang="en-CA" dirty="0" err="1" smtClean="0">
                <a:solidFill>
                  <a:srgbClr val="000000"/>
                </a:solidFill>
                <a:latin typeface="Courier New"/>
              </a:rPr>
              <a:t>chooser.getSelectedFile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().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getAbsolutePath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icon = 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fileName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if 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icon.getImageLoadStatus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 == </a:t>
            </a:r>
            <a:endParaRPr lang="en-CA" dirty="0" smtClean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MediaTracker.</a:t>
            </a:r>
            <a:r>
              <a:rPr lang="en-CA" i="1" dirty="0" err="1" smtClean="0">
                <a:solidFill>
                  <a:schemeClr val="bg1"/>
                </a:solidFill>
                <a:latin typeface="Courier New"/>
              </a:rPr>
              <a:t>COMPLETE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 </a:t>
            </a:r>
            <a:r>
              <a:rPr lang="en-CA" i="1" dirty="0" smtClean="0">
                <a:solidFill>
                  <a:schemeClr val="bg1"/>
                </a:solidFill>
                <a:latin typeface="Courier New"/>
              </a:rPr>
              <a:t>{</a:t>
            </a:r>
            <a:endParaRPr lang="en-CA" i="1" dirty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this.img.setIcon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(icon);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}  </a:t>
            </a:r>
            <a:endParaRPr lang="en-CA" dirty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  <p:sp>
        <p:nvSpPr>
          <p:cNvPr id="4" name="Up Arrow 3"/>
          <p:cNvSpPr/>
          <p:nvPr/>
        </p:nvSpPr>
        <p:spPr>
          <a:xfrm rot="-2700000">
            <a:off x="5844454" y="3229423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755996" y="3615935"/>
            <a:ext cx="2426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get the file name and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directory path that the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user picked</a:t>
            </a:r>
            <a:endParaRPr lang="en-CA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293529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CA" dirty="0">
                <a:solidFill>
                  <a:srgbClr val="646464"/>
                </a:solidFill>
                <a:latin typeface="Courier New"/>
              </a:rPr>
              <a:t>Override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actionPerformed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ActionEvent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e)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String command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e.getActionCommand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command.equals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chooser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result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chooser.showOpenDialog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(result ==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APPROVE_OPTION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String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fileName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=</a:t>
            </a:r>
          </a:p>
          <a:p>
            <a:r>
              <a:rPr lang="en-CA" dirty="0" smtClean="0">
                <a:solidFill>
                  <a:srgbClr val="000000"/>
                </a:solidFill>
                <a:latin typeface="Courier New"/>
              </a:rPr>
              <a:t>                     </a:t>
            </a:r>
            <a:r>
              <a:rPr lang="en-CA" dirty="0" err="1" smtClean="0">
                <a:solidFill>
                  <a:srgbClr val="000000"/>
                </a:solidFill>
                <a:latin typeface="Courier New"/>
              </a:rPr>
              <a:t>chooser.getSelectedFile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().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getAbsolutePath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ImageIcon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icon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ImageIcon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fileName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if 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icon.getImageLoadStatus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 == </a:t>
            </a:r>
            <a:endParaRPr lang="en-CA" dirty="0" smtClean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MediaTracker.</a:t>
            </a:r>
            <a:r>
              <a:rPr lang="en-CA" i="1" dirty="0" err="1" smtClean="0">
                <a:solidFill>
                  <a:schemeClr val="bg1"/>
                </a:solidFill>
                <a:latin typeface="Courier New"/>
              </a:rPr>
              <a:t>COMPLETE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 </a:t>
            </a:r>
            <a:r>
              <a:rPr lang="en-CA" i="1" dirty="0" smtClean="0">
                <a:solidFill>
                  <a:schemeClr val="bg1"/>
                </a:solidFill>
                <a:latin typeface="Courier New"/>
              </a:rPr>
              <a:t>{</a:t>
            </a:r>
            <a:endParaRPr lang="en-CA" i="1" dirty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this.img.setIcon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(icon);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}  </a:t>
            </a:r>
            <a:endParaRPr lang="en-CA" dirty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  <p:sp>
        <p:nvSpPr>
          <p:cNvPr id="4" name="Up Arrow 3"/>
          <p:cNvSpPr/>
          <p:nvPr/>
        </p:nvSpPr>
        <p:spPr>
          <a:xfrm rot="-2700000">
            <a:off x="5844454" y="3517458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755996" y="3903970"/>
            <a:ext cx="223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try to read the image</a:t>
            </a:r>
            <a:endParaRPr lang="en-CA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013463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CA" dirty="0">
                <a:solidFill>
                  <a:srgbClr val="646464"/>
                </a:solidFill>
                <a:latin typeface="Courier New"/>
              </a:rPr>
              <a:t>Override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actionPerformed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ActionEvent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e)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String command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e.getActionCommand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command.equals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chooser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result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chooser.showOpenDialog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(result ==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APPROVE_OPTION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String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fileName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=</a:t>
            </a:r>
          </a:p>
          <a:p>
            <a:r>
              <a:rPr lang="en-CA" dirty="0" smtClean="0">
                <a:solidFill>
                  <a:srgbClr val="000000"/>
                </a:solidFill>
                <a:latin typeface="Courier New"/>
              </a:rPr>
              <a:t>                     </a:t>
            </a:r>
            <a:r>
              <a:rPr lang="en-CA" dirty="0" err="1" smtClean="0">
                <a:solidFill>
                  <a:srgbClr val="000000"/>
                </a:solidFill>
                <a:latin typeface="Courier New"/>
              </a:rPr>
              <a:t>chooser.getSelectedFile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().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getAbsolutePath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ImageIcon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icon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ImageIcon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fileName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icon.getImageLoadStatus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== </a:t>
            </a:r>
            <a:endParaRPr lang="en-CA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                </a:t>
            </a:r>
            <a:r>
              <a:rPr lang="en-CA" dirty="0" err="1" smtClean="0">
                <a:solidFill>
                  <a:srgbClr val="000000"/>
                </a:solidFill>
                <a:latin typeface="Courier New"/>
              </a:rPr>
              <a:t>MediaTracker.</a:t>
            </a:r>
            <a:r>
              <a:rPr lang="en-CA" i="1" dirty="0" err="1" smtClean="0">
                <a:solidFill>
                  <a:srgbClr val="0000C0"/>
                </a:solidFill>
                <a:latin typeface="Courier New"/>
              </a:rPr>
              <a:t>COMPLETE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 </a:t>
            </a:r>
            <a:r>
              <a:rPr lang="en-CA" i="1" dirty="0" smtClean="0">
                <a:solidFill>
                  <a:srgbClr val="000000"/>
                </a:solidFill>
                <a:latin typeface="Courier New"/>
              </a:rPr>
              <a:t>{</a:t>
            </a:r>
            <a:endParaRPr lang="en-CA" i="1" dirty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this.img.setIcon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(icon);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}  </a:t>
            </a:r>
            <a:endParaRPr lang="en-CA" dirty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  <p:sp>
        <p:nvSpPr>
          <p:cNvPr id="4" name="Up Arrow 3"/>
          <p:cNvSpPr/>
          <p:nvPr/>
        </p:nvSpPr>
        <p:spPr>
          <a:xfrm rot="-2700000">
            <a:off x="5844454" y="4151135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755996" y="4537647"/>
            <a:ext cx="2835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if the image was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successfully read from disk</a:t>
            </a:r>
            <a:endParaRPr lang="en-CA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7234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Declared </a:t>
            </a:r>
            <a:r>
              <a:rPr lang="en-US" dirty="0" err="1" smtClean="0"/>
              <a:t>vs</a:t>
            </a:r>
            <a:r>
              <a:rPr lang="en-US" dirty="0" smtClean="0"/>
              <a:t> Run-time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CA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84306-8243-4F83-ADAD-270603D8A32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42950" y="2795323"/>
            <a:ext cx="7837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sz="3200" b="1" dirty="0">
                <a:latin typeface="Courier New" pitchFamily="49" charset="0"/>
                <a:cs typeface="Courier New" pitchFamily="49" charset="0"/>
              </a:rPr>
              <a:t> lady = new </a:t>
            </a:r>
            <a:r>
              <a:rPr lang="en-CA" sz="32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CockerSpaniel</a:t>
            </a:r>
            <a:r>
              <a:rPr lang="en-CA" sz="3200" b="1" dirty="0">
                <a:latin typeface="Courier New" pitchFamily="49" charset="0"/>
                <a:cs typeface="Courier New" pitchFamily="49" charset="0"/>
              </a:rPr>
              <a:t>();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724" y="3646919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declared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type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0463" y="3646919"/>
            <a:ext cx="1988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run-time or actual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+mn-lt"/>
              </a:rPr>
              <a:t>type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7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CA" dirty="0">
                <a:solidFill>
                  <a:srgbClr val="646464"/>
                </a:solidFill>
                <a:latin typeface="Courier New"/>
              </a:rPr>
              <a:t>Override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actionPerformed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ActionEvent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e)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String command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e.getActionCommand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command.equals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chooser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result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chooser.showOpenDialog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(result ==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APPROVE_OPTION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String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fileName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=</a:t>
            </a:r>
          </a:p>
          <a:p>
            <a:r>
              <a:rPr lang="en-CA" dirty="0" smtClean="0">
                <a:solidFill>
                  <a:srgbClr val="000000"/>
                </a:solidFill>
                <a:latin typeface="Courier New"/>
              </a:rPr>
              <a:t>                     </a:t>
            </a:r>
            <a:r>
              <a:rPr lang="en-CA" dirty="0" err="1" smtClean="0">
                <a:solidFill>
                  <a:srgbClr val="000000"/>
                </a:solidFill>
                <a:latin typeface="Courier New"/>
              </a:rPr>
              <a:t>chooser.getSelectedFile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().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getAbsolutePath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ImageIcon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icon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ImageIcon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fileName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icon.getImageLoadStatus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== </a:t>
            </a:r>
            <a:endParaRPr lang="en-CA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                </a:t>
            </a:r>
            <a:r>
              <a:rPr lang="en-CA" dirty="0" err="1" smtClean="0">
                <a:solidFill>
                  <a:srgbClr val="000000"/>
                </a:solidFill>
                <a:latin typeface="Courier New"/>
              </a:rPr>
              <a:t>MediaTracker.</a:t>
            </a:r>
            <a:r>
              <a:rPr lang="en-CA" i="1" dirty="0" err="1" smtClean="0">
                <a:solidFill>
                  <a:srgbClr val="0000C0"/>
                </a:solidFill>
                <a:latin typeface="Courier New"/>
              </a:rPr>
              <a:t>COMPLETE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 </a:t>
            </a:r>
            <a:r>
              <a:rPr lang="en-CA" i="1" dirty="0" smtClean="0">
                <a:solidFill>
                  <a:srgbClr val="000000"/>
                </a:solidFill>
                <a:latin typeface="Courier New"/>
              </a:rPr>
              <a:t>{</a:t>
            </a:r>
            <a:endParaRPr lang="en-CA" i="1" dirty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</a:t>
            </a:r>
            <a:r>
              <a:rPr lang="en-CA" dirty="0" err="1">
                <a:solidFill>
                  <a:srgbClr val="0000C0"/>
                </a:solidFill>
                <a:latin typeface="Courier New"/>
              </a:rPr>
              <a:t>img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.setIcon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(icon);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.pack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}  </a:t>
            </a:r>
            <a:endParaRPr lang="en-CA" dirty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  <p:sp>
        <p:nvSpPr>
          <p:cNvPr id="4" name="Up Arrow 3"/>
          <p:cNvSpPr/>
          <p:nvPr/>
        </p:nvSpPr>
        <p:spPr>
          <a:xfrm rot="-2700000">
            <a:off x="5063707" y="4527616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4975249" y="4914128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set the label image and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re-size the frame</a:t>
            </a:r>
          </a:p>
        </p:txBody>
      </p:sp>
    </p:spTree>
    <p:extLst>
      <p:ext uri="{BB962C8B-B14F-4D97-AF65-F5344CB8AC3E}">
        <p14:creationId xmlns:p14="http://schemas.microsoft.com/office/powerpoint/2010/main" val="91688424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0055"/>
                </a:solidFill>
              </a:rPr>
              <a:t>    </a:t>
            </a:r>
          </a:p>
          <a:p>
            <a:r>
              <a:rPr lang="en-US" dirty="0">
                <a:solidFill>
                  <a:srgbClr val="7F0055"/>
                </a:solidFill>
              </a:rPr>
              <a:t> </a:t>
            </a:r>
            <a:r>
              <a:rPr lang="en-US" dirty="0" smtClean="0">
                <a:solidFill>
                  <a:srgbClr val="7F0055"/>
                </a:solidFill>
              </a:rPr>
              <a:t>   public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7F0055"/>
                </a:solidFill>
              </a:rPr>
              <a:t>static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7F0055"/>
                </a:solidFill>
              </a:rPr>
              <a:t>void</a:t>
            </a:r>
            <a:r>
              <a:rPr lang="en-US" dirty="0">
                <a:solidFill>
                  <a:srgbClr val="000000"/>
                </a:solidFill>
              </a:rPr>
              <a:t> main(String[] </a:t>
            </a:r>
            <a:r>
              <a:rPr lang="en-US" dirty="0" err="1">
                <a:solidFill>
                  <a:srgbClr val="6A3E3E"/>
                </a:solidFill>
              </a:rPr>
              <a:t>args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</a:t>
            </a:r>
            <a:r>
              <a:rPr lang="en-CA" dirty="0">
                <a:solidFill>
                  <a:srgbClr val="3F7F5F"/>
                </a:solidFill>
              </a:rPr>
              <a:t>// </a:t>
            </a:r>
            <a:r>
              <a:rPr lang="en-CA" dirty="0" smtClean="0">
                <a:solidFill>
                  <a:srgbClr val="3F7F5F"/>
                </a:solidFill>
              </a:rPr>
              <a:t>make an </a:t>
            </a:r>
            <a:r>
              <a:rPr lang="en-CA" dirty="0" err="1" smtClean="0">
                <a:solidFill>
                  <a:srgbClr val="3F7F5F"/>
                </a:solidFill>
              </a:rPr>
              <a:t>ImageViewer</a:t>
            </a:r>
            <a:r>
              <a:rPr lang="en-CA" dirty="0" smtClean="0">
                <a:solidFill>
                  <a:srgbClr val="3F7F5F"/>
                </a:solidFill>
              </a:rPr>
              <a:t> instance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      </a:t>
            </a:r>
            <a:r>
              <a:rPr lang="en-US" dirty="0" smtClean="0">
                <a:solidFill>
                  <a:srgbClr val="000000"/>
                </a:solidFill>
              </a:rPr>
              <a:t>new </a:t>
            </a:r>
            <a:r>
              <a:rPr lang="en-US" dirty="0" err="1" smtClean="0">
                <a:solidFill>
                  <a:srgbClr val="000000"/>
                </a:solidFill>
              </a:rPr>
              <a:t>ImageViewer</a:t>
            </a:r>
            <a:r>
              <a:rPr lang="en-US" dirty="0" smtClean="0">
                <a:solidFill>
                  <a:srgbClr val="000000"/>
                </a:solidFill>
              </a:rPr>
              <a:t>();</a:t>
            </a:r>
            <a:endParaRPr lang="en-US" i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40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6733</TotalTime>
  <Words>5222</Words>
  <Application>Microsoft Office PowerPoint</Application>
  <PresentationFormat>On-screen Show (4:3)</PresentationFormat>
  <Paragraphs>1147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9" baseType="lpstr">
      <vt:lpstr>Arial</vt:lpstr>
      <vt:lpstr>Calibri</vt:lpstr>
      <vt:lpstr>Consolas</vt:lpstr>
      <vt:lpstr>Constantia</vt:lpstr>
      <vt:lpstr>Courier New</vt:lpstr>
      <vt:lpstr>Wingdings</vt:lpstr>
      <vt:lpstr>Wingdings 3</vt:lpstr>
      <vt:lpstr>Origin</vt:lpstr>
      <vt:lpstr>Inheritance (Part 4) </vt:lpstr>
      <vt:lpstr>Polymorphism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Late Binding</vt:lpstr>
      <vt:lpstr>Declared vs Run-time type</vt:lpstr>
      <vt:lpstr>PowerPoint Presentation</vt:lpstr>
      <vt:lpstr>Dynamic dispatch</vt:lpstr>
      <vt:lpstr>Abstract classes</vt:lpstr>
      <vt:lpstr>Abstract Classes</vt:lpstr>
      <vt:lpstr>Abstract Classes</vt:lpstr>
      <vt:lpstr>PowerPoint Presentation</vt:lpstr>
      <vt:lpstr>PowerPoint Presentation</vt:lpstr>
      <vt:lpstr>Abstract Methods</vt:lpstr>
      <vt:lpstr>Abstract Methods</vt:lpstr>
      <vt:lpstr>PowerPoint Presentation</vt:lpstr>
      <vt:lpstr>PureBreed</vt:lpstr>
      <vt:lpstr>PowerPoint Presentation</vt:lpstr>
      <vt:lpstr>PowerPoint Presentation</vt:lpstr>
      <vt:lpstr>Subclasses of PureBreed</vt:lpstr>
      <vt:lpstr>Komondor</vt:lpstr>
      <vt:lpstr>Another example: TurtleCommand</vt:lpstr>
      <vt:lpstr>PowerPoint Presentation</vt:lpstr>
      <vt:lpstr>Another example: Tetris</vt:lpstr>
      <vt:lpstr>Tetriminoes</vt:lpstr>
      <vt:lpstr>Tetriminoes</vt:lpstr>
      <vt:lpstr>PowerPoint Presentation</vt:lpstr>
      <vt:lpstr>Inheritance (Part 5)</vt:lpstr>
      <vt:lpstr>Static Fields and Inheritance</vt:lpstr>
      <vt:lpstr>Static Fields and Inheritance</vt:lpstr>
      <vt:lpstr>PowerPoint Presentation</vt:lpstr>
      <vt:lpstr>PowerPoint Presentation</vt:lpstr>
      <vt:lpstr>PowerPoint Presentation</vt:lpstr>
      <vt:lpstr>What Went Wrong?</vt:lpstr>
      <vt:lpstr>Counting Dogs and Mixes</vt:lpstr>
      <vt:lpstr>PowerPoint Presentation</vt:lpstr>
      <vt:lpstr>Hiding Fields</vt:lpstr>
      <vt:lpstr>Static Methods and Inheritance</vt:lpstr>
      <vt:lpstr>PowerPoint Presentation</vt:lpstr>
      <vt:lpstr>PowerPoint Presentation</vt:lpstr>
      <vt:lpstr>What's Going On?</vt:lpstr>
      <vt:lpstr>Hiding Methods</vt:lpstr>
      <vt:lpstr>PowerPoint Presentation</vt:lpstr>
      <vt:lpstr>Using superclass methods</vt:lpstr>
      <vt:lpstr>Other Methods</vt:lpstr>
      <vt:lpstr>Dog equals</vt:lpstr>
      <vt:lpstr>Mix equals (version 1)</vt:lpstr>
      <vt:lpstr>Mix equals (version 2)</vt:lpstr>
      <vt:lpstr>PowerPoint Presentation</vt:lpstr>
      <vt:lpstr>Dog toString</vt:lpstr>
      <vt:lpstr>Mix toString</vt:lpstr>
      <vt:lpstr>Dog hashCode</vt:lpstr>
      <vt:lpstr>Mix hashCode</vt:lpstr>
      <vt:lpstr>Graphical User Interfaces</vt:lpstr>
      <vt:lpstr>Java Swing</vt:lpstr>
      <vt:lpstr>Simple Applications</vt:lpstr>
      <vt:lpstr>Simple Applications</vt:lpstr>
      <vt:lpstr>Simple Applications</vt:lpstr>
      <vt:lpstr>Simple Applications</vt:lpstr>
      <vt:lpstr>Creating JFrames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Labels</vt:lpstr>
      <vt:lpstr>PowerPoint Presentation</vt:lpstr>
      <vt:lpstr>Menus</vt:lpstr>
      <vt:lpstr>Menus</vt:lpstr>
      <vt:lpstr>PowerPoint Presentation</vt:lpstr>
      <vt:lpstr>PowerPoint Presentation</vt:lpstr>
      <vt:lpstr>PowerPoint Presentation</vt:lpstr>
      <vt:lpstr>PowerPoint Presentation</vt:lpstr>
      <vt:lpstr>Event Driven Programming</vt:lpstr>
      <vt:lpstr>Not a UML Diagram</vt:lpstr>
      <vt:lpstr>Implementation</vt:lpstr>
      <vt:lpstr>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Utilities</dc:title>
  <dc:creator>mab</dc:creator>
  <cp:lastModifiedBy>Windows User</cp:lastModifiedBy>
  <cp:revision>571</cp:revision>
  <dcterms:created xsi:type="dcterms:W3CDTF">2006-08-16T00:00:00Z</dcterms:created>
  <dcterms:modified xsi:type="dcterms:W3CDTF">2017-03-07T18:59:06Z</dcterms:modified>
</cp:coreProperties>
</file>