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82"/>
  </p:notesMasterIdLst>
  <p:sldIdLst>
    <p:sldId id="560" r:id="rId2"/>
    <p:sldId id="616" r:id="rId3"/>
    <p:sldId id="617" r:id="rId4"/>
    <p:sldId id="618" r:id="rId5"/>
    <p:sldId id="619" r:id="rId6"/>
    <p:sldId id="620" r:id="rId7"/>
    <p:sldId id="621" r:id="rId8"/>
    <p:sldId id="622" r:id="rId9"/>
    <p:sldId id="623" r:id="rId10"/>
    <p:sldId id="624" r:id="rId11"/>
    <p:sldId id="625" r:id="rId12"/>
    <p:sldId id="561" r:id="rId13"/>
    <p:sldId id="562" r:id="rId14"/>
    <p:sldId id="563" r:id="rId15"/>
    <p:sldId id="564" r:id="rId16"/>
    <p:sldId id="565" r:id="rId17"/>
    <p:sldId id="566" r:id="rId18"/>
    <p:sldId id="567" r:id="rId19"/>
    <p:sldId id="615" r:id="rId20"/>
    <p:sldId id="647" r:id="rId21"/>
    <p:sldId id="648" r:id="rId22"/>
    <p:sldId id="649" r:id="rId23"/>
    <p:sldId id="650" r:id="rId24"/>
    <p:sldId id="652" r:id="rId25"/>
    <p:sldId id="574" r:id="rId26"/>
    <p:sldId id="575" r:id="rId27"/>
    <p:sldId id="576" r:id="rId28"/>
    <p:sldId id="577" r:id="rId29"/>
    <p:sldId id="578" r:id="rId30"/>
    <p:sldId id="579" r:id="rId31"/>
    <p:sldId id="580" r:id="rId32"/>
    <p:sldId id="581" r:id="rId33"/>
    <p:sldId id="582" r:id="rId34"/>
    <p:sldId id="583" r:id="rId35"/>
    <p:sldId id="584" r:id="rId36"/>
    <p:sldId id="585" r:id="rId37"/>
    <p:sldId id="586" r:id="rId38"/>
    <p:sldId id="632" r:id="rId39"/>
    <p:sldId id="614" r:id="rId40"/>
    <p:sldId id="587" r:id="rId41"/>
    <p:sldId id="588" r:id="rId42"/>
    <p:sldId id="589" r:id="rId43"/>
    <p:sldId id="590" r:id="rId44"/>
    <p:sldId id="591" r:id="rId45"/>
    <p:sldId id="592" r:id="rId46"/>
    <p:sldId id="593" r:id="rId47"/>
    <p:sldId id="594" r:id="rId48"/>
    <p:sldId id="595" r:id="rId49"/>
    <p:sldId id="596" r:id="rId50"/>
    <p:sldId id="597" r:id="rId51"/>
    <p:sldId id="598" r:id="rId52"/>
    <p:sldId id="599" r:id="rId53"/>
    <p:sldId id="600" r:id="rId54"/>
    <p:sldId id="601" r:id="rId55"/>
    <p:sldId id="602" r:id="rId56"/>
    <p:sldId id="603" r:id="rId57"/>
    <p:sldId id="604" r:id="rId58"/>
    <p:sldId id="605" r:id="rId59"/>
    <p:sldId id="606" r:id="rId60"/>
    <p:sldId id="607" r:id="rId61"/>
    <p:sldId id="608" r:id="rId62"/>
    <p:sldId id="609" r:id="rId63"/>
    <p:sldId id="610" r:id="rId64"/>
    <p:sldId id="611" r:id="rId65"/>
    <p:sldId id="612" r:id="rId66"/>
    <p:sldId id="613" r:id="rId67"/>
    <p:sldId id="633" r:id="rId68"/>
    <p:sldId id="634" r:id="rId69"/>
    <p:sldId id="635" r:id="rId70"/>
    <p:sldId id="636" r:id="rId71"/>
    <p:sldId id="637" r:id="rId72"/>
    <p:sldId id="638" r:id="rId73"/>
    <p:sldId id="639" r:id="rId74"/>
    <p:sldId id="640" r:id="rId75"/>
    <p:sldId id="641" r:id="rId76"/>
    <p:sldId id="642" r:id="rId77"/>
    <p:sldId id="643" r:id="rId78"/>
    <p:sldId id="644" r:id="rId79"/>
    <p:sldId id="645" r:id="rId80"/>
    <p:sldId id="646" r:id="rId8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61">
          <p15:clr>
            <a:srgbClr val="A4A3A4"/>
          </p15:clr>
        </p15:guide>
        <p15:guide id="3" orient="horz" pos="3031">
          <p15:clr>
            <a:srgbClr val="A4A3A4"/>
          </p15:clr>
        </p15:guide>
        <p15:guide id="4" pos="2880">
          <p15:clr>
            <a:srgbClr val="A4A3A4"/>
          </p15:clr>
        </p15:guide>
        <p15:guide id="5" pos="5348">
          <p15:clr>
            <a:srgbClr val="A4A3A4"/>
          </p15:clr>
        </p15:guide>
        <p15:guide id="6" pos="14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8" autoAdjust="0"/>
    <p:restoredTop sz="94667" autoAdjust="0"/>
  </p:normalViewPr>
  <p:slideViewPr>
    <p:cSldViewPr showGuides="1">
      <p:cViewPr varScale="1">
        <p:scale>
          <a:sx n="159" d="100"/>
          <a:sy n="159" d="100"/>
        </p:scale>
        <p:origin x="1780" y="104"/>
      </p:cViewPr>
      <p:guideLst>
        <p:guide orient="horz" pos="2160"/>
        <p:guide orient="horz" pos="1761"/>
        <p:guide orient="horz" pos="3031"/>
        <p:guide pos="2880"/>
        <p:guide pos="5348"/>
        <p:guide pos="14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36"/>
    </p:cViewPr>
  </p:sorterViewPr>
  <p:notesViewPr>
    <p:cSldViewPr showGuides="1"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AC9DDD-F7E5-49CA-8676-76065B1C9144}" type="datetimeFigureOut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F79710-DD1A-49E9-9656-7A33C44D3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05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5223AA7-212C-4526-8467-AED412E9FC13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8FE0D-967E-47A3-904C-4332DAC18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995E-F2A7-48B5-87E2-D68C08ECB681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3BD10-4EC9-4F80-84CE-922BE6B50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0284-0A48-4369-86C7-D5E72C9B1FEF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BCF36-4FB5-4D03-B5D7-20178AA4D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8C70-98D1-4786-8176-1D6F987DF9AC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22538-6DC5-436E-8DE1-4C7975831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7298D-463C-4103-9F67-BDFA22290E79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06E1-FF85-4A5A-AE0D-44A57DD9D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C03CB-017F-458C-B3E9-8530166C6BFC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34194-C141-41B8-B5B5-C8570DAC6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>
            <a:lvl1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FC7C-9E3B-4EFC-A9F7-6D704F1E8754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7912B-9EF0-4FEA-B516-509FE42DF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ust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316A-8880-44EB-92F0-9A73E00810C1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D7C06-C30A-4CB3-894B-60FE82FB8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318222"/>
            <a:ext cx="8229600" cy="5838738"/>
          </a:xfrm>
        </p:spPr>
        <p:txBody>
          <a:bodyPr>
            <a:normAutofit/>
          </a:bodyPr>
          <a:lstStyle>
            <a:lvl1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8BE5C-55FD-4447-A228-814C996839AE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ED12-4678-43AF-A8C1-0EE1477C9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FAA16-5658-4383-938B-7FCF6D82D9FF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21783-ECD8-4090-AABA-1B94E554B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EE482-41E8-491D-A6CB-6454F0EF088A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A8284-8832-4A94-A8EC-3643629B9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5FDB2-B272-41A1-9C11-97856DC30185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3D04D-98C1-41F5-B289-7BEA8F142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316A-8880-44EB-92F0-9A73E00810C1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D7C06-C30A-4CB3-894B-60FE82FB8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801E95-D9CA-4D5D-93CD-0CDB3511FC47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DF4A23-71BC-4E32-9073-6A5FBAD78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35" r:id="rId2"/>
    <p:sldLayoutId id="2147484036" r:id="rId3"/>
    <p:sldLayoutId id="2147484047" r:id="rId4"/>
    <p:sldLayoutId id="2147484041" r:id="rId5"/>
    <p:sldLayoutId id="2147484037" r:id="rId6"/>
    <p:sldLayoutId id="2147484038" r:id="rId7"/>
    <p:sldLayoutId id="2147484042" r:id="rId8"/>
    <p:sldLayoutId id="2147484043" r:id="rId9"/>
    <p:sldLayoutId id="2147484044" r:id="rId10"/>
    <p:sldLayoutId id="2147484045" r:id="rId11"/>
    <p:sldLayoutId id="2147484039" r:id="rId12"/>
    <p:sldLayoutId id="214748404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9C9C9C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Interfaces</a:t>
            </a:r>
            <a:endParaRPr lang="en-US" dirty="0" smtClean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2F09-218D-423F-ABFC-DE72F562224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 in the Java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interfaces are widely used in the Java library</a:t>
            </a:r>
          </a:p>
          <a:p>
            <a:pPr lvl="1"/>
            <a:r>
              <a:rPr lang="en-US" b="1" dirty="0" smtClean="0">
                <a:latin typeface="Consolas" panose="020B0609020204030204" pitchFamily="49" charset="0"/>
              </a:rPr>
              <a:t>Collection</a:t>
            </a:r>
            <a:r>
              <a:rPr lang="en-US" dirty="0" smtClean="0"/>
              <a:t>, </a:t>
            </a:r>
            <a:r>
              <a:rPr lang="en-US" b="1" dirty="0" smtClean="0">
                <a:latin typeface="Consolas" panose="020B0609020204030204" pitchFamily="49" charset="0"/>
              </a:rPr>
              <a:t>List</a:t>
            </a:r>
            <a:r>
              <a:rPr lang="en-US" dirty="0" smtClean="0"/>
              <a:t>, </a:t>
            </a:r>
            <a:r>
              <a:rPr lang="en-US" b="1" dirty="0" smtClean="0">
                <a:latin typeface="Consolas" panose="020B0609020204030204" pitchFamily="49" charset="0"/>
              </a:rPr>
              <a:t>Set</a:t>
            </a:r>
            <a:r>
              <a:rPr lang="en-US" dirty="0" smtClean="0"/>
              <a:t>, </a:t>
            </a:r>
            <a:r>
              <a:rPr lang="en-US" b="1" dirty="0" smtClean="0">
                <a:latin typeface="Consolas" panose="020B0609020204030204" pitchFamily="49" charset="0"/>
              </a:rPr>
              <a:t>Map</a:t>
            </a:r>
          </a:p>
          <a:p>
            <a:pPr lvl="1"/>
            <a:r>
              <a:rPr lang="en-US" b="1" dirty="0" err="1" smtClean="0">
                <a:latin typeface="Consolas" panose="020B0609020204030204" pitchFamily="49" charset="0"/>
              </a:rPr>
              <a:t>Iterable</a:t>
            </a:r>
            <a:r>
              <a:rPr lang="en-US" dirty="0" smtClean="0"/>
              <a:t>, </a:t>
            </a:r>
            <a:r>
              <a:rPr lang="en-US" b="1" dirty="0" smtClean="0">
                <a:latin typeface="Consolas" panose="020B0609020204030204" pitchFamily="49" charset="0"/>
              </a:rPr>
              <a:t>Iterator</a:t>
            </a:r>
          </a:p>
          <a:p>
            <a:pPr lvl="1"/>
            <a:r>
              <a:rPr lang="en-US" b="1" dirty="0" err="1" smtClean="0">
                <a:latin typeface="Consolas" panose="020B0609020204030204" pitchFamily="49" charset="0"/>
              </a:rPr>
              <a:t>CharSequence</a:t>
            </a:r>
            <a:r>
              <a:rPr lang="en-US" dirty="0"/>
              <a:t> , </a:t>
            </a:r>
            <a:r>
              <a:rPr lang="en-US" b="1" dirty="0" err="1" smtClean="0">
                <a:latin typeface="Consolas" panose="020B0609020204030204" pitchFamily="49" charset="0"/>
              </a:rPr>
              <a:t>Appendable</a:t>
            </a:r>
            <a:endParaRPr lang="en-US" b="1" dirty="0">
              <a:latin typeface="Consolas" panose="020B0609020204030204" pitchFamily="49" charset="0"/>
            </a:endParaRPr>
          </a:p>
          <a:p>
            <a:pPr lvl="1"/>
            <a:r>
              <a:rPr lang="en-US" b="1" dirty="0" smtClean="0">
                <a:latin typeface="Consolas" panose="020B0609020204030204" pitchFamily="49" charset="0"/>
              </a:rPr>
              <a:t>Comparable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68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Notes Chapter 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72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Inheritance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you know a lot about an object by knowing its class</a:t>
            </a:r>
          </a:p>
          <a:p>
            <a:pPr lvl="1">
              <a:defRPr/>
            </a:pPr>
            <a:r>
              <a:rPr lang="en-CA" dirty="0" smtClean="0"/>
              <a:t>for example what is a </a:t>
            </a:r>
            <a:r>
              <a:rPr lang="en-CA" dirty="0" err="1" smtClean="0"/>
              <a:t>Komondor</a:t>
            </a:r>
            <a:r>
              <a:rPr lang="en-CA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E9A19-3639-47C5-A681-002A8EF7FB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6763" y="2286000"/>
            <a:ext cx="5124450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00300" y="5772150"/>
            <a:ext cx="45021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http://en.wikipedia.org/wiki/File:Komondor_delvin.jpg</a:t>
            </a:r>
          </a:p>
        </p:txBody>
      </p:sp>
    </p:spTree>
    <p:extLst>
      <p:ext uri="{BB962C8B-B14F-4D97-AF65-F5344CB8AC3E}">
        <p14:creationId xmlns:p14="http://schemas.microsoft.com/office/powerpoint/2010/main" val="18815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8DE62-8774-45F8-B6F2-31B1868905B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57650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...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5363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Komondor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BloodHound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6100" y="37147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PureBreed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72200" y="37147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Mix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71925" y="2195513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Dog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71925" y="6286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Object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9" name="Straight Arrow Connector 18"/>
          <p:cNvCxnSpPr>
            <a:stCxn id="17" idx="2"/>
            <a:endCxn id="16" idx="0"/>
          </p:cNvCxnSpPr>
          <p:nvPr/>
        </p:nvCxnSpPr>
        <p:spPr>
          <a:xfrm rot="5400000">
            <a:off x="4389437" y="1782763"/>
            <a:ext cx="823913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6" idx="2"/>
            <a:endCxn id="15" idx="0"/>
          </p:cNvCxnSpPr>
          <p:nvPr/>
        </p:nvCxnSpPr>
        <p:spPr>
          <a:xfrm rot="16200000" flipH="1">
            <a:off x="5512594" y="2226469"/>
            <a:ext cx="776287" cy="220027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5400000">
            <a:off x="3971372" y="2885979"/>
            <a:ext cx="776287" cy="88582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4" idx="2"/>
            <a:endCxn id="13" idx="0"/>
          </p:cNvCxnSpPr>
          <p:nvPr/>
        </p:nvCxnSpPr>
        <p:spPr>
          <a:xfrm rot="5400000">
            <a:off x="2200275" y="3543300"/>
            <a:ext cx="800100" cy="26289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4" idx="2"/>
            <a:endCxn id="11" idx="0"/>
          </p:cNvCxnSpPr>
          <p:nvPr/>
        </p:nvCxnSpPr>
        <p:spPr>
          <a:xfrm rot="16200000" flipH="1">
            <a:off x="4000500" y="4371975"/>
            <a:ext cx="800100" cy="97155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2874963" y="5057775"/>
            <a:ext cx="40005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576388" y="2400300"/>
            <a:ext cx="2252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Dog is-a Object</a:t>
            </a:r>
            <a:endParaRPr lang="en-US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7150" y="3754438"/>
            <a:ext cx="3079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PureBreed is-a Dog</a:t>
            </a:r>
          </a:p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PureBreed is-a Object</a:t>
            </a:r>
            <a:endParaRPr lang="en-US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673725" y="5191125"/>
            <a:ext cx="3355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Komondor is-a PureBreed</a:t>
            </a:r>
          </a:p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Komondor is-a Dog</a:t>
            </a:r>
          </a:p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Komondor is-a Object</a:t>
            </a:r>
            <a:endParaRPr lang="en-US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4693492" y="1371600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Isosceles Triangle 19"/>
          <p:cNvSpPr/>
          <p:nvPr/>
        </p:nvSpPr>
        <p:spPr>
          <a:xfrm>
            <a:off x="4691903" y="2940748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Isosceles Triangle 20"/>
          <p:cNvSpPr/>
          <p:nvPr/>
        </p:nvSpPr>
        <p:spPr>
          <a:xfrm>
            <a:off x="3806079" y="4457700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282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0976C-89EC-40A2-9E39-F3472051BFD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57650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...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5363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Komondor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BloodHound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6100" y="37147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PureBreed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72200" y="37147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Mix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71925" y="2195513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Dog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71925" y="6286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Object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9" name="Straight Arrow Connector 18"/>
          <p:cNvCxnSpPr>
            <a:stCxn id="17" idx="2"/>
            <a:endCxn id="16" idx="0"/>
          </p:cNvCxnSpPr>
          <p:nvPr/>
        </p:nvCxnSpPr>
        <p:spPr>
          <a:xfrm rot="5400000">
            <a:off x="4389437" y="1782763"/>
            <a:ext cx="823913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6" idx="2"/>
            <a:endCxn id="15" idx="0"/>
          </p:cNvCxnSpPr>
          <p:nvPr/>
        </p:nvCxnSpPr>
        <p:spPr>
          <a:xfrm rot="16200000" flipH="1">
            <a:off x="5512594" y="2226469"/>
            <a:ext cx="776287" cy="220027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6" idx="2"/>
            <a:endCxn id="14" idx="0"/>
          </p:cNvCxnSpPr>
          <p:nvPr/>
        </p:nvCxnSpPr>
        <p:spPr>
          <a:xfrm rot="5400000">
            <a:off x="3969544" y="2883694"/>
            <a:ext cx="776287" cy="88582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4" idx="2"/>
            <a:endCxn id="13" idx="0"/>
          </p:cNvCxnSpPr>
          <p:nvPr/>
        </p:nvCxnSpPr>
        <p:spPr>
          <a:xfrm rot="5400000">
            <a:off x="2200275" y="3543300"/>
            <a:ext cx="800100" cy="26289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4" idx="2"/>
            <a:endCxn id="11" idx="0"/>
          </p:cNvCxnSpPr>
          <p:nvPr/>
        </p:nvCxnSpPr>
        <p:spPr>
          <a:xfrm rot="16200000" flipH="1">
            <a:off x="4000500" y="4371975"/>
            <a:ext cx="800100" cy="97155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2874963" y="5057775"/>
            <a:ext cx="40005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57200" y="2211388"/>
            <a:ext cx="3355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subclass of Object</a:t>
            </a:r>
          </a:p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superclass of PureBreed</a:t>
            </a:r>
            <a:endParaRPr lang="en-US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7150" y="3754438"/>
            <a:ext cx="307657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subclass of Dog</a:t>
            </a:r>
          </a:p>
          <a:p>
            <a:r>
              <a:rPr lang="en-CA" sz="1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superclass of Komondor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5925" y="668338"/>
            <a:ext cx="3355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superclass of Dog</a:t>
            </a:r>
          </a:p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(and all other classes)</a:t>
            </a:r>
            <a:endParaRPr lang="en-US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24625" y="720725"/>
            <a:ext cx="23907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superclass ==</a:t>
            </a:r>
          </a:p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base class</a:t>
            </a:r>
          </a:p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parent class</a:t>
            </a:r>
          </a:p>
          <a:p>
            <a:endParaRPr lang="en-US" b="1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subclass ==</a:t>
            </a:r>
          </a:p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derived class</a:t>
            </a:r>
          </a:p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extended class</a:t>
            </a:r>
          </a:p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child class</a:t>
            </a:r>
          </a:p>
        </p:txBody>
      </p:sp>
      <p:sp>
        <p:nvSpPr>
          <p:cNvPr id="24" name="Isosceles Triangle 23"/>
          <p:cNvSpPr/>
          <p:nvPr/>
        </p:nvSpPr>
        <p:spPr>
          <a:xfrm>
            <a:off x="4693492" y="1371600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Isosceles Triangle 24"/>
          <p:cNvSpPr/>
          <p:nvPr/>
        </p:nvSpPr>
        <p:spPr>
          <a:xfrm>
            <a:off x="4691903" y="2940748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Isosceles Triangle 25"/>
          <p:cNvSpPr/>
          <p:nvPr/>
        </p:nvSpPr>
        <p:spPr>
          <a:xfrm>
            <a:off x="3806079" y="4457700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84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A21C0-ADAC-4253-8775-16A91D7D0F5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57650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...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5363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Komondor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BloodHound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6100" y="37147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PureBreed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72200" y="37147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Mix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71925" y="2195513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Dog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71925" y="6286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Object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9" name="Straight Arrow Connector 18"/>
          <p:cNvCxnSpPr>
            <a:stCxn id="17" idx="2"/>
            <a:endCxn id="16" idx="0"/>
          </p:cNvCxnSpPr>
          <p:nvPr/>
        </p:nvCxnSpPr>
        <p:spPr>
          <a:xfrm rot="5400000">
            <a:off x="4389437" y="1782763"/>
            <a:ext cx="823913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6" idx="2"/>
            <a:endCxn id="15" idx="0"/>
          </p:cNvCxnSpPr>
          <p:nvPr/>
        </p:nvCxnSpPr>
        <p:spPr>
          <a:xfrm rot="16200000" flipH="1">
            <a:off x="5512594" y="2226469"/>
            <a:ext cx="776287" cy="220027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6" idx="2"/>
            <a:endCxn id="14" idx="0"/>
          </p:cNvCxnSpPr>
          <p:nvPr/>
        </p:nvCxnSpPr>
        <p:spPr>
          <a:xfrm rot="5400000">
            <a:off x="3969544" y="2883694"/>
            <a:ext cx="776287" cy="88582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4" idx="2"/>
            <a:endCxn id="13" idx="0"/>
          </p:cNvCxnSpPr>
          <p:nvPr/>
        </p:nvCxnSpPr>
        <p:spPr>
          <a:xfrm rot="5400000">
            <a:off x="2200275" y="3543300"/>
            <a:ext cx="800100" cy="26289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4" idx="2"/>
            <a:endCxn id="11" idx="0"/>
          </p:cNvCxnSpPr>
          <p:nvPr/>
        </p:nvCxnSpPr>
        <p:spPr>
          <a:xfrm rot="16200000" flipH="1">
            <a:off x="4000500" y="4371975"/>
            <a:ext cx="800100" cy="97155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2874963" y="5057775"/>
            <a:ext cx="40005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57200" y="2373313"/>
            <a:ext cx="2665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Dog extends Object</a:t>
            </a:r>
            <a:endParaRPr lang="en-US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7150" y="3886200"/>
            <a:ext cx="3079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PureBreed extends Dog</a:t>
            </a:r>
            <a:endParaRPr lang="en-CA" sz="1700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892800" y="5314950"/>
            <a:ext cx="2390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Komondor extends</a:t>
            </a:r>
          </a:p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 PureBreed</a:t>
            </a:r>
            <a:endParaRPr lang="en-CA" sz="1700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4693492" y="1371600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Isosceles Triangle 23"/>
          <p:cNvSpPr/>
          <p:nvPr/>
        </p:nvSpPr>
        <p:spPr>
          <a:xfrm>
            <a:off x="4691903" y="2940748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Isosceles Triangle 24"/>
          <p:cNvSpPr/>
          <p:nvPr/>
        </p:nvSpPr>
        <p:spPr>
          <a:xfrm>
            <a:off x="3806079" y="4457700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082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Definitions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we say that a subclass is derived from its </a:t>
            </a:r>
            <a:r>
              <a:rPr lang="en-US" dirty="0" err="1" smtClean="0"/>
              <a:t>superclass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with the exception of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dirty="0" smtClean="0"/>
              <a:t>, every class in Java has one and only one </a:t>
            </a:r>
            <a:r>
              <a:rPr lang="en-US" dirty="0" err="1" smtClean="0"/>
              <a:t>superclass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Java only supports </a:t>
            </a:r>
            <a:r>
              <a:rPr lang="en-US" i="1" dirty="0" smtClean="0"/>
              <a:t>single inheritance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a class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can be derived from a class that is derived from a class, and so on, all the way back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is said to be descended from all of the classes in the inheritance chain going back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dirty="0" smtClean="0"/>
              <a:t>all of the classes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is derived from are called ancestors of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767A8-3D40-4F1A-BAF2-ACD17FFC225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3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Inheritance?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subclass inherits all of the non-private members (fields and methods </a:t>
            </a:r>
            <a:r>
              <a:rPr lang="en-US" b="1" i="1" dirty="0" smtClean="0"/>
              <a:t>but not constructors</a:t>
            </a:r>
            <a:r>
              <a:rPr lang="en-US" dirty="0" smtClean="0"/>
              <a:t>) from its superclass</a:t>
            </a:r>
          </a:p>
          <a:p>
            <a:pPr lvl="1">
              <a:defRPr/>
            </a:pPr>
            <a:r>
              <a:rPr lang="en-US" dirty="0" smtClean="0"/>
              <a:t>if there is an existing class that provides some of the functionality you need you can derive a new class from the existing class</a:t>
            </a:r>
          </a:p>
          <a:p>
            <a:pPr lvl="1">
              <a:defRPr/>
            </a:pPr>
            <a:r>
              <a:rPr lang="en-US" dirty="0" smtClean="0"/>
              <a:t>the new class has direct access to the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protected</a:t>
            </a:r>
            <a:r>
              <a:rPr lang="en-US" dirty="0" smtClean="0"/>
              <a:t> attributes and methods without having to re-declare or re-implement them</a:t>
            </a:r>
          </a:p>
          <a:p>
            <a:pPr lvl="1">
              <a:defRPr/>
            </a:pPr>
            <a:r>
              <a:rPr lang="en-US" dirty="0" smtClean="0"/>
              <a:t>the new class can introduce new fields and methods</a:t>
            </a:r>
          </a:p>
          <a:p>
            <a:pPr lvl="1">
              <a:defRPr/>
            </a:pPr>
            <a:r>
              <a:rPr lang="en-US" dirty="0" smtClean="0"/>
              <a:t>the new class can re-define (override) its </a:t>
            </a:r>
            <a:r>
              <a:rPr lang="en-US" dirty="0" err="1" smtClean="0"/>
              <a:t>superclass</a:t>
            </a:r>
            <a:r>
              <a:rPr lang="en-US" dirty="0" smtClean="0"/>
              <a:t>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C63EF-A7FA-4B85-BE1E-8E1B0ECE52D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8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Is-A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inheritance models the </a:t>
            </a:r>
            <a:r>
              <a:rPr lang="en-US" i="1" dirty="0" smtClean="0"/>
              <a:t>is-a</a:t>
            </a:r>
            <a:r>
              <a:rPr lang="en-US" dirty="0" smtClean="0"/>
              <a:t> relationship between classes</a:t>
            </a:r>
          </a:p>
          <a:p>
            <a:pPr lvl="1">
              <a:defRPr/>
            </a:pPr>
            <a:r>
              <a:rPr lang="en-US" i="1" dirty="0" smtClean="0"/>
              <a:t>is-a</a:t>
            </a:r>
            <a:r>
              <a:rPr lang="en-US" dirty="0" smtClean="0"/>
              <a:t> means </a:t>
            </a:r>
            <a:r>
              <a:rPr lang="en-US" i="1" dirty="0" smtClean="0"/>
              <a:t>is-substitutable-for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CE6FB-7A6A-4C73-96C5-43D62801256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Is-A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from a Java point of view, is-a means you can use a derived class instance in place of an ancestor class instance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CE6FB-7A6A-4C73-96C5-43D62801256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827546" y="2622502"/>
            <a:ext cx="8180194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SomeClass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public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someMethod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(Dog dog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{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//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does something with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// client code of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someMethod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endParaRPr lang="en-US" sz="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Komondor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shaggy = new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Komondor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SomeClass.someMethod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 shaggy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   // OK,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Komondor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is-a dog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endParaRPr lang="en-US" sz="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Mix mutt = new Mix ();</a:t>
            </a:r>
          </a:p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SomeClass.someMethod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 mutt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     // OK, Mix is-a dog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8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4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4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its most common form, a Java interface is a declaration (but </a:t>
                </a:r>
                <a:r>
                  <a:rPr lang="en-US" i="1" dirty="0" smtClean="0"/>
                  <a:t>not</a:t>
                </a:r>
                <a:r>
                  <a:rPr lang="en-US" dirty="0" smtClean="0"/>
                  <a:t> an implementation) of an API</a:t>
                </a:r>
              </a:p>
              <a:p>
                <a:r>
                  <a:rPr lang="en-US" dirty="0" smtClean="0"/>
                  <a:t>in its most common form, an interface is made up of public abstract methods</a:t>
                </a:r>
              </a:p>
              <a:p>
                <a:pPr lvl="1"/>
                <a:r>
                  <a:rPr lang="en-US" dirty="0" smtClean="0"/>
                  <a:t>an abstract method is a method that has an API but does not have an implementation</a:t>
                </a:r>
              </a:p>
              <a:p>
                <a:r>
                  <a:rPr lang="en-US" dirty="0" smtClean="0"/>
                  <a:t>consider an interface for mathematical functions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6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Is-A Pitfalls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is-a has nothing to do with the real world</a:t>
            </a:r>
          </a:p>
          <a:p>
            <a:pPr>
              <a:defRPr/>
            </a:pPr>
            <a:r>
              <a:rPr lang="en-US" dirty="0" smtClean="0"/>
              <a:t>is-a has everything to do with how the implementer has </a:t>
            </a:r>
            <a:r>
              <a:rPr lang="en-US" dirty="0" err="1" smtClean="0"/>
              <a:t>modelled</a:t>
            </a:r>
            <a:r>
              <a:rPr lang="en-US" dirty="0" smtClean="0"/>
              <a:t> the inheritance hierarchy</a:t>
            </a:r>
          </a:p>
          <a:p>
            <a:pPr>
              <a:defRPr/>
            </a:pPr>
            <a:r>
              <a:rPr lang="en-US" dirty="0" smtClean="0"/>
              <a:t>the classic example:</a:t>
            </a:r>
          </a:p>
          <a:p>
            <a:pPr lvl="1"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is-a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21B72-10A1-41BA-817A-C99013A329D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86200" y="53149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Circle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3748088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Ellipse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Straight Arrow Connector 6"/>
          <p:cNvCxnSpPr>
            <a:stCxn id="6" idx="2"/>
            <a:endCxn id="5" idx="0"/>
          </p:cNvCxnSpPr>
          <p:nvPr/>
        </p:nvCxnSpPr>
        <p:spPr>
          <a:xfrm rot="5400000">
            <a:off x="4303713" y="4902200"/>
            <a:ext cx="823912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0" name="Picture 8" descr="C:\Users\mab\AppData\Local\Microsoft\Windows\Temporary Internet Files\Content.IE5\02X351K2\MCj0431560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0700" y="4308475"/>
            <a:ext cx="1006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Isosceles Triangle 8"/>
          <p:cNvSpPr/>
          <p:nvPr/>
        </p:nvSpPr>
        <p:spPr>
          <a:xfrm>
            <a:off x="4607767" y="4491038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686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b="1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smtClean="0"/>
              <a:t> is-a 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smtClean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mathematically a circle is a kind of ellipse</a:t>
            </a:r>
          </a:p>
          <a:p>
            <a:pPr>
              <a:defRPr/>
            </a:pPr>
            <a:r>
              <a:rPr lang="en-US" i="1" dirty="0" smtClean="0"/>
              <a:t>but</a:t>
            </a:r>
            <a:r>
              <a:rPr lang="en-US" dirty="0" smtClean="0"/>
              <a:t> 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dirty="0" smtClean="0"/>
              <a:t> can do something that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cannot, then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is-a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dirty="0" smtClean="0"/>
              <a:t> is </a:t>
            </a:r>
            <a:r>
              <a:rPr lang="en-US" dirty="0" smtClean="0"/>
              <a:t>false for the purposes of inheritance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remember: is-a means you can substitute a derived class instance for one of its ancestor instances</a:t>
            </a:r>
          </a:p>
          <a:p>
            <a:pPr lvl="2">
              <a:defRPr/>
            </a:pPr>
            <a:r>
              <a:rPr lang="en-US" dirty="0" smtClean="0"/>
              <a:t>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cannot do something that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dirty="0" smtClean="0"/>
              <a:t> can do then you cannot (safely) substitute a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instance for an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dirty="0" smtClean="0"/>
              <a:t> instance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3ECF6-408F-45B7-88D4-0CF1D875903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5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9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dirty="0" smtClean="0"/>
              <a:t>// method in Ellipse</a:t>
            </a:r>
          </a:p>
          <a:p>
            <a:r>
              <a:rPr lang="en-US" dirty="0" smtClean="0"/>
              <a:t>/*</a:t>
            </a:r>
          </a:p>
          <a:p>
            <a:r>
              <a:rPr lang="en-US" dirty="0" smtClean="0"/>
              <a:t> * Change the width and height of the ellipse.</a:t>
            </a:r>
          </a:p>
          <a:p>
            <a:r>
              <a:rPr lang="en-US" dirty="0" smtClean="0"/>
              <a:t> * @</a:t>
            </a:r>
            <a:r>
              <a:rPr lang="en-US" dirty="0" err="1" smtClean="0"/>
              <a:t>param</a:t>
            </a:r>
            <a:r>
              <a:rPr lang="en-US" dirty="0" smtClean="0"/>
              <a:t> width </a:t>
            </a:r>
            <a:r>
              <a:rPr lang="en-US" dirty="0" smtClean="0"/>
              <a:t>the </a:t>
            </a:r>
            <a:r>
              <a:rPr lang="en-US" dirty="0" smtClean="0"/>
              <a:t>desired width.</a:t>
            </a:r>
          </a:p>
          <a:p>
            <a:r>
              <a:rPr lang="en-US" dirty="0" smtClean="0"/>
              <a:t> * @</a:t>
            </a:r>
            <a:r>
              <a:rPr lang="en-US" dirty="0" err="1" smtClean="0"/>
              <a:t>param</a:t>
            </a:r>
            <a:r>
              <a:rPr lang="en-US" dirty="0" smtClean="0"/>
              <a:t> height </a:t>
            </a:r>
            <a:r>
              <a:rPr lang="en-US" dirty="0" smtClean="0"/>
              <a:t>the </a:t>
            </a:r>
            <a:r>
              <a:rPr lang="en-US" dirty="0" smtClean="0"/>
              <a:t>desired height.</a:t>
            </a:r>
          </a:p>
          <a:p>
            <a:r>
              <a:rPr lang="en-US" dirty="0" smtClean="0"/>
              <a:t> * @pre. width &gt; 0 &amp;&amp; height &gt; 0</a:t>
            </a:r>
          </a:p>
          <a:p>
            <a:r>
              <a:rPr lang="en-US" dirty="0" smtClean="0"/>
              <a:t> */</a:t>
            </a:r>
          </a:p>
          <a:p>
            <a:r>
              <a:rPr lang="en-US" dirty="0" smtClean="0"/>
              <a:t>public void </a:t>
            </a:r>
            <a:r>
              <a:rPr lang="en-US" dirty="0" err="1" smtClean="0"/>
              <a:t>setSize</a:t>
            </a:r>
            <a:r>
              <a:rPr lang="en-US" dirty="0" smtClean="0"/>
              <a:t>(double width, double height) {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this.width</a:t>
            </a:r>
            <a:r>
              <a:rPr lang="en-US" dirty="0" smtClean="0"/>
              <a:t> = width;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this.height</a:t>
            </a:r>
            <a:r>
              <a:rPr lang="en-US" dirty="0" smtClean="0"/>
              <a:t> = height;</a:t>
            </a:r>
          </a:p>
          <a:p>
            <a:r>
              <a:rPr lang="en-US" dirty="0" smtClean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0623E-B76E-42FC-A8D5-9B19528ED21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there is no good way for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to support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US" dirty="0" smtClean="0"/>
              <a:t> (assuming that the fields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width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height</a:t>
            </a:r>
            <a:r>
              <a:rPr lang="en-US" dirty="0" smtClean="0"/>
              <a:t> are always the same for a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) because clients expect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US" dirty="0" smtClean="0"/>
              <a:t> to set both the width and height</a:t>
            </a:r>
          </a:p>
          <a:p>
            <a:pPr>
              <a:defRPr/>
            </a:pPr>
            <a:r>
              <a:rPr lang="en-US" dirty="0" smtClean="0"/>
              <a:t>can't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override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US" dirty="0" smtClean="0"/>
              <a:t> so that it throws an exception 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width != height</a:t>
            </a:r>
            <a:r>
              <a:rPr lang="en-US" dirty="0" smtClean="0"/>
              <a:t>?</a:t>
            </a:r>
          </a:p>
          <a:p>
            <a:pPr lvl="1">
              <a:defRPr/>
            </a:pPr>
            <a:r>
              <a:rPr lang="en-US" dirty="0" smtClean="0"/>
              <a:t>no; this will surprise clients because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dirty="0" err="1"/>
              <a:t>.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US" dirty="0" smtClean="0"/>
              <a:t> </a:t>
            </a:r>
            <a:r>
              <a:rPr lang="en-US" dirty="0" smtClean="0"/>
              <a:t>does not throw an exception 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width != height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can't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override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US" dirty="0" smtClean="0"/>
              <a:t> so that it sets </a:t>
            </a:r>
            <a:br>
              <a:rPr lang="en-US" dirty="0" smtClean="0"/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width == height</a:t>
            </a:r>
            <a:r>
              <a:rPr lang="en-US" dirty="0" smtClean="0"/>
              <a:t>?</a:t>
            </a:r>
          </a:p>
          <a:p>
            <a:pPr lvl="1">
              <a:defRPr/>
            </a:pPr>
            <a:r>
              <a:rPr lang="en-US" dirty="0" smtClean="0"/>
              <a:t>no; this will surprise clients because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dirty="0" err="1"/>
              <a:t>.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US" dirty="0" smtClean="0"/>
              <a:t> </a:t>
            </a:r>
            <a:r>
              <a:rPr lang="en-US" dirty="0" smtClean="0"/>
              <a:t>says that the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width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height</a:t>
            </a:r>
            <a:r>
              <a:rPr lang="en-US" dirty="0" smtClean="0"/>
              <a:t> can be different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46BD2-30B4-48F4-A29C-E0CA336DCC6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5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if there is no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US" dirty="0" smtClean="0"/>
              <a:t> method?</a:t>
            </a:r>
          </a:p>
          <a:p>
            <a:pPr lvl="1">
              <a:defRPr/>
            </a:pPr>
            <a:r>
              <a:rPr lang="en-US" dirty="0" smtClean="0"/>
              <a:t>if a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can do everything an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dirty="0" smtClean="0"/>
              <a:t> can do then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can extend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D5B4B-8AA4-4B5C-9879-F6BABEC201D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Naïve Inheritance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stack is an important data structure in computer science</a:t>
            </a:r>
          </a:p>
          <a:p>
            <a:pPr lvl="1"/>
            <a:r>
              <a:rPr lang="en-US" dirty="0" smtClean="0"/>
              <a:t>data structure: an organization of information for better algorithm efficiency or conceptual unity</a:t>
            </a:r>
          </a:p>
          <a:p>
            <a:pPr lvl="2"/>
            <a:r>
              <a:rPr lang="en-US" dirty="0" smtClean="0"/>
              <a:t>e.g., list, set, map, array</a:t>
            </a:r>
          </a:p>
          <a:p>
            <a:r>
              <a:rPr lang="en-US" dirty="0" smtClean="0"/>
              <a:t>widely used in computer science and computer engineering</a:t>
            </a:r>
          </a:p>
          <a:p>
            <a:pPr lvl="1"/>
            <a:r>
              <a:rPr lang="en-US" dirty="0" smtClean="0"/>
              <a:t>e.g., undo/redo can be implemented using two stacks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B073-D1DB-490F-8C2E-C04F53C3776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E6AE-A8CB-4377-9816-A54EDC39FFB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027" name="Picture 3" descr="C:\Users\burton\AppData\Local\Microsoft\Windows\Temporary Internet Files\Content.IE5\W4PV8V1W\MP9004276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0716" y="2161646"/>
            <a:ext cx="2592315" cy="3886575"/>
          </a:xfrm>
          <a:prstGeom prst="rect">
            <a:avLst/>
          </a:prstGeom>
          <a:noFill/>
        </p:spPr>
      </p:pic>
      <p:pic>
        <p:nvPicPr>
          <p:cNvPr id="1028" name="Picture 4" descr="C:\Users\burton\AppData\Local\Microsoft\Windows\Temporary Internet Files\Content.IE5\C14MNT8S\MP90042245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783" y="2131459"/>
            <a:ext cx="3088333" cy="3889856"/>
          </a:xfrm>
          <a:prstGeom prst="rect">
            <a:avLst/>
          </a:prstGeom>
          <a:noFill/>
        </p:spPr>
      </p:pic>
      <p:pic>
        <p:nvPicPr>
          <p:cNvPr id="1033" name="Picture 9" descr="C:\Users\burton\AppData\Local\Microsoft\Windows\Temporary Internet Files\Content.IE5\X5GVJJ4G\MC90023298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8673" y="3256179"/>
            <a:ext cx="1848416" cy="1786550"/>
          </a:xfrm>
          <a:prstGeom prst="rect">
            <a:avLst/>
          </a:prstGeom>
          <a:noFill/>
        </p:spPr>
      </p:pic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examples of stacks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of Stack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E6AE-A8CB-4377-9816-A54EDC39FFB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027" name="Picture 3" descr="C:\Users\burton\AppData\Local\Microsoft\Windows\Temporary Internet Files\Content.IE5\W4PV8V1W\MP9004276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42" y="2161646"/>
            <a:ext cx="2592315" cy="3886575"/>
          </a:xfrm>
          <a:prstGeom prst="rect">
            <a:avLst/>
          </a:prstGeom>
          <a:noFill/>
        </p:spPr>
      </p:pic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top of the stack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5263284" y="2795323"/>
            <a:ext cx="1209747" cy="6336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Operations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E6AE-A8CB-4377-9816-A54EDC39FFB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classically, stacks only support two operations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 smtClean="0"/>
              <a:t>push</a:t>
            </a:r>
          </a:p>
          <a:p>
            <a:pPr marL="1006475" lvl="2" indent="-457200"/>
            <a:r>
              <a:rPr lang="en-US" dirty="0" smtClean="0"/>
              <a:t>add to the top of the stack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 smtClean="0"/>
              <a:t>pop</a:t>
            </a:r>
          </a:p>
          <a:p>
            <a:pPr marL="1006475" lvl="2" indent="-457200"/>
            <a:r>
              <a:rPr lang="en-US" dirty="0" smtClean="0"/>
              <a:t>remove from the top of the stack</a:t>
            </a:r>
          </a:p>
          <a:p>
            <a:pPr marL="1006475" lvl="2" indent="-457200"/>
            <a:endParaRPr lang="en-US" dirty="0"/>
          </a:p>
          <a:p>
            <a:r>
              <a:rPr lang="en-US" dirty="0" smtClean="0"/>
              <a:t>there is no way to access elements of the stack except at the top of the stack</a:t>
            </a:r>
          </a:p>
          <a:p>
            <a:pPr marL="457200" indent="-4572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sz="2400" b="1" dirty="0" err="1" smtClean="0">
                <a:latin typeface="Consolas" panose="020B0609020204030204" pitchFamily="49" charset="0"/>
                <a:cs typeface="Courier New" pitchFamily="49" charset="0"/>
              </a:rPr>
              <a:t>st.push</a:t>
            </a:r>
            <a:r>
              <a:rPr lang="en-US" sz="2400" b="1" dirty="0" smtClean="0">
                <a:latin typeface="Consolas" panose="020B0609020204030204" pitchFamily="49" charset="0"/>
                <a:cs typeface="Courier New" pitchFamily="49" charset="0"/>
              </a:rPr>
              <a:t>("A")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sz="2400" b="1" dirty="0" err="1" smtClean="0">
                <a:latin typeface="Consolas" panose="020B0609020204030204" pitchFamily="49" charset="0"/>
                <a:cs typeface="Courier New" pitchFamily="49" charset="0"/>
              </a:rPr>
              <a:t>st.push</a:t>
            </a:r>
            <a:r>
              <a:rPr lang="en-US" sz="2400" b="1" dirty="0" smtClean="0">
                <a:latin typeface="Consolas" panose="020B0609020204030204" pitchFamily="49" charset="0"/>
                <a:cs typeface="Courier New" pitchFamily="49" charset="0"/>
              </a:rPr>
              <a:t>("B")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sz="2400" b="1" dirty="0" err="1" smtClean="0">
                <a:latin typeface="Consolas" panose="020B0609020204030204" pitchFamily="49" charset="0"/>
                <a:cs typeface="Courier New" pitchFamily="49" charset="0"/>
              </a:rPr>
              <a:t>st.push</a:t>
            </a:r>
            <a:r>
              <a:rPr lang="en-US" sz="2400" b="1" dirty="0" smtClean="0">
                <a:latin typeface="Consolas" panose="020B0609020204030204" pitchFamily="49" charset="0"/>
                <a:cs typeface="Courier New" pitchFamily="49" charset="0"/>
              </a:rPr>
              <a:t>("C")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sz="2400" b="1" dirty="0" err="1" smtClean="0">
                <a:latin typeface="Consolas" panose="020B0609020204030204" pitchFamily="49" charset="0"/>
                <a:cs typeface="Courier New" pitchFamily="49" charset="0"/>
              </a:rPr>
              <a:t>st.push</a:t>
            </a:r>
            <a:r>
              <a:rPr lang="en-US" sz="2400" b="1" dirty="0" smtClean="0">
                <a:latin typeface="Consolas" panose="020B0609020204030204" pitchFamily="49" charset="0"/>
                <a:cs typeface="Courier New" pitchFamily="49" charset="0"/>
              </a:rPr>
              <a:t>("D")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sz="2400" b="1" dirty="0" err="1" smtClean="0">
                <a:latin typeface="Consolas" panose="020B0609020204030204" pitchFamily="49" charset="0"/>
                <a:cs typeface="Courier New" pitchFamily="49" charset="0"/>
              </a:rPr>
              <a:t>st.push</a:t>
            </a:r>
            <a:r>
              <a:rPr lang="en-US" sz="2400" b="1" dirty="0" smtClean="0">
                <a:latin typeface="Consolas" panose="020B0609020204030204" pitchFamily="49" charset="0"/>
                <a:cs typeface="Courier New" pitchFamily="49" charset="0"/>
              </a:rPr>
              <a:t>("E")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24140" y="5387735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"A"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4140" y="4869175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"B"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4140" y="4350712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"C"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4140" y="3832249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"D"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24140" y="3313786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"E"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909519" y="5387638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3909519" y="4869175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909519" y="4350712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3909519" y="3832249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3909519" y="3313786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6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java.util.List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Function {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/**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  * Evaluate the function at x.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  * 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  * </a:t>
            </a:r>
            <a:r>
              <a:rPr lang="en-US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dirty="0" err="1">
                <a:solidFill>
                  <a:srgbClr val="7F9FBF"/>
                </a:solidFill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x the value at which to evaluate the function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  * </a:t>
            </a:r>
            <a:r>
              <a:rPr lang="en-US" dirty="0">
                <a:solidFill>
                  <a:srgbClr val="7F9FBF"/>
                </a:solidFill>
                <a:latin typeface="Consolas" panose="020B0609020204030204" pitchFamily="49" charset="0"/>
              </a:rPr>
              <a:t>@return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the value of the function evaluated at x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  */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/**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  * Evaluate the function at each value of x in the given list.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  *  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  * </a:t>
            </a:r>
            <a:r>
              <a:rPr lang="en-US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dirty="0" err="1">
                <a:solidFill>
                  <a:srgbClr val="7F9FBF"/>
                </a:solidFill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x a list of values at which to evaluate the function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  * </a:t>
            </a:r>
            <a:r>
              <a:rPr lang="en-US" dirty="0">
                <a:solidFill>
                  <a:srgbClr val="7F9FBF"/>
                </a:solidFill>
                <a:latin typeface="Consolas" panose="020B0609020204030204" pitchFamily="49" charset="0"/>
              </a:rPr>
              <a:t>@return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the list of values of the function evaluated at the given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  * values of x 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  */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List&lt;Double&gt;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(List&lt;Double&gt;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1144" y="2843827"/>
            <a:ext cx="339509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semicolon, and no method body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8498" y="5157210"/>
            <a:ext cx="339509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semicolon, and no method body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2146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sz="2400" b="1" dirty="0" smtClean="0">
                <a:latin typeface="Consolas" panose="020B0609020204030204" pitchFamily="49" charset="0"/>
                <a:cs typeface="Courier New" pitchFamily="49" charset="0"/>
              </a:rPr>
              <a:t>String s = st.pop()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sz="2400" b="1" dirty="0" smtClean="0">
                <a:latin typeface="Consolas" panose="020B0609020204030204" pitchFamily="49" charset="0"/>
                <a:cs typeface="Courier New" pitchFamily="49" charset="0"/>
              </a:rPr>
              <a:t>s = st.pop()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sz="2400" b="1" dirty="0" smtClean="0">
                <a:latin typeface="Consolas" panose="020B0609020204030204" pitchFamily="49" charset="0"/>
                <a:cs typeface="Courier New" pitchFamily="49" charset="0"/>
              </a:rPr>
              <a:t>s = st.pop()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sz="2400" b="1" dirty="0" smtClean="0">
                <a:latin typeface="Consolas" panose="020B0609020204030204" pitchFamily="49" charset="0"/>
                <a:cs typeface="Courier New" pitchFamily="49" charset="0"/>
              </a:rPr>
              <a:t>s = st.pop()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sz="2400" b="1" dirty="0" smtClean="0">
                <a:latin typeface="Consolas" panose="020B0609020204030204" pitchFamily="49" charset="0"/>
                <a:cs typeface="Courier New" pitchFamily="49" charset="0"/>
              </a:rPr>
              <a:t>s = st.pop()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24140" y="5387735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"A"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4140" y="4869175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"B"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4140" y="4350712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"C"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4140" y="3832249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"D"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24140" y="3313786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"E"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909519" y="5387638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3909519" y="4869175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909519" y="4350712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3909519" y="3832249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3909519" y="3313786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28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stack using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stack looks a lot like a list</a:t>
            </a:r>
          </a:p>
          <a:p>
            <a:pPr lvl="1"/>
            <a:r>
              <a:rPr lang="en-US" dirty="0" smtClean="0"/>
              <a:t>pushing an element onto the top of the stack looks like adding an element to the end of a list</a:t>
            </a:r>
          </a:p>
          <a:p>
            <a:pPr lvl="1"/>
            <a:r>
              <a:rPr lang="en-US" dirty="0" smtClean="0"/>
              <a:t>popping an element from the top of a stack looks like removing an element from the end of the list</a:t>
            </a:r>
          </a:p>
          <a:p>
            <a:pPr lvl="1"/>
            <a:endParaRPr lang="en-US" dirty="0"/>
          </a:p>
          <a:p>
            <a:r>
              <a:rPr lang="en-US" dirty="0" smtClean="0"/>
              <a:t>if we have stack inherit from list, our stack class inherits the 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add</a:t>
            </a:r>
            <a:r>
              <a:rPr lang="en-US" dirty="0" smtClean="0"/>
              <a:t> and 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remove</a:t>
            </a:r>
            <a:r>
              <a:rPr lang="en-US" dirty="0" smtClean="0"/>
              <a:t> methods from list</a:t>
            </a:r>
          </a:p>
          <a:p>
            <a:pPr lvl="1"/>
            <a:r>
              <a:rPr lang="en-US" dirty="0" smtClean="0"/>
              <a:t>we don't have to implement them ourselves</a:t>
            </a:r>
          </a:p>
          <a:p>
            <a:pPr lvl="1"/>
            <a:endParaRPr lang="en-US" dirty="0"/>
          </a:p>
          <a:p>
            <a:r>
              <a:rPr lang="en-US" dirty="0" smtClean="0"/>
              <a:t>let's try making a stack of integers by inheriting from </a:t>
            </a:r>
            <a:r>
              <a:rPr lang="en-US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ArrayList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&lt;Integer&gt;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B073-D1DB-490F-8C2E-C04F53C3776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stack using inheritance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F0055"/>
                </a:solidFill>
                <a:latin typeface="Consolas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java.util.ArrayList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BadStack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extends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&lt;Integer&gt; {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B073-D1DB-490F-8C2E-C04F53C3776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01397" y="2507288"/>
            <a:ext cx="28188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use the keyword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</a:p>
          <a:p>
            <a:r>
              <a:rPr lang="en-US" dirty="0" smtClean="0">
                <a:latin typeface="+mn-lt"/>
              </a:rPr>
              <a:t>followed by the name of</a:t>
            </a:r>
          </a:p>
          <a:p>
            <a:r>
              <a:rPr lang="en-US" dirty="0" smtClean="0">
                <a:latin typeface="+mn-lt"/>
              </a:rPr>
              <a:t>the class that you want</a:t>
            </a:r>
          </a:p>
          <a:p>
            <a:r>
              <a:rPr lang="en-US" dirty="0" smtClean="0">
                <a:latin typeface="+mn-lt"/>
              </a:rPr>
              <a:t>to extend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48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stack using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7F0055"/>
                </a:solidFill>
                <a:latin typeface="Consolas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java.util.ArrayList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BadStack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extends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&lt;Integer&gt; {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push(</a:t>
            </a:r>
            <a:r>
              <a:rPr lang="en-US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value) 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 err="1">
                <a:solidFill>
                  <a:srgbClr val="7F0055"/>
                </a:solidFill>
                <a:latin typeface="Consolas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.add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(value);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}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pop() 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last = </a:t>
            </a:r>
            <a:r>
              <a:rPr lang="en-US" dirty="0" err="1">
                <a:solidFill>
                  <a:srgbClr val="7F0055"/>
                </a:solidFill>
                <a:latin typeface="Consolas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.remove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 err="1">
                <a:solidFill>
                  <a:srgbClr val="7F0055"/>
                </a:solidFill>
                <a:latin typeface="Consolas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.size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() - 1);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last;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}</a:t>
            </a:r>
          </a:p>
          <a:p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endParaRPr lang="en-US" dirty="0">
              <a:latin typeface="Consola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8FE8-322E-4534-B97A-7EAEC60AE34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78498" y="2507288"/>
            <a:ext cx="30021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push = add to end of this list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8925" y="3808559"/>
            <a:ext cx="35371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pop = remove from end of this list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09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stack using inheritance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that's it, we’re done!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main(String[]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args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BadStack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t =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BadStack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t.push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(0);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t.push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(1);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t.push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(2);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1600" b="1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1600" b="1" i="1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println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(t);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1600" b="1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1600" b="1" i="1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println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1" dirty="0">
                <a:solidFill>
                  <a:srgbClr val="2A00FF"/>
                </a:solidFill>
                <a:latin typeface="Consolas"/>
              </a:rPr>
              <a:t>"pop: "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t.pop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1600" b="1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1600" b="1" i="1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println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1" dirty="0">
                <a:solidFill>
                  <a:srgbClr val="2A00FF"/>
                </a:solidFill>
                <a:latin typeface="Consolas"/>
              </a:rPr>
              <a:t>"pop: "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t.pop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1600" b="1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1600" b="1" i="1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println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1" dirty="0">
                <a:solidFill>
                  <a:srgbClr val="2A00FF"/>
                </a:solidFill>
                <a:latin typeface="Consolas"/>
              </a:rPr>
              <a:t>"pop: "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t.pop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}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8FE8-322E-4534-B97A-7EAEC60AE3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18673" y="4005070"/>
            <a:ext cx="132440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</a:rPr>
              <a:t>[0, 1, 2]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pop: 2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pop: 1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pop: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stack using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92932" cy="4937760"/>
          </a:xfrm>
        </p:spPr>
        <p:txBody>
          <a:bodyPr/>
          <a:lstStyle/>
          <a:p>
            <a:r>
              <a:rPr lang="en-US" dirty="0" smtClean="0"/>
              <a:t>why is this a poor implementation?</a:t>
            </a:r>
          </a:p>
          <a:p>
            <a:r>
              <a:rPr lang="en-US" dirty="0" smtClean="0"/>
              <a:t>by having </a:t>
            </a:r>
            <a:r>
              <a:rPr lang="en-US" sz="2400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BadStack</a:t>
            </a:r>
            <a:r>
              <a:rPr lang="en-US" dirty="0" smtClean="0"/>
              <a:t> inherit from </a:t>
            </a:r>
            <a:r>
              <a:rPr lang="en-US" sz="2400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ArrayList</a:t>
            </a:r>
            <a:r>
              <a:rPr lang="en-US" sz="24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&lt;Integer&gt;</a:t>
            </a:r>
            <a:r>
              <a:rPr lang="en-US" dirty="0" smtClean="0"/>
              <a:t> we are saying that a stack is a list</a:t>
            </a:r>
          </a:p>
          <a:p>
            <a:pPr lvl="1"/>
            <a:r>
              <a:rPr lang="en-US" dirty="0" smtClean="0"/>
              <a:t>anything a list can do, a stack can also do, such as:</a:t>
            </a:r>
          </a:p>
          <a:p>
            <a:pPr lvl="2"/>
            <a:r>
              <a:rPr lang="en-US" dirty="0" smtClean="0"/>
              <a:t>get a element from the middle of the stack (instead of only from the top of the stack)</a:t>
            </a:r>
          </a:p>
          <a:p>
            <a:pPr lvl="2"/>
            <a:r>
              <a:rPr lang="en-US" dirty="0" smtClean="0"/>
              <a:t>set an element in the middle of the stack</a:t>
            </a:r>
          </a:p>
          <a:p>
            <a:pPr lvl="2"/>
            <a:r>
              <a:rPr lang="en-US" dirty="0" smtClean="0"/>
              <a:t>iterate over the elements of the stack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B073-D1DB-490F-8C2E-C04F53C3776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stack using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92932" cy="4937760"/>
          </a:xfrm>
        </p:spPr>
        <p:txBody>
          <a:bodyPr/>
          <a:lstStyle/>
          <a:p>
            <a:pPr marL="0" indent="0">
              <a:buNone/>
            </a:pPr>
            <a:endParaRPr lang="en-US" sz="1600" dirty="0" smtClean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main(String[]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args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BadStack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t =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BadStack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();    </a:t>
            </a:r>
            <a:endParaRPr lang="en-US" sz="1600" b="1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t.push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(100);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t.push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(200);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t.push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(300);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1600" b="1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1600" b="1" i="1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println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1600" b="1" dirty="0" smtClean="0">
                <a:solidFill>
                  <a:srgbClr val="2A00FF"/>
                </a:solidFill>
                <a:latin typeface="Consolas"/>
              </a:rPr>
              <a:t>get(1)?: </a:t>
            </a:r>
            <a:r>
              <a:rPr lang="en-US" sz="1600" b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t.get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(1));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t.set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(1, -1000);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1600" b="1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1600" b="1" i="1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println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1600" b="1" dirty="0" smtClean="0">
                <a:solidFill>
                  <a:srgbClr val="2A00FF"/>
                </a:solidFill>
                <a:latin typeface="Consolas"/>
              </a:rPr>
              <a:t>set(1, -1000)?: </a:t>
            </a:r>
            <a:r>
              <a:rPr lang="en-US" sz="1600" b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+ t);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}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B073-D1DB-490F-8C2E-C04F53C3776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9938" y="4696354"/>
            <a:ext cx="43636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[100, 200, 300]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get(1)?: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200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set(1, -1000)?: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[100, -1000, 300]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stack using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inheritance to implement a stack is an example of an incorrect usage of inheritance</a:t>
            </a:r>
          </a:p>
          <a:p>
            <a:r>
              <a:rPr lang="en-US" dirty="0" smtClean="0"/>
              <a:t>inheritance should only be used when an is-a relationship exists</a:t>
            </a:r>
          </a:p>
          <a:p>
            <a:pPr lvl="1"/>
            <a:r>
              <a:rPr lang="en-US" dirty="0" smtClean="0"/>
              <a:t>a stack is not a list, therefore, we should not use inheritance to implement a stack</a:t>
            </a:r>
          </a:p>
          <a:p>
            <a:r>
              <a:rPr lang="en-US" dirty="0" smtClean="0"/>
              <a:t>even experts sometimes get this wrong</a:t>
            </a:r>
          </a:p>
          <a:p>
            <a:pPr lvl="1"/>
            <a:r>
              <a:rPr lang="en-US" dirty="0" smtClean="0"/>
              <a:t>early versions of the Java class library provided a stack class that inherited from a list-like class</a:t>
            </a:r>
          </a:p>
          <a:p>
            <a:pPr lvl="2"/>
            <a:r>
              <a:rPr lang="en-US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java.util.Stack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B073-D1DB-490F-8C2E-C04F53C3776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ways to implement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composition</a:t>
            </a:r>
          </a:p>
          <a:p>
            <a:r>
              <a:rPr lang="en-US" b="1" dirty="0" smtClean="0">
                <a:latin typeface="Consolas" panose="020B0609020204030204" pitchFamily="49" charset="0"/>
              </a:rPr>
              <a:t>Stack</a:t>
            </a:r>
            <a:r>
              <a:rPr lang="en-US" dirty="0" smtClean="0"/>
              <a:t> has-a </a:t>
            </a:r>
            <a:r>
              <a:rPr lang="en-US" b="1" dirty="0" smtClean="0">
                <a:latin typeface="Consolas" panose="020B0609020204030204" pitchFamily="49" charset="0"/>
              </a:rPr>
              <a:t>List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end of the list is the top of the stack</a:t>
            </a:r>
          </a:p>
          <a:p>
            <a:pPr lvl="1"/>
            <a:r>
              <a:rPr lang="en-US" b="1" dirty="0" smtClean="0">
                <a:latin typeface="Consolas" panose="020B0609020204030204" pitchFamily="49" charset="0"/>
              </a:rPr>
              <a:t>push</a:t>
            </a:r>
            <a:r>
              <a:rPr lang="en-US" dirty="0" smtClean="0"/>
              <a:t> adds an element to the end of the list</a:t>
            </a:r>
          </a:p>
          <a:p>
            <a:pPr lvl="1"/>
            <a:r>
              <a:rPr lang="en-US" b="1" dirty="0" smtClean="0">
                <a:latin typeface="Consolas" panose="020B0609020204030204" pitchFamily="49" charset="0"/>
              </a:rPr>
              <a:t>pop</a:t>
            </a:r>
            <a:r>
              <a:rPr lang="en-US" dirty="0" smtClean="0"/>
              <a:t> removes the element at the end of the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01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Inheritance (Part 2)</a:t>
            </a:r>
            <a:endParaRPr lang="en-US" dirty="0" smtClean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Notes Chapter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2F09-218D-423F-ABFC-DE72F562224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notice that the interface declares which methods exist and specifies the contract of the methods</a:t>
                </a:r>
              </a:p>
              <a:p>
                <a:pPr lvl="1"/>
                <a:r>
                  <a:rPr lang="en-US" dirty="0" smtClean="0"/>
                  <a:t>but it does </a:t>
                </a:r>
                <a:r>
                  <a:rPr lang="en-US" i="1" dirty="0" smtClean="0"/>
                  <a:t>not</a:t>
                </a:r>
                <a:r>
                  <a:rPr lang="en-US" dirty="0" smtClean="0"/>
                  <a:t> specify </a:t>
                </a:r>
                <a:r>
                  <a:rPr lang="en-US" i="1" dirty="0" smtClean="0"/>
                  <a:t>how</a:t>
                </a:r>
                <a:r>
                  <a:rPr lang="en-US" dirty="0" smtClean="0"/>
                  <a:t> the methods are implemented</a:t>
                </a:r>
              </a:p>
              <a:p>
                <a:r>
                  <a:rPr lang="en-US" dirty="0" smtClean="0"/>
                  <a:t>the method implementations are defined by classes that implement the interface</a:t>
                </a:r>
              </a:p>
              <a:p>
                <a:r>
                  <a:rPr lang="en-US" dirty="0" smtClean="0"/>
                  <a:t>consider the functions: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=1,3,5…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sup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nary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988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079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A21C0-ADAC-4253-8775-16A91D7D0F5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57650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...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5363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Komondor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BloodHound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6100" y="37147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PureBreed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72200" y="37147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Mix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71925" y="2195513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Dog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71925" y="6286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Object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9" name="Straight Arrow Connector 18"/>
          <p:cNvCxnSpPr>
            <a:stCxn id="17" idx="2"/>
            <a:endCxn id="16" idx="0"/>
          </p:cNvCxnSpPr>
          <p:nvPr/>
        </p:nvCxnSpPr>
        <p:spPr>
          <a:xfrm rot="5400000">
            <a:off x="4389437" y="1782763"/>
            <a:ext cx="823913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6" idx="2"/>
            <a:endCxn id="15" idx="0"/>
          </p:cNvCxnSpPr>
          <p:nvPr/>
        </p:nvCxnSpPr>
        <p:spPr>
          <a:xfrm rot="16200000" flipH="1">
            <a:off x="5512594" y="2226469"/>
            <a:ext cx="776287" cy="220027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6" idx="2"/>
            <a:endCxn id="14" idx="0"/>
          </p:cNvCxnSpPr>
          <p:nvPr/>
        </p:nvCxnSpPr>
        <p:spPr>
          <a:xfrm rot="5400000">
            <a:off x="3969544" y="2883694"/>
            <a:ext cx="776287" cy="88582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4" idx="2"/>
            <a:endCxn id="13" idx="0"/>
          </p:cNvCxnSpPr>
          <p:nvPr/>
        </p:nvCxnSpPr>
        <p:spPr>
          <a:xfrm rot="5400000">
            <a:off x="2200275" y="3543300"/>
            <a:ext cx="800100" cy="26289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4" idx="2"/>
            <a:endCxn id="11" idx="0"/>
          </p:cNvCxnSpPr>
          <p:nvPr/>
        </p:nvCxnSpPr>
        <p:spPr>
          <a:xfrm rot="16200000" flipH="1">
            <a:off x="4000500" y="4371975"/>
            <a:ext cx="800100" cy="97155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2874963" y="5057775"/>
            <a:ext cx="40005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57200" y="2373313"/>
            <a:ext cx="2665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Dog extends Object</a:t>
            </a:r>
            <a:endParaRPr lang="en-US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7150" y="3886200"/>
            <a:ext cx="3079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PureBreed extends Dog</a:t>
            </a:r>
            <a:endParaRPr lang="en-CA" sz="1700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892800" y="5314950"/>
            <a:ext cx="2390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Komondor extends</a:t>
            </a:r>
          </a:p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 PureBreed</a:t>
            </a:r>
            <a:endParaRPr lang="en-CA" sz="1700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4693492" y="1371600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Isosceles Triangle 23"/>
          <p:cNvSpPr/>
          <p:nvPr/>
        </p:nvSpPr>
        <p:spPr>
          <a:xfrm>
            <a:off x="4691903" y="2940748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Isosceles Triangle 24"/>
          <p:cNvSpPr/>
          <p:nvPr/>
        </p:nvSpPr>
        <p:spPr>
          <a:xfrm>
            <a:off x="3806079" y="4457700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95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Implementing Inheritance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suppose you want to implement an inheritance hierarchy that represents breeds of dogs for the purpose of helping people decide what kind of dog would be appropriate for them</a:t>
            </a:r>
          </a:p>
          <a:p>
            <a:pPr>
              <a:defRPr/>
            </a:pPr>
            <a:r>
              <a:rPr lang="en-CA" dirty="0" smtClean="0"/>
              <a:t>many possible fields:</a:t>
            </a:r>
          </a:p>
          <a:p>
            <a:pPr lvl="1">
              <a:defRPr/>
            </a:pPr>
            <a:r>
              <a:rPr lang="en-CA" dirty="0" smtClean="0"/>
              <a:t>appearance, size, energy, grooming requirements, amount of exercise needed, protectiveness, compatibility with children, etc.</a:t>
            </a:r>
          </a:p>
          <a:p>
            <a:pPr lvl="1">
              <a:defRPr/>
            </a:pPr>
            <a:r>
              <a:rPr lang="en-CA" dirty="0" smtClean="0"/>
              <a:t>we will assume two fields measured on a 10 point scale</a:t>
            </a:r>
          </a:p>
          <a:p>
            <a:pPr lvl="2">
              <a:defRPr/>
            </a:pPr>
            <a:r>
              <a:rPr lang="en-CA" dirty="0" smtClean="0"/>
              <a:t>size from 1 (small) to 10 (giant)</a:t>
            </a:r>
          </a:p>
          <a:p>
            <a:pPr lvl="2">
              <a:defRPr/>
            </a:pPr>
            <a:r>
              <a:rPr lang="en-CA" dirty="0" smtClean="0"/>
              <a:t>energy from 1 (lazy) to 10 (high energy)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2F96F-5EA7-4C42-B390-BF56AC76C0A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Dog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dirty="0" smtClean="0"/>
              <a:t>public class Dog extends Object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private </a:t>
            </a:r>
            <a:r>
              <a:rPr lang="en-US" dirty="0" err="1" smtClean="0"/>
              <a:t>int</a:t>
            </a:r>
            <a:r>
              <a:rPr lang="en-US" dirty="0" smtClean="0"/>
              <a:t> size;</a:t>
            </a:r>
          </a:p>
          <a:p>
            <a:r>
              <a:rPr lang="en-US" dirty="0" smtClean="0"/>
              <a:t>  private </a:t>
            </a:r>
            <a:r>
              <a:rPr lang="en-US" dirty="0" err="1" smtClean="0"/>
              <a:t>int</a:t>
            </a:r>
            <a:r>
              <a:rPr lang="en-US" dirty="0" smtClean="0"/>
              <a:t> energy;</a:t>
            </a:r>
          </a:p>
          <a:p>
            <a:endParaRPr lang="en-US" dirty="0" smtClean="0"/>
          </a:p>
          <a:p>
            <a:r>
              <a:rPr lang="en-US" dirty="0" smtClean="0"/>
              <a:t>  // creates an "average" dog</a:t>
            </a:r>
          </a:p>
          <a:p>
            <a:r>
              <a:rPr lang="en-US" dirty="0" smtClean="0"/>
              <a:t>  Dog()</a:t>
            </a:r>
          </a:p>
          <a:p>
            <a:r>
              <a:rPr lang="en-US" dirty="0" smtClean="0"/>
              <a:t>  {  this(5, 5); }</a:t>
            </a:r>
          </a:p>
          <a:p>
            <a:endParaRPr lang="en-US" dirty="0" smtClean="0"/>
          </a:p>
          <a:p>
            <a:r>
              <a:rPr lang="en-US" dirty="0" smtClean="0"/>
              <a:t>  Dog(</a:t>
            </a:r>
            <a:r>
              <a:rPr lang="en-US" dirty="0" err="1" smtClean="0"/>
              <a:t>int</a:t>
            </a:r>
            <a:r>
              <a:rPr lang="en-US" dirty="0" smtClean="0"/>
              <a:t> size, </a:t>
            </a:r>
            <a:r>
              <a:rPr lang="en-US" dirty="0" err="1" smtClean="0"/>
              <a:t>int</a:t>
            </a:r>
            <a:r>
              <a:rPr lang="en-US" dirty="0" smtClean="0"/>
              <a:t> energy)</a:t>
            </a:r>
          </a:p>
          <a:p>
            <a:r>
              <a:rPr lang="en-US" dirty="0" smtClean="0"/>
              <a:t>  {  </a:t>
            </a:r>
            <a:r>
              <a:rPr lang="en-US" dirty="0" err="1" smtClean="0"/>
              <a:t>this.setSize</a:t>
            </a:r>
            <a:r>
              <a:rPr lang="en-US" dirty="0" smtClean="0"/>
              <a:t>(size);  </a:t>
            </a:r>
            <a:r>
              <a:rPr lang="en-US" dirty="0" err="1" smtClean="0"/>
              <a:t>this.setEnergy</a:t>
            </a:r>
            <a:r>
              <a:rPr lang="en-US" dirty="0" smtClean="0"/>
              <a:t>(energy); 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CB72F-65AF-4AC5-AA4C-F559DE51D96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 public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getSize</a:t>
            </a:r>
            <a:r>
              <a:rPr lang="en-US" dirty="0" smtClean="0"/>
              <a:t>()</a:t>
            </a:r>
          </a:p>
          <a:p>
            <a:pPr>
              <a:defRPr/>
            </a:pPr>
            <a:r>
              <a:rPr lang="en-US" dirty="0" smtClean="0"/>
              <a:t>  { return </a:t>
            </a:r>
            <a:r>
              <a:rPr lang="en-US" dirty="0" err="1" smtClean="0"/>
              <a:t>this.size</a:t>
            </a:r>
            <a:r>
              <a:rPr lang="en-US" dirty="0" smtClean="0"/>
              <a:t>; }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 public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getEnergy</a:t>
            </a:r>
            <a:r>
              <a:rPr lang="en-US" dirty="0" smtClean="0"/>
              <a:t>()</a:t>
            </a:r>
          </a:p>
          <a:p>
            <a:pPr>
              <a:defRPr/>
            </a:pPr>
            <a:r>
              <a:rPr lang="en-US" dirty="0" smtClean="0"/>
              <a:t>  { return </a:t>
            </a:r>
            <a:r>
              <a:rPr lang="en-US" dirty="0" err="1" smtClean="0"/>
              <a:t>this.energy</a:t>
            </a:r>
            <a:r>
              <a:rPr lang="en-US" dirty="0" smtClean="0"/>
              <a:t>; }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 public </a:t>
            </a:r>
            <a:r>
              <a:rPr lang="en-US" dirty="0" smtClean="0">
                <a:solidFill>
                  <a:srgbClr val="FF0000"/>
                </a:solidFill>
              </a:rPr>
              <a:t>final</a:t>
            </a:r>
            <a:r>
              <a:rPr lang="en-US" dirty="0" smtClean="0"/>
              <a:t> void </a:t>
            </a:r>
            <a:r>
              <a:rPr lang="en-US" dirty="0" err="1" smtClean="0"/>
              <a:t>setSize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size)</a:t>
            </a:r>
          </a:p>
          <a:p>
            <a:pPr>
              <a:defRPr/>
            </a:pPr>
            <a:r>
              <a:rPr lang="en-US" dirty="0" smtClean="0"/>
              <a:t>  { </a:t>
            </a:r>
            <a:r>
              <a:rPr lang="en-US" dirty="0" err="1" smtClean="0"/>
              <a:t>this.size</a:t>
            </a:r>
            <a:r>
              <a:rPr lang="en-US" dirty="0" smtClean="0"/>
              <a:t> = size; }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 public </a:t>
            </a:r>
            <a:r>
              <a:rPr lang="en-US" dirty="0" smtClean="0">
                <a:solidFill>
                  <a:srgbClr val="FF0000"/>
                </a:solidFill>
              </a:rPr>
              <a:t>final</a:t>
            </a:r>
            <a:r>
              <a:rPr lang="en-US" dirty="0" smtClean="0"/>
              <a:t> void </a:t>
            </a:r>
            <a:r>
              <a:rPr lang="en-US" dirty="0" err="1" smtClean="0"/>
              <a:t>setEnergy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energy)</a:t>
            </a:r>
          </a:p>
          <a:p>
            <a:pPr>
              <a:defRPr/>
            </a:pPr>
            <a:r>
              <a:rPr lang="en-US" dirty="0" smtClean="0"/>
              <a:t>  { </a:t>
            </a:r>
            <a:r>
              <a:rPr lang="en-US" dirty="0" err="1" smtClean="0"/>
              <a:t>this.energy</a:t>
            </a:r>
            <a:r>
              <a:rPr lang="en-US" dirty="0" smtClean="0"/>
              <a:t> = energy; }</a:t>
            </a:r>
          </a:p>
          <a:p>
            <a:pPr>
              <a:defRPr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34A2-D5BF-4DD8-9DAB-06E05C578AB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15050" y="5772150"/>
            <a:ext cx="2457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why final? stay tuned…</a:t>
            </a:r>
          </a:p>
        </p:txBody>
      </p:sp>
    </p:spTree>
    <p:extLst>
      <p:ext uri="{BB962C8B-B14F-4D97-AF65-F5344CB8AC3E}">
        <p14:creationId xmlns:p14="http://schemas.microsoft.com/office/powerpoint/2010/main" val="40413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What is a Subclass?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 subclass looks like a new class that has the same API as its superclass with perhaps some additional methods and fields</a:t>
            </a:r>
          </a:p>
          <a:p>
            <a:pPr lvl="1">
              <a:defRPr/>
            </a:pPr>
            <a:r>
              <a:rPr lang="en-US" dirty="0"/>
              <a:t>the new class has direct access to 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dirty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protected</a:t>
            </a:r>
            <a:r>
              <a:rPr lang="en-US" dirty="0" smtClean="0">
                <a:cs typeface="Courier New" pitchFamily="49" charset="0"/>
              </a:rPr>
              <a:t>*</a:t>
            </a:r>
            <a:r>
              <a:rPr lang="en-US" dirty="0" smtClean="0"/>
              <a:t> fields and </a:t>
            </a:r>
            <a:r>
              <a:rPr lang="en-US" dirty="0"/>
              <a:t>methods without having to re-declare or re-implement them</a:t>
            </a:r>
          </a:p>
          <a:p>
            <a:pPr lvl="1">
              <a:defRPr/>
            </a:pPr>
            <a:r>
              <a:rPr lang="en-US" dirty="0"/>
              <a:t>the new class can introduce new fields and methods</a:t>
            </a:r>
          </a:p>
          <a:p>
            <a:pPr lvl="1">
              <a:defRPr/>
            </a:pPr>
            <a:r>
              <a:rPr lang="en-US" dirty="0"/>
              <a:t>the new class can re-define (override) its superclass methods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18F09-D235-4773-ABDD-FA42142B31A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16062" y="6424564"/>
            <a:ext cx="487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* the notes does not discuss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dirty="0" smtClean="0">
                <a:latin typeface="+mn-lt"/>
              </a:rPr>
              <a:t> access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315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Mix UML Diagram</a:t>
            </a:r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mixed breed dog is a dog whose ancestry is unknown or includes more than one pure breed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24AEC-756F-4962-A3E2-5B23A339634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897063" y="2852930"/>
            <a:ext cx="2338387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CA" sz="2000" b="1">
                <a:latin typeface="Courier New" pitchFamily="49" charset="0"/>
                <a:cs typeface="Courier New" pitchFamily="49" charset="0"/>
              </a:rPr>
              <a:t>Dog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1885950" y="4229292"/>
            <a:ext cx="2376488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2000" b="1">
                <a:latin typeface="Courier New" pitchFamily="49" charset="0"/>
                <a:cs typeface="Courier New" pitchFamily="49" charset="0"/>
              </a:rPr>
              <a:t>Mix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Straight Arrow Connector 9"/>
          <p:cNvCxnSpPr>
            <a:stCxn id="28676" idx="2"/>
            <a:endCxn id="28677" idx="0"/>
          </p:cNvCxnSpPr>
          <p:nvPr/>
        </p:nvCxnSpPr>
        <p:spPr>
          <a:xfrm rot="16200000" flipH="1">
            <a:off x="2582070" y="3736373"/>
            <a:ext cx="976312" cy="95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TextBox 9"/>
          <p:cNvSpPr txBox="1">
            <a:spLocks noChangeArrowheads="1"/>
          </p:cNvSpPr>
          <p:nvPr/>
        </p:nvSpPr>
        <p:spPr bwMode="auto">
          <a:xfrm>
            <a:off x="5262563" y="3829242"/>
            <a:ext cx="338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0" name="TextBox 10"/>
          <p:cNvSpPr txBox="1">
            <a:spLocks noChangeArrowheads="1"/>
          </p:cNvSpPr>
          <p:nvPr/>
        </p:nvSpPr>
        <p:spPr bwMode="auto">
          <a:xfrm>
            <a:off x="5543550" y="4224530"/>
            <a:ext cx="2800350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>
                <a:latin typeface="Courier New" pitchFamily="49" charset="0"/>
                <a:cs typeface="Courier New" pitchFamily="49" charset="0"/>
              </a:rPr>
              <a:t>ArrayList&lt;String&gt;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28680" idx="1"/>
          </p:cNvCxnSpPr>
          <p:nvPr/>
        </p:nvCxnSpPr>
        <p:spPr>
          <a:xfrm flipV="1">
            <a:off x="4686300" y="4424555"/>
            <a:ext cx="857250" cy="47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amond 13"/>
          <p:cNvSpPr/>
          <p:nvPr/>
        </p:nvSpPr>
        <p:spPr>
          <a:xfrm>
            <a:off x="4286250" y="4286442"/>
            <a:ext cx="400050" cy="285750"/>
          </a:xfrm>
          <a:prstGeom prst="diamond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83" name="TextBox 18"/>
          <p:cNvSpPr txBox="1">
            <a:spLocks noChangeArrowheads="1"/>
          </p:cNvSpPr>
          <p:nvPr/>
        </p:nvSpPr>
        <p:spPr bwMode="auto">
          <a:xfrm>
            <a:off x="4572000" y="4629342"/>
            <a:ext cx="1108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>
                <a:latin typeface="Courier New" pitchFamily="49" charset="0"/>
                <a:cs typeface="Courier New" pitchFamily="49" charset="0"/>
              </a:rPr>
              <a:t>breeds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2966293" y="3244434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36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F6DE-6F64-4B44-A198-2FF4861D2DD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738350"/>
              </p:ext>
            </p:extLst>
          </p:nvPr>
        </p:nvGraphicFramePr>
        <p:xfrm>
          <a:off x="539510" y="203008"/>
          <a:ext cx="401955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Dog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 size :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 energy :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setSize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setEnergy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equals(Object)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: </a:t>
                      </a:r>
                      <a:r>
                        <a:rPr lang="en-CA" sz="1600" b="1" baseline="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boolean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hashCode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: </a:t>
                      </a:r>
                      <a:r>
                        <a:rPr lang="en-CA" sz="1600" b="1" baseline="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toString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: String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814831"/>
              </p:ext>
            </p:extLst>
          </p:nvPr>
        </p:nvGraphicFramePr>
        <p:xfrm>
          <a:off x="539510" y="3849495"/>
          <a:ext cx="401955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Mix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 breeds :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ArrayList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&lt;String&gt;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getBreeds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 : List&lt;String&gt;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equals(Object)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: </a:t>
                      </a:r>
                      <a:r>
                        <a:rPr lang="en-CA" sz="1600" b="1" baseline="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boolean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hashCode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: </a:t>
                      </a:r>
                      <a:r>
                        <a:rPr lang="en-CA" sz="1600" b="1" baseline="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toString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: String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5400000" flipH="1" flipV="1">
            <a:off x="2280998" y="3535170"/>
            <a:ext cx="630238" cy="15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7"/>
          <p:cNvSpPr/>
          <p:nvPr/>
        </p:nvSpPr>
        <p:spPr>
          <a:xfrm>
            <a:off x="2486627" y="3222078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401615"/>
              </p:ext>
            </p:extLst>
          </p:nvPr>
        </p:nvGraphicFramePr>
        <p:xfrm>
          <a:off x="4802428" y="3847176"/>
          <a:ext cx="401955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0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subclass</a:t>
                      </a:r>
                      <a:r>
                        <a:rPr lang="en-CA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 can add new fields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subclass can add new methods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subclass can change the implementation of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inherited methods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ight Brace 1"/>
          <p:cNvSpPr/>
          <p:nvPr/>
        </p:nvSpPr>
        <p:spPr>
          <a:xfrm>
            <a:off x="4629606" y="4926781"/>
            <a:ext cx="172821" cy="86410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4629607" y="4581140"/>
            <a:ext cx="172821" cy="23057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4629607" y="4235498"/>
            <a:ext cx="172821" cy="23057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What is a Subclass?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 subclass looks like a new class that has the same API as its superclass with perhaps some additional methods and fields</a:t>
            </a:r>
          </a:p>
          <a:p>
            <a:pPr>
              <a:defRPr/>
            </a:pPr>
            <a:r>
              <a:rPr lang="en-CA" dirty="0" smtClean="0"/>
              <a:t>inheritance does more than copy the API of the </a:t>
            </a:r>
            <a:r>
              <a:rPr lang="en-CA" dirty="0" err="1" smtClean="0"/>
              <a:t>superclass</a:t>
            </a:r>
            <a:endParaRPr lang="en-CA" dirty="0" smtClean="0"/>
          </a:p>
          <a:p>
            <a:pPr lvl="1">
              <a:defRPr/>
            </a:pPr>
            <a:r>
              <a:rPr lang="en-CA" dirty="0" smtClean="0"/>
              <a:t>the derived class contains a </a:t>
            </a:r>
            <a:r>
              <a:rPr lang="en-CA" dirty="0" err="1" smtClean="0"/>
              <a:t>subobject</a:t>
            </a:r>
            <a:r>
              <a:rPr lang="en-CA" dirty="0" smtClean="0"/>
              <a:t> of the parent class</a:t>
            </a:r>
          </a:p>
          <a:p>
            <a:pPr lvl="1">
              <a:defRPr/>
            </a:pPr>
            <a:r>
              <a:rPr lang="en-CA" dirty="0" smtClean="0"/>
              <a:t>the </a:t>
            </a:r>
            <a:r>
              <a:rPr lang="en-CA" dirty="0" err="1" smtClean="0"/>
              <a:t>superclass</a:t>
            </a:r>
            <a:r>
              <a:rPr lang="en-CA" dirty="0" smtClean="0"/>
              <a:t> </a:t>
            </a:r>
            <a:r>
              <a:rPr lang="en-CA" dirty="0" err="1" smtClean="0"/>
              <a:t>subobject</a:t>
            </a:r>
            <a:r>
              <a:rPr lang="en-CA" dirty="0" smtClean="0"/>
              <a:t> needs to be constructed (just like a regular object)</a:t>
            </a:r>
          </a:p>
          <a:p>
            <a:pPr lvl="2">
              <a:defRPr/>
            </a:pPr>
            <a:r>
              <a:rPr lang="en-CA" dirty="0" smtClean="0"/>
              <a:t>the mechanism to perform the construction of the  </a:t>
            </a:r>
            <a:r>
              <a:rPr lang="en-CA" dirty="0" err="1" smtClean="0"/>
              <a:t>superclass</a:t>
            </a:r>
            <a:r>
              <a:rPr lang="en-CA" dirty="0" smtClean="0"/>
              <a:t> </a:t>
            </a:r>
            <a:r>
              <a:rPr lang="en-CA" dirty="0" err="1" smtClean="0"/>
              <a:t>subobject</a:t>
            </a:r>
            <a:r>
              <a:rPr lang="en-CA" dirty="0" smtClean="0"/>
              <a:t> is to call the </a:t>
            </a:r>
            <a:r>
              <a:rPr lang="en-CA" dirty="0" err="1" smtClean="0"/>
              <a:t>superclass</a:t>
            </a:r>
            <a:r>
              <a:rPr lang="en-CA" dirty="0" smtClean="0"/>
              <a:t> constructor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18F09-D235-4773-ABDD-FA42142B31A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Subclass?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another model of inheritance is to imagine that the subclass contains all of the fields of the parent class (including the private fields), but cannot directly use the private fields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B073-D1DB-490F-8C2E-C04F53C3776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Mix Memory Diagram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182D9-E3AD-4D97-8B7E-87556B1C75B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612478"/>
              </p:ext>
            </p:extLst>
          </p:nvPr>
        </p:nvGraphicFramePr>
        <p:xfrm>
          <a:off x="3600450" y="2316163"/>
          <a:ext cx="43053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09"/>
                <a:gridCol w="3282791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500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Mix object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size</a:t>
                      </a:r>
                      <a:endParaRPr lang="en-US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energy</a:t>
                      </a:r>
                      <a:endParaRPr lang="en-US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endParaRPr lang="en-US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smtClean="0">
                          <a:latin typeface="Courier New" pitchFamily="49" charset="0"/>
                          <a:cs typeface="Courier New" pitchFamily="49" charset="0"/>
                        </a:rPr>
                        <a:t>breeds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latin typeface="Courier New" pitchFamily="49" charset="0"/>
                          <a:cs typeface="Courier New" pitchFamily="49" charset="0"/>
                        </a:rPr>
                        <a:t>1000a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50" y="2905125"/>
            <a:ext cx="325018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CA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CA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and </a:t>
            </a:r>
            <a:r>
              <a:rPr lang="en-CA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energy</a:t>
            </a:r>
            <a:r>
              <a:rPr lang="en-CA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belong to</a:t>
            </a:r>
            <a:br>
              <a:rPr lang="en-CA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CA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 the superclass</a:t>
            </a:r>
            <a:endParaRPr lang="en-CA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private in superclass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not accessible by name to </a:t>
            </a:r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Mix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Square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implements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Function {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646464"/>
                </a:solidFill>
                <a:latin typeface="Consolas" panose="020B0609020204030204" pitchFamily="49" charset="0"/>
              </a:rPr>
              <a:t>@Override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646464"/>
                </a:solidFill>
                <a:latin typeface="Consolas" panose="020B0609020204030204" pitchFamily="49" charset="0"/>
              </a:rPr>
              <a:t>@Override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List&lt;Double&gt;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(List&lt;Double&gt;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List&lt;Double&gt;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&lt;&gt;();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(Double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.eval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// no constructors because </a:t>
            </a:r>
            <a:r>
              <a:rPr lang="en-US" dirty="0" smtClean="0">
                <a:solidFill>
                  <a:srgbClr val="3F7F5F"/>
                </a:solidFill>
                <a:latin typeface="Consolas" panose="020B0609020204030204" pitchFamily="49" charset="0"/>
              </a:rPr>
              <a:t>Square has </a:t>
            </a:r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no </a:t>
            </a:r>
            <a:r>
              <a:rPr lang="en-US" dirty="0" smtClean="0">
                <a:solidFill>
                  <a:srgbClr val="3F7F5F"/>
                </a:solidFill>
                <a:latin typeface="Consolas" panose="020B0609020204030204" pitchFamily="49" charset="0"/>
              </a:rPr>
              <a:t>fields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5677" y="203008"/>
            <a:ext cx="363477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Square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implements the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Function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interface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5677" y="1297541"/>
            <a:ext cx="362932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Square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must provide an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implementation of </a:t>
            </a:r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eval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(double)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9675" y="2908919"/>
            <a:ext cx="260532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Square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must provide an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implementation of 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eval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(List&lt;Double&gt;)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006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Constructors of Subclasses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purpose of a constructor is to set the values of the fields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dirty="0" smtClean="0"/>
              <a:t> object</a:t>
            </a:r>
          </a:p>
          <a:p>
            <a:r>
              <a:rPr lang="en-US" dirty="0" smtClean="0"/>
              <a:t>how can a constructor set the value of a field that belongs to the superclass and is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by calling the superclass constructor and passing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dirty="0" smtClean="0"/>
              <a:t> as an implicit argument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1DA6A-3C0F-42AB-AE65-17666D08040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Constructors of Subclasses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CA" dirty="0" smtClean="0"/>
              <a:t>the first line in the body of every constructor </a:t>
            </a:r>
            <a:r>
              <a:rPr lang="en-CA" b="1" i="1" dirty="0" smtClean="0"/>
              <a:t>must</a:t>
            </a:r>
            <a:r>
              <a:rPr lang="en-CA" dirty="0" smtClean="0"/>
              <a:t> be a call to another constructor</a:t>
            </a:r>
          </a:p>
          <a:p>
            <a:pPr lvl="1">
              <a:defRPr/>
            </a:pPr>
            <a:r>
              <a:rPr lang="en-CA" dirty="0" smtClean="0"/>
              <a:t>if it is not then Java will insert a call to the </a:t>
            </a:r>
            <a:r>
              <a:rPr lang="en-CA" dirty="0" err="1" smtClean="0"/>
              <a:t>superclass</a:t>
            </a:r>
            <a:r>
              <a:rPr lang="en-CA" dirty="0" smtClean="0"/>
              <a:t> default constructor</a:t>
            </a:r>
          </a:p>
          <a:p>
            <a:pPr lvl="2">
              <a:defRPr/>
            </a:pPr>
            <a:r>
              <a:rPr lang="en-CA" dirty="0" smtClean="0"/>
              <a:t>if the </a:t>
            </a:r>
            <a:r>
              <a:rPr lang="en-CA" dirty="0" err="1" smtClean="0"/>
              <a:t>superclass</a:t>
            </a:r>
            <a:r>
              <a:rPr lang="en-CA" dirty="0" smtClean="0"/>
              <a:t> default constructor does not exist or is private then a compilation error occurs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dirty="0" smtClean="0"/>
              <a:t>a call to another constructor can only occur on the first line in the body of a constructor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dirty="0" smtClean="0"/>
              <a:t>the </a:t>
            </a:r>
            <a:r>
              <a:rPr lang="en-CA" dirty="0" err="1" smtClean="0"/>
              <a:t>superclass</a:t>
            </a:r>
            <a:r>
              <a:rPr lang="en-CA" dirty="0" smtClean="0"/>
              <a:t> constructor must be called during construction of the derived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635E0-155E-43AB-886E-B7C6491C950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Mix (version 1)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1900" dirty="0" smtClean="0"/>
              <a:t>public final class Mix extends Dog { </a:t>
            </a:r>
          </a:p>
          <a:p>
            <a:pPr>
              <a:defRPr/>
            </a:pPr>
            <a:r>
              <a:rPr lang="en-US" sz="1900" dirty="0">
                <a:solidFill>
                  <a:srgbClr val="0070C0"/>
                </a:solidFill>
              </a:rPr>
              <a:t> </a:t>
            </a:r>
            <a:r>
              <a:rPr lang="en-US" sz="1900" dirty="0" smtClean="0">
                <a:solidFill>
                  <a:srgbClr val="0070C0"/>
                </a:solidFill>
              </a:rPr>
              <a:t> // no declaration of size or energy; part of Dog</a:t>
            </a:r>
          </a:p>
          <a:p>
            <a:pPr>
              <a:defRPr/>
            </a:pPr>
            <a:r>
              <a:rPr lang="en-US" sz="1900" dirty="0" smtClean="0"/>
              <a:t>  private </a:t>
            </a:r>
            <a:r>
              <a:rPr lang="en-US" sz="1900" dirty="0" err="1" smtClean="0"/>
              <a:t>ArrayList</a:t>
            </a:r>
            <a:r>
              <a:rPr lang="en-US" sz="1900" dirty="0" smtClean="0"/>
              <a:t>&lt;String&gt; breeds;</a:t>
            </a:r>
          </a:p>
          <a:p>
            <a:pPr>
              <a:defRPr/>
            </a:pPr>
            <a:endParaRPr lang="en-US" sz="1900" dirty="0" smtClean="0"/>
          </a:p>
          <a:p>
            <a:pPr>
              <a:defRPr/>
            </a:pPr>
            <a:r>
              <a:rPr lang="en-US" sz="1900" dirty="0" smtClean="0"/>
              <a:t>  public Mix () { </a:t>
            </a:r>
          </a:p>
          <a:p>
            <a:pPr>
              <a:defRPr/>
            </a:pPr>
            <a:r>
              <a:rPr lang="en-US" sz="1900" dirty="0">
                <a:solidFill>
                  <a:srgbClr val="0070C0"/>
                </a:solidFill>
              </a:rPr>
              <a:t> </a:t>
            </a:r>
            <a:r>
              <a:rPr lang="en-US" sz="1900" dirty="0" smtClean="0">
                <a:solidFill>
                  <a:srgbClr val="0070C0"/>
                </a:solidFill>
              </a:rPr>
              <a:t>   // call to a Dog constructor</a:t>
            </a:r>
          </a:p>
          <a:p>
            <a:pPr>
              <a:defRPr/>
            </a:pPr>
            <a:r>
              <a:rPr lang="en-US" sz="1900" dirty="0" smtClean="0"/>
              <a:t>    super();</a:t>
            </a:r>
          </a:p>
          <a:p>
            <a:pPr>
              <a:defRPr/>
            </a:pPr>
            <a:r>
              <a:rPr lang="en-CA" sz="1900" dirty="0" smtClean="0"/>
              <a:t>    </a:t>
            </a:r>
            <a:r>
              <a:rPr lang="en-CA" sz="1900" dirty="0" err="1" smtClean="0"/>
              <a:t>this.breeds</a:t>
            </a:r>
            <a:r>
              <a:rPr lang="en-CA" sz="1900" dirty="0" smtClean="0"/>
              <a:t> = new </a:t>
            </a:r>
            <a:r>
              <a:rPr lang="en-CA" sz="1900" dirty="0" err="1" smtClean="0"/>
              <a:t>ArrayList</a:t>
            </a:r>
            <a:r>
              <a:rPr lang="en-CA" sz="1900" dirty="0" smtClean="0"/>
              <a:t>&lt;String&gt;();</a:t>
            </a:r>
            <a:endParaRPr lang="en-US" sz="1900" dirty="0" smtClean="0"/>
          </a:p>
          <a:p>
            <a:pPr>
              <a:defRPr/>
            </a:pPr>
            <a:r>
              <a:rPr lang="en-US" sz="1900" dirty="0" smtClean="0"/>
              <a:t>  }</a:t>
            </a:r>
          </a:p>
          <a:p>
            <a:pPr>
              <a:defRPr/>
            </a:pPr>
            <a:endParaRPr lang="en-US" sz="1900" dirty="0" smtClean="0"/>
          </a:p>
          <a:p>
            <a:pPr>
              <a:defRPr/>
            </a:pPr>
            <a:r>
              <a:rPr lang="en-US" sz="1900" dirty="0" smtClean="0"/>
              <a:t>  public Mix(</a:t>
            </a:r>
            <a:r>
              <a:rPr lang="en-US" sz="1900" dirty="0" err="1" smtClean="0"/>
              <a:t>int</a:t>
            </a:r>
            <a:r>
              <a:rPr lang="en-US" sz="1900" dirty="0" smtClean="0"/>
              <a:t> size, </a:t>
            </a:r>
            <a:r>
              <a:rPr lang="en-US" sz="1900" dirty="0" err="1" smtClean="0"/>
              <a:t>int</a:t>
            </a:r>
            <a:r>
              <a:rPr lang="en-US" sz="1900" dirty="0" smtClean="0"/>
              <a:t> energy) { </a:t>
            </a:r>
          </a:p>
          <a:p>
            <a:pPr>
              <a:defRPr/>
            </a:pPr>
            <a:r>
              <a:rPr lang="en-US" sz="1900" dirty="0">
                <a:solidFill>
                  <a:srgbClr val="0070C0"/>
                </a:solidFill>
              </a:rPr>
              <a:t> </a:t>
            </a:r>
            <a:r>
              <a:rPr lang="en-US" sz="1900" dirty="0" smtClean="0">
                <a:solidFill>
                  <a:srgbClr val="0070C0"/>
                </a:solidFill>
              </a:rPr>
              <a:t>   // call to a Dog constructor</a:t>
            </a:r>
          </a:p>
          <a:p>
            <a:pPr>
              <a:defRPr/>
            </a:pPr>
            <a:r>
              <a:rPr lang="en-US" sz="1900" dirty="0" smtClean="0"/>
              <a:t>    super(size, energy);</a:t>
            </a:r>
          </a:p>
          <a:p>
            <a:pPr>
              <a:defRPr/>
            </a:pPr>
            <a:r>
              <a:rPr lang="en-CA" sz="1900" dirty="0" smtClean="0"/>
              <a:t>    </a:t>
            </a:r>
            <a:r>
              <a:rPr lang="en-CA" sz="1900" dirty="0" err="1" smtClean="0"/>
              <a:t>this.breeds</a:t>
            </a:r>
            <a:r>
              <a:rPr lang="en-CA" sz="1900" dirty="0" smtClean="0"/>
              <a:t> = new </a:t>
            </a:r>
            <a:r>
              <a:rPr lang="en-CA" sz="1900" dirty="0" err="1" smtClean="0"/>
              <a:t>ArrayList</a:t>
            </a:r>
            <a:r>
              <a:rPr lang="en-CA" sz="1900" dirty="0" smtClean="0"/>
              <a:t>&lt;String&gt;();</a:t>
            </a:r>
            <a:endParaRPr lang="en-US" sz="1900" dirty="0" smtClean="0"/>
          </a:p>
          <a:p>
            <a:pPr>
              <a:defRPr/>
            </a:pPr>
            <a:r>
              <a:rPr lang="en-US" sz="1900" dirty="0" smtClean="0"/>
              <a:t>  }</a:t>
            </a:r>
          </a:p>
          <a:p>
            <a:pPr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EA13E-A114-41A5-B1ED-9EF664885AF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en-CA" dirty="0" smtClean="0"/>
          </a:p>
          <a:p>
            <a:r>
              <a:rPr lang="en-CA" dirty="0" smtClean="0"/>
              <a:t>  public Mix(</a:t>
            </a:r>
            <a:r>
              <a:rPr lang="en-CA" dirty="0" err="1" smtClean="0"/>
              <a:t>int</a:t>
            </a:r>
            <a:r>
              <a:rPr lang="en-CA" dirty="0" smtClean="0"/>
              <a:t> size, </a:t>
            </a:r>
            <a:r>
              <a:rPr lang="en-CA" dirty="0" err="1" smtClean="0"/>
              <a:t>int</a:t>
            </a:r>
            <a:r>
              <a:rPr lang="en-CA" dirty="0" smtClean="0"/>
              <a:t> energy,</a:t>
            </a:r>
          </a:p>
          <a:p>
            <a:r>
              <a:rPr lang="en-CA" dirty="0" smtClean="0"/>
              <a:t>             </a:t>
            </a:r>
            <a:r>
              <a:rPr lang="en-US" dirty="0" err="1" smtClean="0"/>
              <a:t>ArrayList</a:t>
            </a:r>
            <a:r>
              <a:rPr lang="en-US" dirty="0" smtClean="0"/>
              <a:t>&lt;String&gt; breeds) </a:t>
            </a:r>
            <a:r>
              <a:rPr lang="en-CA" dirty="0" smtClean="0"/>
              <a:t>{ </a:t>
            </a:r>
          </a:p>
          <a:p>
            <a:r>
              <a:rPr lang="en-CA" dirty="0">
                <a:solidFill>
                  <a:srgbClr val="0070C0"/>
                </a:solidFill>
              </a:rPr>
              <a:t> </a:t>
            </a:r>
            <a:r>
              <a:rPr lang="en-CA" dirty="0" smtClean="0">
                <a:solidFill>
                  <a:srgbClr val="0070C0"/>
                </a:solidFill>
              </a:rPr>
              <a:t>   // call to a Dog constructor</a:t>
            </a:r>
          </a:p>
          <a:p>
            <a:r>
              <a:rPr lang="en-CA" dirty="0" smtClean="0"/>
              <a:t>    super(size, energy);</a:t>
            </a:r>
          </a:p>
          <a:p>
            <a:r>
              <a:rPr lang="en-CA" dirty="0" smtClean="0"/>
              <a:t>    </a:t>
            </a:r>
            <a:r>
              <a:rPr lang="en-CA" dirty="0" err="1" smtClean="0"/>
              <a:t>this.breeds</a:t>
            </a:r>
            <a:r>
              <a:rPr lang="en-CA" dirty="0" smtClean="0"/>
              <a:t> = new </a:t>
            </a:r>
            <a:r>
              <a:rPr lang="en-CA" dirty="0" err="1" smtClean="0"/>
              <a:t>ArrayList</a:t>
            </a:r>
            <a:r>
              <a:rPr lang="en-CA" dirty="0" smtClean="0"/>
              <a:t>&lt;String&gt;(breeds);</a:t>
            </a:r>
          </a:p>
          <a:p>
            <a:r>
              <a:rPr lang="en-CA" dirty="0" smtClean="0"/>
              <a:t>  }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713DD-05D5-44F4-835C-5D5840115347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 (version 2 using chaining)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public final class Mix extends Dog { </a:t>
            </a:r>
          </a:p>
          <a:p>
            <a:pPr>
              <a:defRPr/>
            </a:pP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 // no declaration of size or energy; part of Dog</a:t>
            </a:r>
            <a:endParaRPr lang="en-US" sz="1800" dirty="0" smtClean="0"/>
          </a:p>
          <a:p>
            <a:pPr>
              <a:defRPr/>
            </a:pPr>
            <a:r>
              <a:rPr lang="en-US" dirty="0" smtClean="0"/>
              <a:t>  private </a:t>
            </a:r>
            <a:r>
              <a:rPr lang="en-US" dirty="0" err="1" smtClean="0"/>
              <a:t>ArrayList</a:t>
            </a:r>
            <a:r>
              <a:rPr lang="en-US" dirty="0" smtClean="0"/>
              <a:t>&lt;String&gt; breeds;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 public Mix () { </a:t>
            </a: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// call to a Mix constructor</a:t>
            </a:r>
          </a:p>
          <a:p>
            <a:pPr>
              <a:defRPr/>
            </a:pPr>
            <a:r>
              <a:rPr lang="en-US" dirty="0" smtClean="0"/>
              <a:t>    this(5, 5); </a:t>
            </a:r>
          </a:p>
          <a:p>
            <a:pPr>
              <a:defRPr/>
            </a:pPr>
            <a:r>
              <a:rPr lang="en-US" dirty="0" smtClean="0"/>
              <a:t>  }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 public Mix(</a:t>
            </a:r>
            <a:r>
              <a:rPr lang="en-US" dirty="0" err="1" smtClean="0"/>
              <a:t>int</a:t>
            </a:r>
            <a:r>
              <a:rPr lang="en-US" dirty="0" smtClean="0"/>
              <a:t> size, </a:t>
            </a:r>
            <a:r>
              <a:rPr lang="en-US" dirty="0" err="1" smtClean="0"/>
              <a:t>int</a:t>
            </a:r>
            <a:r>
              <a:rPr lang="en-US" dirty="0" smtClean="0"/>
              <a:t> energy) { </a:t>
            </a: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// call to a Mix constructor</a:t>
            </a:r>
          </a:p>
          <a:p>
            <a:pPr>
              <a:defRPr/>
            </a:pPr>
            <a:r>
              <a:rPr lang="en-US" dirty="0" smtClean="0"/>
              <a:t>    this(size, energy, new </a:t>
            </a:r>
            <a:r>
              <a:rPr lang="en-US" dirty="0" err="1" smtClean="0"/>
              <a:t>ArrayList</a:t>
            </a:r>
            <a:r>
              <a:rPr lang="en-US" dirty="0" smtClean="0"/>
              <a:t>&lt;String&gt;());</a:t>
            </a:r>
          </a:p>
          <a:p>
            <a:pPr>
              <a:defRPr/>
            </a:pPr>
            <a:r>
              <a:rPr lang="en-US" dirty="0" smtClean="0"/>
              <a:t>  }</a:t>
            </a:r>
          </a:p>
          <a:p>
            <a:pPr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A5460-4C38-4DD3-BAEF-321034C9AC9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en-CA" dirty="0" smtClean="0"/>
          </a:p>
          <a:p>
            <a:r>
              <a:rPr lang="en-CA" dirty="0" smtClean="0"/>
              <a:t>  public Mix(</a:t>
            </a:r>
            <a:r>
              <a:rPr lang="en-CA" dirty="0" err="1" smtClean="0"/>
              <a:t>int</a:t>
            </a:r>
            <a:r>
              <a:rPr lang="en-CA" dirty="0" smtClean="0"/>
              <a:t> size, </a:t>
            </a:r>
            <a:r>
              <a:rPr lang="en-CA" dirty="0" err="1" smtClean="0"/>
              <a:t>int</a:t>
            </a:r>
            <a:r>
              <a:rPr lang="en-CA" dirty="0" smtClean="0"/>
              <a:t> energy,</a:t>
            </a:r>
          </a:p>
          <a:p>
            <a:r>
              <a:rPr lang="en-CA" dirty="0" smtClean="0"/>
              <a:t>             </a:t>
            </a:r>
            <a:r>
              <a:rPr lang="en-US" dirty="0" err="1" smtClean="0"/>
              <a:t>ArrayList</a:t>
            </a:r>
            <a:r>
              <a:rPr lang="en-US" dirty="0" smtClean="0"/>
              <a:t>&lt;String&gt; breeds) </a:t>
            </a:r>
            <a:r>
              <a:rPr lang="en-CA" dirty="0" smtClean="0"/>
              <a:t>{ </a:t>
            </a:r>
          </a:p>
          <a:p>
            <a:r>
              <a:rPr lang="en-CA" dirty="0">
                <a:solidFill>
                  <a:srgbClr val="0070C0"/>
                </a:solidFill>
              </a:rPr>
              <a:t> </a:t>
            </a:r>
            <a:r>
              <a:rPr lang="en-CA" dirty="0" smtClean="0">
                <a:solidFill>
                  <a:srgbClr val="0070C0"/>
                </a:solidFill>
              </a:rPr>
              <a:t>   // call to a Dog constructor</a:t>
            </a:r>
          </a:p>
          <a:p>
            <a:r>
              <a:rPr lang="en-CA" dirty="0" smtClean="0"/>
              <a:t>    super(size, energy);</a:t>
            </a:r>
          </a:p>
          <a:p>
            <a:r>
              <a:rPr lang="en-CA" dirty="0" smtClean="0"/>
              <a:t>    </a:t>
            </a:r>
            <a:r>
              <a:rPr lang="en-CA" dirty="0" err="1" smtClean="0"/>
              <a:t>this.breeds</a:t>
            </a:r>
            <a:r>
              <a:rPr lang="en-CA" dirty="0" smtClean="0"/>
              <a:t> = new </a:t>
            </a:r>
            <a:r>
              <a:rPr lang="en-CA" dirty="0" err="1" smtClean="0"/>
              <a:t>ArrayList</a:t>
            </a:r>
            <a:r>
              <a:rPr lang="en-CA" dirty="0" smtClean="0"/>
              <a:t>&lt;String&gt;(breeds);</a:t>
            </a:r>
          </a:p>
          <a:p>
            <a:r>
              <a:rPr lang="en-CA" dirty="0" smtClean="0"/>
              <a:t>  }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FDE7B-704E-4134-92B1-EB41A77F599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why is the constructor call to the </a:t>
            </a:r>
            <a:r>
              <a:rPr lang="en-CA" dirty="0" err="1" smtClean="0"/>
              <a:t>superclass</a:t>
            </a:r>
            <a:r>
              <a:rPr lang="en-CA" dirty="0" smtClean="0"/>
              <a:t> needed?</a:t>
            </a:r>
          </a:p>
          <a:p>
            <a:pPr lvl="1">
              <a:defRPr/>
            </a:pPr>
            <a:r>
              <a:rPr lang="en-CA" dirty="0" smtClean="0"/>
              <a:t>because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is-a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and the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part of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needs to be constructed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7CD79-3C40-41BD-8512-58EC7DB41E2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03700-4FE3-4932-A9A8-6DF4D62CB75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05677" y="894292"/>
            <a:ext cx="3514027" cy="4896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Mix</a:t>
            </a:r>
            <a:r>
              <a:rPr lang="en-US" dirty="0" smtClean="0">
                <a:solidFill>
                  <a:schemeClr val="tx1"/>
                </a:solidFill>
              </a:rPr>
              <a:t> object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6105" y="1355149"/>
            <a:ext cx="3053171" cy="32835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67303" y="1816005"/>
            <a:ext cx="2591545" cy="167060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object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09696" y="3717035"/>
          <a:ext cx="2702358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6156"/>
                <a:gridCol w="1666202"/>
              </a:tblGrid>
              <a:tr h="25054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size</a:t>
                      </a:r>
                      <a:endParaRPr lang="en-US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energy</a:t>
                      </a:r>
                      <a:endParaRPr lang="en-US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endParaRPr lang="en-US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608926" y="4869176"/>
          <a:ext cx="270235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6156"/>
                <a:gridCol w="1666202"/>
              </a:tblGrid>
              <a:tr h="25054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breeds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1000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3868" y="894292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Mix mutt = new Mix(1, 10);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261" y="1816004"/>
            <a:ext cx="492314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US" dirty="0" smtClean="0"/>
              <a:t> constructor starts running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creates new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/>
              <a:t> </a:t>
            </a:r>
            <a:r>
              <a:rPr lang="en-US" dirty="0" err="1" smtClean="0"/>
              <a:t>subobject</a:t>
            </a:r>
            <a:r>
              <a:rPr lang="en-US" dirty="0" smtClean="0"/>
              <a:t> by invoking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/>
              <a:t> constructor</a:t>
            </a:r>
          </a:p>
          <a:p>
            <a:pPr marL="1257300" lvl="2" indent="-342900">
              <a:buFont typeface="+mj-lt"/>
              <a:buAutoNum type="arabicPeriod" startAt="2"/>
            </a:pP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>
                <a:solidFill>
                  <a:srgbClr val="0070C0"/>
                </a:solidFill>
              </a:rPr>
              <a:t> constructor starts running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creates new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subobject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by (silently) invoking the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dirty="0" smtClean="0">
                <a:solidFill>
                  <a:srgbClr val="0070C0"/>
                </a:solidFill>
              </a:rPr>
              <a:t> constructor</a:t>
            </a:r>
          </a:p>
          <a:p>
            <a:pPr marL="2171700" lvl="4" indent="-342900">
              <a:buFont typeface="+mj-lt"/>
              <a:buAutoNum type="arabicPeriod" startAt="3"/>
            </a:pPr>
            <a:r>
              <a:rPr lang="en-US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dirty="0" smtClean="0">
                <a:solidFill>
                  <a:srgbClr val="FFC000"/>
                </a:solidFill>
              </a:rPr>
              <a:t> constructor runs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and finishes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sets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size</a:t>
            </a:r>
            <a:r>
              <a:rPr lang="en-US" dirty="0" smtClean="0">
                <a:solidFill>
                  <a:srgbClr val="0070C0"/>
                </a:solidFill>
              </a:rPr>
              <a:t> and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energy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finishes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creates a new empty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dirty="0" smtClean="0"/>
              <a:t> and</a:t>
            </a:r>
            <a:br>
              <a:rPr lang="en-US" dirty="0" smtClean="0"/>
            </a:br>
            <a:r>
              <a:rPr lang="en-US" dirty="0" smtClean="0"/>
              <a:t>assigns it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breeds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finishes</a:t>
            </a:r>
          </a:p>
        </p:txBody>
      </p:sp>
    </p:spTree>
    <p:extLst>
      <p:ext uri="{BB962C8B-B14F-4D97-AF65-F5344CB8AC3E}">
        <p14:creationId xmlns:p14="http://schemas.microsoft.com/office/powerpoint/2010/main" val="125307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Mix Memory Diagram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182D9-E3AD-4D97-8B7E-87556B1C75B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811730"/>
              </p:ext>
            </p:extLst>
          </p:nvPr>
        </p:nvGraphicFramePr>
        <p:xfrm>
          <a:off x="1749257" y="1355148"/>
          <a:ext cx="478138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533"/>
                <a:gridCol w="3686848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500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Mix object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size</a:t>
                      </a:r>
                      <a:endParaRPr lang="en-US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energy</a:t>
                      </a:r>
                      <a:endParaRPr lang="en-US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endParaRPr lang="en-US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smtClean="0">
                          <a:latin typeface="Courier New" pitchFamily="49" charset="0"/>
                          <a:cs typeface="Courier New" pitchFamily="49" charset="0"/>
                        </a:rPr>
                        <a:t>breeds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latin typeface="Courier New" pitchFamily="49" charset="0"/>
                          <a:cs typeface="Courier New" pitchFamily="49" charset="0"/>
                        </a:rPr>
                        <a:t>1000a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1000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ArrayList</a:t>
                      </a:r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&lt;String&gt; object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9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Invoking the </a:t>
            </a:r>
            <a:r>
              <a:rPr lang="en-US" dirty="0" err="1" smtClean="0"/>
              <a:t>Superclass</a:t>
            </a:r>
            <a:r>
              <a:rPr lang="en-US" dirty="0" smtClean="0"/>
              <a:t> </a:t>
            </a:r>
            <a:r>
              <a:rPr lang="en-US" dirty="0" err="1" smtClean="0"/>
              <a:t>Ctor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why is the constructor call to the superclass needed?</a:t>
            </a:r>
          </a:p>
          <a:p>
            <a:pPr lvl="1">
              <a:defRPr/>
            </a:pPr>
            <a:r>
              <a:rPr lang="en-CA" dirty="0" smtClean="0"/>
              <a:t>because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is-a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and the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part of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needs to be constructed</a:t>
            </a:r>
          </a:p>
          <a:p>
            <a:pPr lvl="2">
              <a:defRPr/>
            </a:pPr>
            <a:r>
              <a:rPr lang="en-CA" dirty="0" smtClean="0"/>
              <a:t>similarly, the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n-CA" dirty="0" smtClean="0"/>
              <a:t> part of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needs to be constructed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20DE2-D46E-4240-A207-1ACE3EBDB05B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Reciprocal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implements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Function {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646464"/>
                </a:solidFill>
                <a:latin typeface="Consolas" panose="020B0609020204030204" pitchFamily="49" charset="0"/>
              </a:rPr>
              <a:t>@Override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1.0 /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646464"/>
                </a:solidFill>
                <a:latin typeface="Consolas" panose="020B0609020204030204" pitchFamily="49" charset="0"/>
              </a:rPr>
              <a:t>@Override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List&lt;Double&gt;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(List&lt;Double&gt;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List&lt;Double&gt;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&lt;&gt;();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(Double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.eval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// no constructors because Reciprocal has no </a:t>
            </a:r>
            <a:r>
              <a:rPr lang="en-US" dirty="0" smtClean="0">
                <a:solidFill>
                  <a:srgbClr val="3F7F5F"/>
                </a:solidFill>
                <a:latin typeface="Consolas" panose="020B0609020204030204" pitchFamily="49" charset="0"/>
              </a:rPr>
              <a:t>fields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6775" y="203008"/>
            <a:ext cx="312822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Reciprocal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implements the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Function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interface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5677" y="1297541"/>
            <a:ext cx="362932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Reciprocal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must provide an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implementation of </a:t>
            </a:r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eval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(double)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4808" y="2908919"/>
            <a:ext cx="282019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Reciprocal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must provide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an implementation of 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eval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(List&lt;Double&gt;)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028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Invoking the </a:t>
            </a:r>
            <a:r>
              <a:rPr lang="en-US" dirty="0" err="1" smtClean="0"/>
              <a:t>Superclass</a:t>
            </a:r>
            <a:r>
              <a:rPr lang="en-US" dirty="0" smtClean="0"/>
              <a:t> </a:t>
            </a:r>
            <a:r>
              <a:rPr lang="en-US" dirty="0" err="1" smtClean="0"/>
              <a:t>Ctor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 derived class can only call its own constructors or the constructors of its immediate superclass</a:t>
            </a:r>
          </a:p>
          <a:p>
            <a:pPr lvl="1">
              <a:defRPr/>
            </a:pP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can call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constructors or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constructors</a:t>
            </a:r>
          </a:p>
          <a:p>
            <a:pPr lvl="1">
              <a:defRPr/>
            </a:pP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cannot call the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n-CA" dirty="0" smtClean="0"/>
              <a:t> constructor</a:t>
            </a:r>
          </a:p>
          <a:p>
            <a:pPr lvl="2">
              <a:defRPr/>
            </a:pP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n-CA" dirty="0" smtClean="0"/>
              <a:t> is not the immediate superclass of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</a:t>
            </a:r>
          </a:p>
          <a:p>
            <a:pPr lvl="1">
              <a:defRPr/>
            </a:pP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cannot call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PureBreed</a:t>
            </a:r>
            <a:r>
              <a:rPr lang="en-CA" dirty="0" smtClean="0"/>
              <a:t> constructors</a:t>
            </a:r>
          </a:p>
          <a:p>
            <a:pPr lvl="2">
              <a:defRPr/>
            </a:pPr>
            <a:r>
              <a:rPr lang="en-CA" dirty="0" smtClean="0"/>
              <a:t>cannot call constructors across the inheritance hierarchy</a:t>
            </a:r>
          </a:p>
          <a:p>
            <a:pPr lvl="1">
              <a:defRPr/>
            </a:pP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PureBreed</a:t>
            </a:r>
            <a:r>
              <a:rPr lang="en-CA" dirty="0" smtClean="0"/>
              <a:t> cannot call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Komondor</a:t>
            </a:r>
            <a:r>
              <a:rPr lang="en-CA" dirty="0" smtClean="0"/>
              <a:t> constructors</a:t>
            </a:r>
          </a:p>
          <a:p>
            <a:pPr lvl="2">
              <a:defRPr/>
            </a:pPr>
            <a:r>
              <a:rPr lang="en-CA" dirty="0" smtClean="0"/>
              <a:t>cannot call subclass constructors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20DE2-D46E-4240-A207-1ACE3EBDB05B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2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Constructors &amp; Overridable Methods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if a class is intended to be extended then its constructor must not call an overridable method</a:t>
            </a:r>
          </a:p>
          <a:p>
            <a:pPr lvl="1">
              <a:defRPr/>
            </a:pPr>
            <a:r>
              <a:rPr lang="en-CA" dirty="0" smtClean="0"/>
              <a:t>Java does not enforce this guideline</a:t>
            </a:r>
          </a:p>
          <a:p>
            <a:pPr>
              <a:defRPr/>
            </a:pPr>
            <a:r>
              <a:rPr lang="en-CA" dirty="0" smtClean="0"/>
              <a:t>why?</a:t>
            </a:r>
          </a:p>
          <a:p>
            <a:pPr lvl="1">
              <a:defRPr/>
            </a:pPr>
            <a:r>
              <a:rPr lang="en-CA" dirty="0" smtClean="0"/>
              <a:t>recall that a derived class object has inside of it an object of the superclass</a:t>
            </a:r>
          </a:p>
          <a:p>
            <a:pPr lvl="1">
              <a:defRPr/>
            </a:pPr>
            <a:r>
              <a:rPr lang="en-CA" dirty="0" smtClean="0"/>
              <a:t>the superclass object is always constructed first, then the subclass constructor completes construction of the subclass object</a:t>
            </a:r>
          </a:p>
          <a:p>
            <a:pPr lvl="1">
              <a:defRPr/>
            </a:pPr>
            <a:r>
              <a:rPr lang="en-CA" dirty="0" smtClean="0"/>
              <a:t>the superclass constructor will call the overridden version of the method (the subclass version) even though the subclass object has not yet been constructed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A1EE6-55E3-4306-9014-6853F4D046E7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Superclass Ctor &amp; Overridable Method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public class </a:t>
            </a:r>
            <a:r>
              <a:rPr lang="en-CA" dirty="0" err="1" smtClean="0"/>
              <a:t>SuperDuper</a:t>
            </a:r>
            <a:r>
              <a:rPr lang="en-CA" dirty="0"/>
              <a:t> </a:t>
            </a:r>
            <a:r>
              <a:rPr lang="en-CA" dirty="0" smtClean="0"/>
              <a:t>{</a:t>
            </a:r>
          </a:p>
          <a:p>
            <a:pPr>
              <a:defRPr/>
            </a:pPr>
            <a:r>
              <a:rPr lang="en-CA" dirty="0" smtClean="0"/>
              <a:t>  public </a:t>
            </a:r>
            <a:r>
              <a:rPr lang="en-CA" dirty="0" err="1" smtClean="0"/>
              <a:t>SuperDuper</a:t>
            </a:r>
            <a:r>
              <a:rPr lang="en-CA" dirty="0" smtClean="0"/>
              <a:t>() {</a:t>
            </a:r>
          </a:p>
          <a:p>
            <a:pPr>
              <a:defRPr/>
            </a:pPr>
            <a:r>
              <a:rPr lang="en-CA" dirty="0" smtClean="0"/>
              <a:t>    </a:t>
            </a:r>
            <a:r>
              <a:rPr lang="en-CA" dirty="0" smtClean="0">
                <a:solidFill>
                  <a:srgbClr val="0070C0"/>
                </a:solidFill>
              </a:rPr>
              <a:t>// call to an over-</a:t>
            </a:r>
            <a:r>
              <a:rPr lang="en-CA" dirty="0" err="1" smtClean="0">
                <a:solidFill>
                  <a:srgbClr val="0070C0"/>
                </a:solidFill>
              </a:rPr>
              <a:t>ridable</a:t>
            </a:r>
            <a:r>
              <a:rPr lang="en-CA" dirty="0" smtClean="0">
                <a:solidFill>
                  <a:srgbClr val="0070C0"/>
                </a:solidFill>
              </a:rPr>
              <a:t> method; bad</a:t>
            </a:r>
          </a:p>
          <a:p>
            <a:pPr>
              <a:defRPr/>
            </a:pPr>
            <a:r>
              <a:rPr lang="en-CA" dirty="0" smtClean="0"/>
              <a:t>    </a:t>
            </a:r>
            <a:r>
              <a:rPr lang="en-CA" dirty="0" err="1" smtClean="0"/>
              <a:t>this.overrideMe</a:t>
            </a:r>
            <a:r>
              <a:rPr lang="en-CA" dirty="0" smtClean="0"/>
              <a:t>();</a:t>
            </a:r>
          </a:p>
          <a:p>
            <a:pPr>
              <a:defRPr/>
            </a:pPr>
            <a:r>
              <a:rPr lang="en-CA" dirty="0" smtClean="0"/>
              <a:t>  }</a:t>
            </a:r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  public void </a:t>
            </a:r>
            <a:r>
              <a:rPr lang="en-CA" dirty="0" err="1" smtClean="0"/>
              <a:t>overrideMe</a:t>
            </a:r>
            <a:r>
              <a:rPr lang="en-CA" dirty="0" smtClean="0"/>
              <a:t>() { </a:t>
            </a:r>
          </a:p>
          <a:p>
            <a:pPr>
              <a:defRPr/>
            </a:pPr>
            <a:r>
              <a:rPr lang="en-CA" dirty="0" smtClean="0"/>
              <a:t>    </a:t>
            </a:r>
            <a:r>
              <a:rPr lang="en-CA" dirty="0" err="1" smtClean="0"/>
              <a:t>System.out.println</a:t>
            </a:r>
            <a:r>
              <a:rPr lang="en-CA" dirty="0" smtClean="0"/>
              <a:t>("</a:t>
            </a:r>
            <a:r>
              <a:rPr lang="en-CA" dirty="0" err="1" smtClean="0"/>
              <a:t>SuperDuper</a:t>
            </a:r>
            <a:r>
              <a:rPr lang="en-CA" dirty="0" smtClean="0"/>
              <a:t> </a:t>
            </a:r>
            <a:r>
              <a:rPr lang="en-CA" dirty="0" err="1" smtClean="0"/>
              <a:t>overrideMe</a:t>
            </a:r>
            <a:r>
              <a:rPr lang="en-CA" dirty="0" smtClean="0"/>
              <a:t>");</a:t>
            </a:r>
          </a:p>
          <a:p>
            <a:pPr>
              <a:defRPr/>
            </a:pPr>
            <a:r>
              <a:rPr lang="en-CA" dirty="0" smtClean="0"/>
              <a:t>  }</a:t>
            </a:r>
          </a:p>
          <a:p>
            <a:pPr>
              <a:defRPr/>
            </a:pPr>
            <a:r>
              <a:rPr lang="en-CA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AA64D-EDD3-43C0-A4C2-D7F8ECBEB48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Subclass Overrides Method</a:t>
            </a:r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50"/>
          </a:xfrm>
        </p:spPr>
        <p:txBody>
          <a:bodyPr>
            <a:normAutofit fontScale="92500" lnSpcReduction="20000"/>
          </a:bodyPr>
          <a:lstStyle/>
          <a:p>
            <a:r>
              <a:rPr lang="en-CA" sz="1600" dirty="0" smtClean="0"/>
              <a:t>public class </a:t>
            </a:r>
            <a:r>
              <a:rPr lang="en-CA" sz="1600" dirty="0" err="1" smtClean="0"/>
              <a:t>SubbyDubby</a:t>
            </a:r>
            <a:r>
              <a:rPr lang="en-CA" sz="1600" dirty="0" smtClean="0"/>
              <a:t> extends </a:t>
            </a:r>
            <a:r>
              <a:rPr lang="en-CA" sz="1600" dirty="0" err="1" smtClean="0"/>
              <a:t>SuperDuper</a:t>
            </a:r>
            <a:r>
              <a:rPr lang="en-CA" sz="1600" dirty="0" smtClean="0"/>
              <a:t> {</a:t>
            </a:r>
          </a:p>
          <a:p>
            <a:r>
              <a:rPr lang="en-CA" sz="1600" dirty="0" smtClean="0"/>
              <a:t>  private </a:t>
            </a:r>
            <a:r>
              <a:rPr lang="en-CA" sz="1600" dirty="0" smtClean="0">
                <a:solidFill>
                  <a:srgbClr val="0070C0"/>
                </a:solidFill>
              </a:rPr>
              <a:t>final</a:t>
            </a:r>
            <a:r>
              <a:rPr lang="en-CA" sz="1600" dirty="0" smtClean="0"/>
              <a:t> Date </a:t>
            </a:r>
            <a:r>
              <a:rPr lang="en-CA" sz="1600" dirty="0" err="1" smtClean="0"/>
              <a:t>date</a:t>
            </a:r>
            <a:r>
              <a:rPr lang="en-CA" sz="1600" dirty="0" smtClean="0"/>
              <a:t>;</a:t>
            </a:r>
          </a:p>
          <a:p>
            <a:endParaRPr lang="en-CA" sz="1600" dirty="0" smtClean="0"/>
          </a:p>
          <a:p>
            <a:r>
              <a:rPr lang="en-CA" sz="1600" dirty="0" smtClean="0"/>
              <a:t>  public </a:t>
            </a:r>
            <a:r>
              <a:rPr lang="en-CA" sz="1600" dirty="0" err="1" smtClean="0"/>
              <a:t>SubbyDubby</a:t>
            </a:r>
            <a:r>
              <a:rPr lang="en-CA" sz="1600" dirty="0" smtClean="0"/>
              <a:t>() {</a:t>
            </a:r>
          </a:p>
          <a:p>
            <a:r>
              <a:rPr lang="en-CA" sz="1600" dirty="0"/>
              <a:t> </a:t>
            </a:r>
            <a:r>
              <a:rPr lang="en-CA" sz="1600" dirty="0" smtClean="0"/>
              <a:t>   super();</a:t>
            </a:r>
          </a:p>
          <a:p>
            <a:r>
              <a:rPr lang="en-CA" sz="1600" dirty="0"/>
              <a:t> </a:t>
            </a:r>
            <a:r>
              <a:rPr lang="en-CA" sz="1600" dirty="0" smtClean="0"/>
              <a:t>   </a:t>
            </a:r>
            <a:r>
              <a:rPr lang="en-CA" sz="1600" dirty="0" err="1" smtClean="0"/>
              <a:t>this.date</a:t>
            </a:r>
            <a:r>
              <a:rPr lang="en-CA" sz="1600" dirty="0" smtClean="0"/>
              <a:t> = new Date(); </a:t>
            </a:r>
          </a:p>
          <a:p>
            <a:r>
              <a:rPr lang="en-CA" sz="1600" dirty="0"/>
              <a:t> </a:t>
            </a:r>
            <a:r>
              <a:rPr lang="en-CA" sz="1600" dirty="0" smtClean="0"/>
              <a:t> }</a:t>
            </a:r>
          </a:p>
          <a:p>
            <a:endParaRPr lang="en-CA" sz="1600" dirty="0" smtClean="0"/>
          </a:p>
          <a:p>
            <a:r>
              <a:rPr lang="en-CA" sz="1600" dirty="0" smtClean="0"/>
              <a:t>  @Override</a:t>
            </a:r>
          </a:p>
          <a:p>
            <a:r>
              <a:rPr lang="en-CA" sz="1600" dirty="0"/>
              <a:t> </a:t>
            </a:r>
            <a:r>
              <a:rPr lang="en-CA" sz="1600" dirty="0" smtClean="0"/>
              <a:t> public void </a:t>
            </a:r>
            <a:r>
              <a:rPr lang="en-CA" sz="1600" dirty="0" err="1" smtClean="0"/>
              <a:t>overrideMe</a:t>
            </a:r>
            <a:r>
              <a:rPr lang="en-CA" sz="1600" dirty="0" smtClean="0"/>
              <a:t>() {  </a:t>
            </a:r>
          </a:p>
          <a:p>
            <a:r>
              <a:rPr lang="en-CA" sz="1600" dirty="0"/>
              <a:t> </a:t>
            </a:r>
            <a:r>
              <a:rPr lang="en-CA" sz="1600" dirty="0" smtClean="0"/>
              <a:t>    </a:t>
            </a:r>
            <a:r>
              <a:rPr lang="en-CA" sz="1600" dirty="0" err="1" smtClean="0"/>
              <a:t>System.out.println</a:t>
            </a:r>
            <a:r>
              <a:rPr lang="en-CA" sz="1600" dirty="0" smtClean="0"/>
              <a:t>("</a:t>
            </a:r>
            <a:r>
              <a:rPr lang="en-CA" sz="1600" dirty="0" err="1" smtClean="0"/>
              <a:t>SubbyDubby</a:t>
            </a:r>
            <a:r>
              <a:rPr lang="en-CA" sz="1600" dirty="0" smtClean="0"/>
              <a:t> </a:t>
            </a:r>
            <a:r>
              <a:rPr lang="en-CA" sz="1600" dirty="0" err="1" smtClean="0"/>
              <a:t>overrideMe</a:t>
            </a:r>
            <a:r>
              <a:rPr lang="en-CA" sz="1600" dirty="0" smtClean="0"/>
              <a:t> : " + </a:t>
            </a:r>
            <a:r>
              <a:rPr lang="en-CA" sz="1600" dirty="0" err="1" smtClean="0"/>
              <a:t>this.date</a:t>
            </a:r>
            <a:r>
              <a:rPr lang="en-CA" sz="1600" dirty="0" smtClean="0"/>
              <a:t>);</a:t>
            </a:r>
          </a:p>
          <a:p>
            <a:r>
              <a:rPr lang="en-CA" sz="1600" dirty="0"/>
              <a:t> </a:t>
            </a:r>
            <a:r>
              <a:rPr lang="en-CA" sz="1600" dirty="0" smtClean="0"/>
              <a:t> }</a:t>
            </a:r>
          </a:p>
          <a:p>
            <a:endParaRPr lang="en-CA" sz="1600" dirty="0" smtClean="0"/>
          </a:p>
          <a:p>
            <a:r>
              <a:rPr lang="en-CA" sz="1600" dirty="0" smtClean="0"/>
              <a:t>  public static void main(String[] </a:t>
            </a:r>
            <a:r>
              <a:rPr lang="en-CA" sz="1600" dirty="0" err="1" smtClean="0"/>
              <a:t>args</a:t>
            </a:r>
            <a:r>
              <a:rPr lang="en-CA" sz="1600" dirty="0" smtClean="0"/>
              <a:t>) {  </a:t>
            </a:r>
          </a:p>
          <a:p>
            <a:r>
              <a:rPr lang="en-CA" sz="1600" dirty="0"/>
              <a:t> </a:t>
            </a:r>
            <a:r>
              <a:rPr lang="en-CA" sz="1600" dirty="0" smtClean="0"/>
              <a:t>    </a:t>
            </a:r>
            <a:r>
              <a:rPr lang="en-CA" sz="1600" dirty="0" err="1" smtClean="0"/>
              <a:t>SubbyDubby</a:t>
            </a:r>
            <a:r>
              <a:rPr lang="en-CA" sz="1600" dirty="0" smtClean="0"/>
              <a:t> sub = new </a:t>
            </a:r>
            <a:r>
              <a:rPr lang="en-CA" sz="1600" dirty="0" err="1" smtClean="0"/>
              <a:t>SubbyDubby</a:t>
            </a:r>
            <a:r>
              <a:rPr lang="en-CA" sz="1600" dirty="0" smtClean="0"/>
              <a:t>();</a:t>
            </a:r>
          </a:p>
          <a:p>
            <a:r>
              <a:rPr lang="en-CA" sz="1600" dirty="0" smtClean="0"/>
              <a:t>     </a:t>
            </a:r>
            <a:r>
              <a:rPr lang="en-CA" sz="1600" dirty="0" err="1" smtClean="0"/>
              <a:t>sub.overrideMe</a:t>
            </a:r>
            <a:r>
              <a:rPr lang="en-CA" sz="1600" dirty="0" smtClean="0"/>
              <a:t>();</a:t>
            </a:r>
          </a:p>
          <a:p>
            <a:r>
              <a:rPr lang="en-CA" sz="1600" dirty="0"/>
              <a:t> </a:t>
            </a:r>
            <a:r>
              <a:rPr lang="en-CA" sz="1600" dirty="0" smtClean="0"/>
              <a:t> }</a:t>
            </a:r>
          </a:p>
          <a:p>
            <a:r>
              <a:rPr lang="en-CA" sz="1600" dirty="0" smtClean="0"/>
              <a:t>}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F4F13-7024-4A43-AEAF-90FEC6D2B68A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the programmer's intent was probably to have the program print:</a:t>
            </a:r>
          </a:p>
          <a:p>
            <a:pPr>
              <a:defRPr/>
            </a:pPr>
            <a:endParaRPr lang="en-CA" sz="800" dirty="0" smtClean="0"/>
          </a:p>
          <a:p>
            <a:pPr lvl="2">
              <a:buFont typeface="Wingdings 3" pitchFamily="18" charset="2"/>
              <a:buNone/>
              <a:defRPr/>
            </a:pP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SuperDuper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overrideMe</a:t>
            </a:r>
            <a:endParaRPr lang="en-CA" b="1" dirty="0" smtClean="0">
              <a:latin typeface="Courier New" pitchFamily="49" charset="0"/>
              <a:cs typeface="Courier New" pitchFamily="49" charset="0"/>
            </a:endParaRPr>
          </a:p>
          <a:p>
            <a:pPr lvl="2">
              <a:buFont typeface="Wingdings 3" pitchFamily="18" charset="2"/>
              <a:buNone/>
              <a:defRPr/>
            </a:pP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SubbyDubby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overrideMe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 :</a:t>
            </a:r>
            <a:r>
              <a:rPr lang="en-CA" dirty="0" smtClean="0"/>
              <a:t> </a:t>
            </a:r>
            <a:r>
              <a:rPr lang="en-CA" i="1" dirty="0" smtClean="0"/>
              <a:t>&lt;the date&gt;</a:t>
            </a:r>
            <a:r>
              <a:rPr lang="en-CA" dirty="0" smtClean="0"/>
              <a:t>  </a:t>
            </a:r>
          </a:p>
          <a:p>
            <a:pPr lvl="2">
              <a:buFont typeface="Wingdings 3" pitchFamily="18" charset="2"/>
              <a:buNone/>
              <a:defRPr/>
            </a:pPr>
            <a:endParaRPr lang="en-CA" dirty="0" smtClean="0"/>
          </a:p>
          <a:p>
            <a:pPr lvl="1">
              <a:buFont typeface="Wingdings 3" pitchFamily="18" charset="2"/>
              <a:buNone/>
              <a:defRPr/>
            </a:pPr>
            <a:r>
              <a:rPr lang="en-CA" dirty="0" smtClean="0"/>
              <a:t>or, if the call to the overridden method was intentional</a:t>
            </a:r>
          </a:p>
          <a:p>
            <a:pPr lvl="2">
              <a:buFont typeface="Wingdings 3" pitchFamily="18" charset="2"/>
              <a:buNone/>
              <a:defRPr/>
            </a:pP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SubbyDubby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overrideMe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 :</a:t>
            </a:r>
            <a:r>
              <a:rPr lang="en-CA" dirty="0" smtClean="0"/>
              <a:t> </a:t>
            </a:r>
            <a:r>
              <a:rPr lang="en-CA" i="1" dirty="0" smtClean="0"/>
              <a:t>&lt;the date&gt;</a:t>
            </a:r>
          </a:p>
          <a:p>
            <a:pPr lvl="2">
              <a:buFont typeface="Wingdings 3" pitchFamily="18" charset="2"/>
              <a:buNone/>
              <a:defRPr/>
            </a:pP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SubbyDubby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overrideMe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 :</a:t>
            </a:r>
            <a:r>
              <a:rPr lang="en-CA" dirty="0" smtClean="0"/>
              <a:t> </a:t>
            </a:r>
            <a:r>
              <a:rPr lang="en-CA" i="1" dirty="0" smtClean="0"/>
              <a:t>&lt;the date&gt;</a:t>
            </a:r>
            <a:endParaRPr lang="en-CA" dirty="0" smtClean="0"/>
          </a:p>
          <a:p>
            <a:pPr lvl="2">
              <a:buFont typeface="Wingdings 3" pitchFamily="18" charset="2"/>
              <a:buNone/>
              <a:defRPr/>
            </a:pPr>
            <a:endParaRPr lang="en-CA" sz="800" i="1" dirty="0" smtClean="0"/>
          </a:p>
          <a:p>
            <a:pPr>
              <a:defRPr/>
            </a:pPr>
            <a:r>
              <a:rPr lang="en-CA" dirty="0" smtClean="0"/>
              <a:t>but the program prints:</a:t>
            </a:r>
          </a:p>
          <a:p>
            <a:pPr>
              <a:defRPr/>
            </a:pPr>
            <a:endParaRPr lang="en-CA" sz="800" dirty="0" smtClean="0"/>
          </a:p>
          <a:p>
            <a:pPr lvl="2">
              <a:buFont typeface="Wingdings 3" pitchFamily="18" charset="2"/>
              <a:buNone/>
              <a:defRPr/>
            </a:pP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SubbyDubby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overrideMe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 : null</a:t>
            </a:r>
          </a:p>
          <a:p>
            <a:pPr lvl="2">
              <a:buFont typeface="Wingdings 3" pitchFamily="18" charset="2"/>
              <a:buNone/>
              <a:defRPr/>
            </a:pP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SubbyDubby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overrideMe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 :</a:t>
            </a:r>
            <a:r>
              <a:rPr lang="en-CA" dirty="0" smtClean="0"/>
              <a:t> </a:t>
            </a:r>
            <a:r>
              <a:rPr lang="en-CA" i="1" dirty="0" smtClean="0"/>
              <a:t>&lt;the date&gt;</a:t>
            </a:r>
            <a:r>
              <a:rPr lang="en-CA" dirty="0" smtClean="0"/>
              <a:t>  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108BB-10BE-4A7A-9763-3D2E00C46D2B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65863" y="5429250"/>
            <a:ext cx="21431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0070C0"/>
                </a:solidFill>
                <a:latin typeface="+mn-lt"/>
                <a:cs typeface="Courier New" pitchFamily="49" charset="0"/>
              </a:rPr>
              <a:t>final attribute in</a:t>
            </a:r>
          </a:p>
          <a:p>
            <a:pPr>
              <a:defRPr/>
            </a:pPr>
            <a:r>
              <a:rPr lang="en-CA" dirty="0">
                <a:solidFill>
                  <a:srgbClr val="0070C0"/>
                </a:solidFill>
                <a:latin typeface="+mn-lt"/>
                <a:cs typeface="Courier New" pitchFamily="49" charset="0"/>
              </a:rPr>
              <a:t>two different states!</a:t>
            </a:r>
            <a:endParaRPr lang="en-US" dirty="0">
              <a:solidFill>
                <a:srgbClr val="0070C0"/>
              </a:solidFill>
              <a:latin typeface="+mn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What's Going On?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new </a:t>
            </a: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SubbyDubby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CA" sz="2400" dirty="0" smtClean="0"/>
              <a:t> calls the </a:t>
            </a: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SubbyDubby</a:t>
            </a:r>
            <a:r>
              <a:rPr lang="en-CA" sz="2400" dirty="0" smtClean="0"/>
              <a:t> constructor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sz="2400" dirty="0" smtClean="0"/>
              <a:t>the </a:t>
            </a: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SubbyDubby</a:t>
            </a:r>
            <a:r>
              <a:rPr lang="en-CA" sz="2400" dirty="0" smtClean="0"/>
              <a:t> constructor calls the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SuperDuper</a:t>
            </a:r>
            <a:r>
              <a:rPr lang="en-CA" sz="2400" dirty="0" smtClean="0"/>
              <a:t> constructor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sz="2400" dirty="0" smtClean="0"/>
              <a:t>the </a:t>
            </a: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SuperDuper</a:t>
            </a:r>
            <a:r>
              <a:rPr lang="en-CA" sz="2400" dirty="0" smtClean="0"/>
              <a:t> constructor calls the method </a:t>
            </a: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overrideMe</a:t>
            </a:r>
            <a:r>
              <a:rPr lang="en-CA" sz="2400" dirty="0" smtClean="0"/>
              <a:t> which is overridden by </a:t>
            </a: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SubbyDubby</a:t>
            </a:r>
            <a:endParaRPr lang="en-CA" sz="2400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CA" sz="2400" dirty="0" smtClean="0"/>
              <a:t>the </a:t>
            </a: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SubbyDubby</a:t>
            </a:r>
            <a:r>
              <a:rPr lang="en-CA" sz="2400" dirty="0" smtClean="0"/>
              <a:t> version of </a:t>
            </a: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overrideMe</a:t>
            </a:r>
            <a:r>
              <a:rPr lang="en-CA" sz="2400" dirty="0" smtClean="0"/>
              <a:t> prints the </a:t>
            </a: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SubbyDubby</a:t>
            </a:r>
            <a:r>
              <a:rPr lang="en-CA" sz="2400" dirty="0" smtClean="0"/>
              <a:t>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date</a:t>
            </a:r>
            <a:r>
              <a:rPr lang="en-CA" sz="2400" dirty="0" smtClean="0"/>
              <a:t> field which has not yet been assigned to by the </a:t>
            </a: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SubbyDubby</a:t>
            </a:r>
            <a:r>
              <a:rPr lang="en-CA" sz="2400" dirty="0" smtClean="0"/>
              <a:t> constructor (so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date</a:t>
            </a:r>
            <a:r>
              <a:rPr lang="en-CA" sz="2400" dirty="0" smtClean="0"/>
              <a:t> is null)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sz="2400" dirty="0" smtClean="0"/>
              <a:t>the </a:t>
            </a: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SubbyDubby</a:t>
            </a:r>
            <a:r>
              <a:rPr lang="en-CA" sz="2400" dirty="0" smtClean="0"/>
              <a:t> constructor assigns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date</a:t>
            </a:r>
            <a:r>
              <a:rPr lang="en-CA" sz="2400" dirty="0" smtClean="0"/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SubbyDubby</a:t>
            </a:r>
            <a:r>
              <a:rPr lang="en-CA" sz="2400" dirty="0" smtClean="0"/>
              <a:t> </a:t>
            </a: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overrideMe</a:t>
            </a:r>
            <a:r>
              <a:rPr lang="en-CA" sz="2400" dirty="0" smtClean="0"/>
              <a:t> is called by the client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14EF8-4D52-4818-B80C-45429419CD9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endParaRPr lang="en-CA" dirty="0" smtClean="0"/>
          </a:p>
          <a:p>
            <a:pPr>
              <a:buFont typeface="Wingdings 3" pitchFamily="18" charset="2"/>
              <a:buNone/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remember to make sure that your base class constructors only call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final</a:t>
            </a:r>
            <a:r>
              <a:rPr lang="en-CA" dirty="0" smtClean="0"/>
              <a:t> methods or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private</a:t>
            </a:r>
            <a:r>
              <a:rPr lang="en-CA" dirty="0" smtClean="0"/>
              <a:t> methods</a:t>
            </a:r>
          </a:p>
          <a:p>
            <a:pPr lvl="1">
              <a:defRPr/>
            </a:pPr>
            <a:r>
              <a:rPr lang="en-CA" dirty="0" smtClean="0"/>
              <a:t>if a base class constructor calls an overridden method, the method will run in an unconstructed derived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C7787-3C5B-484E-A9A8-7303BEEED010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1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Preconditions and Inheritance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precondition</a:t>
            </a:r>
          </a:p>
          <a:p>
            <a:pPr lvl="1">
              <a:defRPr/>
            </a:pPr>
            <a:r>
              <a:rPr lang="en-CA" dirty="0" smtClean="0"/>
              <a:t>what the method assumes to be true about the arguments passed to it</a:t>
            </a:r>
          </a:p>
          <a:p>
            <a:pPr lvl="1"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inheritance (is-a)</a:t>
            </a:r>
          </a:p>
          <a:p>
            <a:pPr lvl="1">
              <a:defRPr/>
            </a:pPr>
            <a:r>
              <a:rPr lang="en-CA" dirty="0" smtClean="0"/>
              <a:t>a subclass is supposed to be able to do everything its </a:t>
            </a:r>
            <a:r>
              <a:rPr lang="en-CA" dirty="0" err="1" smtClean="0"/>
              <a:t>superclasses</a:t>
            </a:r>
            <a:r>
              <a:rPr lang="en-CA" dirty="0" smtClean="0"/>
              <a:t> can do</a:t>
            </a:r>
          </a:p>
          <a:p>
            <a:pPr lvl="1"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how do they interact?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B3246-35CB-454D-9C4A-3A9C9E320E44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Preconditions and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a subclass can change a precondition on a method </a:t>
            </a:r>
            <a:r>
              <a:rPr lang="en-CA" dirty="0" smtClean="0"/>
              <a:t>but </a:t>
            </a:r>
            <a:r>
              <a:rPr lang="en-US" dirty="0" smtClean="0"/>
              <a:t>whatever argument values the superclass method accepts must also be accepted by the subclass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9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Strength of a Precondition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to strengthen a precondition means to make the precondition more restrictive</a:t>
            </a:r>
          </a:p>
          <a:p>
            <a:pPr>
              <a:defRPr/>
            </a:pPr>
            <a:endParaRPr lang="en-CA" dirty="0" smtClean="0"/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// Dog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setEnergy</a:t>
            </a:r>
            <a:endParaRPr lang="en-CA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// 1. no precondition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// 2. 1 &lt;= energy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// 3. 1 &lt;= energy &lt;= 10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// 4. energy == 5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public void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setEnergy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energy)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{ ... }</a:t>
            </a:r>
          </a:p>
          <a:p>
            <a:pPr>
              <a:buFont typeface="Wingdings 3" pitchFamily="18" charset="2"/>
              <a:buNone/>
              <a:defRPr/>
            </a:pPr>
            <a:endParaRPr lang="en-CA" dirty="0" smtClean="0"/>
          </a:p>
          <a:p>
            <a:pPr>
              <a:buFont typeface="Wingdings 3" pitchFamily="18" charset="2"/>
              <a:buNone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5393B-7761-451C-8EFC-F54ED65260E0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486400" y="3259859"/>
            <a:ext cx="400050" cy="860425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65825" y="2914650"/>
            <a:ext cx="23114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weakest precondition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6450" y="4096038"/>
            <a:ext cx="24399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strongest precondition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04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SquareWave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implements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Function {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nmax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SquareWave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nmax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nmax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1)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IllegalArgumentException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nmax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nmax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646464"/>
                </a:solidFill>
                <a:latin typeface="Consolas" panose="020B0609020204030204" pitchFamily="49" charset="0"/>
              </a:rPr>
              <a:t>@Override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0;</a:t>
            </a:r>
          </a:p>
          <a:p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t-BR" dirty="0">
                <a:solidFill>
                  <a:srgbClr val="7F0055"/>
                </a:solidFill>
                <a:latin typeface="Consolas" panose="020B0609020204030204" pitchFamily="49" charset="0"/>
              </a:rPr>
              <a:t>for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pt-BR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6A3E3E"/>
                </a:solidFill>
                <a:latin typeface="Consolas" panose="020B0609020204030204" pitchFamily="49" charset="0"/>
              </a:rPr>
              <a:t>n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= 1; </a:t>
            </a:r>
            <a:r>
              <a:rPr lang="pt-BR" dirty="0">
                <a:solidFill>
                  <a:srgbClr val="6A3E3E"/>
                </a:solidFill>
                <a:latin typeface="Consolas" panose="020B0609020204030204" pitchFamily="49" charset="0"/>
              </a:rPr>
              <a:t>n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pt-BR" dirty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dirty="0">
                <a:solidFill>
                  <a:srgbClr val="0000C0"/>
                </a:solidFill>
                <a:latin typeface="Consolas" panose="020B0609020204030204" pitchFamily="49" charset="0"/>
              </a:rPr>
              <a:t>nmax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pt-BR" dirty="0">
                <a:solidFill>
                  <a:srgbClr val="6A3E3E"/>
                </a:solidFill>
                <a:latin typeface="Consolas" panose="020B0609020204030204" pitchFamily="49" charset="0"/>
              </a:rPr>
              <a:t>n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+= 2) {</a:t>
            </a:r>
          </a:p>
          <a:p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pt-BR" dirty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+= Math.</a:t>
            </a:r>
            <a:r>
              <a:rPr lang="pt-BR" i="1" dirty="0">
                <a:solidFill>
                  <a:srgbClr val="000000"/>
                </a:solidFill>
                <a:latin typeface="Consolas" panose="020B0609020204030204" pitchFamily="49" charset="0"/>
              </a:rPr>
              <a:t>sin(</a:t>
            </a:r>
            <a:r>
              <a:rPr lang="pt-BR" i="1" dirty="0">
                <a:solidFill>
                  <a:srgbClr val="6A3E3E"/>
                </a:solidFill>
                <a:latin typeface="Consolas" panose="020B0609020204030204" pitchFamily="49" charset="0"/>
              </a:rPr>
              <a:t>n</a:t>
            </a:r>
            <a:r>
              <a:rPr lang="pt-BR" i="1" dirty="0">
                <a:solidFill>
                  <a:srgbClr val="000000"/>
                </a:solidFill>
                <a:latin typeface="Consolas" panose="020B0609020204030204" pitchFamily="49" charset="0"/>
              </a:rPr>
              <a:t> * Math.</a:t>
            </a:r>
            <a:r>
              <a:rPr lang="pt-BR" i="1" dirty="0">
                <a:solidFill>
                  <a:srgbClr val="0000C0"/>
                </a:solidFill>
                <a:latin typeface="Consolas" panose="020B0609020204030204" pitchFamily="49" charset="0"/>
              </a:rPr>
              <a:t>PI</a:t>
            </a:r>
            <a:r>
              <a:rPr lang="pt-BR" i="1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pt-BR" i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pt-BR" i="1" dirty="0">
                <a:solidFill>
                  <a:srgbClr val="000000"/>
                </a:solidFill>
                <a:latin typeface="Consolas" panose="020B0609020204030204" pitchFamily="49" charset="0"/>
              </a:rPr>
              <a:t>) / </a:t>
            </a:r>
            <a:r>
              <a:rPr lang="pt-BR" i="1" dirty="0">
                <a:solidFill>
                  <a:srgbClr val="6A3E3E"/>
                </a:solidFill>
                <a:latin typeface="Consolas" panose="020B0609020204030204" pitchFamily="49" charset="0"/>
              </a:rPr>
              <a:t>n</a:t>
            </a:r>
            <a:r>
              <a:rPr lang="pt-BR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4 /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Math.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PI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06775" y="203008"/>
            <a:ext cx="312822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SquareWave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implements the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Function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interface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5677" y="1457708"/>
            <a:ext cx="362932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SquareWave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must provide an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implementation of </a:t>
            </a:r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eval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(double)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234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Preconditions on Overridden Methods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 subclass can change a precondition on a method </a:t>
            </a:r>
            <a:r>
              <a:rPr lang="en-CA" i="1" dirty="0" smtClean="0"/>
              <a:t>but it must not strengthen the precondition</a:t>
            </a:r>
          </a:p>
          <a:p>
            <a:pPr lvl="1">
              <a:defRPr/>
            </a:pPr>
            <a:r>
              <a:rPr lang="en-CA" dirty="0" smtClean="0"/>
              <a:t>a subclass that strengthens a precondition is saying that it cannot do everything its superclass can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0C447-5706-4A42-B740-27ABCB505AD8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857250" y="3143250"/>
            <a:ext cx="33559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latin typeface="Courier New" pitchFamily="49" charset="0"/>
                <a:cs typeface="Courier New" pitchFamily="49" charset="0"/>
              </a:rPr>
              <a:t>// Dog setEnergy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// assume non-final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// @pre. none</a:t>
            </a:r>
          </a:p>
          <a:p>
            <a:endParaRPr lang="en-CA" b="1">
              <a:latin typeface="Courier New" pitchFamily="49" charset="0"/>
              <a:cs typeface="Courier New" pitchFamily="49" charset="0"/>
            </a:endParaRP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public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void setEnergy(int nrg)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{ // ... }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4629150" y="3143250"/>
            <a:ext cx="40449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latin typeface="Courier New" pitchFamily="49" charset="0"/>
                <a:cs typeface="Courier New" pitchFamily="49" charset="0"/>
              </a:rPr>
              <a:t>// Mix setEnergy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// bad : strengthen precond.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// @pre. 1 &lt;= nrg &lt;= 10</a:t>
            </a:r>
          </a:p>
          <a:p>
            <a:endParaRPr lang="en-CA" b="1">
              <a:latin typeface="Courier New" pitchFamily="49" charset="0"/>
              <a:cs typeface="Courier New" pitchFamily="49" charset="0"/>
            </a:endParaRP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public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void setEnergy(int nrg)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  if (nrg &lt; 1 || nrg &gt; 10)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  { // throws exception }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  // ...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}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client code written for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s now fails when given a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</a:t>
            </a:r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remember: a subclass must be able to do everything its ancestor classes can do; otherwise, clients will be (unpleasantly) surprised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5E37D-9095-4D38-9F07-DFF8CFF273FB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200150" y="2343150"/>
            <a:ext cx="6664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latin typeface="Courier New" pitchFamily="49" charset="0"/>
                <a:cs typeface="Courier New" pitchFamily="49" charset="0"/>
              </a:rPr>
              <a:t>// client code that sets a Dog's energy to zero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public void walk(Dog d)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  d.setEnergy(0);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Postconditions and Inheritance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err="1" smtClean="0"/>
              <a:t>postcondition</a:t>
            </a:r>
            <a:endParaRPr lang="en-CA" dirty="0" smtClean="0"/>
          </a:p>
          <a:p>
            <a:pPr lvl="1">
              <a:defRPr/>
            </a:pPr>
            <a:r>
              <a:rPr lang="en-CA" dirty="0" smtClean="0"/>
              <a:t>what the method promises to be true when it returns</a:t>
            </a:r>
          </a:p>
          <a:p>
            <a:pPr lvl="2">
              <a:defRPr/>
            </a:pPr>
            <a:r>
              <a:rPr lang="en-CA" dirty="0" smtClean="0"/>
              <a:t>the method might promise something about its return value</a:t>
            </a:r>
          </a:p>
          <a:p>
            <a:pPr lvl="3">
              <a:defRPr/>
            </a:pPr>
            <a:r>
              <a:rPr lang="en-CA" dirty="0" smtClean="0"/>
              <a:t>"returns size where size is between 1 and 10 inclusive"</a:t>
            </a:r>
          </a:p>
          <a:p>
            <a:pPr lvl="2">
              <a:defRPr/>
            </a:pPr>
            <a:r>
              <a:rPr lang="en-CA" dirty="0" smtClean="0"/>
              <a:t>the method might promise something about the state of the object used to call the method</a:t>
            </a:r>
          </a:p>
          <a:p>
            <a:pPr lvl="3">
              <a:defRPr/>
            </a:pPr>
            <a:r>
              <a:rPr lang="en-CA" dirty="0" smtClean="0"/>
              <a:t>"sets the size of the dog to the specified size"</a:t>
            </a:r>
          </a:p>
          <a:p>
            <a:pPr lvl="2">
              <a:defRPr/>
            </a:pPr>
            <a:r>
              <a:rPr lang="en-CA" dirty="0" smtClean="0"/>
              <a:t>the method might promise something about one of its parameters</a:t>
            </a:r>
          </a:p>
          <a:p>
            <a:pPr lvl="2"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how do </a:t>
            </a:r>
            <a:r>
              <a:rPr lang="en-CA" dirty="0" err="1" smtClean="0"/>
              <a:t>postconditions</a:t>
            </a:r>
            <a:r>
              <a:rPr lang="en-CA" dirty="0" smtClean="0"/>
              <a:t> and inheritance interact?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F9C4E-78A0-4E89-A6C4-54EF878F3B9A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2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Postconditions</a:t>
            </a:r>
            <a:r>
              <a:rPr lang="en-CA" dirty="0" smtClean="0"/>
              <a:t> </a:t>
            </a:r>
            <a:r>
              <a:rPr lang="en-CA" dirty="0"/>
              <a:t>and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a subclass can change a </a:t>
            </a:r>
            <a:r>
              <a:rPr lang="en-CA" dirty="0" err="1" smtClean="0"/>
              <a:t>postcondition</a:t>
            </a:r>
            <a:r>
              <a:rPr lang="en-CA" dirty="0" smtClean="0"/>
              <a:t> </a:t>
            </a:r>
            <a:r>
              <a:rPr lang="en-CA" dirty="0"/>
              <a:t>on a method </a:t>
            </a:r>
            <a:r>
              <a:rPr lang="en-CA" dirty="0" smtClean="0"/>
              <a:t>but </a:t>
            </a:r>
            <a:r>
              <a:rPr lang="en-US" dirty="0" smtClean="0"/>
              <a:t>whatever the superclass method promises will be true when it returns must also be true when the subclass method returns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050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Strength of a Postcondition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to strengthen a </a:t>
            </a:r>
            <a:r>
              <a:rPr lang="en-CA" dirty="0" err="1" smtClean="0"/>
              <a:t>postcondition</a:t>
            </a:r>
            <a:r>
              <a:rPr lang="en-CA" dirty="0" smtClean="0"/>
              <a:t> means to make the </a:t>
            </a:r>
            <a:r>
              <a:rPr lang="en-CA" dirty="0" err="1" smtClean="0"/>
              <a:t>postcondition</a:t>
            </a:r>
            <a:r>
              <a:rPr lang="en-CA" dirty="0" smtClean="0"/>
              <a:t> more restrictive</a:t>
            </a:r>
          </a:p>
          <a:p>
            <a:pPr>
              <a:defRPr/>
            </a:pPr>
            <a:endParaRPr lang="en-CA" dirty="0" smtClean="0"/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// Dog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getSize</a:t>
            </a:r>
            <a:endParaRPr lang="en-CA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// 1. no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postcondition</a:t>
            </a:r>
            <a:endParaRPr lang="en-CA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// 2. return value &gt;= 1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// 3. return value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//       between 1 and 10 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// 4. return 5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public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getSize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{ ... }</a:t>
            </a:r>
          </a:p>
          <a:p>
            <a:pPr>
              <a:buFont typeface="Wingdings 3" pitchFamily="18" charset="2"/>
              <a:buNone/>
              <a:defRPr/>
            </a:pPr>
            <a:endParaRPr lang="en-CA" dirty="0" smtClean="0"/>
          </a:p>
          <a:p>
            <a:pPr>
              <a:buFont typeface="Wingdings 3" pitchFamily="18" charset="2"/>
              <a:buNone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0FE2A-23D7-42D3-ABDF-5615647AEE03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486400" y="3371393"/>
            <a:ext cx="400050" cy="860425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65825" y="2944813"/>
            <a:ext cx="24130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weakest </a:t>
            </a:r>
            <a:r>
              <a:rPr lang="en-CA" dirty="0" err="1">
                <a:solidFill>
                  <a:srgbClr val="0070C0"/>
                </a:solidFill>
                <a:latin typeface="+mn-lt"/>
              </a:rPr>
              <a:t>postcondition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6450" y="4441681"/>
            <a:ext cx="25400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strongest </a:t>
            </a:r>
            <a:r>
              <a:rPr lang="en-CA" dirty="0" err="1">
                <a:solidFill>
                  <a:srgbClr val="0070C0"/>
                </a:solidFill>
                <a:latin typeface="+mn-lt"/>
              </a:rPr>
              <a:t>postcondition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15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01050" cy="990600"/>
          </a:xfrm>
        </p:spPr>
        <p:txBody>
          <a:bodyPr/>
          <a:lstStyle/>
          <a:p>
            <a:r>
              <a:rPr lang="en-CA" smtClean="0"/>
              <a:t>Postconditions on Overridden Methods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 subclass can change a </a:t>
            </a:r>
            <a:r>
              <a:rPr lang="en-CA" dirty="0" err="1" smtClean="0"/>
              <a:t>postcondition</a:t>
            </a:r>
            <a:r>
              <a:rPr lang="en-CA" dirty="0" smtClean="0"/>
              <a:t> on a method </a:t>
            </a:r>
            <a:r>
              <a:rPr lang="en-CA" i="1" dirty="0" smtClean="0"/>
              <a:t>but it must not weaken the </a:t>
            </a:r>
            <a:r>
              <a:rPr lang="en-CA" i="1" dirty="0" err="1" smtClean="0"/>
              <a:t>postcondition</a:t>
            </a:r>
            <a:endParaRPr lang="en-CA" i="1" dirty="0" smtClean="0"/>
          </a:p>
          <a:p>
            <a:pPr lvl="1">
              <a:defRPr/>
            </a:pPr>
            <a:r>
              <a:rPr lang="en-CA" dirty="0" smtClean="0"/>
              <a:t>a subclass that weakens a </a:t>
            </a:r>
            <a:r>
              <a:rPr lang="en-CA" dirty="0" err="1" smtClean="0"/>
              <a:t>postcondition</a:t>
            </a:r>
            <a:r>
              <a:rPr lang="en-CA" dirty="0" smtClean="0"/>
              <a:t> is saying that it cannot do everything its superclass can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DDC0D-4DE6-4A4B-956C-01C31E43BA60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857250" y="3143250"/>
            <a:ext cx="363061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latin typeface="Courier New" pitchFamily="49" charset="0"/>
                <a:cs typeface="Courier New" pitchFamily="49" charset="0"/>
              </a:rPr>
              <a:t>// Dog getSize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//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// @post. 1 &lt;= size &lt;= 10</a:t>
            </a:r>
          </a:p>
          <a:p>
            <a:endParaRPr lang="en-CA" b="1">
              <a:latin typeface="Courier New" pitchFamily="49" charset="0"/>
              <a:cs typeface="Courier New" pitchFamily="49" charset="0"/>
            </a:endParaRP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public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int getSize()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{ // ... }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4629150" y="3143250"/>
            <a:ext cx="363061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latin typeface="Courier New" pitchFamily="49" charset="0"/>
                <a:cs typeface="Courier New" pitchFamily="49" charset="0"/>
              </a:rPr>
              <a:t>// Dogzilla getSize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// bad : weaken postcond.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// @post. 1 &lt;= size</a:t>
            </a:r>
          </a:p>
          <a:p>
            <a:endParaRPr lang="en-CA" b="1">
              <a:latin typeface="Courier New" pitchFamily="49" charset="0"/>
              <a:cs typeface="Courier New" pitchFamily="49" charset="0"/>
            </a:endParaRP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public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int getSize()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{ // ... }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9150" y="5372100"/>
            <a:ext cx="34845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 err="1">
                <a:solidFill>
                  <a:srgbClr val="0070C0"/>
                </a:solidFill>
                <a:latin typeface="+mn-lt"/>
              </a:rPr>
              <a:t>Dogzilla</a:t>
            </a:r>
            <a:r>
              <a:rPr lang="en-CA" dirty="0">
                <a:solidFill>
                  <a:srgbClr val="0070C0"/>
                </a:solidFill>
                <a:latin typeface="+mn-lt"/>
              </a:rPr>
              <a:t>: a made-up breed of dog</a:t>
            </a:r>
          </a:p>
          <a:p>
            <a:pPr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that has no upper limit on its size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763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client code written for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s can now fail when given a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Dogzilla</a:t>
            </a:r>
            <a:r>
              <a:rPr lang="en-CA" dirty="0" smtClean="0"/>
              <a:t> </a:t>
            </a:r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remember: a subclass must be able to do everything its ancestor classes can do; otherwise, clients will be (unpleasantly) surprised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656DD-B6B9-47AC-B28A-621BCBB174E8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568450" y="2060575"/>
            <a:ext cx="59753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latin typeface="Courier New" pitchFamily="49" charset="0"/>
                <a:cs typeface="Courier New" pitchFamily="49" charset="0"/>
              </a:rPr>
              <a:t>// client code that assumes Dog size &lt;= 10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public String sizeToString(Dog d)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  int sz = d.getSize();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  String result = "";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  if (sz &lt; 4)        result = "small";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  else if (sz &lt; 7)   result = "medium";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  else if (sz &lt;= 10) result = "large";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  return result;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01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Exceptions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all exceptions are objects that are subclasses of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java.lang.Throwable</a:t>
            </a: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A820B-E461-4F79-8EDB-519905D2036F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982663" y="2395538"/>
            <a:ext cx="2338387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CA" sz="2000" b="1">
                <a:latin typeface="Courier New" pitchFamily="49" charset="0"/>
                <a:cs typeface="Courier New" pitchFamily="49" charset="0"/>
              </a:rPr>
              <a:t>Throwable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973138" y="3429000"/>
            <a:ext cx="2376487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2000" b="1">
                <a:latin typeface="Courier New" pitchFamily="49" charset="0"/>
                <a:cs typeface="Courier New" pitchFamily="49" charset="0"/>
              </a:rPr>
              <a:t>Exception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Straight Arrow Connector 6"/>
          <p:cNvCxnSpPr>
            <a:stCxn id="17413" idx="2"/>
            <a:endCxn id="17414" idx="0"/>
          </p:cNvCxnSpPr>
          <p:nvPr/>
        </p:nvCxnSpPr>
        <p:spPr>
          <a:xfrm rot="16200000" flipH="1">
            <a:off x="1839120" y="3107531"/>
            <a:ext cx="633412" cy="95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742950" y="4457700"/>
            <a:ext cx="2800350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2000" b="1">
                <a:latin typeface="Courier New" pitchFamily="49" charset="0"/>
                <a:cs typeface="Courier New" pitchFamily="49" charset="0"/>
              </a:rPr>
              <a:t>RuntimeException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Straight Arrow Connector 9"/>
          <p:cNvCxnSpPr>
            <a:endCxn id="17416" idx="0"/>
          </p:cNvCxnSpPr>
          <p:nvPr/>
        </p:nvCxnSpPr>
        <p:spPr>
          <a:xfrm rot="5400000">
            <a:off x="1830388" y="4137025"/>
            <a:ext cx="633412" cy="793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TextBox 12"/>
          <p:cNvSpPr txBox="1">
            <a:spLocks noChangeArrowheads="1"/>
          </p:cNvSpPr>
          <p:nvPr/>
        </p:nvSpPr>
        <p:spPr bwMode="auto">
          <a:xfrm>
            <a:off x="3714750" y="4457700"/>
            <a:ext cx="685800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2000" b="1">
                <a:latin typeface="Courier New" pitchFamily="49" charset="0"/>
                <a:cs typeface="Courier New" pitchFamily="49" charset="0"/>
              </a:rPr>
              <a:t>...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4" name="Straight Arrow Connector 13"/>
          <p:cNvCxnSpPr>
            <a:stCxn id="24" idx="3"/>
            <a:endCxn id="17418" idx="0"/>
          </p:cNvCxnSpPr>
          <p:nvPr/>
        </p:nvCxnSpPr>
        <p:spPr>
          <a:xfrm>
            <a:off x="2151063" y="4060138"/>
            <a:ext cx="1906587" cy="3975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0" name="TextBox 14"/>
          <p:cNvSpPr txBox="1">
            <a:spLocks noChangeArrowheads="1"/>
          </p:cNvSpPr>
          <p:nvPr/>
        </p:nvSpPr>
        <p:spPr bwMode="auto">
          <a:xfrm>
            <a:off x="4572000" y="4457700"/>
            <a:ext cx="685800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2000" b="1">
                <a:latin typeface="Courier New" pitchFamily="49" charset="0"/>
                <a:cs typeface="Courier New" pitchFamily="49" charset="0"/>
              </a:rPr>
              <a:t>...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6" name="Straight Arrow Connector 15"/>
          <p:cNvCxnSpPr>
            <a:stCxn id="24" idx="3"/>
            <a:endCxn id="17420" idx="0"/>
          </p:cNvCxnSpPr>
          <p:nvPr/>
        </p:nvCxnSpPr>
        <p:spPr>
          <a:xfrm>
            <a:off x="2151063" y="4060138"/>
            <a:ext cx="2763837" cy="3975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86400" y="4457700"/>
            <a:ext cx="2393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and many, many more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7423" name="TextBox 26"/>
          <p:cNvSpPr txBox="1">
            <a:spLocks noChangeArrowheads="1"/>
          </p:cNvSpPr>
          <p:nvPr/>
        </p:nvSpPr>
        <p:spPr bwMode="auto">
          <a:xfrm>
            <a:off x="171450" y="5491163"/>
            <a:ext cx="3943350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2000" b="1">
                <a:latin typeface="Courier New" pitchFamily="49" charset="0"/>
                <a:cs typeface="Courier New" pitchFamily="49" charset="0"/>
              </a:rPr>
              <a:t>IllegalArgumentException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8" name="Straight Arrow Connector 27"/>
          <p:cNvCxnSpPr>
            <a:endCxn id="17423" idx="0"/>
          </p:cNvCxnSpPr>
          <p:nvPr/>
        </p:nvCxnSpPr>
        <p:spPr>
          <a:xfrm rot="16200000" flipH="1">
            <a:off x="1824037" y="5172076"/>
            <a:ext cx="633413" cy="47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5" name="TextBox 36"/>
          <p:cNvSpPr txBox="1">
            <a:spLocks noChangeArrowheads="1"/>
          </p:cNvSpPr>
          <p:nvPr/>
        </p:nvSpPr>
        <p:spPr bwMode="auto">
          <a:xfrm>
            <a:off x="4349750" y="5486400"/>
            <a:ext cx="685800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2000" b="1">
                <a:latin typeface="Courier New" pitchFamily="49" charset="0"/>
                <a:cs typeface="Courier New" pitchFamily="49" charset="0"/>
              </a:rPr>
              <a:t>...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8" name="Straight Arrow Connector 37"/>
          <p:cNvCxnSpPr>
            <a:stCxn id="25" idx="3"/>
            <a:endCxn id="17425" idx="0"/>
          </p:cNvCxnSpPr>
          <p:nvPr/>
        </p:nvCxnSpPr>
        <p:spPr>
          <a:xfrm>
            <a:off x="2138362" y="5071725"/>
            <a:ext cx="2554288" cy="4146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7" name="TextBox 38"/>
          <p:cNvSpPr txBox="1">
            <a:spLocks noChangeArrowheads="1"/>
          </p:cNvSpPr>
          <p:nvPr/>
        </p:nvSpPr>
        <p:spPr bwMode="auto">
          <a:xfrm>
            <a:off x="5207000" y="5486400"/>
            <a:ext cx="685800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2000" b="1">
                <a:latin typeface="Courier New" pitchFamily="49" charset="0"/>
                <a:cs typeface="Courier New" pitchFamily="49" charset="0"/>
              </a:rPr>
              <a:t>...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0" name="Straight Arrow Connector 39"/>
          <p:cNvCxnSpPr>
            <a:stCxn id="25" idx="3"/>
            <a:endCxn id="17427" idx="0"/>
          </p:cNvCxnSpPr>
          <p:nvPr/>
        </p:nvCxnSpPr>
        <p:spPr>
          <a:xfrm>
            <a:off x="2138362" y="5071725"/>
            <a:ext cx="3411538" cy="4146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21400" y="5486400"/>
            <a:ext cx="17446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and many more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56438" y="6400800"/>
            <a:ext cx="1397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latin typeface="+mn-lt"/>
              </a:rPr>
              <a:t>AJ chapter 9</a:t>
            </a:r>
            <a:endParaRPr lang="en-US" dirty="0">
              <a:latin typeface="+mn-lt"/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2052685" y="2795588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Isosceles Triangle 23"/>
          <p:cNvSpPr/>
          <p:nvPr/>
        </p:nvSpPr>
        <p:spPr>
          <a:xfrm>
            <a:off x="2042367" y="3846162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Isosceles Triangle 24"/>
          <p:cNvSpPr/>
          <p:nvPr/>
        </p:nvSpPr>
        <p:spPr>
          <a:xfrm>
            <a:off x="2029666" y="4857749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07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User Defined Exceptions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you can define your own exception hierarchy</a:t>
            </a:r>
          </a:p>
          <a:p>
            <a:pPr lvl="1">
              <a:defRPr/>
            </a:pPr>
            <a:r>
              <a:rPr lang="en-CA" dirty="0" smtClean="0"/>
              <a:t>often, you will subclass Exception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CA6E8-E63E-43F8-8863-10207455AE1D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630238" y="2509838"/>
            <a:ext cx="2376487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2000" b="1">
                <a:latin typeface="Courier New" pitchFamily="49" charset="0"/>
                <a:cs typeface="Courier New" pitchFamily="49" charset="0"/>
              </a:rPr>
              <a:t>Exception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400050" y="3538538"/>
            <a:ext cx="2800350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2000" b="1">
                <a:latin typeface="Courier New" pitchFamily="49" charset="0"/>
                <a:cs typeface="Courier New" pitchFamily="49" charset="0"/>
              </a:rPr>
              <a:t>DogException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Straight Arrow Connector 6"/>
          <p:cNvCxnSpPr>
            <a:endCxn id="18438" idx="0"/>
          </p:cNvCxnSpPr>
          <p:nvPr/>
        </p:nvCxnSpPr>
        <p:spPr>
          <a:xfrm rot="5400000">
            <a:off x="1487487" y="3217863"/>
            <a:ext cx="633413" cy="793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0" name="TextBox 11"/>
          <p:cNvSpPr txBox="1">
            <a:spLocks noChangeArrowheads="1"/>
          </p:cNvSpPr>
          <p:nvPr/>
        </p:nvSpPr>
        <p:spPr bwMode="auto">
          <a:xfrm>
            <a:off x="457200" y="4572000"/>
            <a:ext cx="2686050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b="1">
                <a:latin typeface="Courier New" pitchFamily="49" charset="0"/>
                <a:cs typeface="Courier New" pitchFamily="49" charset="0"/>
              </a:rPr>
              <a:t>BadSizeException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Straight Arrow Connector 12"/>
          <p:cNvCxnSpPr>
            <a:endCxn id="18440" idx="0"/>
          </p:cNvCxnSpPr>
          <p:nvPr/>
        </p:nvCxnSpPr>
        <p:spPr>
          <a:xfrm rot="16200000" flipH="1">
            <a:off x="1481138" y="4252913"/>
            <a:ext cx="633412" cy="47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2" name="TextBox 19"/>
          <p:cNvSpPr txBox="1">
            <a:spLocks noChangeArrowheads="1"/>
          </p:cNvSpPr>
          <p:nvPr/>
        </p:nvSpPr>
        <p:spPr bwMode="auto">
          <a:xfrm>
            <a:off x="3257550" y="4572000"/>
            <a:ext cx="2457450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b="1">
                <a:latin typeface="Courier New" pitchFamily="49" charset="0"/>
                <a:cs typeface="Courier New" pitchFamily="49" charset="0"/>
              </a:rPr>
              <a:t>NoFoodException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443" name="TextBox 20"/>
          <p:cNvSpPr txBox="1">
            <a:spLocks noChangeArrowheads="1"/>
          </p:cNvSpPr>
          <p:nvPr/>
        </p:nvSpPr>
        <p:spPr bwMode="auto">
          <a:xfrm>
            <a:off x="5829300" y="4572000"/>
            <a:ext cx="2800350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b="1">
                <a:latin typeface="Courier New" pitchFamily="49" charset="0"/>
                <a:cs typeface="Courier New" pitchFamily="49" charset="0"/>
              </a:rPr>
              <a:t>BadDogException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18442" idx="0"/>
          </p:cNvCxnSpPr>
          <p:nvPr/>
        </p:nvCxnSpPr>
        <p:spPr>
          <a:xfrm>
            <a:off x="1795463" y="4152564"/>
            <a:ext cx="2690812" cy="4194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3"/>
            <a:endCxn id="18443" idx="0"/>
          </p:cNvCxnSpPr>
          <p:nvPr/>
        </p:nvCxnSpPr>
        <p:spPr>
          <a:xfrm>
            <a:off x="1795463" y="4152564"/>
            <a:ext cx="5434012" cy="4194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6" name="TextBox 25"/>
          <p:cNvSpPr txBox="1">
            <a:spLocks noChangeArrowheads="1"/>
          </p:cNvSpPr>
          <p:nvPr/>
        </p:nvSpPr>
        <p:spPr bwMode="auto">
          <a:xfrm>
            <a:off x="3429000" y="3314700"/>
            <a:ext cx="5148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</a:p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 DogException extends Exception</a:t>
            </a:r>
            <a:endParaRPr lang="en-US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1695497" y="2928424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Isosceles Triangle 15"/>
          <p:cNvSpPr/>
          <p:nvPr/>
        </p:nvSpPr>
        <p:spPr>
          <a:xfrm>
            <a:off x="1686767" y="3938588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17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Exceptions and Inheritance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 method that claims to throw a </a:t>
            </a:r>
            <a:r>
              <a:rPr lang="en-CA" i="1" dirty="0" smtClean="0"/>
              <a:t>checked</a:t>
            </a:r>
            <a:r>
              <a:rPr lang="en-CA" dirty="0" smtClean="0"/>
              <a:t> exception of type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CA" dirty="0" smtClean="0"/>
              <a:t> is allowed to throw any checked exception type that is a subclass of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CA" dirty="0" smtClean="0"/>
              <a:t> </a:t>
            </a:r>
          </a:p>
          <a:p>
            <a:pPr lvl="1">
              <a:defRPr/>
            </a:pPr>
            <a:r>
              <a:rPr lang="en-CA" dirty="0" smtClean="0"/>
              <a:t>this makes sense because exceptions are objects and subclass objects are substitutable for ancestor classes</a:t>
            </a:r>
          </a:p>
          <a:p>
            <a:pPr lvl="1">
              <a:defRPr/>
            </a:pPr>
            <a:endParaRPr lang="en-CA" dirty="0" smtClean="0"/>
          </a:p>
          <a:p>
            <a:pPr lvl="1"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// in Dog</a:t>
            </a:r>
          </a:p>
          <a:p>
            <a:pPr lvl="1"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CA" sz="1800" b="1" dirty="0" err="1" smtClean="0">
                <a:latin typeface="Courier New" pitchFamily="49" charset="0"/>
                <a:cs typeface="Courier New" pitchFamily="49" charset="0"/>
              </a:rPr>
              <a:t>someDogMethod</a:t>
            </a: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() throws </a:t>
            </a:r>
            <a:r>
              <a:rPr lang="en-CA" sz="1800" b="1" dirty="0" err="1" smtClean="0">
                <a:latin typeface="Courier New" pitchFamily="49" charset="0"/>
                <a:cs typeface="Courier New" pitchFamily="49" charset="0"/>
              </a:rPr>
              <a:t>DogException</a:t>
            </a:r>
            <a:endParaRPr lang="en-CA" sz="1800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  // can throw a </a:t>
            </a:r>
            <a:r>
              <a:rPr lang="en-CA" sz="1800" b="1" dirty="0" err="1" smtClean="0">
                <a:latin typeface="Courier New" pitchFamily="49" charset="0"/>
                <a:cs typeface="Courier New" pitchFamily="49" charset="0"/>
              </a:rPr>
              <a:t>DogException</a:t>
            </a: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1800" b="1" dirty="0" err="1" smtClean="0">
                <a:latin typeface="Courier New" pitchFamily="49" charset="0"/>
                <a:cs typeface="Courier New" pitchFamily="49" charset="0"/>
              </a:rPr>
              <a:t>BadSizeException</a:t>
            </a: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lvl="1"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  //             </a:t>
            </a:r>
            <a:r>
              <a:rPr lang="en-CA" sz="1800" b="1" dirty="0" err="1" smtClean="0">
                <a:latin typeface="Courier New" pitchFamily="49" charset="0"/>
                <a:cs typeface="Courier New" pitchFamily="49" charset="0"/>
              </a:rPr>
              <a:t>NoFoodException</a:t>
            </a: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, or </a:t>
            </a:r>
            <a:r>
              <a:rPr lang="en-CA" sz="1800" b="1" dirty="0" err="1" smtClean="0">
                <a:latin typeface="Courier New" pitchFamily="49" charset="0"/>
                <a:cs typeface="Courier New" pitchFamily="49" charset="0"/>
              </a:rPr>
              <a:t>BadDogException</a:t>
            </a:r>
            <a:endParaRPr lang="en-CA" sz="1800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A8C88-BA82-4B50-AD72-2F7BD1210015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646464"/>
                </a:solidFill>
                <a:latin typeface="Consolas" panose="020B0609020204030204" pitchFamily="49" charset="0"/>
              </a:rPr>
              <a:t>@</a:t>
            </a:r>
            <a:r>
              <a:rPr lang="en-US" dirty="0">
                <a:solidFill>
                  <a:srgbClr val="646464"/>
                </a:solidFill>
                <a:latin typeface="Consolas" panose="020B0609020204030204" pitchFamily="49" charset="0"/>
              </a:rPr>
              <a:t>Override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List&lt;Double&gt;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(List&lt;Double&gt;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List&lt;Double&gt;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&lt;&gt;();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(Double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.eval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5887" y="662246"/>
            <a:ext cx="282019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SquareWave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must provide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an implementation of 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eval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(List&lt;Double&gt;)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175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0105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 method that overrides a superclass method that claims to throw a checked exception of type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CA" dirty="0" smtClean="0"/>
              <a:t> can also claim to throw a checked exception of type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CA" dirty="0" smtClean="0"/>
              <a:t> or a subclass of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CA" dirty="0" smtClean="0"/>
              <a:t> </a:t>
            </a:r>
          </a:p>
          <a:p>
            <a:pPr lvl="1">
              <a:defRPr/>
            </a:pPr>
            <a:r>
              <a:rPr lang="en-CA" dirty="0" smtClean="0"/>
              <a:t>remember: a subclass is substitutable for the parent type</a:t>
            </a:r>
          </a:p>
          <a:p>
            <a:pPr lvl="1">
              <a:defRPr/>
            </a:pPr>
            <a:endParaRPr lang="en-CA" dirty="0" smtClean="0"/>
          </a:p>
          <a:p>
            <a:pPr lvl="1">
              <a:defRPr/>
            </a:pPr>
            <a:endParaRPr lang="en-CA" sz="800" dirty="0" smtClean="0"/>
          </a:p>
          <a:p>
            <a:pPr lvl="1"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// in Mix</a:t>
            </a:r>
          </a:p>
          <a:p>
            <a:pPr lvl="1"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@Override</a:t>
            </a:r>
          </a:p>
          <a:p>
            <a:pPr lvl="1"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CA" sz="1800" b="1" dirty="0" err="1" smtClean="0">
                <a:latin typeface="Courier New" pitchFamily="49" charset="0"/>
                <a:cs typeface="Courier New" pitchFamily="49" charset="0"/>
              </a:rPr>
              <a:t>someDogMethod</a:t>
            </a: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() throws </a:t>
            </a:r>
            <a:r>
              <a:rPr lang="en-CA" sz="1800" b="1" dirty="0" err="1" smtClean="0">
                <a:latin typeface="Courier New" pitchFamily="49" charset="0"/>
                <a:cs typeface="Courier New" pitchFamily="49" charset="0"/>
              </a:rPr>
              <a:t>DogException</a:t>
            </a:r>
            <a:endParaRPr lang="en-CA" sz="1800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  // ...</a:t>
            </a:r>
          </a:p>
          <a:p>
            <a:pPr lvl="1"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Wingdings 3" pitchFamily="18" charset="2"/>
              <a:buNone/>
              <a:defRPr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776AC-EF6B-41F3-85BB-340FF89AFB85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SquareWave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>
                <a:latin typeface="Consolas" panose="020B0609020204030204" pitchFamily="49" charset="0"/>
              </a:rPr>
              <a:t>SquareWave</a:t>
            </a:r>
            <a:r>
              <a:rPr lang="en-US" dirty="0" smtClean="0"/>
              <a:t> implements the Fourier series for a square wave</a:t>
            </a:r>
          </a:p>
          <a:p>
            <a:pPr lvl="1"/>
            <a:r>
              <a:rPr lang="en-US" dirty="0" smtClean="0"/>
              <a:t>results for </a:t>
            </a:r>
            <a:r>
              <a:rPr lang="en-US" b="1" dirty="0" err="1" smtClean="0">
                <a:latin typeface="Consolas" panose="020B0609020204030204" pitchFamily="49" charset="0"/>
              </a:rPr>
              <a:t>nmax</a:t>
            </a:r>
            <a:r>
              <a:rPr lang="en-US" b="1" dirty="0" smtClean="0">
                <a:latin typeface="Consolas" panose="020B0609020204030204" pitchFamily="49" charset="0"/>
              </a:rPr>
              <a:t> = 101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60" y="2390345"/>
            <a:ext cx="5155080" cy="38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98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6893</TotalTime>
  <Words>4325</Words>
  <Application>Microsoft Office PowerPoint</Application>
  <PresentationFormat>On-screen Show (4:3)</PresentationFormat>
  <Paragraphs>886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9" baseType="lpstr">
      <vt:lpstr>Arial</vt:lpstr>
      <vt:lpstr>Calibri</vt:lpstr>
      <vt:lpstr>Cambria Math</vt:lpstr>
      <vt:lpstr>Consolas</vt:lpstr>
      <vt:lpstr>Constantia</vt:lpstr>
      <vt:lpstr>Courier New</vt:lpstr>
      <vt:lpstr>Wingdings</vt:lpstr>
      <vt:lpstr>Wingdings 3</vt:lpstr>
      <vt:lpstr>Origin</vt:lpstr>
      <vt:lpstr>Interfaces</vt:lpstr>
      <vt:lpstr>Interfaces</vt:lpstr>
      <vt:lpstr>PowerPoint Presentation</vt:lpstr>
      <vt:lpstr>Interfaces</vt:lpstr>
      <vt:lpstr>PowerPoint Presentation</vt:lpstr>
      <vt:lpstr>PowerPoint Presentation</vt:lpstr>
      <vt:lpstr>PowerPoint Presentation</vt:lpstr>
      <vt:lpstr>PowerPoint Presentation</vt:lpstr>
      <vt:lpstr>SquareWave </vt:lpstr>
      <vt:lpstr>Interfaces in the Java library</vt:lpstr>
      <vt:lpstr>Inheritance</vt:lpstr>
      <vt:lpstr>Inheritance</vt:lpstr>
      <vt:lpstr>PowerPoint Presentation</vt:lpstr>
      <vt:lpstr>PowerPoint Presentation</vt:lpstr>
      <vt:lpstr>PowerPoint Presentation</vt:lpstr>
      <vt:lpstr>Some Definitions</vt:lpstr>
      <vt:lpstr>Why Inheritance?</vt:lpstr>
      <vt:lpstr>Is-A</vt:lpstr>
      <vt:lpstr>Is-A</vt:lpstr>
      <vt:lpstr>Is-A Pitfalls</vt:lpstr>
      <vt:lpstr>Circle is-a Ellipse?</vt:lpstr>
      <vt:lpstr>PowerPoint Presentation</vt:lpstr>
      <vt:lpstr>PowerPoint Presentation</vt:lpstr>
      <vt:lpstr>PowerPoint Presentation</vt:lpstr>
      <vt:lpstr>A Naïve Inheritance Example</vt:lpstr>
      <vt:lpstr>Stack</vt:lpstr>
      <vt:lpstr>Top of Stack</vt:lpstr>
      <vt:lpstr>Stack Operations</vt:lpstr>
      <vt:lpstr>Push</vt:lpstr>
      <vt:lpstr>Pop</vt:lpstr>
      <vt:lpstr>Implementing stack using inheritance</vt:lpstr>
      <vt:lpstr>Implementing stack using inheritance</vt:lpstr>
      <vt:lpstr>Implementing stack using inheritance</vt:lpstr>
      <vt:lpstr>Implementing stack using inheritance</vt:lpstr>
      <vt:lpstr>Implementing stack using inheritance</vt:lpstr>
      <vt:lpstr>Implementing stack using inheritance</vt:lpstr>
      <vt:lpstr>Implementing stack using inheritance</vt:lpstr>
      <vt:lpstr>Other ways to implement stack</vt:lpstr>
      <vt:lpstr>Inheritance (Part 2)</vt:lpstr>
      <vt:lpstr>PowerPoint Presentation</vt:lpstr>
      <vt:lpstr>Implementing Inheritance</vt:lpstr>
      <vt:lpstr>Dog</vt:lpstr>
      <vt:lpstr>PowerPoint Presentation</vt:lpstr>
      <vt:lpstr>What is a Subclass?</vt:lpstr>
      <vt:lpstr>Mix UML Diagram</vt:lpstr>
      <vt:lpstr>PowerPoint Presentation</vt:lpstr>
      <vt:lpstr>What is a Subclass?</vt:lpstr>
      <vt:lpstr>What is a Subclass?</vt:lpstr>
      <vt:lpstr>Mix Memory Diagram</vt:lpstr>
      <vt:lpstr>Constructors of Subclasses</vt:lpstr>
      <vt:lpstr>Constructors of Subclasses</vt:lpstr>
      <vt:lpstr>Mix (version 1)</vt:lpstr>
      <vt:lpstr>PowerPoint Presentation</vt:lpstr>
      <vt:lpstr>Mix (version 2 using chaining)</vt:lpstr>
      <vt:lpstr>PowerPoint Presentation</vt:lpstr>
      <vt:lpstr>PowerPoint Presentation</vt:lpstr>
      <vt:lpstr>PowerPoint Presentation</vt:lpstr>
      <vt:lpstr>Mix Memory Diagram</vt:lpstr>
      <vt:lpstr>Invoking the Superclass Ctor</vt:lpstr>
      <vt:lpstr>Invoking the Superclass Ctor</vt:lpstr>
      <vt:lpstr>Constructors &amp; Overridable Methods</vt:lpstr>
      <vt:lpstr>Superclass Ctor &amp; Overridable Method</vt:lpstr>
      <vt:lpstr>Subclass Overrides Method</vt:lpstr>
      <vt:lpstr>PowerPoint Presentation</vt:lpstr>
      <vt:lpstr>What's Going On?</vt:lpstr>
      <vt:lpstr>PowerPoint Presentation</vt:lpstr>
      <vt:lpstr>Preconditions and Inheritance</vt:lpstr>
      <vt:lpstr>Preconditions and Inheritance</vt:lpstr>
      <vt:lpstr>Strength of a Precondition</vt:lpstr>
      <vt:lpstr>Preconditions on Overridden Methods</vt:lpstr>
      <vt:lpstr>PowerPoint Presentation</vt:lpstr>
      <vt:lpstr>Postconditions and Inheritance</vt:lpstr>
      <vt:lpstr>Postconditions and Inheritance</vt:lpstr>
      <vt:lpstr>Strength of a Postcondition</vt:lpstr>
      <vt:lpstr>Postconditions on Overridden Methods</vt:lpstr>
      <vt:lpstr>PowerPoint Presentation</vt:lpstr>
      <vt:lpstr>Exceptions</vt:lpstr>
      <vt:lpstr>User Defined Exceptions</vt:lpstr>
      <vt:lpstr>Exceptions and Inheritance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Utilities</dc:title>
  <dc:creator>mab</dc:creator>
  <cp:lastModifiedBy>Windows User</cp:lastModifiedBy>
  <cp:revision>571</cp:revision>
  <dcterms:created xsi:type="dcterms:W3CDTF">2006-08-16T00:00:00Z</dcterms:created>
  <dcterms:modified xsi:type="dcterms:W3CDTF">2017-02-28T05:50:46Z</dcterms:modified>
</cp:coreProperties>
</file>