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8"/>
  </p:notesMasterIdLst>
  <p:sldIdLst>
    <p:sldId id="384" r:id="rId2"/>
    <p:sldId id="385" r:id="rId3"/>
    <p:sldId id="416" r:id="rId4"/>
    <p:sldId id="387" r:id="rId5"/>
    <p:sldId id="388" r:id="rId6"/>
    <p:sldId id="389" r:id="rId7"/>
    <p:sldId id="492" r:id="rId8"/>
    <p:sldId id="390" r:id="rId9"/>
    <p:sldId id="391" r:id="rId10"/>
    <p:sldId id="417" r:id="rId11"/>
    <p:sldId id="392" r:id="rId12"/>
    <p:sldId id="386" r:id="rId13"/>
    <p:sldId id="493" r:id="rId14"/>
    <p:sldId id="494" r:id="rId15"/>
    <p:sldId id="495" r:id="rId16"/>
    <p:sldId id="496" r:id="rId17"/>
    <p:sldId id="407" r:id="rId18"/>
    <p:sldId id="497" r:id="rId19"/>
    <p:sldId id="408" r:id="rId20"/>
    <p:sldId id="498" r:id="rId21"/>
    <p:sldId id="499" r:id="rId22"/>
    <p:sldId id="500" r:id="rId23"/>
    <p:sldId id="501" r:id="rId24"/>
    <p:sldId id="418" r:id="rId25"/>
    <p:sldId id="422" r:id="rId26"/>
    <p:sldId id="423" r:id="rId27"/>
    <p:sldId id="424" r:id="rId28"/>
    <p:sldId id="425" r:id="rId29"/>
    <p:sldId id="431" r:id="rId30"/>
    <p:sldId id="432" r:id="rId31"/>
    <p:sldId id="514" r:id="rId32"/>
    <p:sldId id="427" r:id="rId33"/>
    <p:sldId id="428" r:id="rId34"/>
    <p:sldId id="513" r:id="rId35"/>
    <p:sldId id="434" r:id="rId36"/>
    <p:sldId id="435" r:id="rId37"/>
    <p:sldId id="515" r:id="rId38"/>
    <p:sldId id="438" r:id="rId39"/>
    <p:sldId id="439" r:id="rId40"/>
    <p:sldId id="516" r:id="rId41"/>
    <p:sldId id="441" r:id="rId42"/>
    <p:sldId id="502" r:id="rId43"/>
    <p:sldId id="442" r:id="rId44"/>
    <p:sldId id="445" r:id="rId45"/>
    <p:sldId id="446" r:id="rId46"/>
    <p:sldId id="447" r:id="rId47"/>
    <p:sldId id="448" r:id="rId48"/>
    <p:sldId id="449" r:id="rId49"/>
    <p:sldId id="450" r:id="rId50"/>
    <p:sldId id="503" r:id="rId51"/>
    <p:sldId id="454" r:id="rId52"/>
    <p:sldId id="504" r:id="rId53"/>
    <p:sldId id="452" r:id="rId54"/>
    <p:sldId id="505" r:id="rId55"/>
    <p:sldId id="456" r:id="rId56"/>
    <p:sldId id="506" r:id="rId57"/>
    <p:sldId id="458" r:id="rId58"/>
    <p:sldId id="459" r:id="rId59"/>
    <p:sldId id="460" r:id="rId60"/>
    <p:sldId id="461" r:id="rId61"/>
    <p:sldId id="462" r:id="rId62"/>
    <p:sldId id="463" r:id="rId63"/>
    <p:sldId id="464" r:id="rId64"/>
    <p:sldId id="465" r:id="rId65"/>
    <p:sldId id="466" r:id="rId66"/>
    <p:sldId id="507" r:id="rId67"/>
    <p:sldId id="468" r:id="rId68"/>
    <p:sldId id="469" r:id="rId69"/>
    <p:sldId id="471" r:id="rId70"/>
    <p:sldId id="473" r:id="rId71"/>
    <p:sldId id="474" r:id="rId72"/>
    <p:sldId id="475" r:id="rId73"/>
    <p:sldId id="476" r:id="rId74"/>
    <p:sldId id="508" r:id="rId75"/>
    <p:sldId id="478" r:id="rId76"/>
    <p:sldId id="479" r:id="rId77"/>
    <p:sldId id="480" r:id="rId78"/>
    <p:sldId id="481" r:id="rId79"/>
    <p:sldId id="509" r:id="rId80"/>
    <p:sldId id="510" r:id="rId81"/>
    <p:sldId id="485" r:id="rId82"/>
    <p:sldId id="486" r:id="rId83"/>
    <p:sldId id="487" r:id="rId84"/>
    <p:sldId id="511" r:id="rId85"/>
    <p:sldId id="489" r:id="rId86"/>
    <p:sldId id="512" r:id="rId8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3031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888" autoAdjust="0"/>
    <p:restoredTop sz="94667" autoAdjust="0"/>
  </p:normalViewPr>
  <p:slideViewPr>
    <p:cSldViewPr showGuides="1">
      <p:cViewPr varScale="1">
        <p:scale>
          <a:sx n="110" d="100"/>
          <a:sy n="110" d="100"/>
        </p:scale>
        <p:origin x="1560" y="114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6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31551&amp;seqNum=2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[notes Chapter 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E9A1A-4C69-4C85-92D2-C9CA0414C8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note that even though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CA" dirty="0" smtClean="0"/>
              <a:t>, neither the client nor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immutable objects make great building blocks for other objects</a:t>
            </a:r>
          </a:p>
          <a:p>
            <a:pPr lvl="1" eaLnBrk="1" hangingPunct="1">
              <a:defRPr/>
            </a:pPr>
            <a:r>
              <a:rPr lang="en-CA" dirty="0" smtClean="0"/>
              <a:t>they can be shared freely without worrying about their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UML Class Diagram for Aggregation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202E5-F7BE-4FDE-B786-61665CBD1E2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4017963" y="3228975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Person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6323013" y="3228975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String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1866900" y="3228975"/>
            <a:ext cx="8001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Date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stCxn id="8" idx="1"/>
            <a:endCxn id="19462" idx="3"/>
          </p:cNvCxnSpPr>
          <p:nvPr/>
        </p:nvCxnSpPr>
        <p:spPr>
          <a:xfrm rot="10800000">
            <a:off x="2667000" y="3429000"/>
            <a:ext cx="93345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9461" idx="1"/>
          </p:cNvCxnSpPr>
          <p:nvPr/>
        </p:nvCxnSpPr>
        <p:spPr>
          <a:xfrm>
            <a:off x="5543550" y="3429000"/>
            <a:ext cx="77946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16"/>
          <p:cNvSpPr txBox="1">
            <a:spLocks noChangeArrowheads="1"/>
          </p:cNvSpPr>
          <p:nvPr/>
        </p:nvSpPr>
        <p:spPr bwMode="auto">
          <a:xfrm>
            <a:off x="27432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8" name="TextBox 17"/>
          <p:cNvSpPr txBox="1">
            <a:spLocks noChangeArrowheads="1"/>
          </p:cNvSpPr>
          <p:nvPr/>
        </p:nvSpPr>
        <p:spPr bwMode="auto">
          <a:xfrm>
            <a:off x="59436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94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Date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98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String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7100" y="4800600"/>
            <a:ext cx="22098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open diamonds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indicate aggregation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30" name="Straight Arrow Connector 29"/>
          <p:cNvCxnSpPr>
            <a:stCxn id="21" idx="0"/>
            <a:endCxn id="8" idx="2"/>
          </p:cNvCxnSpPr>
          <p:nvPr/>
        </p:nvCxnSpPr>
        <p:spPr>
          <a:xfrm rot="16200000" flipV="1">
            <a:off x="3571875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0"/>
            <a:endCxn id="9" idx="2"/>
          </p:cNvCxnSpPr>
          <p:nvPr/>
        </p:nvCxnSpPr>
        <p:spPr>
          <a:xfrm rot="5400000" flipH="1" flipV="1">
            <a:off x="4343400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19468" idx="0"/>
          </p:cNvCxnSpPr>
          <p:nvPr/>
        </p:nvCxnSpPr>
        <p:spPr>
          <a:xfrm rot="16200000" flipH="1">
            <a:off x="58666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  <a:endCxn id="19467" idx="0"/>
          </p:cNvCxnSpPr>
          <p:nvPr/>
        </p:nvCxnSpPr>
        <p:spPr>
          <a:xfrm rot="16200000" flipH="1">
            <a:off x="26662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class from Lab 3 could be implemented using aggregation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CC8B-FAE3-4F42-A36F-2395C1F39D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17963" y="3228975"/>
            <a:ext cx="11255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Ball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23013" y="3228975"/>
            <a:ext cx="1261884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Vector2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1650" y="3228975"/>
            <a:ext cx="1107996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Point2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7" idx="3"/>
          </p:cNvCxnSpPr>
          <p:nvPr/>
        </p:nvCxnSpPr>
        <p:spPr>
          <a:xfrm flipH="1">
            <a:off x="2799646" y="3429000"/>
            <a:ext cx="800804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5543550" y="3429000"/>
            <a:ext cx="7794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27432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59436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position;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Gravitational acceleration vector.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i="1" dirty="0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Vector2(0.0, -9.81);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21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position and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70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57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position of the ball to the given position.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velocity of the ball to the given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72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an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is very easy</a:t>
            </a:r>
          </a:p>
          <a:p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are references to existing objects provided by the client</a:t>
            </a:r>
          </a:p>
          <a:p>
            <a:r>
              <a:rPr lang="en-US" dirty="0" err="1" smtClean="0"/>
              <a:t>accessors</a:t>
            </a:r>
            <a:endParaRPr lang="en-US" dirty="0" smtClean="0"/>
          </a:p>
          <a:p>
            <a:pPr lvl="1"/>
            <a:r>
              <a:rPr lang="en-US" dirty="0" smtClean="0"/>
              <a:t>give clients a reference to the aggregated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Vector2</a:t>
            </a:r>
            <a:r>
              <a:rPr lang="en-US" dirty="0" smtClean="0"/>
              <a:t> objects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set fields to existing object references provided by the client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say that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fields are </a:t>
            </a:r>
            <a:r>
              <a:rPr lang="en-US" i="1" dirty="0" smtClean="0"/>
              <a:t>aliases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i="1" dirty="0" smtClean="0">
                <a:solidFill>
                  <a:schemeClr val="bg1"/>
                </a:solidFill>
                <a:latin typeface="Consolas" panose="020B0609020204030204" pitchFamily="49" charset="0"/>
              </a:rPr>
              <a:t>));</a:t>
            </a:r>
            <a:endParaRPr lang="en-US" i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78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80315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80334"/>
              </p:ext>
            </p:extLst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Courier New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the terms aggregation and composition are used to describe a relationship between objects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both terms describe the </a:t>
            </a:r>
            <a:r>
              <a:rPr lang="en-US" i="1" dirty="0" smtClean="0"/>
              <a:t>has-a</a:t>
            </a:r>
            <a:r>
              <a:rPr lang="en-US" dirty="0" smtClean="0"/>
              <a:t> relationship</a:t>
            </a:r>
          </a:p>
          <a:p>
            <a:pPr lvl="2" eaLnBrk="1" hangingPunct="1">
              <a:defRPr/>
            </a:pPr>
            <a:r>
              <a:rPr lang="en-US" dirty="0" smtClean="0"/>
              <a:t>the university has-a collection of departments</a:t>
            </a:r>
          </a:p>
          <a:p>
            <a:pPr lvl="2" eaLnBrk="1" hangingPunct="1">
              <a:defRPr/>
            </a:pPr>
            <a:r>
              <a:rPr lang="en-US" dirty="0" smtClean="0"/>
              <a:t>each department has-a collection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.getPosition();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    System.</a:t>
            </a:r>
            <a:r>
              <a:rPr lang="en-US" i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i="1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2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70677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Courier New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99179" y="1297541"/>
            <a:ext cx="27337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ballPos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==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true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Left Arrow 2"/>
          <p:cNvSpPr/>
          <p:nvPr/>
        </p:nvSpPr>
        <p:spPr>
          <a:xfrm rot="-2700000">
            <a:off x="4160709" y="165839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2700000">
            <a:off x="4147990" y="103787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client changes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pos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(-99.0, -22.0);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"ball position: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14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7202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-99.0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-22.0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Courier New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08070" y="4984389"/>
            <a:ext cx="2970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pos.set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(-99.0, -22.0);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client gets a reference to the position or velocity of the ball, then the client can change these quantities  </a:t>
            </a:r>
            <a:r>
              <a:rPr lang="en-US" i="1" dirty="0" smtClean="0"/>
              <a:t>without asking the ball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not a flaw of aggregation</a:t>
            </a:r>
          </a:p>
          <a:p>
            <a:pPr lvl="1"/>
            <a:r>
              <a:rPr lang="en-US" dirty="0" smtClean="0"/>
              <a:t>it’s just the consequence of choosing to use aggregation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3BD6-93CC-4240-9B18-5BE1C71353A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0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an object of type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composed of an object of type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means</a:t>
            </a:r>
          </a:p>
          <a:p>
            <a:pPr lvl="1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has-a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</a:t>
            </a:r>
            <a:r>
              <a:rPr lang="en-US" i="1" dirty="0" smtClean="0"/>
              <a:t>and</a:t>
            </a:r>
          </a:p>
          <a:p>
            <a:pPr lvl="1"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owns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r>
              <a:rPr lang="en-US" dirty="0" smtClean="0"/>
              <a:t>in other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66DB4-0224-45C2-B89A-B92C5802C8C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3551238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0334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dirty="0" smtClean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this means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will generally not share references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with clients</a:t>
            </a:r>
          </a:p>
          <a:p>
            <a:pPr lvl="1">
              <a:defRPr/>
            </a:pPr>
            <a:r>
              <a:rPr lang="en-US" dirty="0" smtClean="0"/>
              <a:t>constructors will create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accessors</a:t>
            </a:r>
            <a:r>
              <a:rPr lang="en-US" dirty="0" smtClean="0"/>
              <a:t> will return references to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mutators</a:t>
            </a:r>
            <a:r>
              <a:rPr lang="en-US" dirty="0" smtClean="0"/>
              <a:t> will store references to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“new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objects” are called </a:t>
            </a:r>
            <a:r>
              <a:rPr lang="en-US" i="1" dirty="0" smtClean="0"/>
              <a:t>defensive copies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4818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the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default constructor is defined it must create a suitable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suitable Y; for example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 /* suitable arguments */ 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58187" y="5041996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456786" y="2622647"/>
            <a:ext cx="230428" cy="437813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34421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constructor that has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parameter must first deep copy and then validate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copy of y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Y(y);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// validate; will throw an exception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is invalid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this.checkY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76BD7-A05B-4008-A6C6-E1BF0E9D49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293105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293105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3316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composition implies ownership</a:t>
            </a:r>
          </a:p>
          <a:p>
            <a:pPr lvl="2" eaLnBrk="1" hangingPunct="1">
              <a:defRPr/>
            </a:pPr>
            <a:r>
              <a:rPr lang="en-US" dirty="0" smtClean="0"/>
              <a:t>if the university disappears then all of its departments disappear</a:t>
            </a:r>
          </a:p>
          <a:p>
            <a:pPr lvl="2" eaLnBrk="1" hangingPunct="1">
              <a:defRPr/>
            </a:pPr>
            <a:r>
              <a:rPr lang="en-US" dirty="0" smtClean="0"/>
              <a:t>a university is a </a:t>
            </a:r>
            <a:r>
              <a:rPr lang="en-US" i="1" dirty="0" smtClean="0"/>
              <a:t>composition</a:t>
            </a:r>
            <a:r>
              <a:rPr lang="en-US" dirty="0" smtClean="0"/>
              <a:t> of departments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aggregation does not imply ownership</a:t>
            </a:r>
          </a:p>
          <a:p>
            <a:pPr lvl="2" eaLnBrk="1" hangingPunct="1">
              <a:defRPr/>
            </a:pPr>
            <a:r>
              <a:rPr lang="en-US" dirty="0" smtClean="0"/>
              <a:t>if a department disappears then the professors do not disappear</a:t>
            </a:r>
          </a:p>
          <a:p>
            <a:pPr lvl="2" eaLnBrk="1" hangingPunct="1">
              <a:defRPr/>
            </a:pPr>
            <a:r>
              <a:rPr lang="en-US" dirty="0" smtClean="0"/>
              <a:t>a department is an </a:t>
            </a:r>
            <a:r>
              <a:rPr lang="en-US" i="1" dirty="0" smtClean="0"/>
              <a:t>aggregation</a:t>
            </a:r>
            <a:r>
              <a:rPr lang="en-US" dirty="0" smtClean="0"/>
              <a:t>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constructor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lvl="2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0E706-D677-4FBA-A051-3DBA89E80D3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304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76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copy constructor is defined it must create a new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that is a deep copy of the other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X(X other)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new Y that is a copy of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other.y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EB105-BCD0-4CD8-9EDA-CB1E77DFF80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71554" y="5445100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3477467" y="3889856"/>
            <a:ext cx="230428" cy="264992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2405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happens if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copy constructor does not make a deep copy of the other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X(X other)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 3" pitchFamily="18" charset="2"/>
              <a:buNone/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dirty="0" smtClean="0"/>
              <a:t>every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created with the copy constructor ends up sharing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if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modifies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object, 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objects will end up with a modified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FF18C-5240-4C9E-839A-22D96D82AF4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19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never return a reference to a field; always return a deep copy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return new Y(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AB894-2F10-4B91-B50C-47AA7F33181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14393" y="4211808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168751" y="4211808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6239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accessor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DFF12-D795-43C4-B0A4-50FC82A5823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792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63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has a method that sets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to a client-provided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then the method must make a deep copy of the client-provided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and validate it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public void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setY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(Y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Y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new Y(y);</a:t>
            </a:r>
          </a:p>
          <a:p>
            <a:pP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validate; will throw an exception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is invalid</a:t>
            </a: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this.checkY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this.y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	}</a:t>
            </a:r>
          </a:p>
          <a:p>
            <a:pPr>
              <a:buFont typeface="Wingdings 3" pitchFamily="18" charset="2"/>
              <a:buNone/>
              <a:defRPr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9B8A-7478-462E-8598-444C950B891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327022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327022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72435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mutator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B257-48E3-4C4A-8227-17C849E9222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872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Aggregation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suppose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has a name and a date of birth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Person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String name;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Person(String name,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this.name = name;  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getBirthDate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4296F-1365-4F23-B193-F5EC7353EE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085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defensive copies are required when using composition, but the price of defensive copying is time and memory needed to create and garbage collect defensive copies of objects</a:t>
            </a:r>
          </a:p>
          <a:p>
            <a:endParaRPr lang="en-US" dirty="0" smtClean="0"/>
          </a:p>
          <a:p>
            <a:r>
              <a:rPr lang="en-US" dirty="0" smtClean="0"/>
              <a:t>recall 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program from Lab 3</a:t>
            </a:r>
          </a:p>
          <a:p>
            <a:pPr lvl="1"/>
            <a:r>
              <a:rPr lang="en-US" dirty="0" smtClean="0"/>
              <a:t>if you used aggregation then moving the ball could be done without making any defensive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836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Moves the ball from its current position using its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current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velocity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accounting for the force of gravity. See the Lab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document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 description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how to compute the new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and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dt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time period over which the ball has moved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Point2 move(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multiply(0.5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7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use composition to implement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then move must return a defensive copy of </a:t>
            </a:r>
            <a:r>
              <a:rPr lang="en-US" b="1" dirty="0" err="1" smtClean="0">
                <a:latin typeface="Consolas" panose="020B0609020204030204" pitchFamily="49" charset="0"/>
              </a:rPr>
              <a:t>this.position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doesn’t seem like such a big deal until you realize that the </a:t>
            </a:r>
            <a:r>
              <a:rPr lang="en-US" b="1" dirty="0" err="1" smtClean="0">
                <a:latin typeface="Consolas" panose="020B0609020204030204" pitchFamily="49" charset="0"/>
              </a:rPr>
              <a:t>BouncingBall</a:t>
            </a:r>
            <a:r>
              <a:rPr lang="en-US" dirty="0" smtClean="0"/>
              <a:t> program causes the ball to move many times each second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71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invariant</a:t>
            </a:r>
          </a:p>
          <a:p>
            <a:pPr lvl="1">
              <a:defRPr/>
            </a:pPr>
            <a:r>
              <a:rPr lang="en-CA" dirty="0"/>
              <a:t>some property of the state of the object that is established by a constructor and maintained between calls to public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in other words:</a:t>
            </a:r>
          </a:p>
          <a:p>
            <a:pPr lvl="2">
              <a:defRPr/>
            </a:pPr>
            <a:r>
              <a:rPr lang="en-US" dirty="0" smtClean="0"/>
              <a:t>the constructor ensures that the class invariant holds when the constructor is finished running</a:t>
            </a:r>
          </a:p>
          <a:p>
            <a:pPr lvl="3">
              <a:defRPr/>
            </a:pPr>
            <a:r>
              <a:rPr lang="en-US" dirty="0"/>
              <a:t>the invariant does not necessarily hold while </a:t>
            </a:r>
            <a:r>
              <a:rPr lang="en-US" dirty="0" smtClean="0"/>
              <a:t>the constructor </a:t>
            </a:r>
            <a:r>
              <a:rPr lang="en-US" dirty="0"/>
              <a:t>is </a:t>
            </a:r>
            <a:r>
              <a:rPr lang="en-US" dirty="0" smtClean="0"/>
              <a:t>running</a:t>
            </a:r>
          </a:p>
          <a:p>
            <a:pPr lvl="2">
              <a:defRPr/>
            </a:pPr>
            <a:r>
              <a:rPr lang="en-US" dirty="0" smtClean="0"/>
              <a:t>every public method ensures that the class invariant holds when the method is finished running</a:t>
            </a:r>
          </a:p>
          <a:p>
            <a:pPr lvl="3">
              <a:defRPr/>
            </a:pPr>
            <a:r>
              <a:rPr lang="en-US" dirty="0" smtClean="0"/>
              <a:t>the invariant does not necessarily hold while the method is running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56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adapted from Effective Java by Joshua Bloch</a:t>
            </a:r>
          </a:p>
          <a:p>
            <a:pPr lvl="1">
              <a:defRPr/>
            </a:pPr>
            <a:r>
              <a:rPr lang="en-CA" dirty="0" smtClean="0"/>
              <a:t>available online at </a:t>
            </a:r>
            <a:r>
              <a:rPr lang="en-CA" sz="2000" dirty="0" smtClean="0">
                <a:hlinkClick r:id="rId2"/>
              </a:rPr>
              <a:t>http://www.informit.com/articles/article.aspx?p=31551&amp;seqNum=2</a:t>
            </a:r>
            <a:endParaRPr lang="en-CA" sz="2000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a period has a start time and an end time</a:t>
            </a:r>
          </a:p>
          <a:p>
            <a:pPr lvl="2">
              <a:defRPr/>
            </a:pPr>
            <a:r>
              <a:rPr lang="en-CA" dirty="0" smtClean="0"/>
              <a:t>end time is always after the start time (this is the class invariant)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start of the time period 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end of the time period</a:t>
            </a:r>
          </a:p>
          <a:p>
            <a:pPr lvl="1">
              <a:defRPr/>
            </a:pPr>
            <a:r>
              <a:rPr lang="en-CA" dirty="0" smtClean="0"/>
              <a:t>class invariant: start of time period is always prior to the end of the time period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29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4888" y="3028950"/>
            <a:ext cx="232061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05677" y="3028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97564" y="308610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  <a:endCxn id="6" idx="1"/>
          </p:cNvCxnSpPr>
          <p:nvPr/>
        </p:nvCxnSpPr>
        <p:spPr>
          <a:xfrm>
            <a:off x="4197614" y="3228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816739" y="2657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2531" y="3947463"/>
            <a:ext cx="273023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>
                <a:solidFill>
                  <a:srgbClr val="00B0F0"/>
                </a:solidFill>
              </a:rPr>
              <a:t> is a composition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of two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>
                <a:solidFill>
                  <a:srgbClr val="00B0F0"/>
                </a:solidFill>
              </a:rPr>
              <a:t> objects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215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3B263-6094-4935-ACEE-6A150E02F3C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10243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java.util.Date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period to the given start and end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dates.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start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beginning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end of the period; must not precede start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if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start is after end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Period(Date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Date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&gt;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"start after end"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13297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example uses aggregation</a:t>
            </a:r>
          </a:p>
          <a:p>
            <a:pPr lvl="1" eaLnBrk="1" hangingPunct="1">
              <a:defRPr/>
            </a:pPr>
            <a:r>
              <a:rPr lang="en-CA" dirty="0" smtClean="0"/>
              <a:t>notice that the constructor does not make a new copy of the name and birth date objects passed to it</a:t>
            </a:r>
          </a:p>
          <a:p>
            <a:pPr lvl="1" eaLnBrk="1" hangingPunct="1">
              <a:defRPr/>
            </a:pPr>
            <a:r>
              <a:rPr lang="en-CA" dirty="0" smtClean="0"/>
              <a:t>the name and birth date objects are shared with the client</a:t>
            </a:r>
          </a:p>
          <a:p>
            <a:pPr lvl="1" eaLnBrk="1" hangingPunct="1">
              <a:defRPr/>
            </a:pPr>
            <a:r>
              <a:rPr lang="en-CA" dirty="0" smtClean="0"/>
              <a:t>both the client and the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are holding references to the same name and birth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FC3B2-5007-474C-9A6F-BE77A6E98A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720725" y="4057650"/>
            <a:ext cx="7702550" cy="14287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 = new Date(91, 2, 26);  // March 26, 1991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Person p = new Person(s, 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89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Initializes a period by copying another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other the time period to copy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Period(</a:t>
            </a:r>
            <a:r>
              <a:rPr lang="en-US" sz="18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Period </a:t>
            </a:r>
            <a:r>
              <a:rPr lang="en-US" sz="1800" b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other</a:t>
            </a:r>
            <a:r>
              <a:rPr lang="en-US" sz="18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6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63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starting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starting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ending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ending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471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299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Sets the starting date of the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the new starting date of the period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true if the new starting date is earlier than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      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current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date; false otherwise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(Date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&lt;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742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 privacy leak occurs when a class exposes a reference to a non-public field (that is not a primitive or immutable)</a:t>
            </a:r>
          </a:p>
          <a:p>
            <a:pPr lvl="1">
              <a:defRPr/>
            </a:pPr>
            <a:r>
              <a:rPr lang="en-US" dirty="0" smtClean="0"/>
              <a:t>given a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a composition of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/>
              <a:t>	these are all examples of privacy leaks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B549A-5F63-4D62-B3E8-CF5E11CCA97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57300" y="2571750"/>
            <a:ext cx="2390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class X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private Y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// …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314450" y="4238625"/>
            <a:ext cx="2252663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740275" y="4229100"/>
            <a:ext cx="2803525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X(X other)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other.y;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1300163" y="5381625"/>
            <a:ext cx="2528887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Y getY()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return this.y;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4743450" y="5381625"/>
            <a:ext cx="3355975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void setY(Y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23747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the object state can become inconsistent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dirty="0" smtClean="0"/>
              <a:t> exposes a reference to its expiry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then a client could set the expiry date to before the issue date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it becomes impossible to guarantee class invariants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/>
              <a:t> exposes a reference to one of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objects then the end of the period could be set to before the start of the period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6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239934"/>
            <a:ext cx="403249" cy="14401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2680108"/>
            <a:ext cx="403249" cy="23618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884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composition becomes broken because the object no longer owns its attribute</a:t>
            </a:r>
          </a:p>
          <a:p>
            <a:pPr lvl="2">
              <a:defRPr/>
            </a:pPr>
            <a:r>
              <a:rPr lang="en-US" dirty="0" smtClean="0"/>
              <a:t>when an object “dies” its parts may not die with it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47483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Item 5 of the Recipe for Immutability needed?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Collections as </a:t>
            </a:r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Still Aggregation and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31299-C8ED-448E-9A8B-D2C732B50F19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often you will want to implement a class that has-a collection as </a:t>
            </a:r>
            <a:r>
              <a:rPr lang="en-CA" dirty="0" smtClean="0"/>
              <a:t>a field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a university has-a collection of faculties and each faculty has-a collection of schools and departments</a:t>
            </a:r>
          </a:p>
          <a:p>
            <a:pPr lvl="1">
              <a:defRPr/>
            </a:pPr>
            <a:r>
              <a:rPr lang="en-CA" dirty="0" smtClean="0"/>
              <a:t>a molecule has-a collection of atoms</a:t>
            </a:r>
          </a:p>
          <a:p>
            <a:pPr lvl="1">
              <a:defRPr/>
            </a:pPr>
            <a:r>
              <a:rPr lang="en-CA" dirty="0" smtClean="0"/>
              <a:t>a person has-a collection of acquaintances</a:t>
            </a:r>
          </a:p>
          <a:p>
            <a:pPr lvl="1">
              <a:defRPr/>
            </a:pPr>
            <a:r>
              <a:rPr lang="en-CA" dirty="0" smtClean="0"/>
              <a:t>from the notes, a student has-a collection of GPAs and has-a collection of </a:t>
            </a:r>
            <a:r>
              <a:rPr lang="en-CA" dirty="0" smtClean="0"/>
              <a:t>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CA265-7A43-4A8D-B01D-FA7AF3576650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Does a Collection Hold?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collection holds references to instances</a:t>
            </a:r>
          </a:p>
          <a:p>
            <a:pPr lvl="1">
              <a:defRPr/>
            </a:pPr>
            <a:r>
              <a:rPr lang="en-CA" dirty="0" smtClean="0"/>
              <a:t>it does not hold the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C31A4-4864-4926-846E-0BDA71B4249B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514350" y="2413000"/>
            <a:ext cx="43211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ArrayList&lt;Date&gt; dates = 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new ArrayList&lt;Date&gt;();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d1 = new Date();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d2 = new Date()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d3 = new Date();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dates.add(d1);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dates.add(d2);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dates.add(d3);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126587"/>
              </p:ext>
            </p:extLst>
          </p:nvPr>
        </p:nvGraphicFramePr>
        <p:xfrm>
          <a:off x="5143500" y="1885950"/>
          <a:ext cx="3657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dates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6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1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Student Class (from notes)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Student has-a string id</a:t>
            </a:r>
          </a:p>
          <a:p>
            <a:pPr>
              <a:defRPr/>
            </a:pPr>
            <a:r>
              <a:rPr lang="en-CA" dirty="0" smtClean="0"/>
              <a:t>a Student has-a collection of yearly GPAs</a:t>
            </a:r>
          </a:p>
          <a:p>
            <a:pPr>
              <a:defRPr/>
            </a:pPr>
            <a:r>
              <a:rPr lang="en-CA" dirty="0" smtClean="0"/>
              <a:t>a Student has-a collection of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9D73-DD20-4096-B9B2-7E4F78D21E0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3941763" y="3600450"/>
            <a:ext cx="12604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Student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618288" y="3600450"/>
            <a:ext cx="1897062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Set&lt;Course&gt;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628650" y="3600450"/>
            <a:ext cx="20320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List&lt;Double&gt;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24250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210175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26631" idx="3"/>
          </p:cNvCxnSpPr>
          <p:nvPr/>
        </p:nvCxnSpPr>
        <p:spPr>
          <a:xfrm rot="10800000">
            <a:off x="2660650" y="3800475"/>
            <a:ext cx="86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3"/>
            <a:endCxn id="26630" idx="1"/>
          </p:cNvCxnSpPr>
          <p:nvPr/>
        </p:nvCxnSpPr>
        <p:spPr>
          <a:xfrm>
            <a:off x="5610225" y="38004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633663" y="3228975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6229350" y="32289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8" name="TextBox 13"/>
          <p:cNvSpPr txBox="1">
            <a:spLocks noChangeArrowheads="1"/>
          </p:cNvSpPr>
          <p:nvPr/>
        </p:nvSpPr>
        <p:spPr bwMode="auto">
          <a:xfrm>
            <a:off x="1101725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Double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7011988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40" name="TextBox 15"/>
          <p:cNvSpPr txBox="1">
            <a:spLocks noChangeArrowheads="1"/>
          </p:cNvSpPr>
          <p:nvPr/>
        </p:nvSpPr>
        <p:spPr bwMode="auto">
          <a:xfrm>
            <a:off x="4017963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String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26640" idx="0"/>
          </p:cNvCxnSpPr>
          <p:nvPr/>
        </p:nvCxnSpPr>
        <p:spPr>
          <a:xfrm rot="5400000">
            <a:off x="4286251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/>
          <p:cNvSpPr/>
          <p:nvPr/>
        </p:nvSpPr>
        <p:spPr>
          <a:xfrm rot="5400000">
            <a:off x="4371975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3" name="TextBox 22"/>
          <p:cNvSpPr txBox="1">
            <a:spLocks noChangeArrowheads="1"/>
          </p:cNvSpPr>
          <p:nvPr/>
        </p:nvSpPr>
        <p:spPr bwMode="auto">
          <a:xfrm>
            <a:off x="4171950" y="4514850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6638" idx="0"/>
          </p:cNvCxnSpPr>
          <p:nvPr/>
        </p:nvCxnSpPr>
        <p:spPr>
          <a:xfrm rot="16200000" flipH="1">
            <a:off x="1366044" y="4682331"/>
            <a:ext cx="571500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 rot="5400000">
            <a:off x="144780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6" name="TextBox 26"/>
          <p:cNvSpPr txBox="1">
            <a:spLocks noChangeArrowheads="1"/>
          </p:cNvSpPr>
          <p:nvPr/>
        </p:nvSpPr>
        <p:spPr bwMode="auto">
          <a:xfrm>
            <a:off x="1652588" y="4503738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4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0" name="Straight Arrow Connector 29"/>
          <p:cNvCxnSpPr>
            <a:stCxn id="31" idx="3"/>
          </p:cNvCxnSpPr>
          <p:nvPr/>
        </p:nvCxnSpPr>
        <p:spPr>
          <a:xfrm rot="5400000">
            <a:off x="7286626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 rot="5400000">
            <a:off x="737235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9" name="TextBox 31"/>
          <p:cNvSpPr txBox="1">
            <a:spLocks noChangeArrowheads="1"/>
          </p:cNvSpPr>
          <p:nvPr/>
        </p:nvSpPr>
        <p:spPr bwMode="auto">
          <a:xfrm>
            <a:off x="7577138" y="45720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0" name="TextBox 33"/>
          <p:cNvSpPr txBox="1">
            <a:spLocks noChangeArrowheads="1"/>
          </p:cNvSpPr>
          <p:nvPr/>
        </p:nvSpPr>
        <p:spPr bwMode="auto">
          <a:xfrm>
            <a:off x="2457450" y="3943350"/>
            <a:ext cx="800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gpas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1" name="TextBox 34"/>
          <p:cNvSpPr txBox="1">
            <a:spLocks noChangeArrowheads="1"/>
          </p:cNvSpPr>
          <p:nvPr/>
        </p:nvSpPr>
        <p:spPr bwMode="auto">
          <a:xfrm>
            <a:off x="5710238" y="3943350"/>
            <a:ext cx="126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2" name="TextBox 35"/>
          <p:cNvSpPr txBox="1">
            <a:spLocks noChangeArrowheads="1"/>
          </p:cNvSpPr>
          <p:nvPr/>
        </p:nvSpPr>
        <p:spPr bwMode="auto">
          <a:xfrm>
            <a:off x="4691063" y="4514850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id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</a:rPr>
              <a:t>Firework</a:t>
            </a:r>
            <a:r>
              <a:rPr lang="en-CA" dirty="0" smtClean="0"/>
              <a:t> </a:t>
            </a:r>
            <a:r>
              <a:rPr lang="en-CA" dirty="0"/>
              <a:t>c</a:t>
            </a:r>
            <a:r>
              <a:rPr lang="en-CA" dirty="0" smtClean="0"/>
              <a:t>lass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see Lab 4</a:t>
            </a:r>
          </a:p>
          <a:p>
            <a:pPr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</a:rPr>
              <a:t>Firework</a:t>
            </a:r>
            <a:r>
              <a:rPr lang="en-CA" dirty="0" smtClean="0"/>
              <a:t> has-a list of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Particle</a:t>
            </a:r>
            <a:r>
              <a:rPr lang="en-CA" dirty="0" smtClean="0"/>
              <a:t>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aggregation</a:t>
            </a:r>
          </a:p>
          <a:p>
            <a:pPr>
              <a:defRPr/>
            </a:pPr>
            <a:r>
              <a:rPr lang="en-CA" dirty="0" smtClean="0"/>
              <a:t>class </a:t>
            </a:r>
            <a:r>
              <a:rPr lang="en-CA" dirty="0" smtClean="0"/>
              <a:t>invariant</a:t>
            </a:r>
          </a:p>
          <a:p>
            <a:pPr lvl="1">
              <a:defRPr/>
            </a:pPr>
            <a:r>
              <a:rPr lang="en-CA" dirty="0" smtClean="0"/>
              <a:t>list of particles is never </a:t>
            </a:r>
            <a:r>
              <a:rPr lang="en-CA" dirty="0" smtClean="0"/>
              <a:t>null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27F4-37B6-4CDF-A401-FD1F3EBCD6C0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2119302" y="4171950"/>
            <a:ext cx="1415772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Firework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4960938" y="4171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List&lt;Particle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52825" y="42291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stCxn id="8" idx="3"/>
            <a:endCxn id="27654" idx="1"/>
          </p:cNvCxnSpPr>
          <p:nvPr/>
        </p:nvCxnSpPr>
        <p:spPr>
          <a:xfrm>
            <a:off x="3952875" y="4371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4572000" y="3800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5200650" y="5543550"/>
            <a:ext cx="1415772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Partic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rot="5400000">
            <a:off x="5629276" y="5256212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 rot="5400000">
            <a:off x="5715000" y="46291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61" name="TextBox 17"/>
          <p:cNvSpPr txBox="1">
            <a:spLocks noChangeArrowheads="1"/>
          </p:cNvSpPr>
          <p:nvPr/>
        </p:nvSpPr>
        <p:spPr bwMode="auto">
          <a:xfrm>
            <a:off x="5919788" y="51435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625A9-A35F-4E86-8EBF-5C969F192CE8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particles for this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List&lt;Particle&gt;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Initializes this firework to have zero particles.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Firework()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&lt;Particle&gt;();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585576"/>
            <a:ext cx="403249" cy="21314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3717034"/>
            <a:ext cx="403249" cy="167060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6833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Date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76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Collections as </a:t>
            </a:r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when using a collection as </a:t>
            </a:r>
            <a:r>
              <a:rPr lang="en-CA" dirty="0" smtClean="0"/>
              <a:t>a field of </a:t>
            </a:r>
            <a:r>
              <a:rPr lang="en-CA" dirty="0" smtClean="0"/>
              <a:t>a class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you need to decide on ownership issues</a:t>
            </a:r>
          </a:p>
          <a:p>
            <a:pPr lvl="1">
              <a:defRPr/>
            </a:pPr>
            <a:r>
              <a:rPr lang="en-CA" dirty="0" smtClean="0"/>
              <a:t>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or share its collection?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the collection, 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the objects held in the collection?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F81D-52BC-4FFC-A916-0706906F481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 Shares its Collection with other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shares its collection with other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instances, then the copy constructor does not need to create a new collection</a:t>
            </a:r>
          </a:p>
          <a:p>
            <a:pPr lvl="1">
              <a:defRPr/>
            </a:pPr>
            <a:r>
              <a:rPr lang="en-CA" dirty="0" smtClean="0"/>
              <a:t>the copy constructor can simply assign its collection</a:t>
            </a:r>
          </a:p>
          <a:p>
            <a:pPr lvl="1">
              <a:defRPr/>
            </a:pPr>
            <a:r>
              <a:rPr lang="en-CA" dirty="0" smtClean="0"/>
              <a:t>[notes 5.3.3] refer to this as aliasing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022B3-2C10-4336-95F6-447EB5F63A5F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alias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36105" y="2585860"/>
            <a:ext cx="2075696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alias: no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48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99289"/>
              </p:ext>
            </p:extLst>
          </p:nvPr>
        </p:nvGraphicFramePr>
        <p:xfrm>
          <a:off x="4975248" y="1009506"/>
          <a:ext cx="385966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26193"/>
              </p:ext>
            </p:extLst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45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 f2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Firework(f1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28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26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but not the objects in the collection then the copy constructor can perform a shallow copy of the collection</a:t>
            </a:r>
          </a:p>
          <a:p>
            <a:pPr>
              <a:defRPr/>
            </a:pPr>
            <a:r>
              <a:rPr lang="en-CA" dirty="0" smtClean="0"/>
              <a:t>a shallow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aliases for references in the other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hard way to perform a shallow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(d);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586349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but elements 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are all aliases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6763" y="4581140"/>
            <a:ext cx="223798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does not create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new objects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63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easy way to perform a shallow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857250" y="3025751"/>
            <a:ext cx="742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&lt;Date&gt;(dates);</a:t>
            </a:r>
          </a:p>
        </p:txBody>
      </p:sp>
    </p:spTree>
    <p:extLst>
      <p:ext uri="{BB962C8B-B14F-4D97-AF65-F5344CB8AC3E}">
        <p14:creationId xmlns:p14="http://schemas.microsoft.com/office/powerpoint/2010/main" val="37404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are a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shallow copy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the 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new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&lt;Particle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23109" y="3371393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but no 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new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Partic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152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81791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&lt;Particle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947051"/>
              </p:ext>
            </p:extLst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800a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45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 f2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Firework(f1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1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what happens when the client modifies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instance?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sz="800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lvl="1" eaLnBrk="1" hangingPunct="1">
              <a:defRPr/>
            </a:pPr>
            <a:r>
              <a:rPr lang="en-CA" dirty="0" smtClean="0"/>
              <a:t>prints 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Fri Nov 03 00:00:00 EST 1995</a:t>
            </a:r>
            <a:r>
              <a:rPr lang="nn-NO" dirty="0" smtClean="0"/>
              <a:t> 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62C6B-9764-4E72-8EDA-75B6EDA156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 = new Date(90, 2, 26);  // March 26, 1990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Person p = new Person(s, d);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d.setYear(95);                 // November 3, 1995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d.setMonth(10);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d.setDate(3);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p.getBirthDate()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54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and the objects in the collection then the copy constructor must perform a deep copy of the collection</a:t>
            </a:r>
          </a:p>
          <a:p>
            <a:pPr>
              <a:defRPr/>
            </a:pPr>
            <a:r>
              <a:rPr lang="en-CA" dirty="0" smtClean="0"/>
              <a:t>a deep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references to new objects (that are copies of the objects in other collection)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to perform a deep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Date(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d.getTime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313967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and new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elements 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76" y="4581140"/>
            <a:ext cx="2438232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constructor invocation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creates a new object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51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are a deep copy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the 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&lt;Particle&gt;();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(Particle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Particle(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16611" y="4062677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and new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Particle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999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68953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&lt;Particle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2000a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2100a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800a</a:t>
                      </a:r>
                      <a:endParaRPr lang="en-US" b="1" dirty="0">
                        <a:solidFill>
                          <a:srgbClr val="00B0F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45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 f2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Firework(f1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20398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2100</a:t>
                      </a:r>
                      <a:endParaRPr lang="en-US" b="1" dirty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9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8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because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instance:</a:t>
            </a:r>
          </a:p>
          <a:p>
            <a:pPr lvl="1" eaLnBrk="1" hangingPunct="1">
              <a:defRPr/>
            </a:pPr>
            <a:r>
              <a:rPr lang="en-CA" dirty="0" smtClean="0"/>
              <a:t>the client can modify the date using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and the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CA" dirty="0" smtClean="0"/>
              <a:t> sees a modified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date using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and the client sees a modified date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6575</TotalTime>
  <Words>3747</Words>
  <Application>Microsoft Office PowerPoint</Application>
  <PresentationFormat>On-screen Show (4:3)</PresentationFormat>
  <Paragraphs>1036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4" baseType="lpstr">
      <vt:lpstr>Arial</vt:lpstr>
      <vt:lpstr>Calibri</vt:lpstr>
      <vt:lpstr>Consolas</vt:lpstr>
      <vt:lpstr>Constantia</vt:lpstr>
      <vt:lpstr>Courier New</vt:lpstr>
      <vt:lpstr>Wingdings</vt:lpstr>
      <vt:lpstr>Wingdings 3</vt:lpstr>
      <vt:lpstr>Origin</vt:lpstr>
      <vt:lpstr>Aggregation and Composition</vt:lpstr>
      <vt:lpstr>Aggregation and Composition</vt:lpstr>
      <vt:lpstr>Aggregation and Composition</vt:lpstr>
      <vt:lpstr>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UML Class Diagram for Aggregation</vt:lpstr>
      <vt:lpstr>Another Aggregation Example</vt:lpstr>
      <vt:lpstr>PowerPoint Presentation</vt:lpstr>
      <vt:lpstr>PowerPoint Presentation</vt:lpstr>
      <vt:lpstr>PowerPoint Presentation</vt:lpstr>
      <vt:lpstr>PowerPoint Presentation</vt:lpstr>
      <vt:lpstr> Ball as an 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Ball as aggregation</vt:lpstr>
      <vt:lpstr>Composition</vt:lpstr>
      <vt:lpstr>Composition</vt:lpstr>
      <vt:lpstr>Composition</vt:lpstr>
      <vt:lpstr>Composition &amp; the Default Constructor</vt:lpstr>
      <vt:lpstr>Composition &amp; Other Constructors</vt:lpstr>
      <vt:lpstr>Composition and Other Constructors</vt:lpstr>
      <vt:lpstr>PowerPoint Presentation</vt:lpstr>
      <vt:lpstr>Composition &amp; Copy Constructor</vt:lpstr>
      <vt:lpstr>Composition &amp; Copy Constructor</vt:lpstr>
      <vt:lpstr>PowerPoint Presentation</vt:lpstr>
      <vt:lpstr>Composition and Accessors</vt:lpstr>
      <vt:lpstr>Composition and Accessors</vt:lpstr>
      <vt:lpstr>PowerPoint Presentation</vt:lpstr>
      <vt:lpstr>Composition and Mutators</vt:lpstr>
      <vt:lpstr>Composition and Mutators</vt:lpstr>
      <vt:lpstr>PowerPoint Presentation</vt:lpstr>
      <vt:lpstr>Price of Defensive Copying</vt:lpstr>
      <vt:lpstr>PowerPoint Presentation</vt:lpstr>
      <vt:lpstr>Price of Defensive Copying</vt:lpstr>
      <vt:lpstr>Composition (Part 2)</vt:lpstr>
      <vt:lpstr>Class Invariants</vt:lpstr>
      <vt:lpstr>Period Class</vt:lpstr>
      <vt:lpstr>Period Class</vt:lpstr>
      <vt:lpstr>Period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Privacy Leaks</vt:lpstr>
      <vt:lpstr>Consequences of Privacy Leaks</vt:lpstr>
      <vt:lpstr>Consequences of Privacy Leaks</vt:lpstr>
      <vt:lpstr>Consequences of Privacy Leaks</vt:lpstr>
      <vt:lpstr>Recipe for Immutability</vt:lpstr>
      <vt:lpstr>Immutability and Composition</vt:lpstr>
      <vt:lpstr>Collections as fields</vt:lpstr>
      <vt:lpstr>Motivation</vt:lpstr>
      <vt:lpstr>What Does a Collection Hold?</vt:lpstr>
      <vt:lpstr>PowerPoint Presentation</vt:lpstr>
      <vt:lpstr>Student Class (from notes)</vt:lpstr>
      <vt:lpstr>Firework class</vt:lpstr>
      <vt:lpstr>PowerPoint Presentation</vt:lpstr>
      <vt:lpstr>Collections as fields</vt:lpstr>
      <vt:lpstr>X Shares its Collection with other Xs</vt:lpstr>
      <vt:lpstr>PowerPoint Presentation</vt:lpstr>
      <vt:lpstr>PowerPoint Presentation</vt:lpstr>
      <vt:lpstr>PowerPoint Presentation</vt:lpstr>
      <vt:lpstr>X Owns its Collection: Shallow Copy </vt:lpstr>
      <vt:lpstr>X Owns its Collection: Shallow Copy </vt:lpstr>
      <vt:lpstr>X Owns its Collection: Shallow Copy </vt:lpstr>
      <vt:lpstr>PowerPoint Presentation</vt:lpstr>
      <vt:lpstr>PowerPoint Presentation</vt:lpstr>
      <vt:lpstr>PowerPoint Presentation</vt:lpstr>
      <vt:lpstr>X Owns its Collection: Deep Copy </vt:lpstr>
      <vt:lpstr>X Owns its Collection: Deep Copy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557</cp:revision>
  <dcterms:created xsi:type="dcterms:W3CDTF">2006-08-16T00:00:00Z</dcterms:created>
  <dcterms:modified xsi:type="dcterms:W3CDTF">2017-02-14T19:40:49Z</dcterms:modified>
</cp:coreProperties>
</file>