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8" r:id="rId1"/>
  </p:sldMasterIdLst>
  <p:notesMasterIdLst>
    <p:notesMasterId r:id="rId64"/>
  </p:notesMasterIdLst>
  <p:sldIdLst>
    <p:sldId id="382" r:id="rId2"/>
    <p:sldId id="383" r:id="rId3"/>
    <p:sldId id="384" r:id="rId4"/>
    <p:sldId id="385" r:id="rId5"/>
    <p:sldId id="386" r:id="rId6"/>
    <p:sldId id="396" r:id="rId7"/>
    <p:sldId id="397" r:id="rId8"/>
    <p:sldId id="388" r:id="rId9"/>
    <p:sldId id="389" r:id="rId10"/>
    <p:sldId id="390" r:id="rId11"/>
    <p:sldId id="391" r:id="rId12"/>
    <p:sldId id="392" r:id="rId13"/>
    <p:sldId id="395" r:id="rId14"/>
    <p:sldId id="398" r:id="rId15"/>
    <p:sldId id="399" r:id="rId16"/>
    <p:sldId id="400" r:id="rId17"/>
    <p:sldId id="431" r:id="rId18"/>
    <p:sldId id="401" r:id="rId19"/>
    <p:sldId id="433" r:id="rId20"/>
    <p:sldId id="402" r:id="rId21"/>
    <p:sldId id="403" r:id="rId22"/>
    <p:sldId id="404" r:id="rId23"/>
    <p:sldId id="405" r:id="rId24"/>
    <p:sldId id="406" r:id="rId25"/>
    <p:sldId id="432" r:id="rId26"/>
    <p:sldId id="407" r:id="rId27"/>
    <p:sldId id="408" r:id="rId28"/>
    <p:sldId id="409" r:id="rId29"/>
    <p:sldId id="410" r:id="rId30"/>
    <p:sldId id="413" r:id="rId31"/>
    <p:sldId id="435" r:id="rId32"/>
    <p:sldId id="439" r:id="rId33"/>
    <p:sldId id="436" r:id="rId34"/>
    <p:sldId id="437" r:id="rId35"/>
    <p:sldId id="438" r:id="rId36"/>
    <p:sldId id="415" r:id="rId37"/>
    <p:sldId id="416" r:id="rId38"/>
    <p:sldId id="417" r:id="rId39"/>
    <p:sldId id="418" r:id="rId40"/>
    <p:sldId id="419" r:id="rId41"/>
    <p:sldId id="420" r:id="rId42"/>
    <p:sldId id="421" r:id="rId43"/>
    <p:sldId id="422" r:id="rId44"/>
    <p:sldId id="423" r:id="rId45"/>
    <p:sldId id="424" r:id="rId46"/>
    <p:sldId id="425" r:id="rId47"/>
    <p:sldId id="426" r:id="rId48"/>
    <p:sldId id="427" r:id="rId49"/>
    <p:sldId id="428" r:id="rId50"/>
    <p:sldId id="447" r:id="rId51"/>
    <p:sldId id="442" r:id="rId52"/>
    <p:sldId id="448" r:id="rId53"/>
    <p:sldId id="449" r:id="rId54"/>
    <p:sldId id="443" r:id="rId55"/>
    <p:sldId id="444" r:id="rId56"/>
    <p:sldId id="445" r:id="rId57"/>
    <p:sldId id="446" r:id="rId58"/>
    <p:sldId id="450" r:id="rId59"/>
    <p:sldId id="451" r:id="rId60"/>
    <p:sldId id="452" r:id="rId61"/>
    <p:sldId id="453" r:id="rId62"/>
    <p:sldId id="454" r:id="rId6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776">
          <p15:clr>
            <a:srgbClr val="A4A3A4"/>
          </p15:clr>
        </p15:guide>
        <p15:guide id="3" orient="horz" pos="2305">
          <p15:clr>
            <a:srgbClr val="A4A3A4"/>
          </p15:clr>
        </p15:guide>
        <p15:guide id="4" pos="2880">
          <p15:clr>
            <a:srgbClr val="A4A3A4"/>
          </p15:clr>
        </p15:guide>
        <p15:guide id="5" pos="4608">
          <p15:clr>
            <a:srgbClr val="A4A3A4"/>
          </p15:clr>
        </p15:guide>
        <p15:guide id="6" pos="24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88" autoAdjust="0"/>
    <p:restoredTop sz="94667" autoAdjust="0"/>
  </p:normalViewPr>
  <p:slideViewPr>
    <p:cSldViewPr showGuides="1">
      <p:cViewPr varScale="1">
        <p:scale>
          <a:sx n="111" d="100"/>
          <a:sy n="111" d="100"/>
        </p:scale>
        <p:origin x="1530" y="96"/>
      </p:cViewPr>
      <p:guideLst>
        <p:guide orient="horz" pos="2160"/>
        <p:guide orient="horz" pos="1776"/>
        <p:guide orient="horz" pos="2305"/>
        <p:guide pos="2880"/>
        <p:guide pos="4608"/>
        <p:guide pos="24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57607" cy="57607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9161BF5-4407-4746-B16D-5312C5D9F933}" type="datetimeFigureOut">
              <a:rPr lang="en-US"/>
              <a:pPr>
                <a:defRPr/>
              </a:pPr>
              <a:t>2/7/2017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4E90FF5-5887-4B34-93A9-37E035A42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230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29A3ACA3-2F43-4408-9F1B-8EE43A2C7ABC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E95BA-5767-4121-9E0C-96D06C61F96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51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ED8AC-D81A-4075-9187-0045AB4DBFB3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9F0BF-6513-4DD9-B2BA-51162EBC082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3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E1942-D639-4278-9601-7FED5BF171EE}" type="datetime1">
              <a:rPr lang="en-US">
                <a:solidFill>
                  <a:srgbClr val="F8F8F8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F8F8F8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8F8F8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7BC53-1047-4002-B18F-B6174142D913}" type="slidenum">
              <a:rPr 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377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6B746-08D8-4C02-973F-C3255E28B74C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90778-EB07-45A3-9231-F3B61A1C5D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987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8E369-4FAA-4396-A1ED-961277AEC684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8C918-1ED7-4CFC-A415-7DD8F8ECE4B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79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E883B-0A9A-4345-8D1C-7D1B31F0609E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FDF08-6423-41AC-9229-D5E1EEB9D7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046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22CC-535A-4D39-A24C-569150077F28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62EE2-C017-45E0-860C-DCBAC0A3D1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59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d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3F4EF-173E-4E63-B3D2-495AADF1BBC9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01CAA-ED41-466F-809E-74530A0C14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521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87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3B00A-3764-461E-874D-974043267136}" type="datetime1">
              <a:rPr lang="en-US">
                <a:solidFill>
                  <a:srgbClr val="F8F8F8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F8F8F8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8F8F8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27F97-1367-4E77-840F-7A3EBD62A28D}" type="slidenum">
              <a:rPr 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6200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7F844-0071-4767-BC3C-D98AA4261188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57AB8-FB59-4CAB-81D2-C02399A07F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083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A6F6C-ADA5-400C-90D7-6541BD8C993D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AB3F8-F634-4D83-954F-88879AF979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5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88B2D-B9EA-4140-9EBA-2A32942A556D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CB607-9048-49AE-8FEB-7FD691EFCF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73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3F4EF-173E-4E63-B3D2-495AADF1BBC9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01CAA-ED41-466F-809E-74530A0C14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29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955626-32E6-4EBB-95E7-0012CE6F1EE9}" type="datetime1">
              <a:rPr lang="en-US">
                <a:solidFill>
                  <a:srgbClr val="000000"/>
                </a:solidFill>
              </a:rPr>
              <a:pPr>
                <a:defRPr/>
              </a:pPr>
              <a:t>2/7/2017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8F495-94CE-42EA-AC29-A0E7A23431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398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31" r:id="rId3"/>
    <p:sldLayoutId id="2147484032" r:id="rId4"/>
    <p:sldLayoutId id="2147484033" r:id="rId5"/>
    <p:sldLayoutId id="2147484034" r:id="rId6"/>
    <p:sldLayoutId id="2147484035" r:id="rId7"/>
    <p:sldLayoutId id="2147484036" r:id="rId8"/>
    <p:sldLayoutId id="2147484037" r:id="rId9"/>
    <p:sldLayoutId id="2147484038" r:id="rId10"/>
    <p:sldLayoutId id="2147484039" r:id="rId11"/>
    <p:sldLayoutId id="2147484040" r:id="rId12"/>
    <p:sldLayoutId id="2147484041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9C9C9C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7/docs/api/java/util/logging/LogManager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compareTo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EA8F5-6B32-46B8-90E2-714CF2D3C60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5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Comparable Contract</a:t>
            </a:r>
            <a:endParaRPr lang="en-US" smtClean="0"/>
          </a:p>
        </p:txBody>
      </p:sp>
      <p:sp>
        <p:nvSpPr>
          <p:cNvPr id="2867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EDE2EF-1A5A-4362-BF3F-D3FD941572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CA" dirty="0" smtClean="0"/>
              <a:t>if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(y) == 0</a:t>
            </a:r>
            <a:r>
              <a:rPr lang="en-CA" dirty="0" smtClean="0"/>
              <a:t> then the signs of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(z)</a:t>
            </a:r>
            <a:r>
              <a:rPr lang="en-CA" dirty="0" smtClean="0"/>
              <a:t> and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y.compareTo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(z)</a:t>
            </a:r>
            <a:r>
              <a:rPr lang="en-CA" dirty="0" smtClean="0"/>
              <a:t> must be the same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04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Consistency with equals</a:t>
            </a:r>
            <a:endParaRPr lang="en-US" dirty="0" smtClean="0"/>
          </a:p>
        </p:txBody>
      </p:sp>
      <p:sp>
        <p:nvSpPr>
          <p:cNvPr id="2969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5F2E6B-BC80-46FB-A0E8-441B8C74AD4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an implementation of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is said to be consistent with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dirty="0" smtClean="0"/>
              <a:t> when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dirty="0" smtClean="0"/>
              <a:t>                if  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0</a:t>
            </a:r>
            <a:r>
              <a:rPr lang="en-CA" dirty="0" smtClean="0"/>
              <a:t> then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true</a:t>
            </a: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and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dirty="0" smtClean="0"/>
              <a:t>                if  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true</a:t>
            </a:r>
            <a:r>
              <a:rPr lang="en-CA" dirty="0" smtClean="0"/>
              <a:t> then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0</a:t>
            </a:r>
            <a:r>
              <a:rPr lang="en-CA" dirty="0" smtClean="0"/>
              <a:t>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4391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Not in the Comparable Contract</a:t>
            </a:r>
            <a:endParaRPr lang="en-US" smtClean="0"/>
          </a:p>
        </p:txBody>
      </p:sp>
      <p:sp>
        <p:nvSpPr>
          <p:cNvPr id="2969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5F2E6B-BC80-46FB-A0E8-441B8C74AD4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it is </a:t>
            </a:r>
            <a:r>
              <a:rPr lang="en-CA" i="1" dirty="0" smtClean="0"/>
              <a:t>not</a:t>
            </a:r>
            <a:r>
              <a:rPr lang="en-CA" dirty="0" smtClean="0"/>
              <a:t> required that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be consistent with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CA" dirty="0" smtClean="0"/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that is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dirty="0" smtClean="0"/>
              <a:t>                if  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0</a:t>
            </a:r>
            <a:r>
              <a:rPr lang="en-CA" dirty="0" smtClean="0"/>
              <a:t> then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false</a:t>
            </a:r>
            <a:r>
              <a:rPr lang="en-CA" dirty="0" smtClean="0"/>
              <a:t> is acceptable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similarly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dirty="0" smtClean="0"/>
              <a:t>                if  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== true</a:t>
            </a:r>
            <a:r>
              <a:rPr lang="en-CA" dirty="0" smtClean="0"/>
              <a:t> then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x.compareTo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(y) != 0</a:t>
            </a:r>
            <a:r>
              <a:rPr lang="en-CA" dirty="0" smtClean="0"/>
              <a:t> is acceptable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try to come up with examples for both cases above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is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Point2</a:t>
            </a:r>
            <a:r>
              <a:rPr lang="en-CA" dirty="0" smtClean="0"/>
              <a:t> </a:t>
            </a:r>
            <a:r>
              <a:rPr lang="en-CA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en-CA" dirty="0" smtClean="0"/>
              <a:t> consistent with equals?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6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you are comparing fields of type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dirty="0" smtClean="0"/>
              <a:t> 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 smtClean="0"/>
              <a:t> you should use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Float.compare</a:t>
            </a:r>
            <a:r>
              <a:rPr lang="en-US" dirty="0" smtClean="0"/>
              <a:t> or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Double.compare</a:t>
            </a:r>
            <a:r>
              <a:rPr lang="en-US" dirty="0" smtClean="0"/>
              <a:t> instead of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 smtClean="0"/>
              <a:t>, 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if your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dirty="0" smtClean="0"/>
              <a:t> implementation is broken, then any classes or methods that rely on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dirty="0" smtClean="0"/>
              <a:t> will behave erratically</a:t>
            </a:r>
          </a:p>
          <a:p>
            <a:pPr lvl="1"/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TreeSet</a:t>
            </a:r>
            <a:r>
              <a:rPr lang="en-US" dirty="0" smtClean="0"/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TreeMap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many methods in the utility classes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Collections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Arrays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EA8F5-6B32-46B8-90E2-714CF2D3C60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7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mtClean="0"/>
              <a:t>Mixing Static and Non-Static</a:t>
            </a:r>
            <a:endParaRPr lang="en-US" smtClean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endParaRPr lang="en-US"/>
          </a:p>
        </p:txBody>
      </p:sp>
      <p:sp>
        <p:nvSpPr>
          <p:cNvPr id="3072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52E757-676A-4B76-B47E-AC12089ECD2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0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Fields</a:t>
            </a:r>
            <a:endParaRPr lang="en-US" dirty="0" smtClean="0"/>
          </a:p>
        </p:txBody>
      </p:sp>
      <p:sp>
        <p:nvSpPr>
          <p:cNvPr id="3174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310BC2-1B88-44BF-AD3C-C3BD8C73D9F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field that is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is a per-class member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only one copy of the field</a:t>
            </a:r>
            <a:r>
              <a:rPr lang="en-US" dirty="0" smtClean="0"/>
              <a:t>, and the field is associated with the class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every object created from a class declaring a static field shares the same copy of the field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static fields are used when you really want only one common instance of the field for the class</a:t>
            </a:r>
          </a:p>
          <a:p>
            <a:pPr marL="548958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less common than non-static fields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6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Example</a:t>
            </a:r>
            <a:endParaRPr lang="en-US" smtClean="0"/>
          </a:p>
        </p:txBody>
      </p:sp>
      <p:sp>
        <p:nvSpPr>
          <p:cNvPr id="3277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89AA8E-F9DF-4D9E-9510-7F771B6CE48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textbook example of a static field is a counter that counts the number of created instances of your class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2514600"/>
            <a:ext cx="7702550" cy="3657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// adapted from 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Oracle's 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Java Tutorial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public class Bicycle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// some 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other fields here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Bicycle()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// set 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some non-static fields 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here...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getNumberOfBicyclesCreated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}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086350" y="4229100"/>
            <a:ext cx="33554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  <a:latin typeface="Constantia" pitchFamily="18" charset="0"/>
              </a:rPr>
              <a:t>note: </a:t>
            </a:r>
            <a:r>
              <a:rPr lang="en-CA" dirty="0" smtClean="0">
                <a:solidFill>
                  <a:srgbClr val="FF0000"/>
                </a:solidFill>
                <a:latin typeface="Constantia" pitchFamily="18" charset="0"/>
              </a:rPr>
              <a:t>not </a:t>
            </a:r>
            <a:br>
              <a:rPr lang="en-CA" dirty="0" smtClean="0">
                <a:solidFill>
                  <a:srgbClr val="FF0000"/>
                </a:solidFill>
                <a:latin typeface="Constantia" pitchFamily="18" charset="0"/>
              </a:rPr>
            </a:br>
            <a:r>
              <a:rPr lang="en-CA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this.numberOfBicycles</a:t>
            </a:r>
            <a:r>
              <a:rPr lang="en-CA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775" name="TextBox 5"/>
          <p:cNvSpPr txBox="1">
            <a:spLocks noChangeArrowheads="1"/>
          </p:cNvSpPr>
          <p:nvPr/>
        </p:nvSpPr>
        <p:spPr bwMode="auto">
          <a:xfrm>
            <a:off x="7315200" y="6343650"/>
            <a:ext cx="12267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latin typeface="Constantia" pitchFamily="18" charset="0"/>
              </a:rPr>
              <a:t>[notes </a:t>
            </a:r>
            <a:r>
              <a:rPr lang="en-CA" dirty="0" smtClean="0">
                <a:latin typeface="Constantia" pitchFamily="18" charset="0"/>
              </a:rPr>
              <a:t>4.3]</a:t>
            </a:r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24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why does </a:t>
            </a:r>
            <a:r>
              <a:rPr lang="en-CA" sz="2400" b="1" dirty="0" err="1">
                <a:latin typeface="Courier New" pitchFamily="49" charset="0"/>
                <a:cs typeface="Courier New" pitchFamily="49" charset="0"/>
              </a:rPr>
              <a:t>numberOfBicycles</a:t>
            </a:r>
            <a:r>
              <a:rPr lang="en-US" dirty="0" smtClean="0"/>
              <a:t> have to be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because we really want one common value for all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dirty="0" smtClean="0"/>
              <a:t> instances</a:t>
            </a:r>
          </a:p>
          <a:p>
            <a:endParaRPr lang="en-US" dirty="0"/>
          </a:p>
          <a:p>
            <a:r>
              <a:rPr lang="en-US" dirty="0" smtClean="0"/>
              <a:t>what would happen if we made </a:t>
            </a:r>
            <a:r>
              <a:rPr lang="en-CA" sz="2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numberOfBicycles</a:t>
            </a:r>
            <a:r>
              <a:rPr lang="en-US" dirty="0" smtClean="0"/>
              <a:t> non-</a:t>
            </a:r>
            <a:r>
              <a:rPr lang="en-US" sz="24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every </a:t>
            </a:r>
            <a:r>
              <a:rPr lang="en-US" sz="22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dirty="0" smtClean="0"/>
              <a:t> would think that there was a different number of </a:t>
            </a:r>
            <a:r>
              <a:rPr lang="en-US" sz="22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dirty="0" smtClean="0"/>
              <a:t> instances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FDF08-6423-41AC-9229-D5E1EEB9D7F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931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379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756D769-9532-49EA-AF52-0BF1867617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another common example is to count the number of times a method has been called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2228850"/>
            <a:ext cx="7702550" cy="394335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public class X 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numTimesXCalled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numTimesYCalled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xMethod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// do something... and then update counter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++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X.numTimesXCalled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yMethod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// do something... and then update counter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++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X.numTimesYCalled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CA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3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is it useful to add the following to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Point2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static final Point2 ORIGIN = new Point2(0.0, 0.0);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FDF08-6423-41AC-9229-D5E1EEB9D7F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18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Comparable Objects</a:t>
            </a:r>
            <a:endParaRPr lang="en-US" smtClean="0"/>
          </a:p>
        </p:txBody>
      </p:sp>
      <p:sp>
        <p:nvSpPr>
          <p:cNvPr id="2253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89804E-2694-4957-9636-7A9F2242BCF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many value types have a natural ordering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that is, for two objects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dirty="0" smtClean="0"/>
              <a:t> and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en-CA" dirty="0" smtClean="0"/>
              <a:t>,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dirty="0" smtClean="0"/>
              <a:t> is less than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en-CA" dirty="0" smtClean="0"/>
              <a:t> is meaningful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Short</a:t>
            </a:r>
            <a:r>
              <a:rPr lang="en-CA" dirty="0" smtClean="0"/>
              <a:t>,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CA" dirty="0" smtClean="0"/>
              <a:t>,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en-CA" dirty="0" smtClean="0"/>
              <a:t>,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CA" dirty="0" smtClean="0"/>
              <a:t>, etc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CA" dirty="0" smtClean="0"/>
              <a:t>s can be compared in dictionary order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Date</a:t>
            </a:r>
            <a:r>
              <a:rPr lang="en-CA" dirty="0" smtClean="0"/>
              <a:t>s can be compared in chronological order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you might </a:t>
            </a:r>
            <a:r>
              <a:rPr lang="en-CA" dirty="0" smtClean="0"/>
              <a:t>compare points by their distance from the origin</a:t>
            </a: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your class has a natural ordering, consider implementing the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Comparable</a:t>
            </a:r>
            <a:r>
              <a:rPr lang="en-CA" dirty="0" smtClean="0"/>
              <a:t> interface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doing so allows clients to sort arrays or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Collection</a:t>
            </a:r>
            <a:r>
              <a:rPr lang="en-CA" dirty="0" smtClean="0"/>
              <a:t>s of your object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34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Mixing Static and Non-static Fields</a:t>
            </a:r>
            <a:endParaRPr lang="en-US" dirty="0" smtClean="0"/>
          </a:p>
        </p:txBody>
      </p:sp>
      <p:sp>
        <p:nvSpPr>
          <p:cNvPr id="1433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6CAB8F-27A5-44AE-9586-E75431C71FA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class can declare static (per class) and non-static (per instance) fields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common textbook example is giving each instance a unique serial number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serial number belongs to the instance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therefore it must be a non-static field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4000500"/>
            <a:ext cx="7702550" cy="21717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public class Bicycle {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// some attributes here...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private static int numberOfBicycles = 0;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private int serialNumber;</a:t>
            </a:r>
          </a:p>
          <a:p>
            <a:endParaRPr lang="en-CA" sz="800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// ...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315200" y="6343650"/>
            <a:ext cx="13982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latin typeface="Constantia" pitchFamily="18" charset="0"/>
              </a:rPr>
              <a:t>[notes </a:t>
            </a:r>
            <a:r>
              <a:rPr lang="en-CA" dirty="0" smtClean="0">
                <a:latin typeface="Constantia" pitchFamily="18" charset="0"/>
              </a:rPr>
              <a:t>4.3.2]</a:t>
            </a:r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10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536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C87A514-839D-485B-B3A7-43A8970106C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how do you assign each instance a unique serial number?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instance cannot give itself a unique serial number because it would need to know all the currently used serial numbers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could require that the client provide a serial number using the constructor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instance has no guarantee that the client has provided a valid (unique) serial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52D638-5F0B-4DC6-B2C2-BA4A9A3857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class can provide unique serial numbers using static fields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e.g. using the number of instances created as a serial number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2971800"/>
            <a:ext cx="7702550" cy="3262313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public class Bicycle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// some attributes here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serialNumber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Bicycle()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// set some attributes here...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 smtClean="0">
                <a:latin typeface="Courier New" pitchFamily="49" charset="0"/>
                <a:cs typeface="Courier New" pitchFamily="49" charset="0"/>
              </a:rPr>
              <a:t>this.serialNumber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56269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D50604-EA19-4BE8-972C-CAC0C3DDBB9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more sophisticated implementation might use an object to generate serial numbers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20725" y="2171700"/>
            <a:ext cx="7966075" cy="411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public class Bicycle </a:t>
            </a:r>
            <a:r>
              <a:rPr lang="en-CA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// some attributes here...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static final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SerialGenerator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serialSource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SerialGenerator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serialNumber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CA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public Bicycle() {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// set some attributes here...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this.serialNumber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Bicycle.serialSource.getNext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600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sz="16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CA" sz="16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77503" y="4131935"/>
            <a:ext cx="23262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but you would need</a:t>
            </a:r>
            <a:br>
              <a:rPr lang="en-US" dirty="0" smtClean="0">
                <a:solidFill>
                  <a:srgbClr val="FF0000"/>
                </a:solidFill>
                <a:latin typeface="+mn-lt"/>
              </a:rPr>
            </a:br>
            <a:r>
              <a:rPr lang="en-US" dirty="0" smtClean="0">
                <a:solidFill>
                  <a:srgbClr val="FF0000"/>
                </a:solidFill>
                <a:latin typeface="+mn-lt"/>
              </a:rPr>
              <a:t>an implementation of</a:t>
            </a:r>
            <a:br>
              <a:rPr lang="en-US" dirty="0" smtClean="0">
                <a:solidFill>
                  <a:srgbClr val="FF0000"/>
                </a:solidFill>
                <a:latin typeface="+mn-lt"/>
              </a:rPr>
            </a:br>
            <a:r>
              <a:rPr lang="en-US" dirty="0" smtClean="0">
                <a:solidFill>
                  <a:srgbClr val="FF0000"/>
                </a:solidFill>
                <a:latin typeface="+mn-lt"/>
              </a:rPr>
              <a:t> this class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Right Brace 2"/>
          <p:cNvSpPr/>
          <p:nvPr/>
        </p:nvSpPr>
        <p:spPr>
          <a:xfrm rot="5400000">
            <a:off x="6473031" y="2922188"/>
            <a:ext cx="230428" cy="2189066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83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Static Methods</a:t>
            </a:r>
            <a:endParaRPr lang="en-US" smtClean="0"/>
          </a:p>
        </p:txBody>
      </p:sp>
      <p:sp>
        <p:nvSpPr>
          <p:cNvPr id="1843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ECBF51-F5F2-4B2A-B95A-99C189E199A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recall that a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method is a per-class method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client does not need an object to invoke the method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client uses the class name to access the method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6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Static Methods</a:t>
            </a:r>
            <a:endParaRPr lang="en-US" smtClean="0"/>
          </a:p>
        </p:txBody>
      </p:sp>
      <p:sp>
        <p:nvSpPr>
          <p:cNvPr id="1843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ECBF51-F5F2-4B2A-B95A-99C189E199A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method can use only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fields of the class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methods have no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CA" dirty="0" smtClean="0"/>
              <a:t> parameter because a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method can be invoked without an object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without a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CA" dirty="0" smtClean="0"/>
              <a:t> parameter, there is no way to access non-static fields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non-static methods can use all of the fields of a class (including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ones)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44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600D28-B107-4DA7-9C8A-1CFAA40235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88963" y="628650"/>
            <a:ext cx="7966075" cy="531495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public class Bicycle {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// some attributes, constructors, methods here...</a:t>
            </a:r>
          </a:p>
          <a:p>
            <a:endParaRPr lang="en-CA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public static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getNumberCreated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Bicycle.numberOfBicycles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CA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getSerialNumber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{ 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this.serialNumber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CA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setNewSerialNumber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this.serialNumber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Bicycle.serialSource.getNext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}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536397" y="1485900"/>
            <a:ext cx="1557606" cy="923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dirty="0">
                <a:latin typeface="Constantia" pitchFamily="18" charset="0"/>
              </a:rPr>
              <a:t>static method</a:t>
            </a:r>
          </a:p>
          <a:p>
            <a:pPr algn="ctr"/>
            <a:r>
              <a:rPr lang="en-CA" dirty="0">
                <a:latin typeface="Constantia" pitchFamily="18" charset="0"/>
              </a:rPr>
              <a:t>can only use</a:t>
            </a:r>
          </a:p>
          <a:p>
            <a:pPr algn="ctr"/>
            <a:r>
              <a:rPr lang="en-CA" dirty="0">
                <a:latin typeface="Constantia" pitchFamily="18" charset="0"/>
              </a:rPr>
              <a:t>static </a:t>
            </a:r>
            <a:r>
              <a:rPr lang="en-CA" dirty="0" smtClean="0">
                <a:latin typeface="Constantia" pitchFamily="18" charset="0"/>
              </a:rPr>
              <a:t>fields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88075" y="2914650"/>
            <a:ext cx="2212975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CA" dirty="0">
                <a:latin typeface="Constantia" pitchFamily="18" charset="0"/>
              </a:rPr>
              <a:t>non-static method</a:t>
            </a:r>
          </a:p>
          <a:p>
            <a:pPr algn="ctr"/>
            <a:r>
              <a:rPr lang="en-CA" dirty="0">
                <a:latin typeface="Constantia" pitchFamily="18" charset="0"/>
              </a:rPr>
              <a:t>can use</a:t>
            </a:r>
          </a:p>
          <a:p>
            <a:pPr algn="ctr"/>
            <a:r>
              <a:rPr lang="en-CA" dirty="0">
                <a:latin typeface="Constantia" pitchFamily="18" charset="0"/>
              </a:rPr>
              <a:t>non-static </a:t>
            </a:r>
            <a:r>
              <a:rPr lang="en-CA" dirty="0" smtClean="0">
                <a:latin typeface="Constantia" pitchFamily="18" charset="0"/>
              </a:rPr>
              <a:t>fields</a:t>
            </a:r>
            <a:endParaRPr lang="en-CA" dirty="0">
              <a:latin typeface="Constantia" pitchFamily="18" charset="0"/>
            </a:endParaRPr>
          </a:p>
          <a:p>
            <a:pPr algn="ctr"/>
            <a:endParaRPr lang="en-CA" dirty="0">
              <a:latin typeface="Constantia" pitchFamily="18" charset="0"/>
            </a:endParaRPr>
          </a:p>
          <a:p>
            <a:pPr algn="ctr"/>
            <a:endParaRPr lang="en-CA" dirty="0">
              <a:latin typeface="Constantia" pitchFamily="18" charset="0"/>
            </a:endParaRPr>
          </a:p>
          <a:p>
            <a:pPr algn="ctr"/>
            <a:r>
              <a:rPr lang="en-CA" dirty="0">
                <a:latin typeface="Constantia" pitchFamily="18" charset="0"/>
              </a:rPr>
              <a:t>and static </a:t>
            </a:r>
            <a:r>
              <a:rPr lang="en-CA" dirty="0" smtClean="0">
                <a:latin typeface="Constantia" pitchFamily="18" charset="0"/>
              </a:rPr>
              <a:t>fields</a:t>
            </a:r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85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factory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common use of static methods in non-utility classes is to create a </a:t>
            </a:r>
            <a:r>
              <a:rPr lang="en-US" i="1" dirty="0" smtClean="0"/>
              <a:t>static factory method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 static factory method is a static method that returns an instance of the class</a:t>
            </a:r>
          </a:p>
          <a:p>
            <a:pPr lvl="1"/>
            <a:r>
              <a:rPr lang="en-US" dirty="0" smtClean="0"/>
              <a:t>called a factory method because it makes an object and returns a reference to the object</a:t>
            </a:r>
          </a:p>
          <a:p>
            <a:r>
              <a:rPr lang="en-US" dirty="0" smtClean="0"/>
              <a:t>you can use a static factory method to create methods that behave like constructors</a:t>
            </a:r>
          </a:p>
          <a:p>
            <a:pPr lvl="1"/>
            <a:r>
              <a:rPr lang="en-US" dirty="0" smtClean="0"/>
              <a:t>they create and return a reference to a new instance</a:t>
            </a:r>
          </a:p>
          <a:p>
            <a:pPr lvl="1"/>
            <a:r>
              <a:rPr lang="en-US" dirty="0" smtClean="0"/>
              <a:t>unlike a constructor, the method has a 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EA8F5-6B32-46B8-90E2-714CF2D3C60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390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factory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recall our point class</a:t>
            </a:r>
          </a:p>
          <a:p>
            <a:pPr lvl="1"/>
            <a:r>
              <a:rPr lang="en-US" dirty="0" smtClean="0"/>
              <a:t>suppose that you want to provide a constructor that constructs a point given the polar form of the point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EA8F5-6B32-46B8-90E2-714CF2D3C60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cxnSp>
        <p:nvCxnSpPr>
          <p:cNvPr id="13" name="Straight Connector 12"/>
          <p:cNvCxnSpPr>
            <a:endCxn id="9" idx="4"/>
          </p:cNvCxnSpPr>
          <p:nvPr/>
        </p:nvCxnSpPr>
        <p:spPr>
          <a:xfrm flipV="1">
            <a:off x="2743200" y="3345871"/>
            <a:ext cx="2425457" cy="1900261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2743200" y="4103132"/>
            <a:ext cx="0" cy="1143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V="1">
            <a:off x="3314700" y="4674632"/>
            <a:ext cx="0" cy="1143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 rot="3600000">
            <a:off x="5158448" y="3231571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776702" y="5246132"/>
                <a:ext cx="1945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6702" y="5246132"/>
                <a:ext cx="194540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16129" r="-12903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420455" y="3964632"/>
                <a:ext cx="1979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455" y="3964632"/>
                <a:ext cx="197938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27273" r="-21212" b="-2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114004" y="4930329"/>
                <a:ext cx="2006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004" y="4930329"/>
                <a:ext cx="200696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27273" r="-18182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Arc 16"/>
          <p:cNvSpPr/>
          <p:nvPr/>
        </p:nvSpPr>
        <p:spPr>
          <a:xfrm>
            <a:off x="2267720" y="4596475"/>
            <a:ext cx="1243590" cy="1243590"/>
          </a:xfrm>
          <a:prstGeom prst="arc">
            <a:avLst>
              <a:gd name="adj1" fmla="val 19205135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687607" y="3717035"/>
                <a:ext cx="17819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607" y="3717035"/>
                <a:ext cx="178190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17241" r="-13793" b="-222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Left Brace 18"/>
          <p:cNvSpPr/>
          <p:nvPr/>
        </p:nvSpPr>
        <p:spPr>
          <a:xfrm rot="3120000">
            <a:off x="3808455" y="2575497"/>
            <a:ext cx="172821" cy="3090978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36105" y="3061293"/>
                <a:ext cx="888833" cy="492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os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105" y="3061293"/>
                <a:ext cx="888833" cy="49295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77996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39510" y="2161646"/>
            <a:ext cx="8077200" cy="167060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4005070"/>
            <a:ext cx="8077200" cy="14401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01CAA-ED41-466F-809E-74530A0C149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Point2 {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private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C0"/>
                </a:solidFill>
                <a:latin typeface="Consolas"/>
              </a:rPr>
              <a:t>x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private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C0"/>
                </a:solidFill>
                <a:latin typeface="Consolas"/>
              </a:rPr>
              <a:t>y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endParaRPr lang="en-US" dirty="0">
              <a:latin typeface="Consolas"/>
            </a:endParaRPr>
          </a:p>
          <a:p>
            <a:r>
              <a:rPr lang="fr-FR" dirty="0">
                <a:solidFill>
                  <a:srgbClr val="000000"/>
                </a:solidFill>
                <a:latin typeface="Consolas"/>
              </a:rPr>
              <a:t> </a:t>
            </a:r>
            <a:r>
              <a:rPr lang="fr-FR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fr-FR" dirty="0" smtClean="0">
                <a:solidFill>
                  <a:srgbClr val="7F0055"/>
                </a:solidFill>
                <a:latin typeface="Consolas"/>
              </a:rPr>
              <a:t>public</a:t>
            </a:r>
            <a:r>
              <a:rPr lang="fr-FR" dirty="0" smtClean="0">
                <a:solidFill>
                  <a:srgbClr val="000000"/>
                </a:solidFill>
                <a:latin typeface="Consolas"/>
              </a:rPr>
              <a:t> Point2(</a:t>
            </a:r>
            <a:r>
              <a:rPr lang="fr-FR" dirty="0" smtClean="0">
                <a:solidFill>
                  <a:srgbClr val="7F0055"/>
                </a:solidFill>
                <a:latin typeface="Consolas"/>
              </a:rPr>
              <a:t>double</a:t>
            </a:r>
            <a:r>
              <a:rPr lang="fr-FR" dirty="0" smtClean="0">
                <a:solidFill>
                  <a:srgbClr val="000000"/>
                </a:solidFill>
                <a:latin typeface="Consolas"/>
              </a:rPr>
              <a:t> x, </a:t>
            </a:r>
            <a:r>
              <a:rPr lang="fr-FR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fr-FR" dirty="0">
                <a:solidFill>
                  <a:srgbClr val="000000"/>
                </a:solidFill>
                <a:latin typeface="Consolas"/>
              </a:rPr>
              <a:t> </a:t>
            </a:r>
            <a:r>
              <a:rPr lang="fr-FR" dirty="0" smtClean="0">
                <a:solidFill>
                  <a:srgbClr val="000000"/>
                </a:solidFill>
                <a:latin typeface="Consolas"/>
              </a:rPr>
              <a:t>y) </a:t>
            </a:r>
            <a:r>
              <a:rPr lang="fr-FR" dirty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Consolas"/>
              </a:rPr>
              <a:t>x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x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Consolas"/>
              </a:rPr>
              <a:t>y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y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Point2(</a:t>
            </a:r>
            <a:r>
              <a:rPr lang="fr-FR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fr-FR" dirty="0">
                <a:solidFill>
                  <a:srgbClr val="000000"/>
                </a:solidFill>
                <a:latin typeface="Consolas"/>
              </a:rPr>
              <a:t> </a:t>
            </a:r>
            <a:r>
              <a:rPr lang="fr-FR" dirty="0" smtClean="0">
                <a:solidFill>
                  <a:srgbClr val="000000"/>
                </a:solidFill>
                <a:latin typeface="Consolas"/>
              </a:rPr>
              <a:t>r, </a:t>
            </a:r>
            <a:r>
              <a:rPr lang="fr-FR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fr-FR" dirty="0">
                <a:solidFill>
                  <a:srgbClr val="000000"/>
                </a:solidFill>
                <a:latin typeface="Consolas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Consolas"/>
              </a:rPr>
              <a:t>theta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(r *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Math.cos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(theta), r *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Math.sin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(theta));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endParaRPr lang="en-US" dirty="0"/>
          </a:p>
        </p:txBody>
      </p:sp>
      <p:sp>
        <p:nvSpPr>
          <p:cNvPr id="8" name="Right Brace 7"/>
          <p:cNvSpPr/>
          <p:nvPr/>
        </p:nvSpPr>
        <p:spPr>
          <a:xfrm>
            <a:off x="8632298" y="2046432"/>
            <a:ext cx="230428" cy="3505775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33545" y="1112134"/>
            <a:ext cx="23139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Illegal overload; both</a:t>
            </a:r>
          </a:p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constructors have the</a:t>
            </a:r>
          </a:p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same signature.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761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Interfaces</a:t>
            </a:r>
            <a:endParaRPr lang="en-US" smtClean="0"/>
          </a:p>
        </p:txBody>
      </p:sp>
      <p:sp>
        <p:nvSpPr>
          <p:cNvPr id="2355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C89DF8-59F3-4355-9201-2AFCFADC30D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an interface is (usually) a group of related methods with empty bodies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Comparable</a:t>
            </a:r>
            <a:r>
              <a:rPr lang="en-CA" dirty="0" smtClean="0"/>
              <a:t> interface has just one method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interface Comparable&lt;T&gt;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(T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>
                <a:cs typeface="Courier New" pitchFamily="49" charset="0"/>
              </a:rPr>
              <a:t>a class that implements an interfaces promises to provide an implementation for every method in the interface</a:t>
            </a:r>
          </a:p>
        </p:txBody>
      </p:sp>
    </p:spTree>
    <p:extLst>
      <p:ext uri="{BB962C8B-B14F-4D97-AF65-F5344CB8AC3E}">
        <p14:creationId xmlns:p14="http://schemas.microsoft.com/office/powerpoint/2010/main" val="101765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factory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can eliminate the problem by replacing the second constructor with a static factory method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EA8F5-6B32-46B8-90E2-714CF2D3C600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38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39510" y="3947462"/>
            <a:ext cx="8077200" cy="220949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01CAA-ED41-466F-809E-74530A0C149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Point2 {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private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C0"/>
                </a:solidFill>
                <a:latin typeface="Consolas"/>
              </a:rPr>
              <a:t>x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private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C0"/>
                </a:solidFill>
                <a:latin typeface="Consolas"/>
              </a:rPr>
              <a:t>y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endParaRPr lang="en-US" dirty="0">
              <a:latin typeface="Consolas"/>
            </a:endParaRPr>
          </a:p>
          <a:p>
            <a:r>
              <a:rPr lang="fr-FR" dirty="0">
                <a:solidFill>
                  <a:srgbClr val="000000"/>
                </a:solidFill>
                <a:latin typeface="Consolas"/>
              </a:rPr>
              <a:t> </a:t>
            </a:r>
            <a:r>
              <a:rPr lang="fr-FR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fr-FR" dirty="0" smtClean="0">
                <a:solidFill>
                  <a:srgbClr val="7F0055"/>
                </a:solidFill>
                <a:latin typeface="Consolas"/>
              </a:rPr>
              <a:t>public</a:t>
            </a:r>
            <a:r>
              <a:rPr lang="fr-FR" dirty="0" smtClean="0">
                <a:solidFill>
                  <a:srgbClr val="000000"/>
                </a:solidFill>
                <a:latin typeface="Consolas"/>
              </a:rPr>
              <a:t> Point2(</a:t>
            </a:r>
            <a:r>
              <a:rPr lang="fr-FR" dirty="0" smtClean="0">
                <a:solidFill>
                  <a:srgbClr val="7F0055"/>
                </a:solidFill>
                <a:latin typeface="Consolas"/>
              </a:rPr>
              <a:t>double</a:t>
            </a:r>
            <a:r>
              <a:rPr lang="fr-FR" dirty="0" smtClean="0">
                <a:solidFill>
                  <a:srgbClr val="000000"/>
                </a:solidFill>
                <a:latin typeface="Consolas"/>
              </a:rPr>
              <a:t> x, </a:t>
            </a:r>
            <a:r>
              <a:rPr lang="fr-FR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fr-FR" dirty="0">
                <a:solidFill>
                  <a:srgbClr val="000000"/>
                </a:solidFill>
                <a:latin typeface="Consolas"/>
              </a:rPr>
              <a:t> </a:t>
            </a:r>
            <a:r>
              <a:rPr lang="fr-FR" dirty="0" smtClean="0">
                <a:solidFill>
                  <a:srgbClr val="000000"/>
                </a:solidFill>
                <a:latin typeface="Consolas"/>
              </a:rPr>
              <a:t>y) </a:t>
            </a:r>
            <a:r>
              <a:rPr lang="fr-FR" dirty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Consolas"/>
              </a:rPr>
              <a:t>x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x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7F0055"/>
                </a:solidFill>
                <a:latin typeface="Consolas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Consolas"/>
              </a:rPr>
              <a:t>y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y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7F0055"/>
                </a:solidFill>
                <a:latin typeface="Consolas"/>
              </a:rPr>
              <a:t>public static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Point2 polar(</a:t>
            </a:r>
            <a:r>
              <a:rPr lang="fr-FR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fr-FR" dirty="0">
                <a:solidFill>
                  <a:srgbClr val="000000"/>
                </a:solidFill>
                <a:latin typeface="Consolas"/>
              </a:rPr>
              <a:t> r, </a:t>
            </a:r>
            <a:r>
              <a:rPr lang="fr-FR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fr-FR" dirty="0">
                <a:solidFill>
                  <a:srgbClr val="000000"/>
                </a:solidFill>
                <a:latin typeface="Consolas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Consolas"/>
              </a:rPr>
              <a:t>theta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7F0055"/>
                </a:solidFill>
                <a:latin typeface="Consolas"/>
              </a:rPr>
              <a:t>double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latin typeface="Consolas"/>
              </a:rPr>
              <a:t>x</a:t>
            </a:r>
            <a:r>
              <a:rPr lang="en-US" dirty="0">
                <a:solidFill>
                  <a:srgbClr val="0000C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dirty="0" smtClean="0">
                <a:solidFill>
                  <a:srgbClr val="0000C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*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Math.cos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(theta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7F0055"/>
                </a:solidFill>
                <a:latin typeface="Consolas"/>
              </a:rPr>
              <a:t>double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latin typeface="Consolas"/>
              </a:rPr>
              <a:t>y</a:t>
            </a:r>
            <a:r>
              <a:rPr lang="en-US" dirty="0" smtClean="0">
                <a:solidFill>
                  <a:srgbClr val="0000C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dirty="0">
                <a:solidFill>
                  <a:srgbClr val="0000C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*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Math.sin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(theta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Point2(x, y);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17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Static Factory Methods</a:t>
            </a:r>
            <a:endParaRPr lang="en-US" dirty="0" smtClean="0"/>
          </a:p>
        </p:txBody>
      </p:sp>
      <p:sp>
        <p:nvSpPr>
          <p:cNvPr id="2560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16846DC-851F-45BE-811F-3CEB9DBA7ED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71450" y="1219200"/>
            <a:ext cx="8801100" cy="49371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many examples in Java API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java.lang.Integer</a:t>
            </a:r>
            <a:r>
              <a:rPr lang="en-CA" dirty="0" smtClean="0">
                <a:solidFill>
                  <a:srgbClr val="0070C0"/>
                </a:solidFill>
              </a:rPr>
              <a:t> </a:t>
            </a:r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Integer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valueOf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CA" sz="1800" dirty="0" smtClean="0"/>
              <a:t> 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Returns a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CA" dirty="0" smtClean="0"/>
              <a:t> instance representing the specified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dirty="0" smtClean="0"/>
              <a:t> value.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endParaRPr lang="en-CA" sz="1000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java.util.Arrays</a:t>
            </a:r>
            <a:r>
              <a:rPr lang="en-CA" dirty="0" smtClean="0">
                <a:solidFill>
                  <a:srgbClr val="0070C0"/>
                </a:solidFill>
              </a:rPr>
              <a:t> </a:t>
            </a:r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copyOf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[] original,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 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newLength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CA" dirty="0" smtClean="0"/>
              <a:t> 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Copies the specified array, truncating or padding with zeros (if necessary) so the copy has the specified length.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endParaRPr lang="en-CA" sz="1000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java.lang.String</a:t>
            </a:r>
            <a:r>
              <a:rPr lang="en-CA" dirty="0">
                <a:solidFill>
                  <a:srgbClr val="0070C0"/>
                </a:solidFill>
              </a:rPr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dirty="0">
                <a:solidFill>
                  <a:srgbClr val="0070C0"/>
                </a:solidFill>
              </a:rPr>
              <a:t>	</a:t>
            </a:r>
            <a:r>
              <a:rPr lang="en-CA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String format(String format, Object... </a:t>
            </a:r>
            <a:r>
              <a:rPr lang="en-CA" sz="1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CA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CA" dirty="0">
                <a:solidFill>
                  <a:srgbClr val="0070C0"/>
                </a:solidFill>
              </a:rPr>
              <a:t> 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/>
              <a:t>Returns a formatted string using the specified format string and arguments.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88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UML class diagrams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01CAA-ED41-466F-809E-74530A0C149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7222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class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Unified </a:t>
            </a:r>
            <a:r>
              <a:rPr lang="en-US" dirty="0"/>
              <a:t>M</a:t>
            </a:r>
            <a:r>
              <a:rPr lang="en-US" dirty="0" smtClean="0"/>
              <a:t>odeling Language</a:t>
            </a:r>
          </a:p>
          <a:p>
            <a:pPr lvl="1"/>
            <a:r>
              <a:rPr lang="en-US" dirty="0" smtClean="0"/>
              <a:t>software engineering language used to visualize the design of a software system in a standardized way</a:t>
            </a:r>
          </a:p>
          <a:p>
            <a:pPr lvl="1"/>
            <a:endParaRPr lang="en-US" dirty="0"/>
          </a:p>
          <a:p>
            <a:r>
              <a:rPr lang="en-US" dirty="0" smtClean="0"/>
              <a:t>a UML class diagram describes the structure of a class and how that class is related to other classes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FDF08-6423-41AC-9229-D5E1EEB9D7F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5390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class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class diagram for </a:t>
            </a:r>
            <a:r>
              <a:rPr lang="en-US" b="1" dirty="0" smtClean="0">
                <a:latin typeface="Consolas" panose="020B0609020204030204" pitchFamily="49" charset="0"/>
              </a:rPr>
              <a:t>Point2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FDF08-6423-41AC-9229-D5E1EEB9D7F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35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48632"/>
              </p:ext>
            </p:extLst>
          </p:nvPr>
        </p:nvGraphicFramePr>
        <p:xfrm>
          <a:off x="1524000" y="2571750"/>
          <a:ext cx="60960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Point2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l">
                        <a:buFontTx/>
                        <a:buChar char="-"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: double</a:t>
                      </a:r>
                    </a:p>
                    <a:p>
                      <a:pPr marL="342900" indent="-342900" algn="l">
                        <a:buFontTx/>
                        <a:buChar char="-"/>
                      </a:pP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y : double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+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Point2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+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Point2(double, double)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sz="2000" b="1" baseline="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getX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() : double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sz="2000" b="1" baseline="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getY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() : double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sz="2000" b="1" baseline="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setX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(double) : void</a:t>
                      </a:r>
                    </a:p>
                    <a:p>
                      <a:pPr algn="l"/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…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00210" y="2564895"/>
            <a:ext cx="1260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class name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18673" y="3002061"/>
            <a:ext cx="727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fields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69782" y="3693345"/>
            <a:ext cx="1494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constructors</a:t>
            </a:r>
          </a:p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and methods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10" y="2982121"/>
            <a:ext cx="875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private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518829" y="2986805"/>
            <a:ext cx="345642" cy="3693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7117" y="3688661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public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518829" y="3693345"/>
            <a:ext cx="345642" cy="3693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456786" y="4465926"/>
            <a:ext cx="1300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return type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959004" y="4465926"/>
            <a:ext cx="1497782" cy="3693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349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Singleton pattern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01CAA-ED41-466F-809E-74530A0C149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331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Singleton Pattern</a:t>
            </a:r>
            <a:endParaRPr lang="en-US" smtClean="0"/>
          </a:p>
        </p:txBody>
      </p:sp>
      <p:sp>
        <p:nvSpPr>
          <p:cNvPr id="2048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9392B9-7146-4860-B1DD-B26A68511B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“There can be only one.”</a:t>
            </a:r>
          </a:p>
          <a:p>
            <a:pPr marL="822960" lvl="2" algn="r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Connor MacLeod, Highlander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</p:txBody>
      </p:sp>
      <p:pic>
        <p:nvPicPr>
          <p:cNvPr id="9218" name="Picture 2" descr="http://25.media.tumblr.com/tumblr_maa7ibIVJR1qcerdco1_5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2759" y="1873611"/>
            <a:ext cx="3110778" cy="44359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048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Singleton Pattern</a:t>
            </a:r>
            <a:endParaRPr lang="en-US" smtClean="0"/>
          </a:p>
        </p:txBody>
      </p:sp>
      <p:sp>
        <p:nvSpPr>
          <p:cNvPr id="2048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9392B9-7146-4860-B1DD-B26A68511B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singleton is a class that is instantiated exactly once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singleton is a well-known design pattern that can be used when you need to: </a:t>
            </a:r>
          </a:p>
          <a:p>
            <a:pPr marL="731520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dirty="0" smtClean="0"/>
              <a:t>ensure that there is one, and only one*, instance of a class, and</a:t>
            </a:r>
          </a:p>
          <a:p>
            <a:pPr marL="731520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dirty="0" smtClean="0"/>
              <a:t>provide a global point of access to the instance</a:t>
            </a:r>
          </a:p>
          <a:p>
            <a:pPr marL="1005840" lvl="2" indent="-45720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any client that imports the package containing the singleton class can access the instance</a:t>
            </a:r>
          </a:p>
        </p:txBody>
      </p:sp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514350" y="5886450"/>
            <a:ext cx="12427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latin typeface="Constantia" pitchFamily="18" charset="0"/>
              </a:rPr>
              <a:t>[notes </a:t>
            </a:r>
            <a:r>
              <a:rPr lang="en-CA" dirty="0" smtClean="0">
                <a:latin typeface="Constantia" pitchFamily="18" charset="0"/>
              </a:rPr>
              <a:t>4.4</a:t>
            </a:r>
            <a:r>
              <a:rPr lang="en-CA" dirty="0">
                <a:latin typeface="Constantia" pitchFamily="18" charset="0"/>
              </a:rPr>
              <a:t>]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915150" y="588645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onstantia" pitchFamily="18" charset="0"/>
              </a:rPr>
              <a:t>*or possibly zero</a:t>
            </a:r>
            <a:endParaRPr lang="en-US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8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One and Only One</a:t>
            </a:r>
            <a:endParaRPr lang="en-US" smtClean="0"/>
          </a:p>
        </p:txBody>
      </p:sp>
      <p:sp>
        <p:nvSpPr>
          <p:cNvPr id="2150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58AA0F-DB43-4ED9-ACF5-02712EF22C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how do you enforce this?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need to prevent clients from creating instances of the singleton class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CA" dirty="0" smtClean="0"/>
              <a:t> constructors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singleton class should create the one instance of itself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note that the singleton class is allowed to call its own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CA" dirty="0" smtClean="0"/>
              <a:t> constructors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need a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CA" dirty="0" smtClean="0"/>
              <a:t> attribute to hold the instance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0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smtClean="0">
                <a:latin typeface="Courier New" pitchFamily="49" charset="0"/>
                <a:cs typeface="Courier New" pitchFamily="49" charset="0"/>
              </a:rPr>
              <a:t>compareTo()</a:t>
            </a:r>
            <a:endParaRPr lang="en-US" b="1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57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C8C736-2ED6-4B17-BBC5-3A2B456444A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Compares this object with the specified object for order. Returns a negative integer, zero, or a positive integer as this object is less than, equal to, or greater than the specified object.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Throws a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ClassCastException</a:t>
            </a:r>
            <a:r>
              <a:rPr lang="en-CA" dirty="0" smtClean="0"/>
              <a:t> if the specified object type cannot be compared to this object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suppose that we want to compare points by their distance from the origin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75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3429000"/>
            <a:ext cx="8077200" cy="51846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53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Silly Example: Version 1</a:t>
            </a:r>
            <a:endParaRPr lang="en-US" dirty="0" smtClean="0"/>
          </a:p>
        </p:txBody>
      </p:sp>
      <p:sp>
        <p:nvSpPr>
          <p:cNvPr id="2253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421E27-8F2D-4C98-853C-D804CAC76D7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en-US"/>
          </a:p>
        </p:txBody>
      </p:sp>
      <p:sp>
        <p:nvSpPr>
          <p:cNvPr id="22532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CA" dirty="0" smtClean="0"/>
              <a:t>package </a:t>
            </a:r>
            <a:r>
              <a:rPr lang="en-CA" dirty="0" err="1" smtClean="0"/>
              <a:t>xmas</a:t>
            </a:r>
            <a:r>
              <a:rPr lang="en-CA" dirty="0" smtClean="0"/>
              <a:t>;</a:t>
            </a:r>
          </a:p>
          <a:p>
            <a:endParaRPr lang="en-CA" dirty="0" smtClean="0"/>
          </a:p>
          <a:p>
            <a:r>
              <a:rPr lang="en-CA" dirty="0" smtClean="0"/>
              <a:t>public class Santa </a:t>
            </a:r>
          </a:p>
          <a:p>
            <a:r>
              <a:rPr lang="en-CA" dirty="0" smtClean="0"/>
              <a:t>{</a:t>
            </a:r>
          </a:p>
          <a:p>
            <a:r>
              <a:rPr lang="en-CA" dirty="0" smtClean="0"/>
              <a:t>  // whatever fields you want for </a:t>
            </a:r>
            <a:r>
              <a:rPr lang="en-CA" dirty="0" err="1" smtClean="0"/>
              <a:t>santa</a:t>
            </a:r>
            <a:r>
              <a:rPr lang="en-CA" dirty="0" smtClean="0"/>
              <a:t>...</a:t>
            </a:r>
          </a:p>
          <a:p>
            <a:endParaRPr lang="en-CA" dirty="0" smtClean="0"/>
          </a:p>
          <a:p>
            <a:r>
              <a:rPr lang="en-CA" dirty="0" smtClean="0"/>
              <a:t>  </a:t>
            </a:r>
            <a:r>
              <a:rPr lang="en-CA" dirty="0" smtClean="0">
                <a:solidFill>
                  <a:srgbClr val="FF0000"/>
                </a:solidFill>
              </a:rPr>
              <a:t>public</a:t>
            </a:r>
            <a:r>
              <a:rPr lang="en-CA" dirty="0" smtClean="0"/>
              <a:t> static final Santa INSTANCE = new Santa();</a:t>
            </a:r>
          </a:p>
          <a:p>
            <a:endParaRPr lang="en-CA" dirty="0" smtClean="0"/>
          </a:p>
          <a:p>
            <a:r>
              <a:rPr lang="en-CA" dirty="0" smtClean="0"/>
              <a:t>  private Santa()</a:t>
            </a:r>
          </a:p>
          <a:p>
            <a:r>
              <a:rPr lang="en-CA" dirty="0" smtClean="0"/>
              <a:t>  {</a:t>
            </a:r>
            <a:r>
              <a:rPr lang="en-US" dirty="0" smtClean="0"/>
              <a:t> // initialize non-static fields here... }</a:t>
            </a:r>
          </a:p>
          <a:p>
            <a:endParaRPr lang="en-CA" dirty="0" smtClean="0"/>
          </a:p>
          <a:p>
            <a:r>
              <a:rPr lang="en-CA" dirty="0" smtClean="0"/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42603" y="1297541"/>
            <a:ext cx="2407903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+mn-lt"/>
              </a:rPr>
              <a:t>uses a public field that</a:t>
            </a:r>
          </a:p>
          <a:p>
            <a:r>
              <a:rPr lang="en-CA" dirty="0" smtClean="0">
                <a:solidFill>
                  <a:srgbClr val="FF0000"/>
                </a:solidFill>
                <a:latin typeface="+mn-lt"/>
              </a:rPr>
              <a:t>all clients can access</a:t>
            </a:r>
            <a:endParaRPr lang="en-CA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4233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UML Class Diagram (Version 1)</a:t>
            </a:r>
            <a:endParaRPr lang="en-US" dirty="0" smtClean="0"/>
          </a:p>
        </p:txBody>
      </p:sp>
      <p:sp>
        <p:nvSpPr>
          <p:cNvPr id="1024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D2633D8-EF6C-4A9A-B78B-A8540857A6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446148"/>
              </p:ext>
            </p:extLst>
          </p:nvPr>
        </p:nvGraphicFramePr>
        <p:xfrm>
          <a:off x="1524000" y="2571750"/>
          <a:ext cx="60960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Singleton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+ INSTANCE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: Singleton</a:t>
                      </a:r>
                    </a:p>
                    <a:p>
                      <a:pPr algn="l">
                        <a:buFontTx/>
                        <a:buNone/>
                      </a:pP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- Singleton()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598091" y="3059668"/>
            <a:ext cx="1694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public instance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1117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610A8A-2B8D-4BE3-8CA3-D0D6CFDF12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en-US"/>
          </a:p>
        </p:txBody>
      </p:sp>
      <p:sp>
        <p:nvSpPr>
          <p:cNvPr id="25603" name="TextBox 4"/>
          <p:cNvSpPr txBox="1">
            <a:spLocks noChangeArrowheads="1"/>
          </p:cNvSpPr>
          <p:nvPr/>
        </p:nvSpPr>
        <p:spPr bwMode="auto">
          <a:xfrm>
            <a:off x="485775" y="2620963"/>
            <a:ext cx="8172450" cy="2122487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xmas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CA" b="1" dirty="0">
              <a:latin typeface="Courier New" pitchFamily="49" charset="0"/>
              <a:cs typeface="Courier New" pitchFamily="49" charset="0"/>
            </a:endParaRP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// client code in a method somewhere ...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gimme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Santa.INSTANCE.givePresent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CA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9752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3429000"/>
            <a:ext cx="8077200" cy="51846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53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Silly Example: Version 2</a:t>
            </a:r>
            <a:endParaRPr lang="en-US" dirty="0" smtClean="0"/>
          </a:p>
        </p:txBody>
      </p:sp>
      <p:sp>
        <p:nvSpPr>
          <p:cNvPr id="2253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421E27-8F2D-4C98-853C-D804CAC76D7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43</a:t>
            </a:fld>
            <a:endParaRPr lang="en-US"/>
          </a:p>
        </p:txBody>
      </p:sp>
      <p:sp>
        <p:nvSpPr>
          <p:cNvPr id="22532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CA" dirty="0" smtClean="0"/>
              <a:t>package </a:t>
            </a:r>
            <a:r>
              <a:rPr lang="en-CA" dirty="0" err="1" smtClean="0"/>
              <a:t>xmas</a:t>
            </a:r>
            <a:r>
              <a:rPr lang="en-CA" dirty="0" smtClean="0"/>
              <a:t>;</a:t>
            </a:r>
          </a:p>
          <a:p>
            <a:endParaRPr lang="en-CA" dirty="0" smtClean="0"/>
          </a:p>
          <a:p>
            <a:r>
              <a:rPr lang="en-CA" dirty="0" smtClean="0"/>
              <a:t>public class Santa </a:t>
            </a:r>
          </a:p>
          <a:p>
            <a:r>
              <a:rPr lang="en-CA" dirty="0" smtClean="0"/>
              <a:t>{</a:t>
            </a:r>
          </a:p>
          <a:p>
            <a:r>
              <a:rPr lang="en-CA" dirty="0" smtClean="0"/>
              <a:t>  // whatever fields you want for </a:t>
            </a:r>
            <a:r>
              <a:rPr lang="en-CA" dirty="0" err="1" smtClean="0"/>
              <a:t>santa</a:t>
            </a:r>
            <a:r>
              <a:rPr lang="en-CA" dirty="0" smtClean="0"/>
              <a:t>...</a:t>
            </a:r>
          </a:p>
          <a:p>
            <a:endParaRPr lang="en-CA" dirty="0" smtClean="0"/>
          </a:p>
          <a:p>
            <a:r>
              <a:rPr lang="en-CA" dirty="0" smtClean="0"/>
              <a:t>  </a:t>
            </a:r>
            <a:r>
              <a:rPr lang="en-CA" dirty="0" smtClean="0">
                <a:solidFill>
                  <a:srgbClr val="FF0000"/>
                </a:solidFill>
              </a:rPr>
              <a:t>private</a:t>
            </a:r>
            <a:r>
              <a:rPr lang="en-CA" dirty="0" smtClean="0"/>
              <a:t> static final Santa INSTANCE = new Santa();</a:t>
            </a:r>
          </a:p>
          <a:p>
            <a:endParaRPr lang="en-CA" dirty="0" smtClean="0"/>
          </a:p>
          <a:p>
            <a:r>
              <a:rPr lang="en-CA" dirty="0" smtClean="0"/>
              <a:t>  private Santa()</a:t>
            </a:r>
          </a:p>
          <a:p>
            <a:r>
              <a:rPr lang="en-CA" dirty="0" smtClean="0"/>
              <a:t>  {</a:t>
            </a:r>
            <a:r>
              <a:rPr lang="en-US" dirty="0" smtClean="0"/>
              <a:t> // initialize fields here... }</a:t>
            </a:r>
          </a:p>
          <a:p>
            <a:endParaRPr lang="en-CA" dirty="0" smtClean="0"/>
          </a:p>
          <a:p>
            <a:r>
              <a:rPr lang="en-CA" dirty="0" smtClean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32082" y="4005070"/>
            <a:ext cx="277851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+mn-lt"/>
              </a:rPr>
              <a:t>uses a private field; how</a:t>
            </a:r>
          </a:p>
          <a:p>
            <a:r>
              <a:rPr lang="en-CA" dirty="0" smtClean="0">
                <a:solidFill>
                  <a:srgbClr val="FF0000"/>
                </a:solidFill>
                <a:latin typeface="+mn-lt"/>
              </a:rPr>
              <a:t>do clients access the field?</a:t>
            </a:r>
            <a:endParaRPr lang="en-CA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6620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UML Class Diagram (Version 2)</a:t>
            </a:r>
            <a:endParaRPr lang="en-US" dirty="0" smtClean="0"/>
          </a:p>
        </p:txBody>
      </p:sp>
      <p:sp>
        <p:nvSpPr>
          <p:cNvPr id="1024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D2633D8-EF6C-4A9A-B78B-A8540857A6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2571750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Singleton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- INSTANCE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: Singleton</a:t>
                      </a:r>
                    </a:p>
                    <a:p>
                      <a:pPr algn="l">
                        <a:buFontTx/>
                        <a:buNone/>
                      </a:pP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- Singleton()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sz="2000" b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getInstance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() : Singleton</a:t>
                      </a:r>
                    </a:p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98091" y="3059668"/>
            <a:ext cx="1760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private instance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5368" y="4350712"/>
            <a:ext cx="3512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public method to get the instance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682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Global Access</a:t>
            </a:r>
            <a:endParaRPr lang="en-US" smtClean="0"/>
          </a:p>
        </p:txBody>
      </p:sp>
      <p:sp>
        <p:nvSpPr>
          <p:cNvPr id="2355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8E9A63-B078-4492-B4E1-B24D0D8F8E5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how do clients access the singleton instance?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by using a static method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note that clients only need to import the package containing the singleton class to get access to the singleton instance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any client method can use the singleton instance without mentioning the singleton in the parameter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65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A Silly Example (cont)</a:t>
            </a:r>
            <a:endParaRPr lang="en-US" smtClean="0"/>
          </a:p>
        </p:txBody>
      </p:sp>
      <p:sp>
        <p:nvSpPr>
          <p:cNvPr id="2457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F0CB3A9-9B8C-4995-9A48-0615F8C6BDD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CA" sz="1400" dirty="0" smtClean="0"/>
              <a:t>package </a:t>
            </a:r>
            <a:r>
              <a:rPr lang="en-CA" sz="1400" dirty="0" err="1" smtClean="0"/>
              <a:t>xmas</a:t>
            </a:r>
            <a:r>
              <a:rPr lang="en-CA" sz="1400" dirty="0" smtClean="0"/>
              <a:t>;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CA" sz="1400" dirty="0" smtClean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400" dirty="0" smtClean="0"/>
              <a:t>public class Santa {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800" dirty="0" smtClean="0"/>
              <a:t>  private </a:t>
            </a:r>
            <a:r>
              <a:rPr lang="en-CA" sz="1800" dirty="0" err="1" smtClean="0"/>
              <a:t>int</a:t>
            </a:r>
            <a:r>
              <a:rPr lang="en-CA" sz="1800" dirty="0" smtClean="0"/>
              <a:t> </a:t>
            </a:r>
            <a:r>
              <a:rPr lang="en-CA" sz="1800" dirty="0" err="1" smtClean="0"/>
              <a:t>numPresents</a:t>
            </a:r>
            <a:r>
              <a:rPr lang="en-CA" sz="1800" dirty="0" smtClean="0"/>
              <a:t>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400" dirty="0" smtClean="0"/>
              <a:t>  private static final Santa INSTANCE = new Santa();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CA" sz="1400" dirty="0" smtClean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400" dirty="0" smtClean="0"/>
              <a:t>  private Santa()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400" dirty="0" smtClean="0"/>
              <a:t>  {</a:t>
            </a:r>
            <a:r>
              <a:rPr lang="en-US" sz="1400" dirty="0" smtClean="0"/>
              <a:t> // initialize fields here... }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CA" sz="1400" dirty="0" smtClean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800" dirty="0" smtClean="0"/>
              <a:t>  public static Santa </a:t>
            </a:r>
            <a:r>
              <a:rPr lang="en-CA" sz="1800" dirty="0" err="1" smtClean="0"/>
              <a:t>getInstance</a:t>
            </a:r>
            <a:r>
              <a:rPr lang="en-CA" sz="1800" dirty="0" smtClean="0"/>
              <a:t>()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800" dirty="0" smtClean="0"/>
              <a:t>  { return </a:t>
            </a:r>
            <a:r>
              <a:rPr lang="en-CA" sz="1800" dirty="0" err="1" smtClean="0"/>
              <a:t>Santa.INSTANCE</a:t>
            </a:r>
            <a:r>
              <a:rPr lang="en-CA" sz="1800" dirty="0" smtClean="0"/>
              <a:t>; }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CA" sz="1800" dirty="0" smtClean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800" dirty="0" smtClean="0"/>
              <a:t>  public Present </a:t>
            </a:r>
            <a:r>
              <a:rPr lang="en-CA" sz="1800" dirty="0" err="1" smtClean="0"/>
              <a:t>givePresent</a:t>
            </a:r>
            <a:r>
              <a:rPr lang="en-CA" sz="1800" dirty="0" smtClean="0"/>
              <a:t>() {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800" dirty="0" smtClean="0"/>
              <a:t>    Present p = new Present(); 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800" dirty="0" smtClean="0"/>
              <a:t>    </a:t>
            </a:r>
            <a:r>
              <a:rPr lang="en-CA" sz="1800" dirty="0" err="1" smtClean="0"/>
              <a:t>this.numPresents</a:t>
            </a:r>
            <a:r>
              <a:rPr lang="en-CA" sz="1800" dirty="0" smtClean="0"/>
              <a:t>--;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800" dirty="0" smtClean="0"/>
              <a:t>    return p; 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800" dirty="0" smtClean="0"/>
              <a:t>  }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CA" sz="1400" dirty="0" smtClean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4568" y="2629355"/>
            <a:ext cx="277851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+mn-lt"/>
              </a:rPr>
              <a:t>uses a private field; how</a:t>
            </a:r>
          </a:p>
          <a:p>
            <a:r>
              <a:rPr lang="en-CA" dirty="0" smtClean="0">
                <a:solidFill>
                  <a:srgbClr val="FF0000"/>
                </a:solidFill>
                <a:latin typeface="+mn-lt"/>
              </a:rPr>
              <a:t>do clients access the field?</a:t>
            </a:r>
            <a:endParaRPr lang="en-CA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54568" y="3313786"/>
            <a:ext cx="277851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+mn-lt"/>
              </a:rPr>
              <a:t>clients use a public</a:t>
            </a:r>
          </a:p>
          <a:p>
            <a:r>
              <a:rPr lang="en-CA" dirty="0" smtClean="0">
                <a:solidFill>
                  <a:srgbClr val="FF0000"/>
                </a:solidFill>
                <a:latin typeface="+mn-lt"/>
              </a:rPr>
              <a:t>static factory method</a:t>
            </a:r>
            <a:endParaRPr lang="en-CA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565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610A8A-2B8D-4BE3-8CA3-D0D6CFDF12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47</a:t>
            </a:fld>
            <a:endParaRPr lang="en-US"/>
          </a:p>
        </p:txBody>
      </p:sp>
      <p:sp>
        <p:nvSpPr>
          <p:cNvPr id="25603" name="TextBox 4"/>
          <p:cNvSpPr txBox="1">
            <a:spLocks noChangeArrowheads="1"/>
          </p:cNvSpPr>
          <p:nvPr/>
        </p:nvSpPr>
        <p:spPr bwMode="auto">
          <a:xfrm>
            <a:off x="485775" y="2620963"/>
            <a:ext cx="8172450" cy="2122487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import xmas;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// client code in a method somewhere ...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public void gimme()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  Santa.getInstance().givePresent();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2136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Applications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singletons  should be uncommon</a:t>
            </a:r>
          </a:p>
          <a:p>
            <a:r>
              <a:rPr lang="en-CA" dirty="0" smtClean="0"/>
              <a:t>typically used to represent a system component that is intrinsically unique</a:t>
            </a:r>
          </a:p>
          <a:p>
            <a:pPr lvl="1"/>
            <a:r>
              <a:rPr lang="en-CA" dirty="0" smtClean="0"/>
              <a:t>window manager</a:t>
            </a:r>
          </a:p>
          <a:p>
            <a:pPr lvl="1"/>
            <a:r>
              <a:rPr lang="en-CA" dirty="0" smtClean="0"/>
              <a:t>file system</a:t>
            </a:r>
          </a:p>
          <a:p>
            <a:pPr lvl="1"/>
            <a:r>
              <a:rPr lang="en-CA" dirty="0" smtClean="0"/>
              <a:t>logging system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4657C4-91FA-4DD5-801D-DD1BF7B28657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22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Logging</a:t>
            </a:r>
            <a:endParaRPr lang="en-US" smtClean="0"/>
          </a:p>
        </p:txBody>
      </p:sp>
      <p:sp>
        <p:nvSpPr>
          <p:cNvPr id="2662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DB0DE1-E6D7-4BA7-826E-474F151EEE3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when developing a software program it is often useful to log information about the runtime state of your program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similar to flight data recorder in an airplane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good log can help you find out what went wrong in your program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problem: your program may have many classes, each of which needs to know where the single logging object is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global point of access to a single object == singleton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Java logging API is more sophisticated than this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but it still uses a singleton to manage logging</a:t>
            </a:r>
          </a:p>
          <a:p>
            <a:pPr marL="823277" lvl="2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 </a:t>
            </a:r>
            <a:r>
              <a:rPr lang="en-CA" b="1" dirty="0" err="1" smtClean="0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java.util.logging.LogManager</a:t>
            </a:r>
            <a:r>
              <a:rPr lang="en-CA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5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39510" y="2104039"/>
            <a:ext cx="8077200" cy="380206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01398" y="1182327"/>
            <a:ext cx="3571634" cy="40324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Point2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60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6FC789-8C56-44A3-8E0B-DED459D0339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81902" y="1219200"/>
            <a:ext cx="8433497" cy="4937125"/>
          </a:xfrm>
        </p:spPr>
        <p:txBody>
          <a:bodyPr>
            <a:normAutofit lnSpcReduction="10000"/>
          </a:bodyPr>
          <a:lstStyle/>
          <a:p>
            <a:r>
              <a:rPr lang="en-US" sz="1700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Point2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implements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Comparable&lt;Point2&gt; 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sz="1700" dirty="0">
                <a:solidFill>
                  <a:srgbClr val="3F7F5F"/>
                </a:solidFill>
                <a:latin typeface="Consolas"/>
              </a:rPr>
              <a:t>// fields, constructors, methods</a:t>
            </a:r>
            <a:r>
              <a:rPr lang="en-US" sz="1700" dirty="0" smtClean="0">
                <a:solidFill>
                  <a:srgbClr val="3F7F5F"/>
                </a:solidFill>
                <a:latin typeface="Consolas"/>
              </a:rPr>
              <a:t>...</a:t>
            </a:r>
          </a:p>
          <a:p>
            <a:endParaRPr lang="en-US" sz="1700" dirty="0">
              <a:solidFill>
                <a:srgbClr val="3F7F5F"/>
              </a:solidFill>
              <a:latin typeface="Consolas"/>
            </a:endParaRPr>
          </a:p>
          <a:p>
            <a:r>
              <a:rPr lang="en-US" sz="1700" dirty="0" smtClean="0">
                <a:solidFill>
                  <a:srgbClr val="646464"/>
                </a:solidFill>
                <a:latin typeface="Consolas"/>
              </a:rPr>
              <a:t>  @</a:t>
            </a:r>
            <a:r>
              <a:rPr lang="en-US" sz="1700" dirty="0">
                <a:solidFill>
                  <a:srgbClr val="646464"/>
                </a:solidFill>
                <a:latin typeface="Consolas"/>
              </a:rPr>
              <a:t>Override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compareTo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(Point2 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other) 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700" dirty="0" smtClean="0">
                <a:solidFill>
                  <a:srgbClr val="7F0055"/>
                </a:solidFill>
                <a:latin typeface="Consolas"/>
              </a:rPr>
              <a:t>double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thisDist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Math.</a:t>
            </a:r>
            <a:r>
              <a:rPr lang="en-US" sz="1700" i="1" dirty="0" err="1" smtClean="0">
                <a:solidFill>
                  <a:srgbClr val="000000"/>
                </a:solidFill>
                <a:latin typeface="Consolas"/>
              </a:rPr>
              <a:t>hypot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700" dirty="0" err="1" smtClean="0">
                <a:solidFill>
                  <a:srgbClr val="7F0055"/>
                </a:solidFill>
                <a:latin typeface="Consolas"/>
              </a:rPr>
              <a:t>this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.x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1700" dirty="0" err="1" smtClean="0">
                <a:solidFill>
                  <a:srgbClr val="7F0055"/>
                </a:solidFill>
                <a:latin typeface="Consolas"/>
              </a:rPr>
              <a:t>this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.y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sz="1700" dirty="0">
              <a:solidFill>
                <a:srgbClr val="000000"/>
              </a:solidFill>
              <a:latin typeface="Consolas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otherDist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Math.</a:t>
            </a:r>
            <a:r>
              <a:rPr lang="en-US" sz="1700" i="1" dirty="0" err="1" smtClean="0">
                <a:solidFill>
                  <a:srgbClr val="000000"/>
                </a:solidFill>
                <a:latin typeface="Consolas"/>
              </a:rPr>
              <a:t>hypot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700" dirty="0" err="1" smtClean="0">
                <a:solidFill>
                  <a:srgbClr val="7F0055"/>
                </a:solidFill>
                <a:latin typeface="Consolas"/>
              </a:rPr>
              <a:t>other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.x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1700" dirty="0" err="1" smtClean="0">
                <a:solidFill>
                  <a:srgbClr val="7F0055"/>
                </a:solidFill>
                <a:latin typeface="Consolas"/>
              </a:rPr>
              <a:t>other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.y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if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(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thisDist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&gt; 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otherDist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1;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  }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else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if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(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thisDist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&lt; </a:t>
            </a:r>
            <a:r>
              <a:rPr lang="en-US" sz="1700" dirty="0" err="1" smtClean="0">
                <a:solidFill>
                  <a:srgbClr val="000000"/>
                </a:solidFill>
                <a:latin typeface="Consolas"/>
              </a:rPr>
              <a:t>otherDist</a:t>
            </a:r>
            <a:r>
              <a:rPr lang="en-US" sz="1700" dirty="0" smtClean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-1;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  }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0;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}</a:t>
            </a: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408541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Multiton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FDF08-6423-41AC-9229-D5E1EEB9D7F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50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0576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One Instance per State</a:t>
            </a:r>
            <a:endParaRPr lang="en-US" smtClean="0"/>
          </a:p>
        </p:txBody>
      </p:sp>
      <p:sp>
        <p:nvSpPr>
          <p:cNvPr id="1126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908DF7-637D-44D6-9B59-31ED0E76EF9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673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Java language specification guarantees that identical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CA" dirty="0" smtClean="0"/>
              <a:t> literals are not duplicated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prints: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same object? true</a:t>
            </a:r>
            <a:r>
              <a:rPr lang="en-CA" dirty="0" smtClean="0"/>
              <a:t>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the compiler ensures that identical </a:t>
            </a:r>
            <a:r>
              <a:rPr lang="en-CA" sz="2400" b="1" dirty="0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CA" dirty="0" smtClean="0"/>
              <a:t> literals all refer to the same object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single instance per unique state</a:t>
            </a:r>
            <a:endParaRPr lang="en-US" dirty="0"/>
          </a:p>
        </p:txBody>
      </p: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720725" y="2228850"/>
            <a:ext cx="7702550" cy="21717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// client code somewhere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String s1 = "xyz";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String s2 = "xyz";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// how many String instances are there?</a:t>
            </a:r>
          </a:p>
          <a:p>
            <a:r>
              <a:rPr lang="en-CA" b="1">
                <a:latin typeface="Courier New" pitchFamily="49" charset="0"/>
                <a:cs typeface="Courier New" pitchFamily="49" charset="0"/>
              </a:rPr>
              <a:t>System.out.println("same object? " + (s1 == s2) );</a:t>
            </a:r>
          </a:p>
          <a:p>
            <a:endParaRPr lang="en-CA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7631113" y="5886450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onstantia" pitchFamily="18" charset="0"/>
              </a:rPr>
              <a:t>[notes 3.5]</a:t>
            </a:r>
            <a:endParaRPr lang="en-US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82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North American Phone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North American Numbering Plan is the standard used in Canada and the USA for telephone numbers</a:t>
            </a:r>
          </a:p>
          <a:p>
            <a:r>
              <a:rPr lang="en-US" dirty="0" smtClean="0"/>
              <a:t>telephone numbers look like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sz="8000" dirty="0" smtClean="0"/>
              <a:t>416-</a:t>
            </a:r>
            <a:r>
              <a:rPr lang="en-US" sz="8000" dirty="0" smtClean="0">
                <a:solidFill>
                  <a:srgbClr val="00B0F0"/>
                </a:solidFill>
              </a:rPr>
              <a:t>736</a:t>
            </a:r>
            <a:r>
              <a:rPr lang="en-US" sz="8000" dirty="0" smtClean="0"/>
              <a:t>-</a:t>
            </a:r>
            <a:r>
              <a:rPr lang="en-US" sz="8000" dirty="0" smtClean="0">
                <a:solidFill>
                  <a:srgbClr val="7030A0"/>
                </a:solidFill>
              </a:rPr>
              <a:t>2100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FDF08-6423-41AC-9229-D5E1EEB9D7FB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4419600"/>
            <a:ext cx="8102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area</a:t>
            </a:r>
          </a:p>
          <a:p>
            <a:pPr algn="ctr"/>
            <a:r>
              <a:rPr lang="en-US" sz="2400" dirty="0" smtClean="0">
                <a:latin typeface="+mn-lt"/>
              </a:rPr>
              <a:t>code</a:t>
            </a:r>
            <a:endParaRPr lang="en-US" sz="2400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76676" y="4419600"/>
            <a:ext cx="14167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n-lt"/>
              </a:rPr>
              <a:t>exchange</a:t>
            </a:r>
          </a:p>
          <a:p>
            <a:pPr algn="ctr"/>
            <a:r>
              <a:rPr lang="en-US" sz="2400" dirty="0" smtClean="0">
                <a:solidFill>
                  <a:srgbClr val="00B0F0"/>
                </a:solidFill>
                <a:latin typeface="+mn-lt"/>
              </a:rPr>
              <a:t>code</a:t>
            </a:r>
            <a:endParaRPr lang="en-US" sz="24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22691" y="4419600"/>
            <a:ext cx="11079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7030A0"/>
                </a:solidFill>
                <a:latin typeface="+mn-lt"/>
              </a:rPr>
              <a:t>station</a:t>
            </a:r>
          </a:p>
          <a:p>
            <a:pPr algn="ctr"/>
            <a:r>
              <a:rPr lang="en-US" sz="2400" dirty="0" smtClean="0">
                <a:solidFill>
                  <a:srgbClr val="7030A0"/>
                </a:solidFill>
                <a:latin typeface="+mn-lt"/>
              </a:rPr>
              <a:t>code</a:t>
            </a:r>
            <a:endParaRPr lang="en-US" sz="2400" dirty="0">
              <a:solidFill>
                <a:srgbClr val="7030A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755496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UML Class Diagram</a:t>
            </a:r>
            <a:endParaRPr lang="en-US" dirty="0" smtClean="0"/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6BA057-2757-4D37-BE24-38FDFFE2E3F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smtClean="0"/>
              <a:t> API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733800" y="2438400"/>
          <a:ext cx="4495800" cy="3078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</a:tblGrid>
              <a:tr h="426403">
                <a:tc>
                  <a:txBody>
                    <a:bodyPr/>
                    <a:lstStyle/>
                    <a:p>
                      <a:pPr algn="ctr"/>
                      <a:r>
                        <a:rPr lang="en-CA" b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PhoneNumber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- </a:t>
                      </a:r>
                      <a:r>
                        <a:rPr lang="en-CA" b="1" dirty="0" err="1" smtClean="0">
                          <a:latin typeface="Courier New" pitchFamily="49" charset="0"/>
                          <a:cs typeface="Courier New" pitchFamily="49" charset="0"/>
                        </a:rPr>
                        <a:t>areaCode</a:t>
                      </a: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 : </a:t>
                      </a:r>
                      <a:r>
                        <a:rPr lang="en-CA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short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- </a:t>
                      </a:r>
                      <a:r>
                        <a:rPr lang="en-CA" b="1" dirty="0" err="1" smtClean="0">
                          <a:latin typeface="Courier New" pitchFamily="49" charset="0"/>
                          <a:cs typeface="Courier New" pitchFamily="49" charset="0"/>
                        </a:rPr>
                        <a:t>exchangeCode</a:t>
                      </a: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 : </a:t>
                      </a:r>
                      <a:r>
                        <a:rPr lang="en-CA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short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- </a:t>
                      </a:r>
                      <a:r>
                        <a:rPr lang="en-CA" b="1" dirty="0" err="1" smtClean="0">
                          <a:latin typeface="Courier New" pitchFamily="49" charset="0"/>
                          <a:cs typeface="Courier New" pitchFamily="49" charset="0"/>
                        </a:rPr>
                        <a:t>stationCode</a:t>
                      </a: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 : </a:t>
                      </a:r>
                      <a:r>
                        <a:rPr lang="en-CA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short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b="1" dirty="0" err="1" smtClean="0">
                          <a:latin typeface="Courier New" pitchFamily="49" charset="0"/>
                          <a:cs typeface="Courier New" pitchFamily="49" charset="0"/>
                        </a:rPr>
                        <a:t>PhoneNumber</a:t>
                      </a: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CA" b="1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r>
                        <a:rPr lang="en-CA" b="1" dirty="0" smtClean="0">
                          <a:solidFill>
                            <a:srgbClr val="00B05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  <a:r>
                        <a:rPr lang="en-CA" b="1" baseline="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CA" b="1" baseline="0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r>
                        <a:rPr lang="en-CA" b="1" baseline="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CA" b="1" baseline="0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endParaRPr lang="en-CA" b="1" dirty="0" smtClean="0">
                        <a:solidFill>
                          <a:srgbClr val="7030A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+ equals(</a:t>
                      </a:r>
                      <a:r>
                        <a:rPr lang="en-CA" b="1" dirty="0" smtClean="0">
                          <a:solidFill>
                            <a:srgbClr val="00B05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Object</a:t>
                      </a: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) : </a:t>
                      </a:r>
                      <a:r>
                        <a:rPr lang="en-CA" b="1" dirty="0" err="1" smtClean="0">
                          <a:solidFill>
                            <a:srgbClr val="7030A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boolean</a:t>
                      </a:r>
                      <a:endParaRPr lang="en-CA" b="1" dirty="0" smtClean="0">
                        <a:solidFill>
                          <a:srgbClr val="7030A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l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b="1" dirty="0" err="1" smtClean="0">
                          <a:latin typeface="Courier New" pitchFamily="49" charset="0"/>
                          <a:cs typeface="Courier New" pitchFamily="49" charset="0"/>
                        </a:rPr>
                        <a:t>getAreaCode</a:t>
                      </a: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()</a:t>
                      </a:r>
                      <a:r>
                        <a:rPr lang="en-CA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: </a:t>
                      </a:r>
                      <a:r>
                        <a:rPr lang="en-CA" b="1" baseline="0" dirty="0" smtClean="0">
                          <a:solidFill>
                            <a:srgbClr val="7030A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short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b="1" dirty="0" err="1" smtClean="0">
                          <a:latin typeface="Courier New" pitchFamily="49" charset="0"/>
                          <a:cs typeface="Courier New" pitchFamily="49" charset="0"/>
                        </a:rPr>
                        <a:t>getExchangeCode</a:t>
                      </a: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()</a:t>
                      </a:r>
                      <a:r>
                        <a:rPr lang="en-CA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: </a:t>
                      </a:r>
                      <a:r>
                        <a:rPr lang="en-CA" b="1" baseline="0" dirty="0" smtClean="0">
                          <a:solidFill>
                            <a:srgbClr val="7030A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short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b="1" dirty="0" err="1" smtClean="0">
                          <a:latin typeface="Courier New" pitchFamily="49" charset="0"/>
                          <a:cs typeface="Courier New" pitchFamily="49" charset="0"/>
                        </a:rPr>
                        <a:t>getStationCode</a:t>
                      </a: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()</a:t>
                      </a:r>
                      <a:r>
                        <a:rPr lang="en-CA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: </a:t>
                      </a:r>
                      <a:r>
                        <a:rPr lang="en-CA" b="1" baseline="0" dirty="0" smtClean="0">
                          <a:solidFill>
                            <a:srgbClr val="7030A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short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b="1" dirty="0" err="1" smtClean="0">
                          <a:latin typeface="Courier New" pitchFamily="49" charset="0"/>
                          <a:cs typeface="Courier New" pitchFamily="49" charset="0"/>
                        </a:rPr>
                        <a:t>toString</a:t>
                      </a:r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()</a:t>
                      </a:r>
                      <a:r>
                        <a:rPr lang="en-CA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: </a:t>
                      </a:r>
                      <a:r>
                        <a:rPr lang="en-CA" b="1" baseline="0" dirty="0" smtClean="0">
                          <a:solidFill>
                            <a:srgbClr val="7030A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String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Left Brace 5"/>
          <p:cNvSpPr/>
          <p:nvPr/>
        </p:nvSpPr>
        <p:spPr>
          <a:xfrm>
            <a:off x="3124200" y="2971800"/>
            <a:ext cx="381000" cy="24384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30359" y="3849469"/>
            <a:ext cx="1917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none of these</a:t>
            </a:r>
          </a:p>
          <a:p>
            <a:r>
              <a:rPr lang="en-US" dirty="0" smtClean="0">
                <a:latin typeface="+mn-lt"/>
              </a:rPr>
              <a:t>features are static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10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Multiton</a:t>
            </a:r>
            <a:endParaRPr lang="en-US" smtClean="0"/>
          </a:p>
        </p:txBody>
      </p:sp>
      <p:sp>
        <p:nvSpPr>
          <p:cNvPr id="1229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C5AE5A8-8031-4C0F-B308-01C2BC08A95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</a:t>
            </a:r>
            <a:r>
              <a:rPr lang="en-CA" i="1" dirty="0" smtClean="0"/>
              <a:t>singleton</a:t>
            </a:r>
            <a:r>
              <a:rPr lang="en-CA" dirty="0" smtClean="0"/>
              <a:t> class manages a single instance of the class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</a:t>
            </a:r>
            <a:r>
              <a:rPr lang="en-CA" i="1" dirty="0" err="1" smtClean="0"/>
              <a:t>multiton</a:t>
            </a:r>
            <a:r>
              <a:rPr lang="en-CA" dirty="0" smtClean="0"/>
              <a:t> class manages multiple instances of the class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what do you need to manage multiple instances?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a collection of some sort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how does the client request an instance with a particular state?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it needs to pass the desired state as arguments to a method</a:t>
            </a:r>
          </a:p>
        </p:txBody>
      </p:sp>
    </p:spTree>
    <p:extLst>
      <p:ext uri="{BB962C8B-B14F-4D97-AF65-F5344CB8AC3E}">
        <p14:creationId xmlns:p14="http://schemas.microsoft.com/office/powerpoint/2010/main" val="208653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Singleton </a:t>
            </a:r>
            <a:r>
              <a:rPr lang="en-CA" dirty="0" err="1" smtClean="0"/>
              <a:t>vs</a:t>
            </a:r>
            <a:r>
              <a:rPr lang="en-CA" dirty="0" smtClean="0"/>
              <a:t> </a:t>
            </a:r>
            <a:r>
              <a:rPr lang="en-CA" dirty="0" err="1" smtClean="0"/>
              <a:t>Multiton</a:t>
            </a:r>
            <a:r>
              <a:rPr lang="en-CA" dirty="0" smtClean="0"/>
              <a:t> UML Diagram</a:t>
            </a:r>
            <a:endParaRPr lang="en-US" dirty="0" smtClean="0"/>
          </a:p>
        </p:txBody>
      </p:sp>
      <p:sp>
        <p:nvSpPr>
          <p:cNvPr id="1024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D2633D8-EF6C-4A9A-B78B-A8540857A6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1355148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Singleton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- INSTANCE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: Singleton</a:t>
                      </a:r>
                    </a:p>
                    <a:p>
                      <a:pPr algn="l">
                        <a:buFontTx/>
                        <a:buNone/>
                      </a:pP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- Singleton()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sz="2000" b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getInstance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() : Singleton</a:t>
                      </a:r>
                    </a:p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18829" y="4005070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2000" b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Multiton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- instances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: Map</a:t>
                      </a:r>
                    </a:p>
                    <a:p>
                      <a:pPr algn="l">
                        <a:buFontTx/>
                        <a:buNone/>
                      </a:pP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- </a:t>
                      </a:r>
                      <a:r>
                        <a:rPr lang="en-CA" sz="2000" b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Multiton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+ </a:t>
                      </a:r>
                      <a:r>
                        <a:rPr lang="en-CA" sz="2000" b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getInstance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(Object) : </a:t>
                      </a:r>
                      <a:r>
                        <a:rPr lang="en-CA" sz="2000" b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Multiton</a:t>
                      </a:r>
                      <a:endParaRPr lang="en-CA" sz="2000" b="1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l"/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...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78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Singleton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Multiton</a:t>
            </a:r>
            <a:endParaRPr lang="en-US" dirty="0" smtClean="0"/>
          </a:p>
        </p:txBody>
      </p:sp>
      <p:sp>
        <p:nvSpPr>
          <p:cNvPr id="1331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45E2BC1-58A4-4BF0-871E-7EEF54AA02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Singleton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one instance</a:t>
            </a:r>
            <a:br>
              <a:rPr lang="en-CA" dirty="0" smtClean="0"/>
            </a:br>
            <a:endParaRPr lang="en-CA" dirty="0" smtClean="0"/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 static final Santa INSTANCE = new Santa();</a:t>
            </a:r>
            <a:r>
              <a:rPr lang="en-CA" dirty="0" smtClean="0"/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zero-parameter </a:t>
            </a:r>
            <a:r>
              <a:rPr lang="en-CA" dirty="0" err="1" smtClean="0"/>
              <a:t>accessor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 smtClean="0"/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Santa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getInstance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704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Singleton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Multiton</a:t>
            </a:r>
            <a:endParaRPr lang="en-US" dirty="0" smtClean="0"/>
          </a:p>
        </p:txBody>
      </p:sp>
      <p:sp>
        <p:nvSpPr>
          <p:cNvPr id="1331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45E2BC1-58A4-4BF0-871E-7EEF54AA02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err="1" smtClean="0"/>
              <a:t>Multiton</a:t>
            </a: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multiple instances (each with unique state)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 static final Map&lt;String,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instances = new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TreeMap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&lt;String,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&gt;();</a:t>
            </a:r>
            <a:r>
              <a:rPr lang="en-CA" dirty="0" smtClean="0">
                <a:solidFill>
                  <a:srgbClr val="0070C0"/>
                </a:solidFill>
              </a:rPr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err="1" smtClean="0"/>
              <a:t>accessor</a:t>
            </a:r>
            <a:r>
              <a:rPr lang="en-CA" dirty="0" smtClean="0"/>
              <a:t> needs to provide state information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getInstance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areaCode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             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exchangeCode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             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stationCode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7585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Making </a:t>
            </a:r>
            <a:r>
              <a:rPr lang="en-CA" b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mtClean="0"/>
              <a:t> a Multiton</a:t>
            </a:r>
            <a:endParaRPr lang="en-US" smtClean="0"/>
          </a:p>
        </p:txBody>
      </p:sp>
      <p:sp>
        <p:nvSpPr>
          <p:cNvPr id="1945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DCF30C6-8478-4668-9103-0763A9D7999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dirty="0" smtClean="0"/>
              <a:t>multiple instances (each with unique state)</a:t>
            </a:r>
            <a:br>
              <a:rPr lang="en-CA" dirty="0" smtClean="0"/>
            </a:br>
            <a:endParaRPr lang="en-CA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 static final Map&lt;String, 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instances = new 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TreeMap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&lt;String, 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&gt;();</a:t>
            </a:r>
            <a:r>
              <a:rPr lang="en-CA" dirty="0" smtClean="0">
                <a:solidFill>
                  <a:srgbClr val="0070C0"/>
                </a:solidFill>
              </a:rPr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CA" dirty="0" err="1" smtClean="0"/>
              <a:t>accessor</a:t>
            </a:r>
            <a:r>
              <a:rPr lang="en-CA" dirty="0" smtClean="0"/>
              <a:t> needs to provide state information</a:t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getInstance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areaCode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               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exchangeCode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822960" lvl="2" fontAlgn="auto">
              <a:spcAft>
                <a:spcPts val="0"/>
              </a:spcAft>
              <a:buFont typeface="Wingdings 3"/>
              <a:buNone/>
              <a:defRPr/>
            </a:pP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               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stationCode</a:t>
            </a:r>
            <a:r>
              <a:rPr lang="en-CA" sz="16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getInstance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will get an instance from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instances</a:t>
            </a:r>
            <a:r>
              <a:rPr lang="en-CA" dirty="0" smtClean="0"/>
              <a:t> if the instance is in the map; otherwise, it will create the new instance and put it in the map</a:t>
            </a:r>
          </a:p>
        </p:txBody>
      </p:sp>
    </p:spTree>
    <p:extLst>
      <p:ext uri="{BB962C8B-B14F-4D97-AF65-F5344CB8AC3E}">
        <p14:creationId xmlns:p14="http://schemas.microsoft.com/office/powerpoint/2010/main" val="162506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Making </a:t>
            </a:r>
            <a:r>
              <a:rPr lang="en-CA" b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mtClean="0"/>
              <a:t> a Multiton</a:t>
            </a:r>
            <a:endParaRPr lang="en-US" smtClean="0"/>
          </a:p>
        </p:txBody>
      </p:sp>
      <p:sp>
        <p:nvSpPr>
          <p:cNvPr id="2048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79FE0A-D3D2-4077-A038-6FB5C7515EB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CA" dirty="0" smtClean="0"/>
              <a:t>require private constructors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to prevent clients from creating instances on their own</a:t>
            </a:r>
          </a:p>
          <a:p>
            <a:pPr marL="822960" lvl="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clients should use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getInstance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CA" dirty="0" smtClean="0"/>
              <a:t>require immutability of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err="1" smtClean="0"/>
              <a:t>s</a:t>
            </a:r>
            <a:endParaRPr lang="en-CA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to prevent clients from modifying state, thus making the keys inconsistent with the 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dirty="0" err="1" smtClean="0"/>
              <a:t>s</a:t>
            </a:r>
            <a:r>
              <a:rPr lang="en-CA" dirty="0" smtClean="0"/>
              <a:t> stored in the map</a:t>
            </a:r>
            <a:endParaRPr lang="en-US" dirty="0" smtClean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recall the recipe for immutability...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6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Point2 </a:t>
            </a:r>
            <a:r>
              <a:rPr lang="en-CA" b="1" dirty="0" err="1">
                <a:latin typeface="Courier New" pitchFamily="49" charset="0"/>
                <a:cs typeface="Courier New" pitchFamily="49" charset="0"/>
              </a:rPr>
              <a:t>compareTo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don't forget what you learned in previous courses</a:t>
            </a:r>
          </a:p>
          <a:p>
            <a:pPr lvl="1"/>
            <a:r>
              <a:rPr lang="en-US" dirty="0" smtClean="0"/>
              <a:t>you should delegate work to well-tested components where possible</a:t>
            </a:r>
          </a:p>
          <a:p>
            <a:r>
              <a:rPr lang="en-US" dirty="0" smtClean="0"/>
              <a:t>for distances, we need to compare two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dirty="0" smtClean="0"/>
              <a:t> values</a:t>
            </a:r>
          </a:p>
          <a:p>
            <a:pPr lvl="1"/>
            <a:r>
              <a:rPr lang="en-US" dirty="0" smtClean="0"/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java.lang.Double</a:t>
            </a:r>
            <a:r>
              <a:rPr lang="en-US" dirty="0" smtClean="0"/>
              <a:t> has methods that do exactly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FDF08-6423-41AC-9229-D5E1EEB9D7F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4014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F3F0C7A-CB21-428D-9A31-09B2551BE5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60</a:t>
            </a:fld>
            <a:endParaRPr lang="en-US"/>
          </a:p>
        </p:txBody>
      </p:sp>
      <p:sp>
        <p:nvSpPr>
          <p:cNvPr id="21507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171450" y="228600"/>
            <a:ext cx="8743950" cy="605790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implements Comparable&lt;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&gt; </a:t>
            </a:r>
          </a:p>
          <a:p>
            <a:pPr>
              <a:buFont typeface="Wingdings 3" pitchFamily="18" charset="2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 static final Map&lt;String,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 instances = 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   new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TreeMap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&lt;String,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&gt;();</a:t>
            </a:r>
          </a:p>
          <a:p>
            <a:pPr>
              <a:buFont typeface="Wingdings 3" pitchFamily="18" charset="2"/>
              <a:buNone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private final short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areaCode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private final short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exchangeCode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private final short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stationCode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 3" pitchFamily="18" charset="2"/>
              <a:buNone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areaCode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                 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exchangeCode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                 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stationCode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{ // initialize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this.areaCode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            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this.exchangeCode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, and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this.stationCode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}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3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F7332E-931E-4E6A-8DD8-8E8CBD948BA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61</a:t>
            </a:fld>
            <a:endParaRPr lang="en-US"/>
          </a:p>
        </p:txBody>
      </p:sp>
      <p:sp>
        <p:nvSpPr>
          <p:cNvPr id="22531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171450" y="228600"/>
            <a:ext cx="8801100" cy="605790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endParaRPr lang="en-CA" sz="1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public static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getInstance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areaCode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                 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exchangeCode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                              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stationCode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String key = "" +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areaCode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+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exchangeCode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+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stationCode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n =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PhoneNumber.instances.get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(key);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if (n == null)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n = new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areaCode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exchangeCode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stationCode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CA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PhoneNumber.instances.put</a:t>
            </a: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(key, n);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return n;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Font typeface="Wingdings 3" pitchFamily="18" charset="2"/>
              <a:buNone/>
            </a:pPr>
            <a:r>
              <a:rPr lang="en-CA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// remainder of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PhoneNumber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class ...</a:t>
            </a:r>
            <a:endParaRPr lang="en-US" sz="1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48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48BFBF-CE9C-422F-B5F2-87A1D2F9B9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62</a:t>
            </a:fld>
            <a:endParaRPr lang="en-US"/>
          </a:p>
        </p:txBody>
      </p:sp>
      <p:sp>
        <p:nvSpPr>
          <p:cNvPr id="23555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171450" y="228600"/>
            <a:ext cx="8801100" cy="605790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public class PhoneNumberClient {</a:t>
            </a:r>
          </a:p>
          <a:p>
            <a:pPr>
              <a:buFont typeface="Wingdings 3" pitchFamily="18" charset="2"/>
              <a:buNone/>
            </a:pPr>
            <a:endParaRPr lang="en-US" sz="1800" b="1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public static void main(String[] args)  </a:t>
            </a: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  PhoneNumber x = PhoneNumber.getInstance(416, 736, 2100);</a:t>
            </a: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  PhoneNumber y = PhoneNumber.getInstance(416, 736, 2100);</a:t>
            </a: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  PhoneNumber z = PhoneNumber.getInstance(905, 867, 5309);</a:t>
            </a:r>
          </a:p>
          <a:p>
            <a:pPr>
              <a:buFont typeface="Wingdings 3" pitchFamily="18" charset="2"/>
              <a:buNone/>
            </a:pPr>
            <a:endParaRPr lang="en-US" sz="1800" b="1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  System.out.println("x equals y: " + x.equals(y) +</a:t>
            </a: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                    " and x == y: " + (x == y)); </a:t>
            </a:r>
          </a:p>
          <a:p>
            <a:pPr>
              <a:buFont typeface="Wingdings 3" pitchFamily="18" charset="2"/>
              <a:buNone/>
            </a:pPr>
            <a:endParaRPr lang="en-US" sz="1800" b="1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  System.out.println("x equals z: " + x.equals(z) +</a:t>
            </a: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                    " and x == z: " + (x == z));</a:t>
            </a: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Font typeface="Wingdings 3" pitchFamily="18" charset="2"/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8600" y="5600700"/>
            <a:ext cx="5010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 equals y: true and x == y: true</a:t>
            </a:r>
          </a:p>
          <a:p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x equals z: false and x == z: false</a:t>
            </a:r>
            <a:endParaRPr lang="en-US" b="1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56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39510" y="2104039"/>
            <a:ext cx="8077200" cy="241949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Point2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60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6FC789-8C56-44A3-8E0B-DED459D0339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81902" y="1219200"/>
            <a:ext cx="8433497" cy="4937125"/>
          </a:xfrm>
        </p:spPr>
        <p:txBody>
          <a:bodyPr>
            <a:normAutofit/>
          </a:bodyPr>
          <a:lstStyle/>
          <a:p>
            <a:r>
              <a:rPr lang="en-US" sz="1700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Point2 </a:t>
            </a:r>
            <a:r>
              <a:rPr lang="en-US" sz="1700" dirty="0">
                <a:solidFill>
                  <a:srgbClr val="7F0055"/>
                </a:solidFill>
                <a:latin typeface="Consolas"/>
              </a:rPr>
              <a:t>implements</a:t>
            </a:r>
            <a:r>
              <a:rPr lang="en-US" sz="1700" dirty="0">
                <a:solidFill>
                  <a:srgbClr val="000000"/>
                </a:solidFill>
                <a:latin typeface="Consolas"/>
              </a:rPr>
              <a:t> Comparable&lt;Point2&gt; {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sz="1700" dirty="0">
                <a:solidFill>
                  <a:srgbClr val="3F7F5F"/>
                </a:solidFill>
                <a:latin typeface="Consolas"/>
              </a:rPr>
              <a:t>// fields, constructors, methods</a:t>
            </a:r>
            <a:r>
              <a:rPr lang="en-US" sz="1700" dirty="0" smtClean="0">
                <a:solidFill>
                  <a:srgbClr val="3F7F5F"/>
                </a:solidFill>
                <a:latin typeface="Consolas"/>
              </a:rPr>
              <a:t>...</a:t>
            </a:r>
          </a:p>
          <a:p>
            <a:endParaRPr lang="en-US" sz="1800" dirty="0">
              <a:latin typeface="Consolas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sz="1800" dirty="0">
                <a:solidFill>
                  <a:srgbClr val="646464"/>
                </a:solidFill>
                <a:latin typeface="Consolas"/>
              </a:rPr>
              <a:t>@Override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sz="1800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nsolas"/>
              </a:rPr>
              <a:t>compareTo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(Point2 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other) 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800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thisDist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Math.</a:t>
            </a:r>
            <a:r>
              <a:rPr lang="en-US" sz="1800" i="1" dirty="0" err="1">
                <a:solidFill>
                  <a:srgbClr val="000000"/>
                </a:solidFill>
                <a:latin typeface="Consolas"/>
              </a:rPr>
              <a:t>hypot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800" dirty="0" err="1">
                <a:solidFill>
                  <a:srgbClr val="7F0055"/>
                </a:solidFill>
                <a:latin typeface="Consolas"/>
              </a:rPr>
              <a:t>this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.x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1800" dirty="0" err="1">
                <a:solidFill>
                  <a:srgbClr val="7F0055"/>
                </a:solidFill>
                <a:latin typeface="Consolas"/>
              </a:rPr>
              <a:t>this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.y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800" dirty="0">
                <a:solidFill>
                  <a:srgbClr val="7F0055"/>
                </a:solidFill>
                <a:latin typeface="Consolas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otherDist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Math.</a:t>
            </a:r>
            <a:r>
              <a:rPr lang="en-US" sz="1800" i="1" dirty="0" err="1">
                <a:solidFill>
                  <a:srgbClr val="000000"/>
                </a:solidFill>
                <a:latin typeface="Consolas"/>
              </a:rPr>
              <a:t>hypot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800" dirty="0" err="1">
                <a:solidFill>
                  <a:srgbClr val="7F0055"/>
                </a:solidFill>
                <a:latin typeface="Consolas"/>
              </a:rPr>
              <a:t>other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.x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1800" dirty="0" err="1">
                <a:solidFill>
                  <a:srgbClr val="7F0055"/>
                </a:solidFill>
                <a:latin typeface="Consolas"/>
              </a:rPr>
              <a:t>other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.y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800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nsolas"/>
              </a:rPr>
              <a:t>Double.</a:t>
            </a:r>
            <a:r>
              <a:rPr lang="en-US" sz="1800" i="1" dirty="0" err="1" smtClean="0">
                <a:solidFill>
                  <a:srgbClr val="000000"/>
                </a:solidFill>
                <a:latin typeface="Consolas"/>
              </a:rPr>
              <a:t>compare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800" dirty="0" err="1" smtClean="0">
                <a:solidFill>
                  <a:srgbClr val="000000"/>
                </a:solidFill>
                <a:latin typeface="Consolas"/>
              </a:rPr>
              <a:t>thisDist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1800" dirty="0" err="1" smtClean="0">
                <a:solidFill>
                  <a:srgbClr val="000000"/>
                </a:solidFill>
                <a:latin typeface="Consolas"/>
              </a:rPr>
              <a:t>otherDist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sz="1800" dirty="0">
              <a:solidFill>
                <a:srgbClr val="000000"/>
              </a:solidFill>
              <a:latin typeface="Consolas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nsolas"/>
              </a:rPr>
              <a:t>  }</a:t>
            </a:r>
          </a:p>
          <a:p>
            <a:r>
              <a:rPr lang="en-US" sz="1800" dirty="0">
                <a:solidFill>
                  <a:srgbClr val="000000"/>
                </a:solidFill>
                <a:latin typeface="Consolas"/>
              </a:rPr>
              <a:t> 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64633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Comparable Contract</a:t>
            </a:r>
            <a:endParaRPr lang="en-US" smtClean="0"/>
          </a:p>
        </p:txBody>
      </p:sp>
      <p:sp>
        <p:nvSpPr>
          <p:cNvPr id="2867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EDE2EF-1A5A-4362-BF3F-D3FD941572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dirty="0" smtClean="0"/>
              <a:t>the sign of the returned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dirty="0" smtClean="0"/>
              <a:t> must flip if the order of the two compared objects flip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&gt; 0</a:t>
            </a:r>
            <a:r>
              <a:rPr lang="en-CA" dirty="0" smtClean="0"/>
              <a:t> then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&lt; 0</a:t>
            </a:r>
            <a:r>
              <a:rPr lang="en-CA" dirty="0" smtClean="0"/>
              <a:t> 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&lt; 0</a:t>
            </a:r>
            <a:r>
              <a:rPr lang="en-CA" dirty="0" smtClean="0"/>
              <a:t> then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&gt; 0</a:t>
            </a:r>
            <a:r>
              <a:rPr lang="en-CA" dirty="0" smtClean="0"/>
              <a:t> 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== 0</a:t>
            </a:r>
            <a:r>
              <a:rPr lang="en-CA" dirty="0" smtClean="0"/>
              <a:t> then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== 0</a:t>
            </a:r>
            <a:r>
              <a:rPr lang="en-CA" dirty="0" smtClean="0"/>
              <a:t> 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07690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Comparable Contract</a:t>
            </a:r>
            <a:endParaRPr lang="en-US" smtClean="0"/>
          </a:p>
        </p:txBody>
      </p:sp>
      <p:sp>
        <p:nvSpPr>
          <p:cNvPr id="2867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EDE2EF-1A5A-4362-BF3F-D3FD941572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CA" dirty="0" smtClean="0">
                <a:cs typeface="Courier New" pitchFamily="49" charset="0"/>
              </a:rPr>
              <a:t> </a:t>
            </a:r>
            <a:r>
              <a:rPr lang="en-CA" sz="2700" b="1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CA" sz="27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CA" dirty="0" smtClean="0"/>
              <a:t> must be transitive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&gt; 0 &amp;&amp;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&gt; 0</a:t>
            </a:r>
            <a:r>
              <a:rPr lang="en-CA" dirty="0" smtClean="0">
                <a:cs typeface="Courier New" pitchFamily="49" charset="0"/>
              </a:rPr>
              <a:t> then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&gt; 0</a:t>
            </a:r>
            <a:r>
              <a:rPr lang="en-CA" dirty="0" smtClean="0">
                <a:cs typeface="Courier New" pitchFamily="49" charset="0"/>
              </a:rPr>
              <a:t> 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 smtClean="0">
              <a:cs typeface="Courier New" pitchFamily="49" charset="0"/>
            </a:endParaRP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&lt; 0 &amp;&amp;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&lt; 0</a:t>
            </a:r>
            <a:r>
              <a:rPr lang="en-CA" sz="2000" dirty="0" smtClean="0">
                <a:cs typeface="Courier New" pitchFamily="49" charset="0"/>
              </a:rPr>
              <a:t> then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&lt; 0</a:t>
            </a:r>
            <a:r>
              <a:rPr lang="en-CA" sz="2000" dirty="0" smtClean="0">
                <a:cs typeface="Courier New" pitchFamily="49" charset="0"/>
              </a:rPr>
              <a:t> </a:t>
            </a:r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2000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CA" sz="2000" dirty="0" smtClean="0"/>
              <a:t>if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== 0 &amp;&amp; 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== 0</a:t>
            </a:r>
            <a:r>
              <a:rPr lang="en-CA" sz="2000" dirty="0" smtClean="0">
                <a:cs typeface="Courier New" pitchFamily="49" charset="0"/>
              </a:rPr>
              <a:t> then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2000" b="1" dirty="0" err="1" smtClean="0">
                <a:latin typeface="Courier New" pitchFamily="49" charset="0"/>
                <a:cs typeface="Courier New" pitchFamily="49" charset="0"/>
              </a:rPr>
              <a:t>.compareTo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== 0</a:t>
            </a:r>
            <a:r>
              <a:rPr lang="en-CA" sz="2000" dirty="0" smtClean="0">
                <a:cs typeface="Courier New" pitchFamily="49" charset="0"/>
              </a:rPr>
              <a:t> </a:t>
            </a:r>
            <a:endParaRPr lang="en-US" sz="2000" dirty="0" smtClean="0"/>
          </a:p>
          <a:p>
            <a:pPr marL="788670" lvl="1" indent="-514350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56783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rigi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4765</TotalTime>
  <Words>3008</Words>
  <Application>Microsoft Office PowerPoint</Application>
  <PresentationFormat>On-screen Show (4:3)</PresentationFormat>
  <Paragraphs>652</Paragraphs>
  <Slides>62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1" baseType="lpstr">
      <vt:lpstr>Arial</vt:lpstr>
      <vt:lpstr>Calibri</vt:lpstr>
      <vt:lpstr>Cambria Math</vt:lpstr>
      <vt:lpstr>Consolas</vt:lpstr>
      <vt:lpstr>Constantia</vt:lpstr>
      <vt:lpstr>Courier New</vt:lpstr>
      <vt:lpstr>Wingdings</vt:lpstr>
      <vt:lpstr>Wingdings 3</vt:lpstr>
      <vt:lpstr>1_Origin</vt:lpstr>
      <vt:lpstr>compareTo</vt:lpstr>
      <vt:lpstr>Comparable Objects</vt:lpstr>
      <vt:lpstr>Interfaces</vt:lpstr>
      <vt:lpstr>compareTo()</vt:lpstr>
      <vt:lpstr>Point2 compareTo</vt:lpstr>
      <vt:lpstr>Point2 compareTo</vt:lpstr>
      <vt:lpstr>Point2 compareTo</vt:lpstr>
      <vt:lpstr>Comparable Contract</vt:lpstr>
      <vt:lpstr>Comparable Contract</vt:lpstr>
      <vt:lpstr>Comparable Contract</vt:lpstr>
      <vt:lpstr>Consistency with equals</vt:lpstr>
      <vt:lpstr>Not in the Comparable Contract</vt:lpstr>
      <vt:lpstr>Implementing compareTo </vt:lpstr>
      <vt:lpstr>Mixing Static and Non-Static</vt:lpstr>
      <vt:lpstr>static Fields</vt:lpstr>
      <vt:lpstr>Example</vt:lpstr>
      <vt:lpstr>PowerPoint Presentation</vt:lpstr>
      <vt:lpstr>PowerPoint Presentation</vt:lpstr>
      <vt:lpstr>PowerPoint Presentation</vt:lpstr>
      <vt:lpstr>Mixing Static and Non-static Fields</vt:lpstr>
      <vt:lpstr>PowerPoint Presentation</vt:lpstr>
      <vt:lpstr>PowerPoint Presentation</vt:lpstr>
      <vt:lpstr>PowerPoint Presentation</vt:lpstr>
      <vt:lpstr>Static Methods</vt:lpstr>
      <vt:lpstr>Static Methods</vt:lpstr>
      <vt:lpstr>PowerPoint Presentation</vt:lpstr>
      <vt:lpstr>Static factory methods</vt:lpstr>
      <vt:lpstr>Static factory methods</vt:lpstr>
      <vt:lpstr>PowerPoint Presentation</vt:lpstr>
      <vt:lpstr>Static factory methods</vt:lpstr>
      <vt:lpstr>PowerPoint Presentation</vt:lpstr>
      <vt:lpstr>Static Factory Methods</vt:lpstr>
      <vt:lpstr>UML class diagrams</vt:lpstr>
      <vt:lpstr>UML class diagram</vt:lpstr>
      <vt:lpstr>UML class diagram</vt:lpstr>
      <vt:lpstr>Singleton pattern</vt:lpstr>
      <vt:lpstr>Singleton Pattern</vt:lpstr>
      <vt:lpstr>Singleton Pattern</vt:lpstr>
      <vt:lpstr>One and Only One</vt:lpstr>
      <vt:lpstr>A Silly Example: Version 1</vt:lpstr>
      <vt:lpstr>UML Class Diagram (Version 1)</vt:lpstr>
      <vt:lpstr>PowerPoint Presentation</vt:lpstr>
      <vt:lpstr>A Silly Example: Version 2</vt:lpstr>
      <vt:lpstr>UML Class Diagram (Version 2)</vt:lpstr>
      <vt:lpstr>Global Access</vt:lpstr>
      <vt:lpstr>A Silly Example (cont)</vt:lpstr>
      <vt:lpstr>PowerPoint Presentation</vt:lpstr>
      <vt:lpstr>Applications</vt:lpstr>
      <vt:lpstr>Logging</vt:lpstr>
      <vt:lpstr>Multiton</vt:lpstr>
      <vt:lpstr>One Instance per State</vt:lpstr>
      <vt:lpstr>North American Phone Numbers</vt:lpstr>
      <vt:lpstr>UML Class Diagram</vt:lpstr>
      <vt:lpstr>Multiton</vt:lpstr>
      <vt:lpstr>Singleton vs Multiton UML Diagram</vt:lpstr>
      <vt:lpstr>Singleton vs Multiton</vt:lpstr>
      <vt:lpstr>Singleton vs Multiton</vt:lpstr>
      <vt:lpstr>Making PhoneNumber a Multiton</vt:lpstr>
      <vt:lpstr>Making PhoneNumber a Multiton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Utilities</dc:title>
  <dc:creator>mab</dc:creator>
  <cp:lastModifiedBy>Windows User</cp:lastModifiedBy>
  <cp:revision>400</cp:revision>
  <dcterms:created xsi:type="dcterms:W3CDTF">2006-08-16T00:00:00Z</dcterms:created>
  <dcterms:modified xsi:type="dcterms:W3CDTF">2017-02-07T19:08:25Z</dcterms:modified>
</cp:coreProperties>
</file>