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55"/>
  </p:notesMasterIdLst>
  <p:sldIdLst>
    <p:sldId id="718" r:id="rId2"/>
    <p:sldId id="664" r:id="rId3"/>
    <p:sldId id="665" r:id="rId4"/>
    <p:sldId id="666" r:id="rId5"/>
    <p:sldId id="667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8" r:id="rId14"/>
    <p:sldId id="675" r:id="rId15"/>
    <p:sldId id="676" r:id="rId16"/>
    <p:sldId id="679" r:id="rId17"/>
    <p:sldId id="677" r:id="rId18"/>
    <p:sldId id="680" r:id="rId19"/>
    <p:sldId id="681" r:id="rId20"/>
    <p:sldId id="682" r:id="rId21"/>
    <p:sldId id="683" r:id="rId22"/>
    <p:sldId id="684" r:id="rId23"/>
    <p:sldId id="685" r:id="rId24"/>
    <p:sldId id="686" r:id="rId25"/>
    <p:sldId id="695" r:id="rId26"/>
    <p:sldId id="687" r:id="rId27"/>
    <p:sldId id="696" r:id="rId28"/>
    <p:sldId id="688" r:id="rId29"/>
    <p:sldId id="689" r:id="rId30"/>
    <p:sldId id="690" r:id="rId31"/>
    <p:sldId id="691" r:id="rId32"/>
    <p:sldId id="692" r:id="rId33"/>
    <p:sldId id="693" r:id="rId34"/>
    <p:sldId id="697" r:id="rId35"/>
    <p:sldId id="706" r:id="rId36"/>
    <p:sldId id="694" r:id="rId37"/>
    <p:sldId id="699" r:id="rId38"/>
    <p:sldId id="704" r:id="rId39"/>
    <p:sldId id="700" r:id="rId40"/>
    <p:sldId id="701" r:id="rId41"/>
    <p:sldId id="703" r:id="rId42"/>
    <p:sldId id="705" r:id="rId43"/>
    <p:sldId id="707" r:id="rId44"/>
    <p:sldId id="708" r:id="rId45"/>
    <p:sldId id="709" r:id="rId46"/>
    <p:sldId id="710" r:id="rId47"/>
    <p:sldId id="711" r:id="rId48"/>
    <p:sldId id="712" r:id="rId49"/>
    <p:sldId id="713" r:id="rId50"/>
    <p:sldId id="714" r:id="rId51"/>
    <p:sldId id="715" r:id="rId52"/>
    <p:sldId id="717" r:id="rId53"/>
    <p:sldId id="716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55" d="100"/>
          <a:sy n="155" d="100"/>
        </p:scale>
        <p:origin x="1956" y="100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1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1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2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3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1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3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1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1/30/2017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40124-16A6-4A3C-B227-96877DF175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03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61D9C-850E-4280-9ED3-E9571DA3E4E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457200"/>
            <a:ext cx="8229600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searching a hash table is usually much faster than linear search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doubling the number of elements in the hash table usually does not </a:t>
            </a:r>
            <a:r>
              <a:rPr lang="en-CA" dirty="0" err="1" smtClean="0"/>
              <a:t>noticably</a:t>
            </a:r>
            <a:r>
              <a:rPr lang="en-CA" dirty="0" smtClean="0"/>
              <a:t> increase the amount of search needed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hash table: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bucket is empty, or the first element in the bucket is the one we are searching for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0 or 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worst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all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of the elements are in the same bucket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average case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en-CA" dirty="0" smtClean="0"/>
              <a:t>the element is in a bucket with a small number of other elements </a:t>
            </a:r>
          </a:p>
          <a:p>
            <a:pPr marL="1097280" lvl="3" fontAlgn="auto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"/>
              <a:buChar char=""/>
              <a:defRPr/>
            </a:pPr>
            <a:r>
              <a:rPr lang="en-CA" dirty="0" smtClean="0"/>
              <a:t>a small number of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8478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CA1B0-7186-421A-B8BF-98E434D58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don't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, you get the implementation from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Object.hashCode</a:t>
            </a:r>
            <a:r>
              <a:rPr lang="en-CA" dirty="0" smtClean="0"/>
              <a:t> uses the memory address of the object to compute the hash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B2343C-1B6A-414D-9A64-F2A9644077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1190625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200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and </a:t>
            </a:r>
            <a:r>
              <a:rPr lang="en-CA" sz="2400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dirty="0" smtClean="0"/>
              <a:t> refer to distinct objects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memory locations must be different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their hash codes are different (probably)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therefore, the hash table looks in the wrong bucket (probably) and does not find the complex number even though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p.equals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(q)</a:t>
            </a:r>
            <a:r>
              <a:rPr lang="en-CA" dirty="0" smtClean="0"/>
              <a:t> is </a:t>
            </a:r>
            <a:r>
              <a:rPr lang="en-CA" b="1" dirty="0" smtClean="0">
                <a:latin typeface="Consolas" panose="020B0609020204030204" pitchFamily="49" charset="0"/>
              </a:rPr>
              <a:t>true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86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6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nsolas" panose="020B0609020204030204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</a:endParaRP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31EA0B-73A6-48C9-B4C8-2A187DAF5C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basic idea is generate a hash code using the fields of the object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would be nice if two distinct objects had two distinct hash codes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this is not required; two different objects can have the same hash code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required that: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</a:t>
            </a:r>
            <a:r>
              <a:rPr lang="en-CA" dirty="0" smtClean="0"/>
              <a:t> then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 ==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y.hashCode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x.hashCode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always returns the same value if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does not change its state</a:t>
            </a:r>
          </a:p>
        </p:txBody>
      </p:sp>
    </p:spTree>
    <p:extLst>
      <p:ext uri="{BB962C8B-B14F-4D97-AF65-F5344CB8AC3E}">
        <p14:creationId xmlns:p14="http://schemas.microsoft.com/office/powerpoint/2010/main" val="14206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bad (but legal)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F9DEE-33A2-47A0-B50F-DDFD6B7BD2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1;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dirty="0" smtClean="0"/>
              <a:t>this will cause a hashed container to put all points into the same bucket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952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slightly better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4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good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9CF4C-3562-4918-9AAF-129695F9BF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 smtClean="0">
              <a:solidFill>
                <a:srgbClr val="64646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@</a:t>
            </a:r>
            <a:r>
              <a:rPr lang="en-US" sz="1800" dirty="0">
                <a:solidFill>
                  <a:srgbClr val="646464"/>
                </a:solidFill>
                <a:latin typeface="Consolas" panose="020B0609020204030204" pitchFamily="49" charset="0"/>
              </a:rPr>
              <a:t>Override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hashCode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Objects.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hash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800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4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hashCode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eclipse will also generate a </a:t>
            </a:r>
            <a:r>
              <a:rPr lang="en-US" dirty="0" err="1" smtClean="0"/>
              <a:t>hashCode</a:t>
            </a:r>
            <a:r>
              <a:rPr lang="en-US" dirty="0" smtClean="0"/>
              <a:t> method for you</a:t>
            </a:r>
          </a:p>
          <a:p>
            <a:pPr lvl="1"/>
            <a:r>
              <a:rPr lang="en-US" dirty="0" smtClean="0"/>
              <a:t>Source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Generate </a:t>
            </a:r>
            <a:r>
              <a:rPr lang="en-US" dirty="0" err="1" smtClean="0"/>
              <a:t>hashCode</a:t>
            </a:r>
            <a:r>
              <a:rPr lang="en-US" dirty="0" smtClean="0"/>
              <a:t>() and equals()...</a:t>
            </a:r>
          </a:p>
          <a:p>
            <a:endParaRPr lang="en-US" dirty="0" smtClean="0"/>
          </a:p>
          <a:p>
            <a:r>
              <a:rPr lang="en-US" dirty="0" smtClean="0"/>
              <a:t>it uses an algorithm that</a:t>
            </a:r>
          </a:p>
          <a:p>
            <a:pPr lvl="1"/>
            <a:r>
              <a:rPr lang="en-US" dirty="0" smtClean="0"/>
              <a:t>“... yields reasonably good hash functions, [but] does not yield state-of-the-art hash functions, nor do the Java platform libraries provide such hash functions as of release 1.6. Writing such hash functions is a research topic, best left to mathematicians and theoretical computer scientists.</a:t>
            </a:r>
            <a:r>
              <a:rPr lang="en-US" dirty="0" smtClean="0">
                <a:latin typeface="Times New Roman"/>
                <a:cs typeface="Times New Roman"/>
              </a:rPr>
              <a:t>”</a:t>
            </a:r>
          </a:p>
          <a:p>
            <a:pPr lvl="1" algn="r"/>
            <a:r>
              <a:rPr lang="en-US" dirty="0" smtClean="0">
                <a:latin typeface="Times New Roman"/>
                <a:cs typeface="Times New Roman"/>
              </a:rPr>
              <a:t>Joshua Bloch, </a:t>
            </a:r>
            <a:r>
              <a:rPr lang="en-US" i="1" dirty="0" smtClean="0">
                <a:latin typeface="Times New Roman"/>
                <a:cs typeface="Times New Roman"/>
              </a:rPr>
              <a:t>Effective Java 2</a:t>
            </a:r>
            <a:r>
              <a:rPr lang="en-US" i="1" baseline="30000" dirty="0" smtClean="0">
                <a:latin typeface="Times New Roman"/>
                <a:cs typeface="Times New Roman"/>
              </a:rPr>
              <a:t>nd</a:t>
            </a:r>
            <a:r>
              <a:rPr lang="en-US" i="1" dirty="0" smtClean="0">
                <a:latin typeface="Times New Roman"/>
                <a:cs typeface="Times New Roman"/>
              </a:rPr>
              <a:t> Edition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our point class has two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 </a:t>
            </a:r>
          </a:p>
          <a:p>
            <a:endParaRPr lang="en-US" dirty="0"/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}</a:t>
            </a:r>
            <a:endParaRPr lang="en-US" sz="1800" b="1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0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65A6F-5B68-4F5C-8EF5-71B24AAC3B2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override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you </a:t>
            </a:r>
            <a:r>
              <a:rPr lang="en-CA" i="1" dirty="0" smtClean="0"/>
              <a:t>must</a:t>
            </a:r>
            <a:r>
              <a:rPr lang="en-CA" dirty="0" smtClean="0"/>
              <a:t> override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otherwise, the hashed containers won't work properly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we did not override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hashCode</a:t>
            </a:r>
            <a:r>
              <a:rPr lang="en-CA" dirty="0" smtClean="0"/>
              <a:t> for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19400"/>
            <a:ext cx="7702550" cy="3352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client code somewhere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&lt;SimplePoint2&gt;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h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HashSet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&lt;&gt;();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(p)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);       // true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SimplePoint2(1f, -2f);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h.contains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(q) );     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false!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086600" y="6343650"/>
            <a:ext cx="1385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3.3.5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clients are expected to manipulate the fields directly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BoundingBox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area()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70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</a:t>
            </a:r>
            <a:r>
              <a:rPr lang="en-US" b="1" dirty="0">
                <a:latin typeface="Consolas" panose="020B0609020204030204" pitchFamily="49" charset="0"/>
              </a:rPr>
              <a:t>public</a:t>
            </a:r>
            <a:r>
              <a:rPr lang="en-US" dirty="0"/>
              <a:t>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with public fields is that they become a permanent part of the API of your class</a:t>
            </a:r>
          </a:p>
          <a:p>
            <a:r>
              <a:rPr lang="en-US" dirty="0" smtClean="0"/>
              <a:t>after you have released a class with public fields you:</a:t>
            </a:r>
          </a:p>
          <a:p>
            <a:pPr lvl="1"/>
            <a:r>
              <a:rPr lang="en-US" dirty="0" smtClean="0"/>
              <a:t>cannot change the access modifier</a:t>
            </a:r>
          </a:p>
          <a:p>
            <a:pPr lvl="1"/>
            <a:r>
              <a:rPr lang="en-US" dirty="0" smtClean="0"/>
              <a:t>cannot change the type of the field</a:t>
            </a:r>
          </a:p>
          <a:p>
            <a:pPr lvl="1"/>
            <a:r>
              <a:rPr lang="en-US" dirty="0" smtClean="0"/>
              <a:t>cannot change the name of the field</a:t>
            </a:r>
          </a:p>
          <a:p>
            <a:pPr marL="0" indent="0">
              <a:buNone/>
            </a:pPr>
            <a:r>
              <a:rPr lang="en-US" dirty="0" smtClean="0"/>
              <a:t>without breaking client code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34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information hiding is the principle of hiding implementation details behind a stable interface</a:t>
            </a:r>
          </a:p>
          <a:p>
            <a:pPr lvl="1"/>
            <a:r>
              <a:rPr lang="en-US" dirty="0" smtClean="0"/>
              <a:t>if the interface never changes then clients will not be affected if the implementation details change</a:t>
            </a:r>
          </a:p>
          <a:p>
            <a:pPr lvl="1"/>
            <a:endParaRPr lang="en-US" dirty="0"/>
          </a:p>
          <a:p>
            <a:r>
              <a:rPr lang="en-US" dirty="0" smtClean="0"/>
              <a:t>for a Java class, information hiding suggests that you should hide the implementation details of your class behind a stable API</a:t>
            </a:r>
          </a:p>
          <a:p>
            <a:pPr lvl="1"/>
            <a:r>
              <a:rPr lang="en-US" dirty="0" smtClean="0"/>
              <a:t>fields and their types are part of the implementation details of a class</a:t>
            </a:r>
          </a:p>
          <a:p>
            <a:pPr lvl="1"/>
            <a:r>
              <a:rPr lang="en-US" dirty="0" smtClean="0"/>
              <a:t>fields should be private; if clients need access to a field then they should use a method provided by the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71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70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14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accessor</a:t>
            </a:r>
            <a:r>
              <a:rPr lang="en-US" dirty="0"/>
              <a:t> </a:t>
            </a:r>
            <a:r>
              <a:rPr lang="en-US" dirty="0" smtClean="0"/>
              <a:t>method enables the client to gain access to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</a:t>
            </a:r>
            <a:r>
              <a:rPr lang="en-US" dirty="0" smtClean="0"/>
              <a:t>often, but not always, </a:t>
            </a:r>
            <a:r>
              <a:rPr lang="en-US" dirty="0" smtClean="0"/>
              <a:t>begins with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get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98077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mutator</a:t>
            </a:r>
            <a:r>
              <a:rPr lang="en-US" dirty="0" smtClean="0"/>
              <a:t> method enables the client to modify (or mutate)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</a:t>
            </a:r>
            <a:r>
              <a:rPr lang="en-US" dirty="0" smtClean="0"/>
              <a:t>often, but not always, </a:t>
            </a:r>
            <a:r>
              <a:rPr lang="en-US" dirty="0" smtClean="0"/>
              <a:t>begins with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20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hiding the implementation details of our class gives us the ability to change the underlying implementation without affecting clients</a:t>
            </a:r>
          </a:p>
          <a:p>
            <a:pPr lvl="1"/>
            <a:r>
              <a:rPr lang="en-US" dirty="0" smtClean="0"/>
              <a:t>for example, we can use an array to store the coordinates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6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Arrays as Containers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D9BC7B-479C-4E36-83C1-74CED1DC46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you have a list of unique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CA" dirty="0" smtClean="0"/>
              <a:t> points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compute whether or not the list contains a particular point?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a loop to examine every element of the list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083358"/>
            <a:ext cx="7702550" cy="30888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public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hasPoint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(SimplePoint2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, List&lt;SimplePoint2&gt; points) 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for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SimplePoint2 point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: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points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if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point.equals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(p))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return true;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return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false;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4347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22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77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87797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24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that:</a:t>
            </a:r>
          </a:p>
          <a:p>
            <a:pPr lvl="1"/>
            <a:r>
              <a:rPr lang="en-US" dirty="0" smtClean="0"/>
              <a:t>we changed how the point is represented by using an array instead of two separate fields for the coordinates</a:t>
            </a:r>
          </a:p>
          <a:p>
            <a:pPr lvl="1"/>
            <a:r>
              <a:rPr lang="en-US" dirty="0" smtClean="0"/>
              <a:t>we did not change the API of the class</a:t>
            </a:r>
          </a:p>
          <a:p>
            <a:r>
              <a:rPr lang="en-US" dirty="0" smtClean="0"/>
              <a:t>by hiding the implementation details of the class we have insulated all clients of our class from the change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80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5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immutable object is an object whose state cannot be changed once it has been created</a:t>
            </a:r>
          </a:p>
          <a:p>
            <a:pPr lvl="1"/>
            <a:r>
              <a:rPr lang="en-US" dirty="0" smtClean="0"/>
              <a:t>examples: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Integer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and all of the other wrapper classes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can never be put into an inconsistent state after </a:t>
            </a:r>
            <a:r>
              <a:rPr lang="en-CA" dirty="0" smtClean="0"/>
              <a:t>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object references can be safely shared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information hiding makes immutability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14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046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immutable point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easily make an immutable version of our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remove the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make the fields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(they are already </a:t>
            </a:r>
            <a:r>
              <a:rPr lang="en-US" b="1" dirty="0" smtClean="0">
                <a:latin typeface="Consolas" panose="020B0609020204030204" pitchFamily="49" charset="0"/>
              </a:rPr>
              <a:t>private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make the class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(which satisfies Rule 2 from the recipe)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512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immutable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IPoint2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6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2E1469-4D31-4FD6-8B84-D21C718140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en-CA" dirty="0" smtClean="0"/>
              <a:t>called </a:t>
            </a:r>
            <a:r>
              <a:rPr lang="en-CA" i="1" dirty="0" smtClean="0"/>
              <a:t>linear search</a:t>
            </a:r>
            <a:r>
              <a:rPr lang="en-CA" dirty="0" smtClean="0"/>
              <a:t> or </a:t>
            </a:r>
            <a:r>
              <a:rPr lang="en-CA" i="1" dirty="0" smtClean="0"/>
              <a:t>sequential search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doubling the length of the array doubles the amount of searching we need to do </a:t>
            </a:r>
          </a:p>
          <a:p>
            <a:r>
              <a:rPr lang="en-CA" dirty="0" smtClean="0"/>
              <a:t>if there are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n</a:t>
            </a:r>
            <a:r>
              <a:rPr lang="en-CA" dirty="0" smtClean="0"/>
              <a:t> elements in the list:</a:t>
            </a:r>
          </a:p>
          <a:p>
            <a:pPr lvl="1"/>
            <a:r>
              <a:rPr lang="en-CA" dirty="0" smtClean="0"/>
              <a:t>best case</a:t>
            </a:r>
          </a:p>
          <a:p>
            <a:pPr lvl="2"/>
            <a:r>
              <a:rPr lang="en-CA" dirty="0" smtClean="0"/>
              <a:t>the first element is the one we are searching for</a:t>
            </a:r>
          </a:p>
          <a:p>
            <a:pPr lvl="3"/>
            <a:r>
              <a:rPr lang="en-CA" dirty="0" smtClean="0"/>
              <a:t>1 call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worst case</a:t>
            </a:r>
          </a:p>
          <a:p>
            <a:pPr lvl="2"/>
            <a:r>
              <a:rPr lang="en-CA" dirty="0" smtClean="0"/>
              <a:t>the element is not in the list</a:t>
            </a:r>
          </a:p>
          <a:p>
            <a:pPr lvl="3"/>
            <a:r>
              <a:rPr lang="en-CA" dirty="0" smtClean="0"/>
              <a:t>n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average case</a:t>
            </a:r>
          </a:p>
          <a:p>
            <a:pPr lvl="2"/>
            <a:r>
              <a:rPr lang="en-CA" dirty="0" smtClean="0"/>
              <a:t>the element is somewhere in the middle of the list</a:t>
            </a:r>
          </a:p>
          <a:p>
            <a:pPr lvl="3"/>
            <a:r>
              <a:rPr lang="en-CA" dirty="0" smtClean="0"/>
              <a:t>approximately </a:t>
            </a:r>
            <a:r>
              <a:rPr lang="en-CA" b="1" dirty="0" smtClean="0">
                <a:latin typeface="Consolas" panose="020B0609020204030204" pitchFamily="49" charset="0"/>
              </a:rPr>
              <a:t>(n/2)</a:t>
            </a:r>
            <a:r>
              <a:rPr lang="en-CA" dirty="0" smtClean="0"/>
              <a:t> calls to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0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</a:t>
            </a:r>
            <a:r>
              <a:rPr lang="fr-FR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290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No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</a:t>
            </a:r>
          </a:p>
          <a:p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toString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hashCode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equals are all OK to have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18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552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invariant is a condition regarding the state of a an object that is always true</a:t>
            </a:r>
          </a:p>
          <a:p>
            <a:pPr lvl="1"/>
            <a:r>
              <a:rPr lang="en-US" dirty="0" smtClean="0"/>
              <a:t>the invariant established when the object is created and every public method of the class must ensure that the invariant is true when the method finishes running</a:t>
            </a:r>
          </a:p>
          <a:p>
            <a:pPr lvl="1"/>
            <a:endParaRPr lang="en-US" dirty="0"/>
          </a:p>
          <a:p>
            <a:r>
              <a:rPr lang="en-US" dirty="0" smtClean="0"/>
              <a:t>immutability is a special case of a class invariant</a:t>
            </a:r>
          </a:p>
          <a:p>
            <a:pPr lvl="1"/>
            <a:r>
              <a:rPr lang="en-US" dirty="0" smtClean="0"/>
              <a:t>once created, the state of an immutable object is always the same</a:t>
            </a:r>
          </a:p>
          <a:p>
            <a:pPr lvl="1"/>
            <a:endParaRPr lang="en-US" dirty="0"/>
          </a:p>
          <a:p>
            <a:r>
              <a:rPr lang="en-US" dirty="0" smtClean="0"/>
              <a:t>information hiding makes maintaining class invariants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253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create a point class where the coordinates of a point are always greater than or equal to zero</a:t>
            </a:r>
          </a:p>
          <a:p>
            <a:pPr lvl="1"/>
            <a:r>
              <a:rPr lang="en-US" dirty="0" smtClean="0"/>
              <a:t>the constructors must not allow a point to be created with negative coordinates</a:t>
            </a:r>
          </a:p>
          <a:p>
            <a:pPr lvl="1"/>
            <a:r>
              <a:rPr lang="en-US" dirty="0" smtClean="0"/>
              <a:t>if there are </a:t>
            </a:r>
            <a:r>
              <a:rPr lang="en-US" dirty="0" err="1" smtClean="0"/>
              <a:t>mutator</a:t>
            </a:r>
            <a:r>
              <a:rPr lang="en-US" dirty="0" smtClean="0"/>
              <a:t> methods then those methods must not set the coordinates of the point to a negative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313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 that is greater than or equal to zero.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Winter 2016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17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343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(0, 0)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the same coordinates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as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PPoint2(PPoint2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 </a:t>
            </a:r>
            <a:endParaRPr lang="en-US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      // because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other is a PPoint2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0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first before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86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080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0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Hash Tables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D0D31F-0F99-47FF-B2E6-81633C0761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think of a hash table as being an array of buckets where each bucket holds the stored objects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32618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5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</a:t>
            </a:r>
          </a:p>
          <a:p>
            <a:r>
              <a:rPr lang="fr-FR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 and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respectively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00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duplicate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there is a lot of duplicate code related to validating the coordinates of the point</a:t>
            </a:r>
          </a:p>
          <a:p>
            <a:pPr lvl="1"/>
            <a:r>
              <a:rPr lang="en-US" dirty="0" smtClean="0"/>
              <a:t>one constructor is almost identical to </a:t>
            </a:r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repeats the same validation code as </a:t>
            </a:r>
            <a:r>
              <a:rPr lang="en-US" b="1" dirty="0" err="1" smtClean="0">
                <a:latin typeface="Consolas" panose="020B0609020204030204" pitchFamily="49" charset="0"/>
              </a:rPr>
              <a:t>setX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nsolas" panose="020B0609020204030204" pitchFamily="49" charset="0"/>
              </a:rPr>
              <a:t>setY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we should try to remove the duplicate code by delegating to the appropriate methods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306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// 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595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61277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5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41444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72000" y="2590800"/>
            <a:ext cx="2390775" cy="369888"/>
            <a:chOff x="4572000" y="2590800"/>
            <a:chExt cx="2390398" cy="369332"/>
          </a:xfrm>
        </p:grpSpPr>
        <p:sp>
          <p:nvSpPr>
            <p:cNvPr id="13355" name="TextBox 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0" y="2590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105400" y="2209800"/>
            <a:ext cx="2390775" cy="369888"/>
            <a:chOff x="4572000" y="2590800"/>
            <a:chExt cx="2390398" cy="369332"/>
          </a:xfrm>
        </p:grpSpPr>
        <p:sp>
          <p:nvSpPr>
            <p:cNvPr id="13353" name="TextBox 11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b.hashCode()   0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6400512" y="2666885"/>
              <a:ext cx="228564" cy="228256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05400" y="2209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066800" y="2635250"/>
            <a:ext cx="2390775" cy="368300"/>
            <a:chOff x="4572000" y="2590800"/>
            <a:chExt cx="2390398" cy="369332"/>
          </a:xfrm>
        </p:grpSpPr>
        <p:sp>
          <p:nvSpPr>
            <p:cNvPr id="13351" name="TextBox 15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err="1">
                  <a:latin typeface="Courier New" pitchFamily="49" charset="0"/>
                  <a:cs typeface="Courier New" pitchFamily="49" charset="0"/>
                </a:rPr>
                <a:t>c.hashCode</a:t>
              </a:r>
              <a:r>
                <a:rPr lang="en-CA" b="1" dirty="0">
                  <a:latin typeface="Courier New" pitchFamily="49" charset="0"/>
                  <a:cs typeface="Courier New" pitchFamily="49" charset="0"/>
                </a:rPr>
                <a:t>()   N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2635250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66800" y="2830513"/>
            <a:ext cx="2390775" cy="369887"/>
            <a:chOff x="4572000" y="2590800"/>
            <a:chExt cx="2390398" cy="369332"/>
          </a:xfrm>
        </p:grpSpPr>
        <p:sp>
          <p:nvSpPr>
            <p:cNvPr id="13349" name="TextBox 19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d.hashCode()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66800" y="28305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d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990600" y="5867400"/>
            <a:ext cx="228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90638" y="5715000"/>
            <a:ext cx="6562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means the hash table takes the hash code and does something to</a:t>
            </a:r>
          </a:p>
          <a:p>
            <a:r>
              <a:rPr lang="en-CA">
                <a:latin typeface="Constantia" pitchFamily="18" charset="0"/>
              </a:rPr>
              <a:t>it to make it fit in the range </a:t>
            </a:r>
            <a:r>
              <a:rPr lang="en-CA" b="1">
                <a:latin typeface="Courier New" pitchFamily="49" charset="0"/>
                <a:cs typeface="Courier New" pitchFamily="49" charset="0"/>
              </a:rPr>
              <a:t>0—N</a:t>
            </a:r>
            <a:r>
              <a:rPr lang="en-CA">
                <a:latin typeface="Constantia" pitchFamily="18" charset="0"/>
              </a:rPr>
              <a:t> 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9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00278 L -0.0842 0.00648 L -0.08281 0.1287 " pathEditMode="relative" rAng="0" ptsTypes="A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-0.42587 0.0051 L -0.41702 0.18426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11111E-6 L 0.70486 -0.00555 L 0.70747 0.11852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33333E-6 L 0.70486 -0.00602 L 0.70747 0.13773 " pathEditMode="relative" rAng="0" ptsTypes="AAA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4" grpId="0"/>
      <p:bldP spid="14" grpId="1"/>
      <p:bldP spid="18" grpId="0"/>
      <p:bldP spid="18" grpId="1"/>
      <p:bldP spid="22" grpId="0"/>
      <p:bldP spid="22" grpId="1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Insertion into a Hash Table</a:t>
            </a:r>
            <a:endParaRPr lang="en-US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B53486-A111-4AE1-B878-B676FBBBED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insert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put the object into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54159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589757"/>
              </p:ext>
            </p:extLst>
          </p:nvPr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Search on a Hash Table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CAFF2A-9939-4B98-8208-C140B42BF5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see if a hash table contains an object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, the hash table calls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a.hashCode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to compute which bucket to look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dirty="0" smtClean="0"/>
              <a:t> 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76300" y="3309938"/>
          <a:ext cx="7391400" cy="2369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003246"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394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191000" y="2449513"/>
            <a:ext cx="2390775" cy="369887"/>
            <a:chOff x="4572000" y="2590800"/>
            <a:chExt cx="2390398" cy="369332"/>
          </a:xfrm>
        </p:grpSpPr>
        <p:sp>
          <p:nvSpPr>
            <p:cNvPr id="14373" name="TextBox 6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a.hashCode()   2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00512" y="2666886"/>
              <a:ext cx="228564" cy="228257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990600" y="2635250"/>
            <a:ext cx="2390775" cy="368300"/>
            <a:chOff x="4572000" y="2590800"/>
            <a:chExt cx="2390398" cy="369332"/>
          </a:xfrm>
        </p:grpSpPr>
        <p:sp>
          <p:nvSpPr>
            <p:cNvPr id="14371" name="TextBox 14"/>
            <p:cNvSpPr txBox="1">
              <a:spLocks noChangeArrowheads="1"/>
            </p:cNvSpPr>
            <p:nvPr/>
          </p:nvSpPr>
          <p:spPr bwMode="auto">
            <a:xfrm>
              <a:off x="4572000" y="2590800"/>
              <a:ext cx="23903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>
                  <a:latin typeface="Courier New" pitchFamily="49" charset="0"/>
                  <a:cs typeface="Courier New" pitchFamily="49" charset="0"/>
                </a:rPr>
                <a:t>z.hashCode()   N</a:t>
              </a:r>
              <a:endParaRPr lang="en-US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400512" y="2667214"/>
              <a:ext cx="228564" cy="22764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5075" y="35925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594100" y="39624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true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72200" y="35814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202488" y="4125913"/>
            <a:ext cx="874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72200" y="38290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z.equals(  )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200900" y="4114800"/>
            <a:ext cx="874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false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1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5407</TotalTime>
  <Words>3327</Words>
  <Application>Microsoft Office PowerPoint</Application>
  <PresentationFormat>On-screen Show (4:3)</PresentationFormat>
  <Paragraphs>654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</vt:lpstr>
      <vt:lpstr>Calibri</vt:lpstr>
      <vt:lpstr>Consolas</vt:lpstr>
      <vt:lpstr>Constantia</vt:lpstr>
      <vt:lpstr>Courier New</vt:lpstr>
      <vt:lpstr>Symbol</vt:lpstr>
      <vt:lpstr>Times New Roman</vt:lpstr>
      <vt:lpstr>Wingdings</vt:lpstr>
      <vt:lpstr>Wingdings 3</vt:lpstr>
      <vt:lpstr>1_Origin</vt:lpstr>
      <vt:lpstr>The hashCode method</vt:lpstr>
      <vt:lpstr>hashCode</vt:lpstr>
      <vt:lpstr>Arrays as Containers</vt:lpstr>
      <vt:lpstr>PowerPoint Presentation</vt:lpstr>
      <vt:lpstr>Hash Tables</vt:lpstr>
      <vt:lpstr>Insertion into a Hash Table</vt:lpstr>
      <vt:lpstr>Insertion into a Hash Table</vt:lpstr>
      <vt:lpstr>Search on a Hash Table</vt:lpstr>
      <vt:lpstr>Search on a Hash Table</vt:lpstr>
      <vt:lpstr>PowerPoint Presentation</vt:lpstr>
      <vt:lpstr>Object.hashCode </vt:lpstr>
      <vt:lpstr>PowerPoint Presentation</vt:lpstr>
      <vt:lpstr>Implementing hashCode</vt:lpstr>
      <vt:lpstr>A bad (but legal) hashCode </vt:lpstr>
      <vt:lpstr>A slightly better hashCode </vt:lpstr>
      <vt:lpstr>A good hashCode </vt:lpstr>
      <vt:lpstr>eclipse hashCode </vt:lpstr>
      <vt:lpstr>Information hiding</vt:lpstr>
      <vt:lpstr>The problem with public fields</vt:lpstr>
      <vt:lpstr>The problem with public fields</vt:lpstr>
      <vt:lpstr>The problem with public fields</vt:lpstr>
      <vt:lpstr>Information hiding</vt:lpstr>
      <vt:lpstr>PowerPoint Presentation</vt:lpstr>
      <vt:lpstr>PowerPoint Presentation</vt:lpstr>
      <vt:lpstr>Accessors</vt:lpstr>
      <vt:lpstr>PowerPoint Presentation</vt:lpstr>
      <vt:lpstr>Mutators</vt:lpstr>
      <vt:lpstr>PowerPoint Presentation</vt:lpstr>
      <vt:lpstr>Information hiding</vt:lpstr>
      <vt:lpstr>PowerPoint Presentation</vt:lpstr>
      <vt:lpstr>PowerPoint Presentation</vt:lpstr>
      <vt:lpstr>PowerPoint Presentation</vt:lpstr>
      <vt:lpstr>PowerPoint Presentation</vt:lpstr>
      <vt:lpstr>Information hiding</vt:lpstr>
      <vt:lpstr>Immutability</vt:lpstr>
      <vt:lpstr>Immutability</vt:lpstr>
      <vt:lpstr>Recipe for Immutability</vt:lpstr>
      <vt:lpstr>An immutable point class</vt:lpstr>
      <vt:lpstr>PowerPoint Presentation</vt:lpstr>
      <vt:lpstr>PowerPoint Presentation</vt:lpstr>
      <vt:lpstr>PowerPoint Presentation</vt:lpstr>
      <vt:lpstr>Class invariants</vt:lpstr>
      <vt:lpstr>Class invariants</vt:lpstr>
      <vt:lpstr>Class invariants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Removing duplicate code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314</cp:revision>
  <dcterms:created xsi:type="dcterms:W3CDTF">2006-08-16T00:00:00Z</dcterms:created>
  <dcterms:modified xsi:type="dcterms:W3CDTF">2017-01-31T05:56:15Z</dcterms:modified>
</cp:coreProperties>
</file>