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30" r:id="rId2"/>
  </p:sldMasterIdLst>
  <p:notesMasterIdLst>
    <p:notesMasterId r:id="rId81"/>
  </p:notesMasterIdLst>
  <p:sldIdLst>
    <p:sldId id="597" r:id="rId3"/>
    <p:sldId id="598" r:id="rId4"/>
    <p:sldId id="599" r:id="rId5"/>
    <p:sldId id="600" r:id="rId6"/>
    <p:sldId id="601" r:id="rId7"/>
    <p:sldId id="602" r:id="rId8"/>
    <p:sldId id="604" r:id="rId9"/>
    <p:sldId id="605" r:id="rId10"/>
    <p:sldId id="606" r:id="rId11"/>
    <p:sldId id="607" r:id="rId12"/>
    <p:sldId id="603" r:id="rId13"/>
    <p:sldId id="608" r:id="rId14"/>
    <p:sldId id="609" r:id="rId15"/>
    <p:sldId id="610" r:id="rId16"/>
    <p:sldId id="611" r:id="rId17"/>
    <p:sldId id="613" r:id="rId18"/>
    <p:sldId id="627" r:id="rId19"/>
    <p:sldId id="626" r:id="rId20"/>
    <p:sldId id="614" r:id="rId21"/>
    <p:sldId id="612" r:id="rId22"/>
    <p:sldId id="615" r:id="rId23"/>
    <p:sldId id="616" r:id="rId24"/>
    <p:sldId id="617" r:id="rId25"/>
    <p:sldId id="618" r:id="rId26"/>
    <p:sldId id="619" r:id="rId27"/>
    <p:sldId id="620" r:id="rId28"/>
    <p:sldId id="622" r:id="rId29"/>
    <p:sldId id="623" r:id="rId30"/>
    <p:sldId id="624" r:id="rId31"/>
    <p:sldId id="625" r:id="rId32"/>
    <p:sldId id="628" r:id="rId33"/>
    <p:sldId id="630" r:id="rId34"/>
    <p:sldId id="629" r:id="rId35"/>
    <p:sldId id="631" r:id="rId36"/>
    <p:sldId id="632" r:id="rId37"/>
    <p:sldId id="633" r:id="rId38"/>
    <p:sldId id="634" r:id="rId39"/>
    <p:sldId id="644" r:id="rId40"/>
    <p:sldId id="645" r:id="rId41"/>
    <p:sldId id="646" r:id="rId42"/>
    <p:sldId id="647" r:id="rId43"/>
    <p:sldId id="648" r:id="rId44"/>
    <p:sldId id="649" r:id="rId45"/>
    <p:sldId id="650" r:id="rId46"/>
    <p:sldId id="651" r:id="rId47"/>
    <p:sldId id="652" r:id="rId48"/>
    <p:sldId id="653" r:id="rId49"/>
    <p:sldId id="654" r:id="rId50"/>
    <p:sldId id="655" r:id="rId51"/>
    <p:sldId id="656" r:id="rId52"/>
    <p:sldId id="657" r:id="rId53"/>
    <p:sldId id="658" r:id="rId54"/>
    <p:sldId id="659" r:id="rId55"/>
    <p:sldId id="660" r:id="rId56"/>
    <p:sldId id="661" r:id="rId57"/>
    <p:sldId id="662" r:id="rId58"/>
    <p:sldId id="637" r:id="rId59"/>
    <p:sldId id="638" r:id="rId60"/>
    <p:sldId id="639" r:id="rId61"/>
    <p:sldId id="640" r:id="rId62"/>
    <p:sldId id="641" r:id="rId63"/>
    <p:sldId id="642" r:id="rId64"/>
    <p:sldId id="664" r:id="rId65"/>
    <p:sldId id="665" r:id="rId66"/>
    <p:sldId id="666" r:id="rId67"/>
    <p:sldId id="667" r:id="rId68"/>
    <p:sldId id="668" r:id="rId69"/>
    <p:sldId id="669" r:id="rId70"/>
    <p:sldId id="670" r:id="rId71"/>
    <p:sldId id="671" r:id="rId72"/>
    <p:sldId id="672" r:id="rId73"/>
    <p:sldId id="673" r:id="rId74"/>
    <p:sldId id="674" r:id="rId75"/>
    <p:sldId id="678" r:id="rId76"/>
    <p:sldId id="675" r:id="rId77"/>
    <p:sldId id="676" r:id="rId78"/>
    <p:sldId id="679" r:id="rId79"/>
    <p:sldId id="677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08" d="100"/>
          <a:sy n="108" d="100"/>
        </p:scale>
        <p:origin x="1692" y="108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presProps" Target="presProp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4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1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33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68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9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1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3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9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15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4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10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2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3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9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1/24/2017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add features to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to make it easier to use</a:t>
            </a:r>
          </a:p>
          <a:p>
            <a:pPr lvl="1"/>
            <a:r>
              <a:rPr lang="en-US" dirty="0" smtClean="0"/>
              <a:t>we can add methods that </a:t>
            </a:r>
            <a:r>
              <a:rPr lang="en-US" i="1" dirty="0" smtClean="0"/>
              <a:t>use the fields</a:t>
            </a:r>
            <a:r>
              <a:rPr lang="en-US" dirty="0" smtClean="0"/>
              <a:t> of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to perform some sort of computation (like compute a string representation of the point)</a:t>
            </a:r>
          </a:p>
          <a:p>
            <a:pPr lvl="1"/>
            <a:r>
              <a:rPr lang="en-US" dirty="0" smtClean="0"/>
              <a:t>we can add constructors that </a:t>
            </a:r>
            <a:r>
              <a:rPr lang="en-US" i="1" dirty="0" smtClean="0"/>
              <a:t>set the values of the fields</a:t>
            </a:r>
            <a:r>
              <a:rPr lang="en-US" dirty="0" smtClean="0"/>
              <a:t> of a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object when it is created</a:t>
            </a:r>
          </a:p>
          <a:p>
            <a:r>
              <a:rPr lang="en-US" dirty="0" smtClean="0"/>
              <a:t>in object oriented programming the term </a:t>
            </a:r>
            <a:r>
              <a:rPr lang="en-US" i="1" dirty="0" smtClean="0"/>
              <a:t>encapsulation</a:t>
            </a:r>
            <a:r>
              <a:rPr lang="en-US" dirty="0" smtClean="0"/>
              <a:t> means bundling data and methods that use the data into a single unit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purpose of a constructor is to initialize the state of an object</a:t>
            </a:r>
          </a:p>
          <a:p>
            <a:pPr lvl="1"/>
            <a:r>
              <a:rPr lang="en-US" i="1" dirty="0"/>
              <a:t>it should set the values of </a:t>
            </a:r>
            <a:r>
              <a:rPr lang="en-US" i="1" dirty="0" smtClean="0"/>
              <a:t>all of the </a:t>
            </a:r>
            <a:r>
              <a:rPr lang="en-US" i="1" dirty="0"/>
              <a:t>non-static fields to appropriate values</a:t>
            </a:r>
          </a:p>
          <a:p>
            <a:r>
              <a:rPr lang="en-US" dirty="0" smtClean="0"/>
              <a:t>a </a:t>
            </a:r>
            <a:r>
              <a:rPr lang="en-US" dirty="0"/>
              <a:t>constructor:</a:t>
            </a:r>
          </a:p>
          <a:p>
            <a:pPr lvl="1"/>
            <a:r>
              <a:rPr lang="en-US" dirty="0"/>
              <a:t>must have the same name as the class</a:t>
            </a:r>
          </a:p>
          <a:p>
            <a:pPr lvl="1"/>
            <a:r>
              <a:rPr lang="en-US" dirty="0"/>
              <a:t>never returns a value (not even void)</a:t>
            </a:r>
          </a:p>
          <a:p>
            <a:pPr lvl="2"/>
            <a:r>
              <a:rPr lang="en-US" dirty="0"/>
              <a:t>constructors are not methods</a:t>
            </a:r>
          </a:p>
          <a:p>
            <a:pPr lvl="1"/>
            <a:r>
              <a:rPr lang="en-US" dirty="0"/>
              <a:t>can have zero or more parameters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default constructor has zero parameters</a:t>
            </a:r>
          </a:p>
          <a:p>
            <a:r>
              <a:rPr lang="en-US" dirty="0" smtClean="0"/>
              <a:t>the default constructor initializes the state of an object to some well defined state chosen by the implementer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The default constructor. Sets both the x and y coordinate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of the point to 0.0f.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0.0f;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0.0f;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3124200"/>
            <a:ext cx="34781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Inside a constructor, the keyword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a reference to the object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is currently being initialized.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5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can have multiple constructors but the signatures of the constructors must be unique</a:t>
            </a:r>
          </a:p>
          <a:p>
            <a:pPr lvl="1"/>
            <a:r>
              <a:rPr lang="en-US" dirty="0" smtClean="0"/>
              <a:t>i.e., each constructor must have a unique list of parameter types</a:t>
            </a:r>
          </a:p>
          <a:p>
            <a:r>
              <a:rPr lang="en-US" dirty="0" smtClean="0"/>
              <a:t>it would be convenient for clients if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  <a:r>
              <a:rPr lang="en-US" dirty="0" smtClean="0"/>
              <a:t>had a constructor that let the client set the x and y coordinate of the point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 and y coordinate of the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2452" y="4876800"/>
            <a:ext cx="4644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point</a:t>
            </a:r>
          </a:p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point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parameter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of the constructor</a:t>
            </a:r>
            <a:endParaRPr lang="en-US" dirty="0">
              <a:solidFill>
                <a:srgbClr val="FF0000"/>
              </a:solidFill>
              <a:latin typeface="Constantia"/>
            </a:endParaRP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parameter 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of the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constructor</a:t>
            </a:r>
            <a:endParaRPr lang="en-US" dirty="0">
              <a:solidFill>
                <a:srgbClr val="FF000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0818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SimplePoint2(-1.0f, 1.5f);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442779"/>
              </p:ext>
            </p:extLst>
          </p:nvPr>
        </p:nvGraphicFramePr>
        <p:xfrm>
          <a:off x="5105400" y="762000"/>
          <a:ext cx="3345180" cy="147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986"/>
              </p:ext>
            </p:extLst>
          </p:nvPr>
        </p:nvGraphicFramePr>
        <p:xfrm>
          <a:off x="5113020" y="2362200"/>
          <a:ext cx="3345180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5240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1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1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61836"/>
              </p:ext>
            </p:extLst>
          </p:nvPr>
        </p:nvGraphicFramePr>
        <p:xfrm>
          <a:off x="5105400" y="4191000"/>
          <a:ext cx="3345180" cy="2265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constructor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this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-1.0f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1.5f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10668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allocates memory for a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object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constructor is invoked by passing the memory address of the object and the arguments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to the constructor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constructor runs, setting the values of the fields </a:t>
            </a:r>
            <a:r>
              <a:rPr lang="en-US" b="1" dirty="0" err="1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this.x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 err="1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this.y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</a:t>
            </a:r>
            <a:b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 smtClean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the value of 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onstantia"/>
                <a:cs typeface="+mn-cs"/>
              </a:rPr>
              <a:t> is set to the memory address of the constructed object</a:t>
            </a: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4901" y="31242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5985" y="35052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6559" y="15240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600a</a:t>
            </a:r>
            <a:endParaRPr lang="en-US" b="1" dirty="0">
              <a:solidFill>
                <a:prstClr val="black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458325" y="3124200"/>
            <a:ext cx="1028075" cy="657285"/>
            <a:chOff x="2476500" y="5799623"/>
            <a:chExt cx="1028075" cy="657285"/>
          </a:xfrm>
        </p:grpSpPr>
        <p:sp>
          <p:nvSpPr>
            <p:cNvPr id="14" name="TextBox 13"/>
            <p:cNvSpPr txBox="1"/>
            <p:nvPr/>
          </p:nvSpPr>
          <p:spPr>
            <a:xfrm>
              <a:off x="2476500" y="594360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C0"/>
                  </a:solidFill>
                  <a:latin typeface="Constantia"/>
                  <a:cs typeface="+mn-cs"/>
                </a:rPr>
                <a:t>fields</a:t>
              </a:r>
              <a:endParaRPr lang="en-US" dirty="0">
                <a:solidFill>
                  <a:srgbClr val="0000C0"/>
                </a:solidFill>
                <a:latin typeface="Constantia"/>
                <a:cs typeface="+mn-cs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56803" y="5486400"/>
            <a:ext cx="1529597" cy="657285"/>
            <a:chOff x="1974978" y="5799623"/>
            <a:chExt cx="1529597" cy="657285"/>
          </a:xfrm>
        </p:grpSpPr>
        <p:sp>
          <p:nvSpPr>
            <p:cNvPr id="18" name="TextBox 17"/>
            <p:cNvSpPr txBox="1"/>
            <p:nvPr/>
          </p:nvSpPr>
          <p:spPr>
            <a:xfrm>
              <a:off x="1974978" y="5943600"/>
              <a:ext cx="1300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onstantia"/>
                  <a:cs typeface="+mn-cs"/>
                </a:rPr>
                <a:t>parameters</a:t>
              </a: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679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our constructor</a:t>
            </a:r>
          </a:p>
          <a:p>
            <a:endParaRPr lang="en-US" dirty="0"/>
          </a:p>
          <a:p>
            <a:pPr lvl="0">
              <a:buClr>
                <a:srgbClr val="DDDDDD"/>
              </a:buClr>
              <a:buNone/>
            </a:pP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SimplePoint2(</a:t>
            </a:r>
            <a:r>
              <a:rPr lang="fr-FR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x, </a:t>
            </a:r>
            <a:r>
              <a:rPr lang="fr-FR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y) 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x;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y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y;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there are parameters with the same names as fields</a:t>
            </a:r>
          </a:p>
          <a:p>
            <a:pPr lvl="1"/>
            <a:r>
              <a:rPr lang="en-US" dirty="0" smtClean="0"/>
              <a:t>when this occurs, the parameter has precedence over the field</a:t>
            </a:r>
          </a:p>
          <a:p>
            <a:pPr lvl="2"/>
            <a:r>
              <a:rPr lang="en-US" dirty="0" smtClean="0"/>
              <a:t>we say that the parameter </a:t>
            </a:r>
            <a:r>
              <a:rPr lang="en-US" i="1" dirty="0" smtClean="0"/>
              <a:t>shadows</a:t>
            </a:r>
            <a:r>
              <a:rPr lang="en-US" dirty="0" smtClean="0"/>
              <a:t> the field </a:t>
            </a:r>
          </a:p>
          <a:p>
            <a:pPr lvl="2"/>
            <a:r>
              <a:rPr lang="en-US" dirty="0" smtClean="0"/>
              <a:t>when shadowing occurs you must use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to refer to the field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the constructor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US" dirty="0" smtClean="0"/>
              <a:t> allows the client to simplify their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has features (fields and methods) that are all static </a:t>
            </a:r>
          </a:p>
          <a:p>
            <a:pPr lvl="1"/>
            <a:r>
              <a:rPr lang="en-US" dirty="0" smtClean="0"/>
              <a:t>all features belong to the class</a:t>
            </a:r>
          </a:p>
          <a:p>
            <a:pPr lvl="2"/>
            <a:r>
              <a:rPr lang="en-US" dirty="0" smtClean="0"/>
              <a:t>therefore, you do not need objects to use those features</a:t>
            </a:r>
          </a:p>
          <a:p>
            <a:pPr lvl="3"/>
            <a:r>
              <a:rPr lang="en-US" dirty="0" smtClean="0"/>
              <a:t>a well implemented utility class should have a single, empty private constructor to prevent the creation of objects</a:t>
            </a:r>
          </a:p>
          <a:p>
            <a:r>
              <a:rPr lang="en-US" dirty="0" smtClean="0"/>
              <a:t>most Java classes are </a:t>
            </a:r>
            <a:r>
              <a:rPr lang="en-US" i="1" dirty="0" smtClean="0"/>
              <a:t>not</a:t>
            </a:r>
            <a:r>
              <a:rPr lang="en-US" dirty="0" smtClean="0"/>
              <a:t> utility classes</a:t>
            </a:r>
          </a:p>
          <a:p>
            <a:pPr lvl="1"/>
            <a:r>
              <a:rPr lang="en-US" dirty="0" smtClean="0"/>
              <a:t>they are intended to be used to create to objects</a:t>
            </a:r>
          </a:p>
          <a:p>
            <a:pPr lvl="1"/>
            <a:r>
              <a:rPr lang="en-US" dirty="0" smtClean="0"/>
              <a:t>each object has its own copy of all non-static fields</a:t>
            </a:r>
          </a:p>
          <a:p>
            <a:pPr lvl="2"/>
            <a:r>
              <a:rPr lang="en-US" dirty="0" smtClean="0"/>
              <a:t>it is also useful to imagine that each object has its own copy of all non-static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85800" y="914400"/>
            <a:ext cx="4572000" cy="152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85800" y="3810000"/>
            <a:ext cx="45720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75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029200" y="1219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029200" y="4114800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copy constructor initializes the state of an object by copying the state of another object (having the same type)</a:t>
            </a:r>
          </a:p>
          <a:p>
            <a:pPr lvl="1"/>
            <a:r>
              <a:rPr lang="en-US" dirty="0"/>
              <a:t>it has a single parameter that is the same type as the class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9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 and y coordinate of this point by copying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x and y coordinate of another point.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 point to copy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a copy constructor allows the client to simplify their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76800" y="3810000"/>
            <a:ext cx="14478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9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4114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5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constructor bodies are almost identical to each other</a:t>
            </a:r>
          </a:p>
          <a:p>
            <a:pPr lvl="1"/>
            <a:r>
              <a:rPr lang="en-US" dirty="0" smtClean="0"/>
              <a:t>all three constructors have 2 lines of code</a:t>
            </a:r>
          </a:p>
          <a:p>
            <a:pPr lvl="1"/>
            <a:r>
              <a:rPr lang="en-US" dirty="0" smtClean="0"/>
              <a:t>all three constructors set the x and y coordinate of the point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whenever you see duplicated code you should consider moving the duplicated code into a method</a:t>
            </a:r>
          </a:p>
          <a:p>
            <a:r>
              <a:rPr lang="en-US" dirty="0" smtClean="0"/>
              <a:t>in this case, one of the constructors already does everything we need to implement the other constructors…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constructor is allowed to invoke another constructor</a:t>
            </a:r>
          </a:p>
          <a:p>
            <a:r>
              <a:rPr lang="en-US" dirty="0"/>
              <a:t>when a constructor invokes another constructor it is called </a:t>
            </a:r>
            <a:r>
              <a:rPr lang="en-US" i="1" dirty="0"/>
              <a:t>constructor chaining</a:t>
            </a:r>
            <a:r>
              <a:rPr lang="en-US" dirty="0"/>
              <a:t> </a:t>
            </a:r>
          </a:p>
          <a:p>
            <a:r>
              <a:rPr lang="en-US" dirty="0"/>
              <a:t>to invoke a constructor in the same class you use the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/>
              <a:t> keyword</a:t>
            </a:r>
          </a:p>
          <a:p>
            <a:pPr lvl="1"/>
            <a:r>
              <a:rPr lang="en-US" dirty="0"/>
              <a:t>if you do this then it </a:t>
            </a:r>
            <a:r>
              <a:rPr lang="en-US" i="1" dirty="0"/>
              <a:t>must occur</a:t>
            </a:r>
            <a:r>
              <a:rPr lang="en-US" dirty="0"/>
              <a:t> on the first line of the constructor </a:t>
            </a:r>
            <a:r>
              <a:rPr lang="en-US" dirty="0" smtClean="0"/>
              <a:t>body</a:t>
            </a:r>
          </a:p>
          <a:p>
            <a:pPr lvl="2"/>
            <a:r>
              <a:rPr lang="en-US" dirty="0" smtClean="0"/>
              <a:t>but you </a:t>
            </a:r>
            <a:r>
              <a:rPr lang="en-US" i="1" dirty="0" smtClean="0"/>
              <a:t>cannot</a:t>
            </a:r>
            <a:r>
              <a:rPr lang="en-US" dirty="0" smtClean="0"/>
              <a:t> use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in a method to invoke a constructor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can re-write two of our constructors to use constructor chaining...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10" y="1960466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5083151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6781800" y="2194862"/>
            <a:ext cx="381000" cy="11579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1977931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0" name="Curved Left Arrow 9"/>
          <p:cNvSpPr/>
          <p:nvPr/>
        </p:nvSpPr>
        <p:spPr>
          <a:xfrm flipV="1">
            <a:off x="7086600" y="3200399"/>
            <a:ext cx="381000" cy="21452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5117068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(0.0f, 0.0f);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object has its own copy of all non-static fields</a:t>
            </a:r>
          </a:p>
          <a:p>
            <a:pPr lvl="1"/>
            <a:r>
              <a:rPr lang="en-US" dirty="0" smtClean="0"/>
              <a:t>this allows objects to have their own </a:t>
            </a:r>
            <a:r>
              <a:rPr lang="en-US" i="1" dirty="0" smtClean="0"/>
              <a:t>state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in Java the state of an object is the set of current values of all of its non-static fields</a:t>
            </a:r>
          </a:p>
          <a:p>
            <a:pPr lvl="2"/>
            <a:r>
              <a:rPr lang="en-US" dirty="0" smtClean="0"/>
              <a:t>e.g., we can create multiple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US" dirty="0" smtClean="0"/>
              <a:t> objects that all represent different two-dimensional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4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performs some kind of computation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non-static</a:t>
            </a:r>
            <a:r>
              <a:rPr lang="en-US" dirty="0" smtClean="0"/>
              <a:t> method can use any field belonging to an object in the computation</a:t>
            </a:r>
          </a:p>
          <a:p>
            <a:r>
              <a:rPr lang="en-US" dirty="0" smtClean="0"/>
              <a:t>for example, we can provide a non-static method that allows the client to set both the x and y coordinates of the point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 and y coordinate of this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new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new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Obligatory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Java every class is actually a child class of the class </a:t>
            </a:r>
            <a:r>
              <a:rPr lang="en-US" b="1" dirty="0" err="1" smtClean="0">
                <a:latin typeface="Consolas" panose="020B0609020204030204" pitchFamily="49" charset="0"/>
              </a:rPr>
              <a:t>java.lang.Object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means that every class has methods that it inherits from </a:t>
            </a:r>
            <a:r>
              <a:rPr lang="en-US" b="1" dirty="0" err="1" smtClean="0">
                <a:latin typeface="Consolas" panose="020B0609020204030204" pitchFamily="49" charset="0"/>
              </a:rPr>
              <a:t>java.lang.Object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there are 11 such methods, but 3 are especially important to us:</a:t>
            </a:r>
          </a:p>
          <a:p>
            <a:pPr lvl="3"/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endParaRPr lang="en-US" b="1" dirty="0" smtClean="0">
              <a:latin typeface="Consolas" panose="020B0609020204030204" pitchFamily="49" charset="0"/>
            </a:endParaRPr>
          </a:p>
          <a:p>
            <a:pPr lvl="3"/>
            <a:r>
              <a:rPr lang="en-US" b="1" dirty="0" smtClean="0">
                <a:latin typeface="Consolas" panose="020B0609020204030204" pitchFamily="49" charset="0"/>
              </a:rPr>
              <a:t>equals</a:t>
            </a:r>
          </a:p>
          <a:p>
            <a:pPr lvl="3"/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method should return a textual representation of the object</a:t>
            </a:r>
          </a:p>
          <a:p>
            <a:r>
              <a:rPr lang="en-US" dirty="0" smtClean="0"/>
              <a:t>a textual representation of the point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SimplePoint2(-1.0f, 1.5f);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might be something like </a:t>
            </a:r>
            <a:r>
              <a:rPr lang="en-US" b="1" dirty="0" smtClean="0">
                <a:latin typeface="Consolas" panose="020B0609020204030204" pitchFamily="49" charset="0"/>
              </a:rPr>
              <a:t>(-1.0, 1.5)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Returns a string representation of this point. The string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representation of this point is the x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this point, separated by a comma and space, inside a pair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parentheses.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a string representation of this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"("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1187" y="4419600"/>
            <a:ext cx="38756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@Override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an optional annotation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we can use to tell the compiler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that we are redefining the behavior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of the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was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inherited from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java.lang.Object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286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providing </a:t>
            </a:r>
            <a:r>
              <a:rPr lang="en-US" b="1" dirty="0" err="1" smtClean="0">
                <a:latin typeface="Consolas" panose="020B0609020204030204" pitchFamily="49" charset="0"/>
              </a:rPr>
              <a:t>toString</a:t>
            </a:r>
            <a:r>
              <a:rPr lang="en-US" dirty="0" smtClean="0"/>
              <a:t> clients can now easily get a string representation of a </a:t>
            </a:r>
            <a:r>
              <a:rPr lang="en-US" b="1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10000" y="3124200"/>
            <a:ext cx="32766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9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equals?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3505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CECC7-3144-4949-9E17-6FE1CBBF03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write a value class that extends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CA" dirty="0" smtClean="0">
                <a:cs typeface="Courier New" pitchFamily="49" charset="0"/>
              </a:rPr>
              <a:t> but you do not override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when a client tries to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?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is called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48000"/>
            <a:ext cx="770255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 = new SimplePoint2(1f, 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p.equals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p2.equals(p)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p3 = new SimplePoint2(1f, 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p3.equals(p));     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false!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434520" y="632460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3</a:t>
            </a:r>
            <a:r>
              <a:rPr lang="en-CA" dirty="0" smtClean="0">
                <a:latin typeface="Constantia" pitchFamily="18" charset="0"/>
              </a:rPr>
              <a:t>.2.4]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3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C289A-EA14-4B51-B846-F1748DF28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80421"/>
              </p:ext>
            </p:extLst>
          </p:nvPr>
        </p:nvGraphicFramePr>
        <p:xfrm>
          <a:off x="3733800" y="381000"/>
          <a:ext cx="36576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78328"/>
              </p:ext>
            </p:extLst>
          </p:nvPr>
        </p:nvGraphicFramePr>
        <p:xfrm>
          <a:off x="3733800" y="13208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388"/>
              </p:ext>
            </p:extLst>
          </p:nvPr>
        </p:nvGraphicFramePr>
        <p:xfrm>
          <a:off x="3733800" y="16764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62367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611199"/>
              </p:ext>
            </p:extLst>
          </p:nvPr>
        </p:nvGraphicFramePr>
        <p:xfrm>
          <a:off x="3276600" y="243840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</a:p>
                    <a:p>
                      <a:pPr algn="ctr"/>
                      <a:r>
                        <a:rPr lang="en-CA" b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58504"/>
              </p:ext>
            </p:extLst>
          </p:nvPr>
        </p:nvGraphicFramePr>
        <p:xfrm>
          <a:off x="3276600" y="4363720"/>
          <a:ext cx="4114800" cy="1808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</a:p>
                    <a:p>
                      <a:pPr algn="ctr"/>
                      <a:r>
                        <a:rPr lang="en-CA" b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83313" y="9652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600a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83313" y="13462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600a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17383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700a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3135868"/>
            <a:ext cx="312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>
                <a:latin typeface="+mn-lt"/>
              </a:rPr>
              <a:t> refer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600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5209888"/>
            <a:ext cx="259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dirty="0" smtClean="0">
                <a:latin typeface="+mn-lt"/>
              </a:rPr>
              <a:t> refers to the object at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address 700</a:t>
            </a:r>
            <a:endParaRPr lang="en-US" dirty="0">
              <a:latin typeface="+mn-lt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620000" y="3581400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7620000" y="5506138"/>
            <a:ext cx="304800" cy="2286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48600" y="3695700"/>
            <a:ext cx="76200" cy="1924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41504" y="3856672"/>
            <a:ext cx="1050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equal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states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but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different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objects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" y="76200"/>
            <a:ext cx="5009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 = new SimplePoint2(1f, 2f);</a:t>
            </a:r>
            <a:b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p2 = p;</a:t>
            </a:r>
            <a:b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16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 p3 = new SimplePoint2(1f, 2f);</a:t>
            </a:r>
            <a:endParaRPr lang="en-US" sz="16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6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2);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SimplePoint2(-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3, 8);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z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SimplePoint2(5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13);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1976120"/>
          <a:ext cx="3345180" cy="22047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31166"/>
              </p:ext>
            </p:extLst>
          </p:nvPr>
        </p:nvGraphicFramePr>
        <p:xfrm>
          <a:off x="457200" y="42621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37431"/>
              </p:ext>
            </p:extLst>
          </p:nvPr>
        </p:nvGraphicFramePr>
        <p:xfrm>
          <a:off x="5181600" y="8382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38443"/>
              </p:ext>
            </p:extLst>
          </p:nvPr>
        </p:nvGraphicFramePr>
        <p:xfrm>
          <a:off x="5181600" y="26670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88812"/>
              </p:ext>
            </p:extLst>
          </p:nvPr>
        </p:nvGraphicFramePr>
        <p:xfrm>
          <a:off x="5181600" y="44907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5800" y="16441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(1, 2)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7939" y="3469786"/>
            <a:ext cx="1373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(-3,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8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66882" y="5309593"/>
            <a:ext cx="134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point (5, 13)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5791200" y="12192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5791200" y="30480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5791200" y="4884659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Object.equals</a:t>
            </a:r>
            <a:r>
              <a:rPr lang="en-CA" dirty="0" smtClean="0"/>
              <a:t> checks if two references refer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true if and only if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139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SimplePoint2.equals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most value classes should support logical equality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instance is equal to another instance if their states are equal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two points are equal if their x and y coordinates both have the same values</a:t>
            </a:r>
          </a:p>
        </p:txBody>
      </p:sp>
    </p:spTree>
    <p:extLst>
      <p:ext uri="{BB962C8B-B14F-4D97-AF65-F5344CB8AC3E}">
        <p14:creationId xmlns:p14="http://schemas.microsoft.com/office/powerpoint/2010/main" val="2925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implementing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 surprisingly hard</a:t>
            </a:r>
          </a:p>
          <a:p>
            <a:pPr lvl="1" eaLnBrk="1" hangingPunct="1"/>
            <a:r>
              <a:rPr lang="en-CA" sz="2200" dirty="0" smtClean="0"/>
              <a:t>"One would expect that overriding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, since it is a fairly common task, should be a piece of cake. The reality is far from that. There is an amazing amount of disagreement in the Java community regarding correct implementation of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. Look into the best Java source code or open an arbitrary Java textbook and take a look at what you find. Chances are good that you will find several different approaches and a variety of recommendations."</a:t>
            </a:r>
          </a:p>
          <a:p>
            <a:pPr lvl="3" algn="r" eaLnBrk="1" hangingPunct="1"/>
            <a:r>
              <a:rPr lang="en-CA" dirty="0" smtClean="0"/>
              <a:t>Angelika Langer, Secrets of equals() – Part 1</a:t>
            </a:r>
          </a:p>
          <a:p>
            <a:pPr lvl="1" algn="r" eaLnBrk="1" hangingPunct="1"/>
            <a:r>
              <a:rPr lang="en-CA" sz="1200" dirty="0" smtClean="0">
                <a:latin typeface="Courier New" pitchFamily="49" charset="0"/>
                <a:cs typeface="Courier New" pitchFamily="49" charset="0"/>
              </a:rPr>
              <a:t>http://www.angelikalanger.com/Articles/JavaSolutions/SecretsOfEquals/Equals.html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66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what we are about to do does not always produce the result you might be looking for</a:t>
            </a:r>
          </a:p>
          <a:p>
            <a:pPr lvl="2" eaLnBrk="1" hangingPunct="1"/>
            <a:r>
              <a:rPr lang="en-CA" dirty="0" smtClean="0"/>
              <a:t>but it is always satisfies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</a:t>
            </a:r>
          </a:p>
          <a:p>
            <a:pPr lvl="2" eaLnBrk="1" hangingPunct="1"/>
            <a:r>
              <a:rPr lang="en-CA" dirty="0" smtClean="0"/>
              <a:t>and it's what the notes and textbook do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5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EECS2030 Requirements for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equal to itself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never equal to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instances of the exact same type can be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instances with the same state are equal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EBF01-2D0A-44BF-B7A6-9934C0AF01E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1. An Instance is Equal to Itself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000AF-EF6E-467A-9DF5-F2D5B11DFF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should always be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US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should always be true if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check if two references are equal using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88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228600"/>
            <a:ext cx="8077200" cy="2209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265378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2. An Instance is Never Equal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EDAA3-B1FD-4268-BCA0-9B6431E588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requires that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(null)</a:t>
            </a:r>
            <a:r>
              <a:rPr lang="en-CA" dirty="0" smtClean="0">
                <a:cs typeface="Courier New" pitchFamily="49" charset="0"/>
              </a:rPr>
              <a:t> returns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and you must not throw an exception if the argument is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so it looks like we have to check for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argument...</a:t>
            </a:r>
          </a:p>
        </p:txBody>
      </p:sp>
    </p:spTree>
    <p:extLst>
      <p:ext uri="{BB962C8B-B14F-4D97-AF65-F5344CB8AC3E}">
        <p14:creationId xmlns:p14="http://schemas.microsoft.com/office/powerpoint/2010/main" val="5228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533400" y="1676400"/>
            <a:ext cx="8077200" cy="914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7208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pc="-150" dirty="0" smtClean="0"/>
              <a:t>3. Instances of the same type can be equal</a:t>
            </a:r>
            <a:endParaRPr lang="en-US" spc="-150" dirty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B1702-CF82-48E8-9233-B0B49DDF66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implementation of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used in the notes and the textbook is based on the rule that an instance can only be equal to another instance of the same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find the class of an object using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Object.getClass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public final Class&lt;? extends Object&gt;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getClass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CA" sz="2000" dirty="0" smtClean="0"/>
              <a:t>Returns the runtime class of an object.</a:t>
            </a:r>
            <a:endParaRPr lang="en-CA" sz="2000" b="1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Implementing classes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classes represent kinds of values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examples of values: name, date, colour, mathematical point or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>
                <a:latin typeface="Consolas" panose="020B0609020204030204" pitchFamily="49" charset="0"/>
              </a:rPr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>
                <a:latin typeface="Consolas" panose="020B0609020204030204" pitchFamily="49" charset="0"/>
              </a:rPr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when implementing a class you need to choose appropriate fields to represent the state of each object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consider implementing a class that represents 2-dimensional points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possible implementation would have: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to represent the x-coordinate of the point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field to represent the </a:t>
            </a:r>
            <a:r>
              <a:rPr lang="en-CA" dirty="0" smtClean="0"/>
              <a:t>y-coordinate </a:t>
            </a:r>
            <a:r>
              <a:rPr lang="en-CA" dirty="0"/>
              <a:t>of the point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358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514600"/>
            <a:ext cx="80772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215891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the value of the fields of an object define the state of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instances are equal if all of their fields are equal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unfortunately, we cannot yet retrieve the attributes of the parameter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</a:t>
            </a:r>
            <a:r>
              <a:rPr lang="en-CA" dirty="0" smtClean="0"/>
              <a:t> because it is declared to be an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need a cast</a:t>
            </a:r>
          </a:p>
        </p:txBody>
      </p:sp>
    </p:spTree>
    <p:extLst>
      <p:ext uri="{BB962C8B-B14F-4D97-AF65-F5344CB8AC3E}">
        <p14:creationId xmlns:p14="http://schemas.microsoft.com/office/powerpoint/2010/main" val="38693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429000"/>
            <a:ext cx="80772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SimplePoint2 other = (SimplePoint2)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3322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a recipe for checking equality of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primitive type other than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type is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 use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b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floatToLongBits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Double.</a:t>
            </a:r>
            <a:r>
              <a:rPr lang="en-US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doubleToLongBits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an array consider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Arrays.equals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reference type use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, but beware of fields that might be null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0"/>
            <a:ext cx="8077200" cy="1981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SimplePoint2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other =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(SimplePoint2)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if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floatToIntBits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!=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Float.floatToIntBits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 {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if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Float.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floatToIntBits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!=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Float.floatToIntBits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 {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32886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version of </a:t>
            </a:r>
            <a:r>
              <a:rPr lang="en-US" b="1" dirty="0" smtClean="0">
                <a:latin typeface="Consolas" panose="020B0609020204030204" pitchFamily="49" charset="0"/>
              </a:rPr>
              <a:t>equals</a:t>
            </a:r>
            <a:r>
              <a:rPr lang="en-US" dirty="0" smtClean="0"/>
              <a:t> compares the state of two points to determine equality</a:t>
            </a:r>
          </a:p>
          <a:p>
            <a:pPr lvl="1"/>
            <a:r>
              <a:rPr lang="en-US" dirty="0" smtClean="0"/>
              <a:t>now two points with the same coordinates are considered equal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2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1.0f,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1.5f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equals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? yes!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5791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72200" y="578352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true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03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 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reference values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is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symmetric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transitive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consistent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must not throw an exception when passed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Reflexivity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: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object is equal to itself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456565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3830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Symmetry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symmetric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objects must agree on whether they are equal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if and only if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endParaRPr lang="en-CA" dirty="0" smtClean="0">
              <a:latin typeface="Consolas" panose="020B0609020204030204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SimplePoint2D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public x and y coordinate that can be directly accessed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and modified.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Winter 2016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17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3000" y="3124200"/>
            <a:ext cx="3560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: any client can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this class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fields: any client can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these fields by name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08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Transitivity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transitive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a first object is equal to a second, and the second object is equal to a third, then the first object must be equal to the third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and 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then</a:t>
            </a:r>
            <a:br>
              <a:rPr lang="en-CA" dirty="0" smtClean="0"/>
            </a:b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true</a:t>
            </a:r>
          </a:p>
          <a:p>
            <a:pPr marL="100584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Consistency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consistent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repeatedly comparing two objects yields the same result (assuming the state of the objects does not change)</a:t>
            </a:r>
          </a:p>
        </p:txBody>
      </p:sp>
    </p:spTree>
    <p:extLst>
      <p:ext uri="{BB962C8B-B14F-4D97-AF65-F5344CB8AC3E}">
        <p14:creationId xmlns:p14="http://schemas.microsoft.com/office/powerpoint/2010/main" val="26245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contract: Non-nullity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(null)</a:t>
            </a:r>
            <a:r>
              <a:rPr lang="en-CA" dirty="0" smtClean="0"/>
              <a:t> is always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</a:t>
            </a:r>
            <a:r>
              <a:rPr lang="en-CA" dirty="0" smtClean="0"/>
              <a:t> and never throws an exception</a:t>
            </a:r>
          </a:p>
        </p:txBody>
      </p:sp>
    </p:spTree>
    <p:extLst>
      <p:ext uri="{BB962C8B-B14F-4D97-AF65-F5344CB8AC3E}">
        <p14:creationId xmlns:p14="http://schemas.microsoft.com/office/powerpoint/2010/main" val="15268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65A6F-5B68-4F5C-8EF5-71B24AAC3B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override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you </a:t>
            </a:r>
            <a:r>
              <a:rPr lang="en-CA" i="1" dirty="0" smtClean="0"/>
              <a:t>must</a:t>
            </a:r>
            <a:r>
              <a:rPr lang="en-CA" dirty="0" smtClean="0"/>
              <a:t>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otherwise, the hashed containers won't work properly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we did not override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for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194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6343650"/>
            <a:ext cx="1385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3.3.5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Arrays as Containers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9BC7B-479C-4E36-83C1-74CED1DC46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have a list of unique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points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compute whether or not the list contains a particular point?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a loop to examine every element of the list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83358"/>
            <a:ext cx="7702550" cy="3088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hasPoint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(SimplePoint2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, List&lt;SimplePoint2&gt; points) 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for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SimplePoint2 point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: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points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if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point.equals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(p))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return true;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return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false;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347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E1469-4D31-4FD6-8B84-D21C718140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en-CA" dirty="0" smtClean="0"/>
              <a:t>called </a:t>
            </a:r>
            <a:r>
              <a:rPr lang="en-CA" i="1" dirty="0" smtClean="0"/>
              <a:t>linear search</a:t>
            </a:r>
            <a:r>
              <a:rPr lang="en-CA" dirty="0" smtClean="0"/>
              <a:t> or </a:t>
            </a:r>
            <a:r>
              <a:rPr lang="en-CA" i="1" dirty="0" smtClean="0"/>
              <a:t>sequential search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doubling the length of the array doubles the amount of searching we need to do </a:t>
            </a:r>
          </a:p>
          <a:p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list:</a:t>
            </a:r>
          </a:p>
          <a:p>
            <a:pPr lvl="1"/>
            <a:r>
              <a:rPr lang="en-CA" dirty="0" smtClean="0"/>
              <a:t>best case</a:t>
            </a:r>
          </a:p>
          <a:p>
            <a:pPr lvl="2"/>
            <a:r>
              <a:rPr lang="en-CA" dirty="0" smtClean="0"/>
              <a:t>the first element is the one we are searching for</a:t>
            </a:r>
          </a:p>
          <a:p>
            <a:pPr lvl="3"/>
            <a:r>
              <a:rPr lang="en-CA" dirty="0" smtClean="0"/>
              <a:t>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worst case</a:t>
            </a:r>
          </a:p>
          <a:p>
            <a:pPr lvl="2"/>
            <a:r>
              <a:rPr lang="en-CA" dirty="0" smtClean="0"/>
              <a:t>the element is not in the list</a:t>
            </a:r>
          </a:p>
          <a:p>
            <a:pPr lvl="3"/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average case</a:t>
            </a:r>
          </a:p>
          <a:p>
            <a:pPr lvl="2"/>
            <a:r>
              <a:rPr lang="en-CA" dirty="0" smtClean="0"/>
              <a:t>the element is somewhere in the middle of the list</a:t>
            </a:r>
          </a:p>
          <a:p>
            <a:pPr lvl="3"/>
            <a:r>
              <a:rPr lang="en-CA" dirty="0" smtClean="0"/>
              <a:t>approximately </a:t>
            </a:r>
            <a:r>
              <a:rPr lang="en-CA" b="1" dirty="0" smtClean="0">
                <a:latin typeface="Consolas" panose="020B0609020204030204" pitchFamily="49" charset="0"/>
              </a:rPr>
              <a:t>(n/2)</a:t>
            </a:r>
            <a:r>
              <a:rPr lang="en-CA" dirty="0" smtClean="0"/>
              <a:t>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0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Hash Tables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D0D31F-0F99-47FF-B2E6-81633C0761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think of a hash table as being an array of buckets where each bucket holds the stored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32618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5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4144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72000" y="2590800"/>
            <a:ext cx="2390775" cy="369888"/>
            <a:chOff x="4572000" y="2590800"/>
            <a:chExt cx="2390398" cy="369332"/>
          </a:xfrm>
        </p:grpSpPr>
        <p:sp>
          <p:nvSpPr>
            <p:cNvPr id="13355" name="TextBox 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2590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105400" y="2209800"/>
            <a:ext cx="2390775" cy="369888"/>
            <a:chOff x="4572000" y="2590800"/>
            <a:chExt cx="2390398" cy="369332"/>
          </a:xfrm>
        </p:grpSpPr>
        <p:sp>
          <p:nvSpPr>
            <p:cNvPr id="13353" name="TextBox 11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b.hashCode()   0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2209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066800" y="2635250"/>
            <a:ext cx="2390775" cy="368300"/>
            <a:chOff x="4572000" y="2590800"/>
            <a:chExt cx="2390398" cy="369332"/>
          </a:xfrm>
        </p:grpSpPr>
        <p:sp>
          <p:nvSpPr>
            <p:cNvPr id="13351" name="TextBox 1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err="1">
                  <a:latin typeface="Courier New" pitchFamily="49" charset="0"/>
                  <a:cs typeface="Courier New" pitchFamily="49" charset="0"/>
                </a:rPr>
                <a:t>c.hashCode</a:t>
              </a:r>
              <a:r>
                <a:rPr lang="en-CA" b="1" dirty="0">
                  <a:latin typeface="Courier New" pitchFamily="49" charset="0"/>
                  <a:cs typeface="Courier New" pitchFamily="49" charset="0"/>
                </a:rPr>
                <a:t>()   N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2635250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66800" y="2830513"/>
            <a:ext cx="2390775" cy="369887"/>
            <a:chOff x="4572000" y="2590800"/>
            <a:chExt cx="2390398" cy="369332"/>
          </a:xfrm>
        </p:grpSpPr>
        <p:sp>
          <p:nvSpPr>
            <p:cNvPr id="13349" name="TextBox 19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d.hashCode()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66800" y="28305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d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990600" y="5867400"/>
            <a:ext cx="228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90638" y="5715000"/>
            <a:ext cx="656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means the hash table takes the hash code and does something to</a:t>
            </a:r>
          </a:p>
          <a:p>
            <a:r>
              <a:rPr lang="en-CA">
                <a:latin typeface="Constantia" pitchFamily="18" charset="0"/>
              </a:rPr>
              <a:t>it to make it fit in the range 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0—N</a:t>
            </a:r>
            <a:r>
              <a:rPr lang="en-CA">
                <a:latin typeface="Constantia" pitchFamily="18" charset="0"/>
              </a:rPr>
              <a:t> 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00278 L -0.0842 0.00648 L -0.08281 0.1287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2587 0.0051 L -0.41702 0.18426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70486 -0.00555 L 0.70747 0.11852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70486 -0.00602 L 0.70747 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18" grpId="0"/>
      <p:bldP spid="18" grpId="1"/>
      <p:bldP spid="22" grpId="0"/>
      <p:bldP spid="22" grpId="1"/>
      <p:bldP spid="23" grpId="0" animBg="1"/>
      <p:bldP spid="2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54159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89757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in its current form, we can use </a:t>
            </a:r>
            <a:r>
              <a:rPr lang="en-US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to create and manipulate point objects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61D9C-850E-4280-9ED3-E9571DA3E4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4572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searching a hash table is usually much faster than linear search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doubling the number of elements in the hash table usually does not </a:t>
            </a:r>
            <a:r>
              <a:rPr lang="en-CA" dirty="0" err="1" smtClean="0"/>
              <a:t>noticably</a:t>
            </a:r>
            <a:r>
              <a:rPr lang="en-CA" dirty="0" smtClean="0"/>
              <a:t> increase the amount of search needed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hash table: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bucket is empty, or the first element in the bucket is the one we are searching for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0 or 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worst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all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of the elements are in the same bucket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average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element is in a bucket with a small number of other elements 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a small number of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8478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CA1B0-7186-421A-B8BF-98E434D58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don't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, you get the implementation from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uses the memory address of the object to compute the hash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2343C-1B6A-414D-9A64-F2A9644077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1190625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and </a:t>
            </a:r>
            <a:r>
              <a:rPr lang="en-CA" sz="2400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dirty="0" smtClean="0"/>
              <a:t> refer to distinct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memory locations must be different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hash codes are different (probably)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 hash table looks in the wrong bucket (probably) and does not find the complex number even though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p.equals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(q)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</a:rPr>
              <a:t>true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86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6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1EA0B-73A6-48C9-B4C8-2A187DAF5C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basic idea is generate a hash code using the fields of the object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would be nice if two distinct objects had two distinct hash codes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this is not required; two different objects can have the same hash code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required that: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then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 ==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y.hashCode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always returns the same value if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does not change its state</a:t>
            </a:r>
          </a:p>
        </p:txBody>
      </p:sp>
    </p:spTree>
    <p:extLst>
      <p:ext uri="{BB962C8B-B14F-4D97-AF65-F5344CB8AC3E}">
        <p14:creationId xmlns:p14="http://schemas.microsoft.com/office/powerpoint/2010/main" val="14206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bad (but legal)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F9DEE-33A2-47A0-B50F-DDFD6B7BD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dirty="0" smtClean="0"/>
              <a:t>this will cause a hashed container to put all points into the same bucket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952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slightly better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good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SimplePoint2x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Objects.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800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eclipse will also generate a </a:t>
            </a:r>
            <a:r>
              <a:rPr lang="en-US" dirty="0" err="1" smtClean="0"/>
              <a:t>hashCode</a:t>
            </a:r>
            <a:r>
              <a:rPr lang="en-US" dirty="0" smtClean="0"/>
              <a:t> method for you</a:t>
            </a:r>
          </a:p>
          <a:p>
            <a:pPr lvl="1"/>
            <a:r>
              <a:rPr lang="en-US" dirty="0" smtClean="0"/>
              <a:t>Source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Generate </a:t>
            </a:r>
            <a:r>
              <a:rPr lang="en-US" dirty="0" err="1" smtClean="0"/>
              <a:t>hashCode</a:t>
            </a:r>
            <a:r>
              <a:rPr lang="en-US" dirty="0" smtClean="0"/>
              <a:t>() and equals()...</a:t>
            </a:r>
          </a:p>
          <a:p>
            <a:endParaRPr lang="en-US" dirty="0" smtClean="0"/>
          </a:p>
          <a:p>
            <a:r>
              <a:rPr lang="en-US" dirty="0" smtClean="0"/>
              <a:t>it uses an algorithm that</a:t>
            </a:r>
          </a:p>
          <a:p>
            <a:pPr lvl="1"/>
            <a:r>
              <a:rPr lang="en-US" dirty="0" smtClean="0"/>
              <a:t>“... yields reasonably good hash functions, [but] does not yield state-of-the-art hash functions, nor do the Java platform libraries provide such hash functions as of release 1.6. Writing such hash functions is a research topic, best left to mathematicians and theoretical computer scientists.</a:t>
            </a:r>
            <a:r>
              <a:rPr lang="en-US" dirty="0" smtClean="0">
                <a:latin typeface="Times New Roman"/>
                <a:cs typeface="Times New Roman"/>
              </a:rPr>
              <a:t>”</a:t>
            </a:r>
          </a:p>
          <a:p>
            <a:pPr lvl="1" algn="r"/>
            <a:r>
              <a:rPr lang="en-US" dirty="0" smtClean="0">
                <a:latin typeface="Times New Roman"/>
                <a:cs typeface="Times New Roman"/>
              </a:rPr>
              <a:t>Joshua Bloch, </a:t>
            </a:r>
            <a:r>
              <a:rPr lang="en-US" i="1" dirty="0" smtClean="0">
                <a:latin typeface="Times New Roman"/>
                <a:cs typeface="Times New Roman"/>
              </a:rPr>
              <a:t>Effective Java 2</a:t>
            </a:r>
            <a:r>
              <a:rPr lang="en-US" i="1" baseline="30000" dirty="0" smtClean="0">
                <a:latin typeface="Times New Roman"/>
                <a:cs typeface="Times New Roman"/>
              </a:rPr>
              <a:t>nd</a:t>
            </a:r>
            <a:r>
              <a:rPr lang="en-US" i="1" dirty="0" smtClean="0">
                <a:latin typeface="Times New Roman"/>
                <a:cs typeface="Times New Roman"/>
              </a:rPr>
              <a:t> Edition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create a point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set its coordinates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-1.0f;</a:t>
            </a:r>
          </a:p>
          <a:p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get its coordinates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nsolas" panose="020B0609020204030204" pitchFamily="49" charset="0"/>
              </a:rPr>
              <a:t>SimplePoint2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printing a point is somewhat inconvenient</a:t>
            </a:r>
          </a:p>
          <a:p>
            <a:pPr lvl="1"/>
            <a:r>
              <a:rPr lang="en-US" dirty="0" smtClean="0"/>
              <a:t>we have to manually compute a string representation of the point</a:t>
            </a:r>
          </a:p>
          <a:p>
            <a:r>
              <a:rPr lang="en-US" dirty="0" smtClean="0"/>
              <a:t>initializing the coordinates of the point is somewhat inconvenient</a:t>
            </a:r>
          </a:p>
          <a:p>
            <a:pPr lvl="1"/>
            <a:r>
              <a:rPr lang="en-US" dirty="0" smtClean="0"/>
              <a:t>we have to manually set the x and y coordinates</a:t>
            </a:r>
          </a:p>
          <a:p>
            <a:r>
              <a:rPr lang="en-US" dirty="0" smtClean="0"/>
              <a:t>we get unusual results when using equals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5153</TotalTime>
  <Words>4547</Words>
  <Application>Microsoft Office PowerPoint</Application>
  <PresentationFormat>On-screen Show (4:3)</PresentationFormat>
  <Paragraphs>920</Paragraphs>
  <Slides>78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78</vt:i4>
      </vt:variant>
    </vt:vector>
  </HeadingPairs>
  <TitlesOfParts>
    <vt:vector size="89" baseType="lpstr">
      <vt:lpstr>Arial</vt:lpstr>
      <vt:lpstr>Calibri</vt:lpstr>
      <vt:lpstr>Consolas</vt:lpstr>
      <vt:lpstr>Constantia</vt:lpstr>
      <vt:lpstr>Courier New</vt:lpstr>
      <vt:lpstr>Symbol</vt:lpstr>
      <vt:lpstr>Times New Roman</vt:lpstr>
      <vt:lpstr>Wingdings</vt:lpstr>
      <vt:lpstr>Wingdings 3</vt:lpstr>
      <vt:lpstr>Origin</vt:lpstr>
      <vt:lpstr>1_Origin</vt:lpstr>
      <vt:lpstr>Non-static classes</vt:lpstr>
      <vt:lpstr>Non-static classes</vt:lpstr>
      <vt:lpstr>Why objects?</vt:lpstr>
      <vt:lpstr>PowerPoint Presentation</vt:lpstr>
      <vt:lpstr>Implementing classes</vt:lpstr>
      <vt:lpstr>PowerPoint Presentation</vt:lpstr>
      <vt:lpstr>Using SimplePoint2 </vt:lpstr>
      <vt:lpstr>PowerPoint Presentation</vt:lpstr>
      <vt:lpstr>Using SimplePoint2 </vt:lpstr>
      <vt:lpstr>PowerPoint Presentation</vt:lpstr>
      <vt:lpstr>Encapsulation</vt:lpstr>
      <vt:lpstr>Constructors</vt:lpstr>
      <vt:lpstr>Default constructor</vt:lpstr>
      <vt:lpstr>PowerPoint Presentation</vt:lpstr>
      <vt:lpstr>Custom constructors</vt:lpstr>
      <vt:lpstr>PowerPoint Presentation</vt:lpstr>
      <vt:lpstr>PowerPoint Presentation</vt:lpstr>
      <vt:lpstr>this</vt:lpstr>
      <vt:lpstr>Custom constructors</vt:lpstr>
      <vt:lpstr>PowerPoint Presentation</vt:lpstr>
      <vt:lpstr>PowerPoint Presentation</vt:lpstr>
      <vt:lpstr>Copy constructor</vt:lpstr>
      <vt:lpstr>PowerPoint Presentation</vt:lpstr>
      <vt:lpstr>Copy constructor</vt:lpstr>
      <vt:lpstr>PowerPoint Presentation</vt:lpstr>
      <vt:lpstr>PowerPoint Presentation</vt:lpstr>
      <vt:lpstr>Avoiding Code Duplication</vt:lpstr>
      <vt:lpstr>Constructor chaining</vt:lpstr>
      <vt:lpstr>PowerPoint Presentation</vt:lpstr>
      <vt:lpstr>Methods</vt:lpstr>
      <vt:lpstr>PowerPoint Presentation</vt:lpstr>
      <vt:lpstr>Obligatory methods</vt:lpstr>
      <vt:lpstr>toString </vt:lpstr>
      <vt:lpstr>PowerPoint Presentation</vt:lpstr>
      <vt:lpstr>toString </vt:lpstr>
      <vt:lpstr>PowerPoint Presentation</vt:lpstr>
      <vt:lpstr>PowerPoint Presentation</vt:lpstr>
      <vt:lpstr>equals</vt:lpstr>
      <vt:lpstr>PowerPoint Presentation</vt:lpstr>
      <vt:lpstr>Object.equals</vt:lpstr>
      <vt:lpstr>SimplePoint2.equals</vt:lpstr>
      <vt:lpstr>PowerPoint Presentation</vt:lpstr>
      <vt:lpstr>PowerPoint Presentation</vt:lpstr>
      <vt:lpstr>EECS2030 Requirements for equals</vt:lpstr>
      <vt:lpstr>1. An Instance is Equal to Itself</vt:lpstr>
      <vt:lpstr>PowerPoint Presentation</vt:lpstr>
      <vt:lpstr>2. An Instance is Never Equal to null </vt:lpstr>
      <vt:lpstr>PowerPoint Presentation</vt:lpstr>
      <vt:lpstr>3. Instances of the same type can be equal</vt:lpstr>
      <vt:lpstr>PowerPoint Presentation</vt:lpstr>
      <vt:lpstr>Instances with Same State are Equal</vt:lpstr>
      <vt:lpstr>PowerPoint Presentation</vt:lpstr>
      <vt:lpstr>Instances with Same State are Equal</vt:lpstr>
      <vt:lpstr>PowerPoint Presentation</vt:lpstr>
      <vt:lpstr>equals</vt:lpstr>
      <vt:lpstr>PowerPoint Presentation</vt:lpstr>
      <vt:lpstr>The equals Contract </vt:lpstr>
      <vt:lpstr>The equals contract: Reflexivity</vt:lpstr>
      <vt:lpstr>The equals contract: Symmetry</vt:lpstr>
      <vt:lpstr>The equals contract: Transitivity</vt:lpstr>
      <vt:lpstr>The equals contract: Consistency</vt:lpstr>
      <vt:lpstr>The equals contract: Non-nullity</vt:lpstr>
      <vt:lpstr>hashCode</vt:lpstr>
      <vt:lpstr>Arrays as Containers</vt:lpstr>
      <vt:lpstr>PowerPoint Presentation</vt:lpstr>
      <vt:lpstr>Hash Tables</vt:lpstr>
      <vt:lpstr>Insertion into a Hash Table</vt:lpstr>
      <vt:lpstr>Insertion into a Hash Table</vt:lpstr>
      <vt:lpstr>Search on a Hash Table</vt:lpstr>
      <vt:lpstr>Search on a Hash Table</vt:lpstr>
      <vt:lpstr>PowerPoint Presentation</vt:lpstr>
      <vt:lpstr>Object.hashCode </vt:lpstr>
      <vt:lpstr>PowerPoint Presentation</vt:lpstr>
      <vt:lpstr>Implementing hashCode</vt:lpstr>
      <vt:lpstr>A bad (but legal) hashCode </vt:lpstr>
      <vt:lpstr>A slightly better hashCode </vt:lpstr>
      <vt:lpstr>A good hashCode </vt:lpstr>
      <vt:lpstr>eclipse hashCode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298</cp:revision>
  <dcterms:created xsi:type="dcterms:W3CDTF">2006-08-16T00:00:00Z</dcterms:created>
  <dcterms:modified xsi:type="dcterms:W3CDTF">2017-01-24T17:15:15Z</dcterms:modified>
</cp:coreProperties>
</file>