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79"/>
  </p:notesMasterIdLst>
  <p:sldIdLst>
    <p:sldId id="547" r:id="rId2"/>
    <p:sldId id="548" r:id="rId3"/>
    <p:sldId id="549" r:id="rId4"/>
    <p:sldId id="550" r:id="rId5"/>
    <p:sldId id="551" r:id="rId6"/>
    <p:sldId id="559" r:id="rId7"/>
    <p:sldId id="560" r:id="rId8"/>
    <p:sldId id="555" r:id="rId9"/>
    <p:sldId id="561" r:id="rId10"/>
    <p:sldId id="557" r:id="rId11"/>
    <p:sldId id="562" r:id="rId12"/>
    <p:sldId id="563" r:id="rId13"/>
    <p:sldId id="378" r:id="rId14"/>
    <p:sldId id="379" r:id="rId15"/>
    <p:sldId id="380" r:id="rId16"/>
    <p:sldId id="412" r:id="rId17"/>
    <p:sldId id="413" r:id="rId18"/>
    <p:sldId id="414" r:id="rId19"/>
    <p:sldId id="415" r:id="rId20"/>
    <p:sldId id="416" r:id="rId21"/>
    <p:sldId id="381" r:id="rId22"/>
    <p:sldId id="382" r:id="rId23"/>
    <p:sldId id="383" r:id="rId24"/>
    <p:sldId id="384" r:id="rId25"/>
    <p:sldId id="417" r:id="rId26"/>
    <p:sldId id="418" r:id="rId27"/>
    <p:sldId id="394" r:id="rId28"/>
    <p:sldId id="395" r:id="rId29"/>
    <p:sldId id="396" r:id="rId30"/>
    <p:sldId id="400" r:id="rId31"/>
    <p:sldId id="401" r:id="rId32"/>
    <p:sldId id="402" r:id="rId33"/>
    <p:sldId id="403" r:id="rId34"/>
    <p:sldId id="404" r:id="rId35"/>
    <p:sldId id="405" r:id="rId36"/>
    <p:sldId id="406" r:id="rId37"/>
    <p:sldId id="407" r:id="rId38"/>
    <p:sldId id="408" r:id="rId39"/>
    <p:sldId id="410" r:id="rId40"/>
    <p:sldId id="419" r:id="rId41"/>
    <p:sldId id="420" r:id="rId42"/>
    <p:sldId id="421" r:id="rId43"/>
    <p:sldId id="564" r:id="rId44"/>
    <p:sldId id="565" r:id="rId45"/>
    <p:sldId id="567" r:id="rId46"/>
    <p:sldId id="568" r:id="rId47"/>
    <p:sldId id="569" r:id="rId48"/>
    <p:sldId id="570" r:id="rId49"/>
    <p:sldId id="571" r:id="rId50"/>
    <p:sldId id="573" r:id="rId51"/>
    <p:sldId id="572" r:id="rId52"/>
    <p:sldId id="574" r:id="rId53"/>
    <p:sldId id="575" r:id="rId54"/>
    <p:sldId id="576" r:id="rId55"/>
    <p:sldId id="577" r:id="rId56"/>
    <p:sldId id="586" r:id="rId57"/>
    <p:sldId id="585" r:id="rId58"/>
    <p:sldId id="579" r:id="rId59"/>
    <p:sldId id="590" r:id="rId60"/>
    <p:sldId id="584" r:id="rId61"/>
    <p:sldId id="580" r:id="rId62"/>
    <p:sldId id="581" r:id="rId63"/>
    <p:sldId id="582" r:id="rId64"/>
    <p:sldId id="583" r:id="rId65"/>
    <p:sldId id="587" r:id="rId66"/>
    <p:sldId id="588" r:id="rId67"/>
    <p:sldId id="589" r:id="rId68"/>
    <p:sldId id="593" r:id="rId69"/>
    <p:sldId id="594" r:id="rId70"/>
    <p:sldId id="595" r:id="rId71"/>
    <p:sldId id="596" r:id="rId72"/>
    <p:sldId id="591" r:id="rId73"/>
    <p:sldId id="592" r:id="rId74"/>
    <p:sldId id="597" r:id="rId75"/>
    <p:sldId id="598" r:id="rId76"/>
    <p:sldId id="599" r:id="rId77"/>
    <p:sldId id="600" r:id="rId7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2">
          <p15:clr>
            <a:srgbClr val="A4A3A4"/>
          </p15:clr>
        </p15:guide>
        <p15:guide id="2" orient="horz" pos="1056">
          <p15:clr>
            <a:srgbClr val="A4A3A4"/>
          </p15:clr>
        </p15:guide>
        <p15:guide id="3" pos="2928">
          <p15:clr>
            <a:srgbClr val="A4A3A4"/>
          </p15:clr>
        </p15:guide>
        <p15:guide id="4" pos="163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2563" autoAdjust="0"/>
  </p:normalViewPr>
  <p:slideViewPr>
    <p:cSldViewPr showGuides="1">
      <p:cViewPr varScale="1">
        <p:scale>
          <a:sx n="120" d="100"/>
          <a:sy n="120" d="100"/>
        </p:scale>
        <p:origin x="-1278" y="-90"/>
      </p:cViewPr>
      <p:guideLst>
        <p:guide orient="horz" pos="2112"/>
        <p:guide orient="horz" pos="1056"/>
        <p:guide pos="2928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711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with comment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8519-6A3F-4869-939E-8E5E83FB1420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F0CE-FC46-47A0-B5BD-13852C8C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567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7200" y="228600"/>
            <a:ext cx="8229600" cy="1295400"/>
          </a:xfrm>
        </p:spPr>
        <p:txBody>
          <a:bodyPr/>
          <a:lstStyle>
            <a:lvl1pPr marL="0" indent="0">
              <a:buClr>
                <a:schemeClr val="accent6"/>
              </a:buClr>
              <a:buNone/>
              <a:defRPr sz="2000"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Commentary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62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6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  <p:sldLayoutId id="2147484028" r:id="rId13"/>
    <p:sldLayoutId id="2147484029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dsger_W._Dijkstra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technotes/guides/language/static-import.html" TargetMode="External"/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Documenting a method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throws an exception then you should use the </a:t>
            </a:r>
            <a:r>
              <a:rPr lang="en-US" b="1" dirty="0" smtClean="0"/>
              <a:t>@throws</a:t>
            </a:r>
            <a:r>
              <a:rPr lang="en-US" dirty="0" smtClean="0"/>
              <a:t> tag to document the exception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4724400"/>
            <a:ext cx="82296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Given a list containing exactly 2 integers, returns the smaller of the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two integers. The list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is not modified by this method.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For example: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&lt;pre&gt;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            Test2F.min2(t)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---------------------------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5, 9]     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5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[3, 3]        3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[12, 6]       6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&lt;/pre&gt;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@pre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 is not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null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a list containing exactly 2 integers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smtClean="0">
                <a:solidFill>
                  <a:srgbClr val="7F9FB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the minimum of the two values in 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@throws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if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the list does not contain exactly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2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integers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min2(List&lt;Integer&gt;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7381" y="2209800"/>
            <a:ext cx="314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HTML markup is also allowed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4572000" y="1143000"/>
            <a:ext cx="995381" cy="12514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 flipV="1">
            <a:off x="3581400" y="1143000"/>
            <a:ext cx="1985981" cy="12514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452581" y="1768733"/>
            <a:ext cx="4091565" cy="6257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1"/>
          </p:cNvCxnSpPr>
          <p:nvPr/>
        </p:nvCxnSpPr>
        <p:spPr>
          <a:xfrm flipH="1">
            <a:off x="1603375" y="2394466"/>
            <a:ext cx="3964006" cy="1066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07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Utility classes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Review: Java Class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C087-6213-463C-8FB5-039BA70A0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is a model of a thing or concept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Java, a class is usually a blueprint for creating objects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fields (or attributes)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structure of an object; its components and the information (data) contained by the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behaviour of an object; what an object can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sometimes, it is useful to create a class called a </a:t>
            </a:r>
            <a:r>
              <a:rPr lang="en-US" i="1" dirty="0" smtClean="0"/>
              <a:t>utility class</a:t>
            </a:r>
            <a:r>
              <a:rPr lang="en-US" dirty="0" smtClean="0"/>
              <a:t> that is not used to create objects</a:t>
            </a:r>
          </a:p>
          <a:p>
            <a:pPr lvl="1"/>
            <a:r>
              <a:rPr lang="en-US" dirty="0" smtClean="0"/>
              <a:t>such classes have no constructors for a client to use to create objects</a:t>
            </a:r>
          </a:p>
          <a:p>
            <a:r>
              <a:rPr lang="en-US" dirty="0" smtClean="0"/>
              <a:t>in a utility class, all features are marked as being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static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dirty="0" smtClean="0"/>
              <a:t>you use the class name to access these features</a:t>
            </a:r>
          </a:p>
          <a:p>
            <a:r>
              <a:rPr lang="en-US" dirty="0" smtClean="0"/>
              <a:t>examples of utility classes: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java.lang.Math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java.util.Arrays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java.util.Collections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purpose of a utility class is to group together related fields and methods where creating an object is not necessary</a:t>
            </a:r>
          </a:p>
          <a:p>
            <a:endParaRPr lang="en-US" dirty="0" smtClean="0"/>
          </a:p>
          <a:p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java.lang.Math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groups mathematical constants and functions</a:t>
            </a:r>
          </a:p>
          <a:p>
            <a:pPr lvl="1"/>
            <a:r>
              <a:rPr lang="en-US" dirty="0" smtClean="0"/>
              <a:t>do not need a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Math</a:t>
            </a:r>
            <a:r>
              <a:rPr lang="en-US" dirty="0" smtClean="0"/>
              <a:t> object to compute the cosine of a number</a:t>
            </a:r>
          </a:p>
          <a:p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java.util.Collections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groups methods that operate on Java collections</a:t>
            </a:r>
          </a:p>
          <a:p>
            <a:pPr lvl="1"/>
            <a:r>
              <a:rPr lang="en-US" dirty="0" smtClean="0"/>
              <a:t>do not need a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Collections</a:t>
            </a:r>
            <a:r>
              <a:rPr lang="en-US" dirty="0" smtClean="0"/>
              <a:t> object to sort an existing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List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versus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class is used to create </a:t>
            </a:r>
            <a:r>
              <a:rPr lang="en-US" i="1" dirty="0" smtClean="0"/>
              <a:t>instances</a:t>
            </a:r>
            <a:r>
              <a:rPr lang="en-US" dirty="0" smtClean="0"/>
              <a:t> of objects where each instance has its own </a:t>
            </a:r>
            <a:r>
              <a:rPr lang="en-US" i="1" dirty="0" smtClean="0"/>
              <a:t>state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the class </a:t>
            </a:r>
            <a:r>
              <a:rPr lang="en-US" b="1" dirty="0" err="1" smtClean="0">
                <a:latin typeface="Consolas" panose="020B0609020204030204" pitchFamily="49" charset="0"/>
              </a:rPr>
              <a:t>java.awt.Point</a:t>
            </a:r>
            <a:r>
              <a:rPr lang="en-US" dirty="0" smtClean="0"/>
              <a:t> is used to create instances that represent a location </a:t>
            </a:r>
            <a:r>
              <a:rPr lang="en-US" b="1" dirty="0" smtClean="0">
                <a:latin typeface="Consolas" panose="020B0609020204030204" pitchFamily="49" charset="0"/>
              </a:rPr>
              <a:t>(x, y)</a:t>
            </a:r>
            <a:r>
              <a:rPr lang="en-US" dirty="0" smtClean="0"/>
              <a:t> where </a:t>
            </a:r>
            <a:r>
              <a:rPr lang="en-US" b="1" dirty="0" smtClean="0">
                <a:latin typeface="Consolas" panose="020B0609020204030204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nsolas" panose="020B0609020204030204" pitchFamily="49" charset="0"/>
              </a:rPr>
              <a:t>y</a:t>
            </a:r>
            <a:r>
              <a:rPr lang="en-US" dirty="0" smtClean="0"/>
              <a:t> are integers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each instance occupies a separate location in memory which we can illustrate in a memory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26617" y="3581400"/>
            <a:ext cx="664316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public static void main(String[] </a:t>
            </a:r>
            <a:r>
              <a:rPr lang="en-US" b="1" dirty="0" err="1" smtClean="0">
                <a:latin typeface="Consolas" panose="020B0609020204030204" pitchFamily="49" charset="0"/>
              </a:rPr>
              <a:t>args</a:t>
            </a:r>
            <a:r>
              <a:rPr lang="en-US" b="1" dirty="0" smtClean="0">
                <a:latin typeface="Consolas" panose="020B0609020204030204" pitchFamily="49" charset="0"/>
              </a:rPr>
              <a:t>) {</a:t>
            </a:r>
          </a:p>
          <a:p>
            <a:pPr marL="0" lvl="1"/>
            <a:endParaRPr lang="en-US" b="1" dirty="0" smtClean="0">
              <a:latin typeface="Consolas" panose="020B0609020204030204" pitchFamily="49" charset="0"/>
            </a:endParaRPr>
          </a:p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  Point </a:t>
            </a:r>
            <a:r>
              <a:rPr lang="en-US" b="1" dirty="0">
                <a:latin typeface="Consolas" panose="020B0609020204030204" pitchFamily="49" charset="0"/>
              </a:rPr>
              <a:t>p = new Point(0, 0);     // point (0, 0)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  Point </a:t>
            </a:r>
            <a:r>
              <a:rPr lang="en-US" b="1" dirty="0">
                <a:latin typeface="Consolas" panose="020B0609020204030204" pitchFamily="49" charset="0"/>
              </a:rPr>
              <a:t>q = new Point(17, 100);  // point (17, 100)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  Point </a:t>
            </a:r>
            <a:r>
              <a:rPr lang="en-US" b="1" dirty="0">
                <a:latin typeface="Consolas" panose="020B0609020204030204" pitchFamily="49" charset="0"/>
              </a:rPr>
              <a:t>r = new Point(-1, -5);   // point (-1, -5</a:t>
            </a:r>
            <a:r>
              <a:rPr lang="en-US" b="1" dirty="0" smtClean="0">
                <a:latin typeface="Consolas" panose="020B0609020204030204" pitchFamily="49" charset="0"/>
              </a:rPr>
              <a:t>)</a:t>
            </a:r>
          </a:p>
          <a:p>
            <a:pPr marL="0" lvl="1"/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6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964733"/>
              </p:ext>
            </p:extLst>
          </p:nvPr>
        </p:nvGraphicFramePr>
        <p:xfrm>
          <a:off x="1981200" y="228600"/>
          <a:ext cx="44196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class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instance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300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instance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17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400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instance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-1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-5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609600"/>
            <a:ext cx="2286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class is loaded</a:t>
            </a:r>
          </a:p>
          <a:p>
            <a:r>
              <a:rPr lang="en-US" dirty="0" smtClean="0">
                <a:latin typeface="+mn-lt"/>
              </a:rPr>
              <a:t>into memory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2173069"/>
            <a:ext cx="220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instance with</a:t>
            </a:r>
          </a:p>
          <a:p>
            <a:r>
              <a:rPr lang="en-US" dirty="0" smtClean="0">
                <a:latin typeface="+mn-lt"/>
              </a:rPr>
              <a:t>state </a:t>
            </a:r>
            <a:r>
              <a:rPr lang="en-US" b="1" dirty="0" smtClean="0">
                <a:latin typeface="Consolas" panose="020B0609020204030204" pitchFamily="49" charset="0"/>
              </a:rPr>
              <a:t>(0, 0)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3697069"/>
            <a:ext cx="220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instance with</a:t>
            </a:r>
          </a:p>
          <a:p>
            <a:r>
              <a:rPr lang="en-US" dirty="0" smtClean="0">
                <a:latin typeface="+mn-lt"/>
              </a:rPr>
              <a:t>state </a:t>
            </a:r>
            <a:r>
              <a:rPr lang="en-US" b="1" dirty="0" smtClean="0">
                <a:latin typeface="Consolas" panose="020B0609020204030204" pitchFamily="49" charset="0"/>
              </a:rPr>
              <a:t>(17, 100)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5144869"/>
            <a:ext cx="220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instance with</a:t>
            </a:r>
          </a:p>
          <a:p>
            <a:r>
              <a:rPr lang="en-US" dirty="0" smtClean="0">
                <a:latin typeface="+mn-lt"/>
              </a:rPr>
              <a:t>state </a:t>
            </a:r>
            <a:r>
              <a:rPr lang="en-US" b="1" dirty="0" smtClean="0">
                <a:latin typeface="Consolas" panose="020B0609020204030204" pitchFamily="49" charset="0"/>
              </a:rPr>
              <a:t>(-1, -5)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835" y="6400800"/>
            <a:ext cx="2517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continued on next slide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20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98238"/>
              </p:ext>
            </p:extLst>
          </p:nvPr>
        </p:nvGraphicFramePr>
        <p:xfrm>
          <a:off x="1981200" y="228600"/>
          <a:ext cx="44196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500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main method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200a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q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300a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r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400a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600" y="609600"/>
            <a:ext cx="199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b="1" dirty="0" smtClean="0">
                <a:latin typeface="Consolas" panose="020B0609020204030204" pitchFamily="49" charset="0"/>
              </a:rPr>
              <a:t>main</a:t>
            </a:r>
            <a:r>
              <a:rPr lang="en-US" dirty="0" smtClean="0">
                <a:latin typeface="+mn-lt"/>
              </a:rPr>
              <a:t> method 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059720"/>
            <a:ext cx="1646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variables</a:t>
            </a:r>
          </a:p>
          <a:p>
            <a:r>
              <a:rPr lang="en-US" dirty="0" smtClean="0">
                <a:latin typeface="+mn-lt"/>
              </a:rPr>
              <a:t>created in the</a:t>
            </a:r>
          </a:p>
          <a:p>
            <a:r>
              <a:rPr lang="en-US" b="1" dirty="0" smtClean="0">
                <a:latin typeface="Consolas" panose="020B0609020204030204" pitchFamily="49" charset="0"/>
              </a:rPr>
              <a:t>main</a:t>
            </a:r>
            <a:r>
              <a:rPr lang="en-US" dirty="0" smtClean="0">
                <a:latin typeface="+mn-lt"/>
              </a:rPr>
              <a:t> method 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990600"/>
            <a:ext cx="2682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200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1383268"/>
            <a:ext cx="2675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300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1752600"/>
            <a:ext cx="2691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400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1981200" y="1143000"/>
            <a:ext cx="152400" cy="84005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7734300" y="1028700"/>
            <a:ext cx="152400" cy="2514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77000" y="2514600"/>
            <a:ext cx="23840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these are addresses</a:t>
            </a:r>
          </a:p>
          <a:p>
            <a:r>
              <a:rPr lang="en-US" dirty="0" smtClean="0">
                <a:latin typeface="+mn-lt"/>
              </a:rPr>
              <a:t>because </a:t>
            </a:r>
            <a:r>
              <a:rPr lang="en-US" b="1" dirty="0" smtClean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+mn-lt"/>
              </a:rPr>
              <a:t>, </a:t>
            </a:r>
            <a:r>
              <a:rPr lang="en-US" b="1" dirty="0" smtClean="0">
                <a:latin typeface="Consolas" panose="020B0609020204030204" pitchFamily="49" charset="0"/>
              </a:rPr>
              <a:t>q</a:t>
            </a:r>
            <a:r>
              <a:rPr lang="en-US" dirty="0" smtClean="0">
                <a:latin typeface="+mn-lt"/>
              </a:rPr>
              <a:t>, and </a:t>
            </a:r>
            <a:r>
              <a:rPr lang="en-US" b="1" dirty="0" smtClean="0">
                <a:latin typeface="Consolas" panose="020B0609020204030204" pitchFamily="49" charset="0"/>
              </a:rPr>
              <a:t>r</a:t>
            </a:r>
            <a:r>
              <a:rPr lang="en-US" dirty="0" smtClean="0">
                <a:latin typeface="+mn-lt"/>
              </a:rPr>
              <a:t> </a:t>
            </a:r>
          </a:p>
          <a:p>
            <a:r>
              <a:rPr lang="en-US" dirty="0" smtClean="0">
                <a:latin typeface="+mn-lt"/>
              </a:rPr>
              <a:t>are reference variables</a:t>
            </a:r>
          </a:p>
          <a:p>
            <a:r>
              <a:rPr lang="en-US" dirty="0" smtClean="0">
                <a:latin typeface="+mn-lt"/>
              </a:rPr>
              <a:t>(refer to objects)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65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versus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utility class is </a:t>
            </a:r>
            <a:r>
              <a:rPr lang="en-US" i="1" dirty="0" smtClean="0"/>
              <a:t>never</a:t>
            </a:r>
            <a:r>
              <a:rPr lang="en-US" dirty="0" smtClean="0"/>
              <a:t> used to create objects</a:t>
            </a:r>
          </a:p>
          <a:p>
            <a:r>
              <a:rPr lang="en-US" dirty="0" smtClean="0"/>
              <a:t>when you use a utility class only the class itself occupies any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26617" y="2895600"/>
            <a:ext cx="61366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public static void main(String[] </a:t>
            </a:r>
            <a:r>
              <a:rPr lang="en-US" b="1" dirty="0" err="1" smtClean="0">
                <a:latin typeface="Consolas" panose="020B0609020204030204" pitchFamily="49" charset="0"/>
              </a:rPr>
              <a:t>args</a:t>
            </a:r>
            <a:r>
              <a:rPr lang="en-US" b="1" dirty="0" smtClean="0">
                <a:latin typeface="Consolas" panose="020B0609020204030204" pitchFamily="49" charset="0"/>
              </a:rPr>
              <a:t>) {</a:t>
            </a:r>
          </a:p>
          <a:p>
            <a:pPr marL="0" lvl="1"/>
            <a:endParaRPr lang="en-US" b="1" dirty="0" smtClean="0">
              <a:latin typeface="Consolas" panose="020B0609020204030204" pitchFamily="49" charset="0"/>
            </a:endParaRPr>
          </a:p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  double x = </a:t>
            </a:r>
            <a:r>
              <a:rPr lang="en-US" b="1" dirty="0" err="1" smtClean="0">
                <a:latin typeface="Consolas" panose="020B0609020204030204" pitchFamily="49" charset="0"/>
              </a:rPr>
              <a:t>Math.cos</a:t>
            </a:r>
            <a:r>
              <a:rPr lang="en-US" b="1" dirty="0" smtClean="0">
                <a:latin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</a:rPr>
              <a:t>Math.PI</a:t>
            </a:r>
            <a:r>
              <a:rPr lang="en-US" b="1" dirty="0" smtClean="0">
                <a:latin typeface="Consolas" panose="020B0609020204030204" pitchFamily="49" charset="0"/>
              </a:rPr>
              <a:t> / 3.0);</a:t>
            </a:r>
          </a:p>
          <a:p>
            <a:pPr marL="0" lvl="1"/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 double y = </a:t>
            </a:r>
            <a:r>
              <a:rPr lang="en-US" b="1" dirty="0" err="1" smtClean="0">
                <a:latin typeface="Consolas" panose="020B0609020204030204" pitchFamily="49" charset="0"/>
              </a:rPr>
              <a:t>Math.sin</a:t>
            </a:r>
            <a:r>
              <a:rPr lang="en-US" b="1" dirty="0" smtClean="0">
                <a:latin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</a:rPr>
              <a:t>Math.PI</a:t>
            </a:r>
            <a:r>
              <a:rPr lang="en-US" b="1" dirty="0" smtClean="0">
                <a:latin typeface="Consolas" panose="020B0609020204030204" pitchFamily="49" charset="0"/>
              </a:rPr>
              <a:t> / 3.0);</a:t>
            </a:r>
          </a:p>
          <a:p>
            <a:pPr marL="0" lvl="1"/>
            <a:endParaRPr lang="en-US" b="1" dirty="0" smtClean="0">
              <a:latin typeface="Consolas" panose="020B0609020204030204" pitchFamily="49" charset="0"/>
            </a:endParaRPr>
          </a:p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  // notice that we never created a Math object</a:t>
            </a:r>
          </a:p>
          <a:p>
            <a:pPr marL="0" lvl="1"/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documenting code was not a new idea when Java was invented</a:t>
            </a:r>
          </a:p>
          <a:p>
            <a:pPr lvl="1"/>
            <a:r>
              <a:rPr lang="en-US" dirty="0"/>
              <a:t>however, Java was the first major language to embed documentation in the code and extract the documentation into readable electronic APIs</a:t>
            </a:r>
          </a:p>
          <a:p>
            <a:endParaRPr lang="en-US" dirty="0"/>
          </a:p>
          <a:p>
            <a:r>
              <a:rPr lang="en-US" dirty="0"/>
              <a:t>the tool that generates API documents from comments embedded in the code is called Javadoc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78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787636"/>
              </p:ext>
            </p:extLst>
          </p:nvPr>
        </p:nvGraphicFramePr>
        <p:xfrm>
          <a:off x="1981200" y="228600"/>
          <a:ext cx="44196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Math class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PI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3.1415....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2.7182....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main</a:t>
                      </a:r>
                      <a:r>
                        <a:rPr lang="en-US" b="1" baseline="0" dirty="0" smtClean="0">
                          <a:latin typeface="Consolas" panose="020B0609020204030204" pitchFamily="49" charset="0"/>
                        </a:rPr>
                        <a:t> method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0.8660....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0.5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609600"/>
            <a:ext cx="24431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Math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class is loaded</a:t>
            </a:r>
          </a:p>
          <a:p>
            <a:r>
              <a:rPr lang="en-US" dirty="0" smtClean="0">
                <a:latin typeface="+mn-lt"/>
              </a:rPr>
              <a:t>into memory but there</a:t>
            </a:r>
          </a:p>
          <a:p>
            <a:r>
              <a:rPr lang="en-US" dirty="0" smtClean="0">
                <a:latin typeface="+mn-lt"/>
              </a:rPr>
              <a:t>are no </a:t>
            </a:r>
            <a:r>
              <a:rPr lang="en-US" b="1" dirty="0" smtClean="0">
                <a:latin typeface="Consolas" panose="020B0609020204030204" pitchFamily="49" charset="0"/>
              </a:rPr>
              <a:t>Math</a:t>
            </a:r>
            <a:r>
              <a:rPr lang="en-US" dirty="0" smtClean="0">
                <a:latin typeface="+mn-lt"/>
              </a:rPr>
              <a:t> instances</a:t>
            </a:r>
            <a:endParaRPr lang="en-US" dirty="0">
              <a:latin typeface="+mn-lt"/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7734300" y="2162770"/>
            <a:ext cx="152400" cy="2514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77000" y="3648670"/>
            <a:ext cx="22433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these are values (not</a:t>
            </a:r>
          </a:p>
          <a:p>
            <a:r>
              <a:rPr lang="en-US" dirty="0" smtClean="0">
                <a:latin typeface="+mn-lt"/>
              </a:rPr>
              <a:t>addresses) because</a:t>
            </a:r>
          </a:p>
          <a:p>
            <a:r>
              <a:rPr lang="en-US" b="1" dirty="0" smtClean="0">
                <a:latin typeface="Consolas" panose="020B0609020204030204" pitchFamily="49" charset="0"/>
              </a:rPr>
              <a:t>x</a:t>
            </a:r>
            <a:r>
              <a:rPr lang="en-US" dirty="0" smtClean="0">
                <a:latin typeface="+mn-lt"/>
              </a:rPr>
              <a:t> and </a:t>
            </a:r>
            <a:r>
              <a:rPr lang="en-US" b="1" dirty="0" smtClean="0">
                <a:latin typeface="Consolas" panose="020B0609020204030204" pitchFamily="49" charset="0"/>
              </a:rPr>
              <a:t>y</a:t>
            </a:r>
            <a:r>
              <a:rPr lang="en-US" dirty="0" smtClean="0">
                <a:latin typeface="+mn-lt"/>
              </a:rPr>
              <a:t> are primitive</a:t>
            </a:r>
          </a:p>
          <a:p>
            <a:r>
              <a:rPr lang="en-US" dirty="0" smtClean="0">
                <a:latin typeface="+mn-lt"/>
              </a:rPr>
              <a:t>variables (</a:t>
            </a:r>
            <a:r>
              <a:rPr lang="en-US" b="1" dirty="0" smtClean="0">
                <a:latin typeface="Consolas" panose="020B0609020204030204" pitchFamily="49" charset="0"/>
              </a:rPr>
              <a:t>double</a:t>
            </a:r>
            <a:r>
              <a:rPr lang="en-US" dirty="0" smtClean="0">
                <a:latin typeface="+mn-lt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10437" y="2526268"/>
            <a:ext cx="220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i="1" dirty="0" smtClean="0">
                <a:latin typeface="+mn-lt"/>
              </a:rPr>
              <a:t>value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cos(</a:t>
            </a:r>
            <a:r>
              <a:rPr lang="el-GR" b="1" dirty="0" smtClean="0">
                <a:latin typeface="Consolas"/>
              </a:rPr>
              <a:t>π</a:t>
            </a:r>
            <a:r>
              <a:rPr lang="en-US" b="1" dirty="0" smtClean="0">
                <a:latin typeface="Consolas"/>
              </a:rPr>
              <a:t>/3)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2907268"/>
            <a:ext cx="220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i="1" dirty="0" smtClean="0">
                <a:latin typeface="+mn-lt"/>
              </a:rPr>
              <a:t>value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sin(</a:t>
            </a:r>
            <a:r>
              <a:rPr lang="el-GR" b="1" dirty="0" smtClean="0">
                <a:latin typeface="Consolas"/>
              </a:rPr>
              <a:t>π</a:t>
            </a:r>
            <a:r>
              <a:rPr lang="en-US" b="1" dirty="0" smtClean="0">
                <a:latin typeface="Consolas"/>
              </a:rPr>
              <a:t>/3)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74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implement a utility class that helps you calculate Einstein's famous mass-energy equivalence </a:t>
            </a:r>
            <a:r>
              <a:rPr lang="en-US" dirty="0" smtClean="0"/>
              <a:t>equation</a:t>
            </a:r>
            <a:br>
              <a:rPr lang="en-US" dirty="0" smtClean="0"/>
            </a:br>
            <a:r>
              <a:rPr lang="en-US" dirty="0" smtClean="0"/>
              <a:t>E </a:t>
            </a:r>
            <a:r>
              <a:rPr lang="en-US" dirty="0"/>
              <a:t>= mc</a:t>
            </a:r>
            <a:r>
              <a:rPr lang="en-US" baseline="30000" dirty="0"/>
              <a:t>2</a:t>
            </a:r>
            <a:r>
              <a:rPr lang="en-US" dirty="0"/>
              <a:t> where </a:t>
            </a:r>
            <a:endParaRPr lang="en-US" dirty="0" smtClean="0"/>
          </a:p>
          <a:p>
            <a:pPr lvl="1"/>
            <a:r>
              <a:rPr lang="en-US" dirty="0" smtClean="0"/>
              <a:t>m </a:t>
            </a:r>
            <a:r>
              <a:rPr lang="en-US" dirty="0"/>
              <a:t>is mass (in </a:t>
            </a:r>
            <a:r>
              <a:rPr lang="en-US" dirty="0" smtClean="0"/>
              <a:t>kilograms)</a:t>
            </a:r>
          </a:p>
          <a:p>
            <a:pPr lvl="1"/>
            <a:r>
              <a:rPr lang="en-US" dirty="0" smtClean="0"/>
              <a:t>c </a:t>
            </a:r>
            <a:r>
              <a:rPr lang="en-US" dirty="0"/>
              <a:t>is the speed of light (in </a:t>
            </a:r>
            <a:r>
              <a:rPr lang="en-US" dirty="0" err="1"/>
              <a:t>metres</a:t>
            </a:r>
            <a:r>
              <a:rPr lang="en-US" dirty="0"/>
              <a:t> per </a:t>
            </a:r>
            <a:r>
              <a:rPr lang="en-US" dirty="0" smtClean="0"/>
              <a:t>second)</a:t>
            </a:r>
          </a:p>
          <a:p>
            <a:pPr lvl="1"/>
            <a:r>
              <a:rPr lang="en-US" dirty="0" smtClean="0"/>
              <a:t>E </a:t>
            </a:r>
            <a:r>
              <a:rPr lang="en-US" dirty="0"/>
              <a:t>is energy (in joules)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 smtClean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final double 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C = 299792458;</a:t>
            </a:r>
          </a:p>
          <a:p>
            <a:endParaRPr lang="en-US" dirty="0">
              <a:solidFill>
                <a:schemeClr val="bg1"/>
              </a:solidFill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double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massEnergy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(double mass) {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mass *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 * 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Relativity.C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}</a:t>
            </a:r>
            <a:endParaRPr lang="en-US" dirty="0">
              <a:solidFill>
                <a:schemeClr val="bg1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Start by creating a package, giving the class a name, and creating the class body block.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double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massEnergy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(double mass) {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mass *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 * 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Relativity.C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}</a:t>
            </a:r>
            <a:endParaRPr lang="en-US" dirty="0">
              <a:solidFill>
                <a:schemeClr val="bg1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Add a field that represents the speed of 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mass)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 = mass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energy;</a:t>
            </a:r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Add a method to 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741" t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27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mass)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 = mass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energy;</a:t>
            </a:r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Add a method to 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741" t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79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OneGram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main(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String</a:t>
            </a:r>
            <a:r>
              <a:rPr lang="en-US" dirty="0" smtClean="0">
                <a:latin typeface="Consolas"/>
              </a:rPr>
              <a:t>[]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mass = 0.001; </a:t>
            </a:r>
            <a:endParaRPr lang="en-US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(mass);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System.out.println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"1 gram = "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energy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Joules"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Here's a program that uses (a client) the </a:t>
            </a:r>
            <a:r>
              <a:rPr lang="en-US" b="1" dirty="0" smtClean="0">
                <a:latin typeface="Consolas" panose="020B0609020204030204" pitchFamily="49" charset="0"/>
              </a:rPr>
              <a:t>Relativity</a:t>
            </a:r>
            <a:r>
              <a:rPr lang="en-US" dirty="0" smtClean="0"/>
              <a:t> utility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Fields 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14B1CC-9429-489D-B32D-4553ABC9A1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is a member that holds data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constant field is usually declared by specifying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modifiers</a:t>
            </a:r>
            <a:endParaRPr lang="en-CA" sz="2000" dirty="0" smtClean="0"/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access modifier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endParaRPr lang="en-CA" sz="21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static modifier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static</a:t>
            </a:r>
            <a:endParaRPr lang="en-CA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final modifier 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final</a:t>
            </a: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type	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name			</a:t>
            </a:r>
            <a:r>
              <a:rPr lang="en-US" sz="1800" b="1" i="1" dirty="0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value			</a:t>
            </a:r>
            <a:r>
              <a:rPr lang="en-US" sz="1800" b="1" i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299792458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608013" y="1411288"/>
            <a:ext cx="5376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lvl="0" indent="-273050">
              <a:spcBef>
                <a:spcPts val="600"/>
              </a:spcBef>
              <a:buClr>
                <a:srgbClr val="DDDDDD"/>
              </a:buClr>
              <a:buSzPct val="76000"/>
            </a:pP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i="1" dirty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b="1" i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= 299792458;</a:t>
            </a:r>
          </a:p>
        </p:txBody>
      </p:sp>
    </p:spTree>
    <p:extLst>
      <p:ext uri="{BB962C8B-B14F-4D97-AF65-F5344CB8AC3E}">
        <p14:creationId xmlns:p14="http://schemas.microsoft.com/office/powerpoint/2010/main" val="321750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Fields</a:t>
            </a:r>
            <a:endParaRPr lang="en-US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CA20D2-0610-45B0-ACB5-CAA44AC145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 names must be unique in a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scope of a field is the entire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[notes] use the term “field” only for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5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4EC922-9C61-4EFA-81D1-DAFD447B9A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 is visible to all clients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92392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Relativity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speedOfLight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Relativity.C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7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Javadoc processes </a:t>
            </a:r>
            <a:r>
              <a:rPr lang="en-CA" i="1" dirty="0"/>
              <a:t>doc comments</a:t>
            </a:r>
            <a:r>
              <a:rPr lang="en-CA" dirty="0"/>
              <a:t> that immediately precede a class, attribute, constructor or method declaration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doc comments delimited by </a:t>
            </a:r>
            <a:r>
              <a:rPr lang="en-CA" sz="2000" b="1" dirty="0">
                <a:latin typeface="Courier New" pitchFamily="49" charset="0"/>
                <a:cs typeface="Courier New" pitchFamily="49" charset="0"/>
              </a:rPr>
              <a:t>/**</a:t>
            </a:r>
            <a:r>
              <a:rPr lang="en-CA" dirty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doc </a:t>
            </a:r>
            <a:r>
              <a:rPr lang="en-CA" dirty="0"/>
              <a:t>comment written in HTML and made up of two parts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/>
              <a:t>a description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first sentence of description gets copied to the summary section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only one description block; can use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en-CA" dirty="0">
                <a:cs typeface="Courier New" pitchFamily="49" charset="0"/>
              </a:rPr>
              <a:t> </a:t>
            </a:r>
            <a:r>
              <a:rPr lang="en-CA" dirty="0"/>
              <a:t>to create separate paragraphs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/>
              <a:t>block tags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begin with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dirty="0"/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(@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dirty="0"/>
              <a:t>,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@return</a:t>
            </a:r>
            <a:r>
              <a:rPr lang="en-CA" dirty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@throws</a:t>
            </a:r>
            <a:r>
              <a:rPr lang="en-CA" dirty="0" smtClean="0"/>
              <a:t> and many others)</a:t>
            </a:r>
            <a:endParaRPr lang="en-CA" dirty="0"/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@pre.</a:t>
            </a:r>
            <a:r>
              <a:rPr lang="en-CA" dirty="0"/>
              <a:t> is </a:t>
            </a:r>
            <a:r>
              <a:rPr lang="en-CA" dirty="0" smtClean="0"/>
              <a:t>a non-standard </a:t>
            </a:r>
            <a:r>
              <a:rPr lang="en-CA" dirty="0"/>
              <a:t>(custom tag used in </a:t>
            </a:r>
            <a:r>
              <a:rPr lang="en-CA" dirty="0" smtClean="0"/>
              <a:t>EECS1030) for documenting preconditions</a:t>
            </a:r>
            <a:endParaRPr lang="en-CA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B8F8AD-668B-4680-A5CC-AB837872F0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one copy of the field</a:t>
            </a:r>
            <a:r>
              <a:rPr lang="en-US" dirty="0" smtClean="0"/>
              <a:t>, and the field is associated with the class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object created from a class declaring a static field shares the same copy of the field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textbook uses the term </a:t>
            </a:r>
            <a:r>
              <a:rPr lang="en-CA" i="1" dirty="0" smtClean="0"/>
              <a:t>static variable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 commonly called </a:t>
            </a:r>
            <a:r>
              <a:rPr lang="en-CA" i="1" dirty="0" smtClean="0"/>
              <a:t>class variable</a:t>
            </a: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CE2455-FDFD-4C5A-9679-78F55A4A7B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3886200" cy="761999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en-CA" sz="1600" dirty="0" smtClean="0"/>
              <a:t>Relativity y = new Relativity();</a:t>
            </a:r>
          </a:p>
          <a:p>
            <a:pPr eaLnBrk="1" hangingPunct="1"/>
            <a:r>
              <a:rPr lang="en-CA" sz="1600" dirty="0" smtClean="0"/>
              <a:t>Relativity z = new Relativity();</a:t>
            </a:r>
            <a:endParaRPr lang="en-US" sz="16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28599"/>
              </p:ext>
            </p:extLst>
          </p:nvPr>
        </p:nvGraphicFramePr>
        <p:xfrm>
          <a:off x="1600200" y="517525"/>
          <a:ext cx="7239000" cy="14833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client invocation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92670"/>
              </p:ext>
            </p:extLst>
          </p:nvPr>
        </p:nvGraphicFramePr>
        <p:xfrm>
          <a:off x="1600200" y="2590800"/>
          <a:ext cx="723900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Relativity </a:t>
                      </a:r>
                      <a:r>
                        <a:rPr lang="en-CA" dirty="0" smtClean="0"/>
                        <a:t>class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299792458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46401"/>
              </p:ext>
            </p:extLst>
          </p:nvPr>
        </p:nvGraphicFramePr>
        <p:xfrm>
          <a:off x="4237038" y="39624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Relativity </a:t>
                      </a:r>
                      <a:r>
                        <a:rPr lang="en-CA" dirty="0" smtClean="0"/>
                        <a:t>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482407"/>
              </p:ext>
            </p:extLst>
          </p:nvPr>
        </p:nvGraphicFramePr>
        <p:xfrm>
          <a:off x="4237038" y="52578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Relativity </a:t>
                      </a:r>
                      <a:r>
                        <a:rPr lang="en-CA" dirty="0" smtClean="0"/>
                        <a:t>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166513"/>
              </p:ext>
            </p:extLst>
          </p:nvPr>
        </p:nvGraphicFramePr>
        <p:xfrm>
          <a:off x="1600200" y="1620520"/>
          <a:ext cx="7239000" cy="74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34200" y="1306513"/>
            <a:ext cx="8739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1000a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34200" y="1687513"/>
            <a:ext cx="8739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1100a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3581400"/>
            <a:ext cx="2286000" cy="369888"/>
            <a:chOff x="457200" y="3581400"/>
            <a:chExt cx="2286000" cy="369332"/>
          </a:xfrm>
        </p:grpSpPr>
        <p:sp>
          <p:nvSpPr>
            <p:cNvPr id="25696" name="TextBox 16"/>
            <p:cNvSpPr txBox="1">
              <a:spLocks noChangeArrowheads="1"/>
            </p:cNvSpPr>
            <p:nvPr/>
          </p:nvSpPr>
          <p:spPr bwMode="auto">
            <a:xfrm>
              <a:off x="457200" y="3581400"/>
              <a:ext cx="17245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2060"/>
                  </a:solidFill>
                  <a:latin typeface="Constantia" pitchFamily="18" charset="0"/>
                </a:rPr>
                <a:t>belongs to class</a:t>
              </a:r>
              <a:endParaRPr lang="en-US" dirty="0">
                <a:solidFill>
                  <a:srgbClr val="002060"/>
                </a:solidFill>
                <a:latin typeface="Constantia" pitchFamily="18" charset="0"/>
              </a:endParaRPr>
            </a:p>
          </p:txBody>
        </p:sp>
        <p:cxnSp>
          <p:nvCxnSpPr>
            <p:cNvPr id="19" name="Straight Arrow Connector 18"/>
            <p:cNvCxnSpPr>
              <a:stCxn id="25696" idx="3"/>
            </p:cNvCxnSpPr>
            <p:nvPr/>
          </p:nvCxnSpPr>
          <p:spPr>
            <a:xfrm flipV="1">
              <a:off x="2181225" y="3581400"/>
              <a:ext cx="561975" cy="18545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57200" y="4191000"/>
            <a:ext cx="3581400" cy="646331"/>
            <a:chOff x="457200" y="4191000"/>
            <a:chExt cx="3581400" cy="646549"/>
          </a:xfrm>
        </p:grpSpPr>
        <p:sp>
          <p:nvSpPr>
            <p:cNvPr id="25694" name="TextBox 21"/>
            <p:cNvSpPr txBox="1">
              <a:spLocks noChangeArrowheads="1"/>
            </p:cNvSpPr>
            <p:nvPr/>
          </p:nvSpPr>
          <p:spPr bwMode="auto">
            <a:xfrm>
              <a:off x="457200" y="4191000"/>
              <a:ext cx="1199496" cy="646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2060"/>
                  </a:solidFill>
                  <a:latin typeface="Constantia" pitchFamily="18" charset="0"/>
                </a:rPr>
                <a:t>no copy of</a:t>
              </a:r>
            </a:p>
            <a:p>
              <a:r>
                <a:rPr lang="en-CA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endPara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352800" y="4572129"/>
              <a:ext cx="685800" cy="158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rot="16200000" flipH="1">
            <a:off x="3047206" y="4877594"/>
            <a:ext cx="1296988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01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 Client Access 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should access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field without using an object reference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 the class name followed by a period followed by the attribute name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720725" y="2967038"/>
            <a:ext cx="7702550" cy="2671762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149.6 * 1e9;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b="1" dirty="0" err="1">
                <a:solidFill>
                  <a:srgbClr val="000000"/>
                </a:solidFill>
                <a:latin typeface="Consolas"/>
                <a:cs typeface="Courier New" pitchFamily="49" charset="0"/>
              </a:rPr>
              <a:t>Relativity.</a:t>
            </a:r>
            <a:r>
              <a:rPr lang="en-US" b="1" i="1" dirty="0" err="1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time for light to travel from sun to earth 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endParaRPr lang="en-US" b="1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seconds"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5726668"/>
            <a:ext cx="892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time for light to travel from sun to earth 499.01188641643546 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Attribute Client Access 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legal, </a:t>
            </a:r>
            <a:r>
              <a:rPr lang="en-CA" i="1" dirty="0" smtClean="0"/>
              <a:t>but considered bad form</a:t>
            </a:r>
            <a:r>
              <a:rPr lang="en-CA" dirty="0" smtClean="0"/>
              <a:t>, to access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attribute using an object</a:t>
            </a:r>
            <a:endParaRPr lang="en-CA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0725" y="2967038"/>
            <a:ext cx="7702550" cy="2671762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149.6 * 1e9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Relativity y = new Relativity();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y.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time for light to travel from sun to earth 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endParaRPr lang="en-US" b="1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seconds"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5726668"/>
            <a:ext cx="892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time for light to travel from sun to earth 499.01188641643546 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2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2977E2-DFB3-46CE-A730-0BC226A28E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can only be assigned to once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fields are typically assigned when they are declared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final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i="1" dirty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sz="1800" b="1" i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= 299792458;</a:t>
            </a:r>
            <a:endParaRPr lang="en-CA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fields are intended to be constant values that are a meaningful part of the abstraction provided by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1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Primitive Types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A27D60-A2BC-4F35-9A6F-0DC70CBB6D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primitive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Relativity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double C = 299792458;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3581400"/>
            <a:ext cx="7702550" cy="2438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// client of Relativity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Relativity.C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100; 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// will not compile;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			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// field C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                  //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is 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//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previously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assigned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3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Immutable Types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F1B2A-55D4-46E7-8663-AD91291730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immutable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is immutable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has no methods to change its contents</a:t>
            </a:r>
            <a:endParaRPr lang="en-US" dirty="0"/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720725" y="1828800"/>
            <a:ext cx="7702550" cy="9239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String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"peek-a-boo";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213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NothingToHide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NothingToHide.X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"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-see-you";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     // will not compile;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field X is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previously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assigned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3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AD816-554B-435A-9F41-6AAFF4B4DD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 are not logically constant; their state can be changed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720725" y="2209800"/>
            <a:ext cx="7702550" cy="120032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ReallyNothingToHide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Fraction HALF = 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					new Fraction(1, 2);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3733800"/>
            <a:ext cx="770255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ReallyNothingToHide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ReallyNothingToHide.HALF.setDenominator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(3); 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                               // works!!</a:t>
            </a:r>
            <a:br>
              <a:rPr lang="en-CA" b="1" dirty="0" smtClean="0">
                <a:latin typeface="Courier New" pitchFamily="49" charset="0"/>
                <a:cs typeface="Courier New" pitchFamily="49" charset="0"/>
              </a:rPr>
            </a:b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                                // HALF is now 1/3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4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CC6A41-2189-4995-9BAD-248A3B393C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48984"/>
              </p:ext>
            </p:extLst>
          </p:nvPr>
        </p:nvGraphicFramePr>
        <p:xfrm>
          <a:off x="720725" y="1524000"/>
          <a:ext cx="7470775" cy="3378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08075"/>
                <a:gridCol w="1762275"/>
                <a:gridCol w="827307"/>
                <a:gridCol w="3773118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ReallyNothingToHide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800" b="0" dirty="0" smtClean="0">
                          <a:latin typeface="+mn-lt"/>
                          <a:cs typeface="Courier New" pitchFamily="49" charset="0"/>
                        </a:rPr>
                        <a:t>class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final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HALF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192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700a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final!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final!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5410200"/>
            <a:ext cx="770255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ReallyNothingToHide.HALF.setDenominator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(3);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0" y="3821111"/>
            <a:ext cx="1048767" cy="369332"/>
            <a:chOff x="6096000" y="3821668"/>
            <a:chExt cx="1048767" cy="368778"/>
          </a:xfrm>
        </p:grpSpPr>
        <p:sp>
          <p:nvSpPr>
            <p:cNvPr id="31797" name="TextBox 9"/>
            <p:cNvSpPr txBox="1">
              <a:spLocks noChangeArrowheads="1"/>
            </p:cNvSpPr>
            <p:nvPr/>
          </p:nvSpPr>
          <p:spPr bwMode="auto">
            <a:xfrm>
              <a:off x="6822243" y="3821668"/>
              <a:ext cx="322524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6096000" y="3886657"/>
              <a:ext cx="533400" cy="1521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108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0D712-9A34-4C9C-8C1F-71F05C73F7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086100"/>
            <a:ext cx="8229600" cy="1257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avoid using mutable types as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constants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not logically constant</a:t>
            </a:r>
          </a:p>
          <a:p>
            <a:pPr marL="274638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057400"/>
            <a:ext cx="8229600" cy="1905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min</a:t>
            </a:r>
          </a:p>
          <a:p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max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value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// implementation not shown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Eclipse will generate an empty Javadoc comment for you if you right-click on the method header and choose </a:t>
            </a:r>
            <a:r>
              <a:rPr lang="en-US" dirty="0" err="1" smtClean="0">
                <a:latin typeface="+mn-lt"/>
              </a:rPr>
              <a:t>Source</a:t>
            </a:r>
            <a:r>
              <a:rPr lang="en-US" dirty="0" err="1" smtClean="0">
                <a:latin typeface="+mn-lt"/>
                <a:sym typeface="Symbol"/>
              </a:rPr>
              <a:t></a:t>
            </a:r>
            <a:r>
              <a:rPr lang="en-US" dirty="0" err="1" smtClean="0">
                <a:latin typeface="+mn-lt"/>
              </a:rPr>
              <a:t>Generate</a:t>
            </a:r>
            <a:r>
              <a:rPr lang="en-US" dirty="0" smtClean="0">
                <a:latin typeface="+mn-lt"/>
              </a:rPr>
              <a:t> Element Comment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752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new Relativity </a:t>
            </a:r>
            <a:r>
              <a:rPr lang="en-CA" dirty="0" smtClean="0"/>
              <a:t>objects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CDCE8-E3AD-443A-9945-E1A31598D7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our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Relativity </a:t>
            </a:r>
            <a:r>
              <a:rPr lang="en-CA" dirty="0" smtClean="0"/>
              <a:t>class does not expose a constructor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</a:t>
            </a:r>
            <a:br>
              <a:rPr lang="en-CA" dirty="0" smtClean="0"/>
            </a:br>
            <a:endParaRPr lang="en-US" dirty="0" smtClean="0"/>
          </a:p>
          <a:p>
            <a:pPr lvl="4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Relativity y = new Relativity();</a:t>
            </a:r>
            <a:b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	is legal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dirty="0" smtClean="0"/>
              <a:t>if you do not define any constructors, Java will generate a default no-argument constructor for you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100" dirty="0" smtClean="0"/>
              <a:t>e.g., we get the </a:t>
            </a: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sz="2100" dirty="0" smtClean="0"/>
              <a:t> constructor</a:t>
            </a:r>
            <a:br>
              <a:rPr lang="en-CA" sz="2100" dirty="0" smtClean="0"/>
            </a:b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public Relativity() { }</a:t>
            </a: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dirty="0" smtClean="0"/>
              <a:t>even though we did not implement it</a:t>
            </a:r>
          </a:p>
        </p:txBody>
      </p:sp>
    </p:spTree>
    <p:extLst>
      <p:ext uri="{BB962C8B-B14F-4D97-AF65-F5344CB8AC3E}">
        <p14:creationId xmlns:p14="http://schemas.microsoft.com/office/powerpoint/2010/main" val="39524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in a utility class you can prevent a client from making new instances of your class by declaring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cs typeface="Courier New" pitchFamily="49" charset="0"/>
              </a:rPr>
              <a:t> constructor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>
                <a:cs typeface="Courier New" pitchFamily="49" charset="0"/>
              </a:rPr>
              <a:t>a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CA" dirty="0" smtClean="0">
                <a:cs typeface="Courier New" pitchFamily="49" charset="0"/>
              </a:rPr>
              <a:t> field, constructor, or method can only be used inside the class that it is declared in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Preventing instantiation</a:t>
            </a:r>
            <a:endParaRPr lang="en-US" dirty="0" smtClean="0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84B03-B309-4129-9F2F-D48337F60EC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30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362200"/>
            <a:ext cx="81534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CE0E1-D9E7-4B0F-9F33-7C51ABF46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Relativity()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3F7F5F"/>
                </a:solidFill>
                <a:latin typeface="Consolas"/>
              </a:rPr>
              <a:t>    // private and empty by design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mass) {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energy = mass 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energy;</a:t>
            </a:r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87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Introduction to Testing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31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testing code is a vital part of the development process</a:t>
            </a:r>
          </a:p>
          <a:p>
            <a:r>
              <a:rPr lang="en-CA" dirty="0" smtClean="0"/>
              <a:t>the goal of testing is to find defects in your code</a:t>
            </a:r>
          </a:p>
          <a:p>
            <a:pPr lvl="1"/>
            <a:r>
              <a:rPr lang="en-CA" dirty="0"/>
              <a:t>Program testing can be a very effective way to show the presence of bugs, but it is hopelessly inadequate for showing their absence. </a:t>
            </a:r>
            <a:br>
              <a:rPr lang="en-CA" dirty="0"/>
            </a:br>
            <a:r>
              <a:rPr lang="en-CA" dirty="0"/>
              <a:t>—</a:t>
            </a:r>
            <a:r>
              <a:rPr lang="en-CA" dirty="0" err="1">
                <a:hlinkClick r:id="rId2"/>
              </a:rPr>
              <a:t>Edsger</a:t>
            </a:r>
            <a:r>
              <a:rPr lang="en-CA" dirty="0">
                <a:hlinkClick r:id="rId2"/>
              </a:rPr>
              <a:t> W. </a:t>
            </a:r>
            <a:r>
              <a:rPr lang="en-CA" dirty="0" err="1" smtClean="0">
                <a:hlinkClick r:id="rId2"/>
              </a:rPr>
              <a:t>Dijkstra</a:t>
            </a:r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9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with a main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before Lab 1, if I had asked you to test your worksheet 1 methods you probably would have written a main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420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avg</a:t>
            </a:r>
            <a:endParaRPr lang="en-US" u="sng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"average of %d, %d, and %d 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 +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Test2E.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swap2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(3);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(5);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"swap2(%s) : %s"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3762391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 err="1">
                <a:solidFill>
                  <a:srgbClr val="3F7F5F"/>
                </a:solidFill>
                <a:latin typeface="Consolas" panose="020B0609020204030204" pitchFamily="49" charset="0"/>
              </a:rPr>
              <a:t>allGreaterThan</a:t>
            </a:r>
            <a:endParaRPr lang="en-US" sz="14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.clear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(4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(5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(6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(7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(8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14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400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allGreaterThan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(%</a:t>
            </a:r>
            <a:r>
              <a:rPr lang="en-US" sz="1400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s, %s) 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: %s"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5, Test2E.</a:t>
            </a:r>
            <a:r>
              <a:rPr lang="en-US" sz="1400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allGreaterThan(</a:t>
            </a:r>
            <a:r>
              <a:rPr lang="en-US" sz="1400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, 5)));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 err="1">
                <a:solidFill>
                  <a:srgbClr val="3F7F5F"/>
                </a:solidFill>
                <a:latin typeface="Consolas" panose="020B0609020204030204" pitchFamily="49" charset="0"/>
              </a:rPr>
              <a:t>toInt</a:t>
            </a:r>
            <a:endParaRPr lang="en-US" sz="14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.clear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(3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14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400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toInt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(%s) : %d"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(), Test2E.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toInt(</a:t>
            </a:r>
            <a:r>
              <a:rPr lang="en-US" sz="1400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)));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945293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with a main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running the main method results in the following output: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average of 1, 1, and 1 : 1.0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swap2([3, 5]) : [5, 3]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allGreaterThan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([4, 5, 6, 7, 8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], 5)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: [6, 7, 8]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  <a:latin typeface="Consolas" panose="020B0609020204030204" pitchFamily="49" charset="0"/>
              </a:rPr>
              <a:t>toInt([1, 2, 3]) : 123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720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with a main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testing using a single main method has some disadvantages:</a:t>
            </a:r>
          </a:p>
          <a:p>
            <a:pPr lvl="1"/>
            <a:r>
              <a:rPr lang="en-US" dirty="0" smtClean="0"/>
              <a:t>someone has to examine the output to determine if the tests have passed or failed</a:t>
            </a:r>
          </a:p>
          <a:p>
            <a:pPr lvl="1"/>
            <a:r>
              <a:rPr lang="en-US" dirty="0" smtClean="0"/>
              <a:t>all of the tests are in one method</a:t>
            </a:r>
          </a:p>
          <a:p>
            <a:pPr lvl="2"/>
            <a:r>
              <a:rPr lang="en-US" dirty="0" smtClean="0"/>
              <a:t>we can’t run tests independently from one another</a:t>
            </a:r>
          </a:p>
          <a:p>
            <a:pPr lvl="2"/>
            <a:r>
              <a:rPr lang="en-US" dirty="0" smtClean="0"/>
              <a:t>there is no easy way to pick which tests we want to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4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362200"/>
            <a:ext cx="8229600" cy="685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The first sentence of the documentation should be short summary of the method; this sentence appears in the method summary section.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93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r>
              <a:rPr lang="en-US" dirty="0" smtClean="0"/>
              <a:t> is a unit test framework</a:t>
            </a:r>
          </a:p>
          <a:p>
            <a:r>
              <a:rPr lang="en-US" dirty="0" smtClean="0"/>
              <a:t>“A framework is a semi-complete application. A framework provides a reusable, common structure to share among applications.”</a:t>
            </a:r>
          </a:p>
          <a:p>
            <a:pPr lvl="1"/>
            <a:r>
              <a:rPr lang="en-CA" dirty="0"/>
              <a:t>from the book </a:t>
            </a:r>
            <a:r>
              <a:rPr lang="en-CA" dirty="0" err="1"/>
              <a:t>JUnit</a:t>
            </a:r>
            <a:r>
              <a:rPr lang="en-CA" dirty="0"/>
              <a:t> in Action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608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“A </a:t>
            </a:r>
            <a:r>
              <a:rPr lang="en-CA" dirty="0"/>
              <a:t>unit test examines the behavior of a distinct unit of work. Within a Java application, the </a:t>
            </a:r>
            <a:r>
              <a:rPr lang="en-CA" dirty="0" smtClean="0"/>
              <a:t>“distinct </a:t>
            </a:r>
            <a:r>
              <a:rPr lang="en-CA" dirty="0"/>
              <a:t>unit of </a:t>
            </a:r>
            <a:r>
              <a:rPr lang="en-CA" dirty="0" smtClean="0"/>
              <a:t>work” </a:t>
            </a:r>
            <a:r>
              <a:rPr lang="en-CA" dirty="0"/>
              <a:t>is often (but not always) a single method. … A unit of work is a task that isn't directly dependent on the completion of any other task</a:t>
            </a:r>
            <a:r>
              <a:rPr lang="en-CA" dirty="0" smtClean="0"/>
              <a:t>.”</a:t>
            </a:r>
            <a:endParaRPr lang="en-CA" dirty="0"/>
          </a:p>
          <a:p>
            <a:pPr lvl="1"/>
            <a:r>
              <a:rPr lang="en-CA" dirty="0"/>
              <a:t>from the book </a:t>
            </a:r>
            <a:r>
              <a:rPr lang="en-CA" dirty="0" err="1"/>
              <a:t>JUnit</a:t>
            </a:r>
            <a:r>
              <a:rPr lang="en-CA" dirty="0"/>
              <a:t> in 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610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JUnit</a:t>
            </a:r>
            <a:r>
              <a:rPr lang="en-US" dirty="0" smtClean="0"/>
              <a:t> test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write a test for the worksheet 1 method </a:t>
            </a:r>
            <a:r>
              <a:rPr lang="en-US" dirty="0" err="1" smtClean="0">
                <a:latin typeface="Consolas" panose="020B0609020204030204" pitchFamily="49" charset="0"/>
              </a:rPr>
              <a:t>avg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we need a class to write the test in</a:t>
            </a:r>
          </a:p>
          <a:p>
            <a:r>
              <a:rPr lang="en-US" dirty="0" smtClean="0"/>
              <a:t>we need to import the </a:t>
            </a:r>
            <a:r>
              <a:rPr lang="en-US" dirty="0" err="1" smtClean="0"/>
              <a:t>JUnit</a:t>
            </a:r>
            <a:r>
              <a:rPr lang="en-US" dirty="0" smtClean="0"/>
              <a:t> library</a:t>
            </a:r>
          </a:p>
          <a:p>
            <a:r>
              <a:rPr lang="en-US" dirty="0" smtClean="0"/>
              <a:t>we need to write a method that implements the test</a:t>
            </a:r>
          </a:p>
          <a:p>
            <a:endParaRPr lang="en-US" dirty="0"/>
          </a:p>
          <a:p>
            <a:r>
              <a:rPr lang="en-US" dirty="0" smtClean="0"/>
              <a:t>happily, eclipse helps you do all of this</a:t>
            </a:r>
          </a:p>
          <a:p>
            <a:pPr lvl="1"/>
            <a:r>
              <a:rPr lang="en-US" dirty="0" smtClean="0"/>
              <a:t>in the Package Explorer, right click on the class that you want to test and select New &gt; </a:t>
            </a:r>
            <a:r>
              <a:rPr lang="en-US" dirty="0" err="1" smtClean="0"/>
              <a:t>JUnit</a:t>
            </a:r>
            <a:r>
              <a:rPr lang="en-US" dirty="0" smtClean="0"/>
              <a:t> Test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org.junit.Assert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.*;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Test2ETest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test_avg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-99;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100;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-11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-10.0 / 3;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1e-9;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56653" y="823079"/>
            <a:ext cx="368254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static import: allows you to use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static methods from the class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org.junit.Assert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without specifying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the class name</a:t>
            </a:r>
          </a:p>
          <a:p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Avoid the widespread use of static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imports. Although it is convenient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being able to not include the class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name in front of the method name,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it makes it difficult to tell which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class the method comes from*.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6413698"/>
            <a:ext cx="6840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*https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docs.oracle.com/javase/8/docs/technotes/guides/language/static-import.html</a:t>
            </a:r>
            <a:endParaRPr lang="en-US" sz="1400" dirty="0"/>
          </a:p>
        </p:txBody>
      </p:sp>
      <p:sp>
        <p:nvSpPr>
          <p:cNvPr id="8" name="Right Arrow 7"/>
          <p:cNvSpPr/>
          <p:nvPr/>
        </p:nvSpPr>
        <p:spPr>
          <a:xfrm flipH="1" flipV="1">
            <a:off x="4775653" y="914400"/>
            <a:ext cx="3810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org.junit.Assert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.*;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Test2ETest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test_avg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-99;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100;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-11;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-10.0 / 3;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1e-9;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2429470"/>
            <a:ext cx="3823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An annotation;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uses the @Test 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annotation to determine which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methods are unit tests.</a:t>
            </a:r>
          </a:p>
        </p:txBody>
      </p:sp>
      <p:sp>
        <p:nvSpPr>
          <p:cNvPr id="7" name="Right Arrow 6"/>
          <p:cNvSpPr/>
          <p:nvPr/>
        </p:nvSpPr>
        <p:spPr>
          <a:xfrm flipH="1" flipV="1">
            <a:off x="1752600" y="2505670"/>
            <a:ext cx="3276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org.junit.Assert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.*;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Test2ETest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test_avg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-99;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100;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-11;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-10.0 / 3;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1e-9;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83725" y="5486400"/>
            <a:ext cx="73554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method that throws an exception if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expected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actual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differ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by more than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delta.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handles the exception and reports the test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failure to the user.</a:t>
            </a:r>
          </a:p>
        </p:txBody>
      </p:sp>
      <p:sp>
        <p:nvSpPr>
          <p:cNvPr id="2" name="Right Brace 1"/>
          <p:cNvSpPr/>
          <p:nvPr/>
        </p:nvSpPr>
        <p:spPr>
          <a:xfrm rot="5400000">
            <a:off x="3851764" y="3062440"/>
            <a:ext cx="180995" cy="476467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JUnit</a:t>
            </a:r>
            <a:r>
              <a:rPr lang="en-US" dirty="0"/>
              <a:t> test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testing </a:t>
            </a:r>
            <a:r>
              <a:rPr lang="en-US" dirty="0" smtClean="0">
                <a:latin typeface="Consolas" panose="020B0609020204030204" pitchFamily="49" charset="0"/>
              </a:rPr>
              <a:t>swap2</a:t>
            </a:r>
            <a:r>
              <a:rPr lang="en-US" dirty="0" smtClean="0"/>
              <a:t> (a method which does not return a value)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4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(-99);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(88);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(88);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(-99);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3865921"/>
            <a:ext cx="71229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method that throws an exception if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expected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actual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are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not equal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.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handles the exception and reports the test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failure to the user.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3428999" y="1828801"/>
            <a:ext cx="152400" cy="396240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based on the previous example, when you write a test in you need to determine:</a:t>
            </a:r>
          </a:p>
          <a:p>
            <a:pPr lvl="1"/>
            <a:r>
              <a:rPr lang="en-US" dirty="0" smtClean="0"/>
              <a:t>what arguments to pass to the method</a:t>
            </a:r>
          </a:p>
          <a:p>
            <a:pPr lvl="1"/>
            <a:r>
              <a:rPr lang="en-US" dirty="0" smtClean="0"/>
              <a:t>what the expected return value is when you call the method with your chosen arguments</a:t>
            </a:r>
          </a:p>
          <a:p>
            <a:pPr lvl="2"/>
            <a:r>
              <a:rPr lang="en-US" dirty="0" smtClean="0"/>
              <a:t>if the method does not return a value then you need to determine what the expected results are of calling the method with your chosen 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2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now, we will define a </a:t>
            </a:r>
            <a:r>
              <a:rPr lang="en-US" i="1" dirty="0" smtClean="0"/>
              <a:t>test case</a:t>
            </a:r>
            <a:r>
              <a:rPr lang="en-US" dirty="0" smtClean="0"/>
              <a:t> to be:</a:t>
            </a:r>
          </a:p>
          <a:p>
            <a:pPr lvl="1"/>
            <a:r>
              <a:rPr lang="en-US" dirty="0" smtClean="0"/>
              <a:t>a specific set of arguments to pass to the method</a:t>
            </a:r>
          </a:p>
          <a:p>
            <a:pPr lvl="1"/>
            <a:r>
              <a:rPr lang="en-US" dirty="0" smtClean="0"/>
              <a:t>the expected return value (if any) and the expected results when the method is called with the specified 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3352800"/>
            <a:ext cx="8229600" cy="990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 a minimum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 a maximum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 a value to check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ClrTx/>
              <a:buSzTx/>
            </a:pP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You should provide a brief description of each parameter.</a:t>
            </a:r>
          </a:p>
        </p:txBody>
      </p:sp>
    </p:spTree>
    <p:extLst>
      <p:ext uri="{BB962C8B-B14F-4D97-AF65-F5344CB8AC3E}">
        <p14:creationId xmlns:p14="http://schemas.microsoft.com/office/powerpoint/2010/main" val="22977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write a test for a static method in a utility class you need to consider:</a:t>
            </a:r>
          </a:p>
          <a:p>
            <a:pPr lvl="1"/>
            <a:r>
              <a:rPr lang="en-US" dirty="0" smtClean="0"/>
              <a:t>the preconditions of the method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postconditions</a:t>
            </a:r>
            <a:r>
              <a:rPr lang="en-US" dirty="0" smtClean="0"/>
              <a:t> of the method</a:t>
            </a:r>
            <a:endParaRPr lang="en-US" dirty="0"/>
          </a:p>
          <a:p>
            <a:pPr lvl="1"/>
            <a:r>
              <a:rPr lang="en-US" dirty="0" smtClean="0"/>
              <a:t>what exceptions the method might throw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tests: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method preconditions often place restrictions on the values that a client can use for arguments to the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1525"/>
          </a:xfrm>
        </p:spPr>
      </p:pic>
      <p:cxnSp>
        <p:nvCxnSpPr>
          <p:cNvPr id="6" name="Straight Connector 5"/>
          <p:cNvCxnSpPr/>
          <p:nvPr/>
        </p:nvCxnSpPr>
        <p:spPr>
          <a:xfrm>
            <a:off x="533400" y="5181600"/>
            <a:ext cx="3505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48394" y="5215122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19200" y="5017532"/>
            <a:ext cx="762000" cy="87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02682" y="506371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65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  <p:cxnSp>
        <p:nvCxnSpPr>
          <p:cNvPr id="6" name="Straight Connector 5"/>
          <p:cNvCxnSpPr/>
          <p:nvPr/>
        </p:nvCxnSpPr>
        <p:spPr>
          <a:xfrm>
            <a:off x="457200" y="5791200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5824722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490478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24200" y="1490478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43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tests: Preconditions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arguments you choose for the test should satisfy the preconditions of the method</a:t>
            </a:r>
          </a:p>
          <a:p>
            <a:pPr lvl="1"/>
            <a:r>
              <a:rPr lang="en-US" dirty="0" smtClean="0"/>
              <a:t>but see the slides on testing exceptions!</a:t>
            </a:r>
          </a:p>
          <a:p>
            <a:pPr lvl="1"/>
            <a:endParaRPr lang="en-US" dirty="0"/>
          </a:p>
          <a:p>
            <a:r>
              <a:rPr lang="en-US" dirty="0" smtClean="0"/>
              <a:t>it doesn’t make sense to use arguments that violate the preconditions because the </a:t>
            </a:r>
            <a:r>
              <a:rPr lang="en-US" dirty="0" err="1" smtClean="0"/>
              <a:t>postconditions</a:t>
            </a:r>
            <a:r>
              <a:rPr lang="en-US" dirty="0" smtClean="0"/>
              <a:t> are not guaranteed if you violate the preconditions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tests: </a:t>
            </a:r>
            <a:r>
              <a:rPr lang="en-US" dirty="0" err="1" smtClean="0"/>
              <a:t>Postconditions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a </a:t>
            </a:r>
            <a:r>
              <a:rPr lang="en-US" dirty="0" err="1" smtClean="0"/>
              <a:t>postcondition</a:t>
            </a:r>
            <a:r>
              <a:rPr lang="en-US" dirty="0" smtClean="0"/>
              <a:t> is what the method promises will be true after the method completes running</a:t>
            </a:r>
          </a:p>
          <a:p>
            <a:endParaRPr lang="en-US" dirty="0"/>
          </a:p>
          <a:p>
            <a:r>
              <a:rPr lang="en-US" dirty="0" smtClean="0"/>
              <a:t>a test should confirm that the </a:t>
            </a:r>
            <a:r>
              <a:rPr lang="en-US" dirty="0" err="1" smtClean="0"/>
              <a:t>postconditions</a:t>
            </a:r>
            <a:r>
              <a:rPr lang="en-US" dirty="0" smtClean="0"/>
              <a:t> are true</a:t>
            </a:r>
          </a:p>
          <a:p>
            <a:r>
              <a:rPr lang="en-US" dirty="0" smtClean="0"/>
              <a:t>many </a:t>
            </a:r>
            <a:r>
              <a:rPr lang="en-US" dirty="0" err="1" smtClean="0"/>
              <a:t>postconditions</a:t>
            </a:r>
            <a:r>
              <a:rPr lang="en-US" dirty="0" smtClean="0"/>
              <a:t> require more than one test to verify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1525"/>
          </a:xfrm>
        </p:spPr>
      </p:pic>
      <p:cxnSp>
        <p:nvCxnSpPr>
          <p:cNvPr id="6" name="Straight Connector 5"/>
          <p:cNvCxnSpPr/>
          <p:nvPr/>
        </p:nvCxnSpPr>
        <p:spPr>
          <a:xfrm>
            <a:off x="533400" y="4572000"/>
            <a:ext cx="800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34200" y="46482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05400" y="5203606"/>
            <a:ext cx="3505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requires one test to verify a return value of true and a second test to verify a return value for false 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219200" y="5017532"/>
            <a:ext cx="762000" cy="87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02682" y="506371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15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  <p:cxnSp>
        <p:nvCxnSpPr>
          <p:cNvPr id="6" name="Straight Connector 5"/>
          <p:cNvCxnSpPr/>
          <p:nvPr/>
        </p:nvCxnSpPr>
        <p:spPr>
          <a:xfrm>
            <a:off x="457200" y="4572000"/>
            <a:ext cx="3352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1311" y="4419600"/>
            <a:ext cx="1576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324600" y="1524000"/>
            <a:ext cx="205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34200" y="1552853"/>
            <a:ext cx="1576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57200" y="1737519"/>
            <a:ext cx="914400" cy="150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1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tests: Exceptions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methods having preconditions throw an exception if a precondition is violated</a:t>
            </a:r>
          </a:p>
          <a:p>
            <a:r>
              <a:rPr lang="en-US" dirty="0" smtClean="0"/>
              <a:t>if the API for the method states that an exception is thrown under certain circumstances then you should test those circumstances</a:t>
            </a:r>
          </a:p>
          <a:p>
            <a:pPr lvl="1"/>
            <a:r>
              <a:rPr lang="en-US" dirty="0" smtClean="0"/>
              <a:t>even if writing such a test requires violating a precondition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1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test_swap2_throws2()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1997" y="4182070"/>
            <a:ext cx="38554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test that is expected to result 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in an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IllegalArgumentException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being thrown. The test fails if an</a:t>
            </a:r>
          </a:p>
          <a:p>
            <a:pPr lvl="0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IllegalArgumentException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Constantia"/>
              </a:rPr>
              <a:t>is not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thrown.</a:t>
            </a:r>
            <a:endParaRPr lang="en-US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Bent Arrow 7"/>
          <p:cNvSpPr/>
          <p:nvPr/>
        </p:nvSpPr>
        <p:spPr>
          <a:xfrm flipH="1">
            <a:off x="7162800" y="2438400"/>
            <a:ext cx="457200" cy="162941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flipH="1">
            <a:off x="7467600" y="304800"/>
            <a:ext cx="457200" cy="3774733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8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4114800"/>
            <a:ext cx="82296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 lnSpcReduction="10000"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 a minimum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 a maximum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 a value to check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smtClean="0">
                <a:solidFill>
                  <a:srgbClr val="7F9FBF"/>
                </a:solidFill>
                <a:latin typeface="Consolas" panose="020B0609020204030204" pitchFamily="49" charset="0"/>
              </a:rPr>
              <a:t>return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true if value is strictly greater than min and 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less than max, and false otherwise</a:t>
            </a:r>
            <a:endParaRPr lang="en-US" sz="1600" dirty="0">
              <a:solidFill>
                <a:srgbClr val="7F9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ClrTx/>
              <a:buSzTx/>
            </a:pP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Provide a brief description of the return value if the return type is not void. This description often describes a </a:t>
            </a:r>
            <a:r>
              <a:rPr lang="en-US" sz="1800" b="0" dirty="0" err="1">
                <a:solidFill>
                  <a:prstClr val="black"/>
                </a:solidFill>
                <a:latin typeface="Constantia"/>
                <a:cs typeface="Arial" charset="0"/>
              </a:rPr>
              <a:t>postcondition</a:t>
            </a: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 of the method.</a:t>
            </a:r>
          </a:p>
        </p:txBody>
      </p:sp>
    </p:spTree>
    <p:extLst>
      <p:ext uri="{BB962C8B-B14F-4D97-AF65-F5344CB8AC3E}">
        <p14:creationId xmlns:p14="http://schemas.microsoft.com/office/powerpoint/2010/main" val="39432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test_swap2_throws2()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5029200"/>
            <a:ext cx="3477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swap2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should throw an exception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because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is empty.</a:t>
            </a:r>
          </a:p>
        </p:txBody>
      </p:sp>
      <p:sp>
        <p:nvSpPr>
          <p:cNvPr id="9" name="Bent Arrow 8"/>
          <p:cNvSpPr/>
          <p:nvPr/>
        </p:nvSpPr>
        <p:spPr>
          <a:xfrm flipH="1">
            <a:off x="3733800" y="1371600"/>
            <a:ext cx="457200" cy="358140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32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test_swap2_throws2()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5029200"/>
            <a:ext cx="3477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swap2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should throw an exception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because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has only one element.</a:t>
            </a:r>
          </a:p>
        </p:txBody>
      </p:sp>
      <p:sp>
        <p:nvSpPr>
          <p:cNvPr id="9" name="Bent Arrow 8"/>
          <p:cNvSpPr/>
          <p:nvPr/>
        </p:nvSpPr>
        <p:spPr>
          <a:xfrm flipH="1">
            <a:off x="3733800" y="3810000"/>
            <a:ext cx="457200" cy="114300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test cases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typically, you use several test cases to test a method</a:t>
            </a:r>
          </a:p>
          <a:p>
            <a:pPr lvl="1"/>
            <a:r>
              <a:rPr lang="en-US" dirty="0"/>
              <a:t>the course notes uses the term </a:t>
            </a:r>
            <a:r>
              <a:rPr lang="en-US" i="1" dirty="0"/>
              <a:t>test vector</a:t>
            </a:r>
            <a:r>
              <a:rPr lang="en-US" dirty="0"/>
              <a:t> to refer to a collection of test </a:t>
            </a:r>
            <a:r>
              <a:rPr lang="en-US" dirty="0" smtClean="0"/>
              <a:t>cases</a:t>
            </a:r>
          </a:p>
          <a:p>
            <a:r>
              <a:rPr lang="en-US" dirty="0" smtClean="0"/>
              <a:t>it is usually impossible or impractical to test all possible sets of arguments</a:t>
            </a:r>
          </a:p>
          <a:p>
            <a:pPr lvl="1"/>
            <a:r>
              <a:rPr lang="en-US" dirty="0" smtClean="0"/>
              <a:t>how many possible arguments does the worksheet 1 method </a:t>
            </a:r>
            <a:r>
              <a:rPr lang="en-US" dirty="0" err="1" smtClean="0">
                <a:latin typeface="Consolas" panose="020B0609020204030204" pitchFamily="49" charset="0"/>
              </a:rPr>
              <a:t>avg</a:t>
            </a:r>
            <a:r>
              <a:rPr lang="en-US" dirty="0" smtClean="0"/>
              <a:t> have?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choosing tests cases, you should consider using</a:t>
            </a:r>
          </a:p>
          <a:p>
            <a:pPr lvl="1"/>
            <a:r>
              <a:rPr lang="en-US" dirty="0" smtClean="0"/>
              <a:t>arguments that have typical (not unusual) values, and</a:t>
            </a:r>
          </a:p>
          <a:p>
            <a:pPr lvl="1"/>
            <a:r>
              <a:rPr lang="en-US" dirty="0" smtClean="0"/>
              <a:t>arguments that test boundary cases</a:t>
            </a:r>
          </a:p>
          <a:p>
            <a:pPr lvl="2"/>
            <a:r>
              <a:rPr lang="en-US" dirty="0" smtClean="0"/>
              <a:t>argument value around the minimum or maximum value allowed by the preconditions</a:t>
            </a:r>
          </a:p>
          <a:p>
            <a:pPr lvl="2"/>
            <a:r>
              <a:rPr lang="en-US" dirty="0" smtClean="0"/>
              <a:t>argument value around a value where the behavior of the method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0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boundary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testing the worksheet 1 method </a:t>
            </a:r>
            <a:r>
              <a:rPr lang="en-US" dirty="0" err="1" smtClean="0">
                <a:latin typeface="Consolas" panose="020B0609020204030204" pitchFamily="49" charset="0"/>
              </a:rPr>
              <a:t>avg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method has no preconditions</a:t>
            </a:r>
          </a:p>
          <a:p>
            <a:r>
              <a:rPr lang="en-US" dirty="0" smtClean="0"/>
              <a:t>the boundary values of the arguments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smtClean="0"/>
              <a:t>, and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smtClean="0"/>
              <a:t> are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Integer.MAX_VALUE</a:t>
            </a:r>
            <a:r>
              <a:rPr lang="en-US" dirty="0" smtClean="0"/>
              <a:t> and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Integer.MIN_VALUE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3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    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test_avg_boundary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Integer.MAX_VALUE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Integer.MAX_VALUE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Integer.MAX_VALUE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Integer.MAX_VALUE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1e-9;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9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of a boundary case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consider testing the method </a:t>
            </a:r>
            <a:r>
              <a:rPr lang="en-CA" dirty="0" err="1" smtClean="0">
                <a:latin typeface="Consolas" panose="020B0609020204030204" pitchFamily="49" charset="0"/>
              </a:rPr>
              <a:t>isBetween</a:t>
            </a:r>
            <a:endParaRPr lang="en-CA" dirty="0" smtClean="0">
              <a:latin typeface="Consolas" panose="020B0609020204030204" pitchFamily="49" charset="0"/>
            </a:endParaRPr>
          </a:p>
          <a:p>
            <a:r>
              <a:rPr lang="en-CA" dirty="0" smtClean="0"/>
              <a:t>the method has a precondition that min &lt;= max 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676400"/>
            <a:ext cx="82296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 flipV="1">
            <a:off x="1219200" y="5931932"/>
            <a:ext cx="762000" cy="87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02682" y="597811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632121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of a boundary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boundary cases: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value == min + 1</a:t>
            </a:r>
          </a:p>
          <a:p>
            <a:pPr lvl="2"/>
            <a:r>
              <a:rPr lang="en-CA" dirty="0" smtClean="0"/>
              <a:t>expected return value: true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value == min</a:t>
            </a:r>
          </a:p>
          <a:p>
            <a:pPr lvl="2"/>
            <a:r>
              <a:rPr lang="en-CA" dirty="0" smtClean="0"/>
              <a:t>expected return value: false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value == max</a:t>
            </a:r>
          </a:p>
          <a:p>
            <a:pPr lvl="2"/>
            <a:r>
              <a:rPr lang="en-CA" dirty="0" smtClean="0"/>
              <a:t>expected return value: false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value == max - 1</a:t>
            </a:r>
          </a:p>
          <a:p>
            <a:pPr lvl="2"/>
            <a:r>
              <a:rPr lang="en-CA" dirty="0" smtClean="0"/>
              <a:t>expected return value: true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min == max</a:t>
            </a:r>
          </a:p>
          <a:p>
            <a:pPr lvl="2"/>
            <a:r>
              <a:rPr lang="en-CA" dirty="0" smtClean="0"/>
              <a:t>expected result: no exception thrown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min == max - 1</a:t>
            </a:r>
          </a:p>
          <a:p>
            <a:pPr lvl="2"/>
            <a:r>
              <a:rPr lang="en-CA" dirty="0"/>
              <a:t>expected result: </a:t>
            </a:r>
            <a:r>
              <a:rPr lang="en-CA" dirty="0" err="1" smtClean="0">
                <a:latin typeface="Consolas" panose="020B0609020204030204" pitchFamily="49" charset="0"/>
              </a:rPr>
              <a:t>IllegalArgumentException</a:t>
            </a:r>
            <a:r>
              <a:rPr lang="en-CA" dirty="0" smtClean="0"/>
              <a:t>  </a:t>
            </a:r>
            <a:r>
              <a:rPr lang="en-CA" dirty="0"/>
              <a:t>thrown</a:t>
            </a:r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99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has one or more preconditions, you should use the EECS2030 specific </a:t>
            </a:r>
            <a:r>
              <a:rPr lang="en-US" b="1" dirty="0" smtClean="0"/>
              <a:t>@pre.</a:t>
            </a:r>
            <a:r>
              <a:rPr lang="en-US" dirty="0" smtClean="0"/>
              <a:t> tag to document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4572000"/>
            <a:ext cx="82296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 a minimum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 a maximum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 a value to check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smtClean="0">
                <a:solidFill>
                  <a:srgbClr val="7F9FBF"/>
                </a:solidFill>
                <a:latin typeface="Consolas" panose="020B0609020204030204" pitchFamily="49" charset="0"/>
              </a:rPr>
              <a:t>return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true if value is strictly greater than min and 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less than max, and false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otherwise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@pre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min is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less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than or equal to max</a:t>
            </a:r>
            <a:endParaRPr lang="en-US" sz="1600" dirty="0">
              <a:solidFill>
                <a:srgbClr val="7F9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ClrTx/>
              <a:buSzTx/>
            </a:pP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Describe any preconditions using the </a:t>
            </a:r>
            <a:r>
              <a:rPr lang="en-US" sz="1800" b="0" dirty="0" smtClean="0">
                <a:solidFill>
                  <a:prstClr val="black"/>
                </a:solidFill>
                <a:latin typeface="Constantia"/>
                <a:cs typeface="Arial" charset="0"/>
              </a:rPr>
              <a:t>EECS2030 </a:t>
            </a: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specific @pre. tag</a:t>
            </a:r>
            <a:r>
              <a:rPr lang="en-US" sz="1800" b="0" dirty="0" smtClean="0">
                <a:solidFill>
                  <a:prstClr val="black"/>
                </a:solidFill>
                <a:latin typeface="Constantia"/>
                <a:cs typeface="Arial" charset="0"/>
              </a:rPr>
              <a:t>. You have to manually do this.</a:t>
            </a:r>
            <a:endParaRPr lang="en-US" sz="1800" b="0" dirty="0">
              <a:solidFill>
                <a:prstClr val="black"/>
              </a:solidFill>
              <a:latin typeface="Constanti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28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3672</TotalTime>
  <Words>4264</Words>
  <Application>Microsoft Office PowerPoint</Application>
  <PresentationFormat>On-screen Show (4:3)</PresentationFormat>
  <Paragraphs>856</Paragraphs>
  <Slides>77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Origin</vt:lpstr>
      <vt:lpstr>Documenting a method</vt:lpstr>
      <vt:lpstr>Documenting</vt:lpstr>
      <vt:lpstr>Documenting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PowerPoint Presentation</vt:lpstr>
      <vt:lpstr>Utility classes</vt:lpstr>
      <vt:lpstr>Review: Java Class</vt:lpstr>
      <vt:lpstr>Utility classes</vt:lpstr>
      <vt:lpstr>Utility classes</vt:lpstr>
      <vt:lpstr>Class versus utility class</vt:lpstr>
      <vt:lpstr>PowerPoint Presentation</vt:lpstr>
      <vt:lpstr>PowerPoint Presentation</vt:lpstr>
      <vt:lpstr>Class versus utility class</vt:lpstr>
      <vt:lpstr>PowerPoint Presentation</vt:lpstr>
      <vt:lpstr>A simple utility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Fields </vt:lpstr>
      <vt:lpstr>Fields</vt:lpstr>
      <vt:lpstr>public Fields</vt:lpstr>
      <vt:lpstr>static Fields</vt:lpstr>
      <vt:lpstr>static Fields</vt:lpstr>
      <vt:lpstr>static Field Client Access </vt:lpstr>
      <vt:lpstr>static Attribute Client Access </vt:lpstr>
      <vt:lpstr>final Fields</vt:lpstr>
      <vt:lpstr>final Fields of Primitive Types</vt:lpstr>
      <vt:lpstr>final Fields of Immutable Types</vt:lpstr>
      <vt:lpstr>final Fields of Mutable Types</vt:lpstr>
      <vt:lpstr>final Fields of Mutable Types</vt:lpstr>
      <vt:lpstr>final fields</vt:lpstr>
      <vt:lpstr>new Relativity objects</vt:lpstr>
      <vt:lpstr>Preventing instantiation</vt:lpstr>
      <vt:lpstr>PowerPoint Presentation</vt:lpstr>
      <vt:lpstr>Introduction to Testing</vt:lpstr>
      <vt:lpstr>Testing</vt:lpstr>
      <vt:lpstr>Testing with a main method</vt:lpstr>
      <vt:lpstr>PowerPoint Presentation</vt:lpstr>
      <vt:lpstr>PowerPoint Presentation</vt:lpstr>
      <vt:lpstr>Testing with a main method</vt:lpstr>
      <vt:lpstr>Testing with a main method</vt:lpstr>
      <vt:lpstr>JUnit</vt:lpstr>
      <vt:lpstr>JUnit</vt:lpstr>
      <vt:lpstr>A JUnit test example</vt:lpstr>
      <vt:lpstr>PowerPoint Presentation</vt:lpstr>
      <vt:lpstr>PowerPoint Presentation</vt:lpstr>
      <vt:lpstr>PowerPoint Presentation</vt:lpstr>
      <vt:lpstr>A JUnit test example</vt:lpstr>
      <vt:lpstr>PowerPoint Presentation</vt:lpstr>
      <vt:lpstr>Creating tests</vt:lpstr>
      <vt:lpstr>Creating tests</vt:lpstr>
      <vt:lpstr>Creating tests</vt:lpstr>
      <vt:lpstr>Creating tests: Preconditions</vt:lpstr>
      <vt:lpstr>PowerPoint Presentation</vt:lpstr>
      <vt:lpstr>PowerPoint Presentation</vt:lpstr>
      <vt:lpstr>Creating tests: Preconditions</vt:lpstr>
      <vt:lpstr>Creating tests: Postconditions</vt:lpstr>
      <vt:lpstr>PowerPoint Presentation</vt:lpstr>
      <vt:lpstr>PowerPoint Presentation</vt:lpstr>
      <vt:lpstr>Creating tests: Exceptions</vt:lpstr>
      <vt:lpstr>PowerPoint Presentation</vt:lpstr>
      <vt:lpstr>PowerPoint Presentation</vt:lpstr>
      <vt:lpstr>PowerPoint Presentation</vt:lpstr>
      <vt:lpstr>Choosing test cases</vt:lpstr>
      <vt:lpstr>Choosing test cases</vt:lpstr>
      <vt:lpstr>Example of a boundary case</vt:lpstr>
      <vt:lpstr>PowerPoint Presentation</vt:lpstr>
      <vt:lpstr>Example of a boundary case</vt:lpstr>
      <vt:lpstr>Example of a boundary case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272</cp:revision>
  <dcterms:created xsi:type="dcterms:W3CDTF">2006-08-16T00:00:00Z</dcterms:created>
  <dcterms:modified xsi:type="dcterms:W3CDTF">2017-01-17T18:14:40Z</dcterms:modified>
</cp:coreProperties>
</file>