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79"/>
  </p:notesMasterIdLst>
  <p:sldIdLst>
    <p:sldId id="547" r:id="rId2"/>
    <p:sldId id="548" r:id="rId3"/>
    <p:sldId id="549" r:id="rId4"/>
    <p:sldId id="550" r:id="rId5"/>
    <p:sldId id="551" r:id="rId6"/>
    <p:sldId id="559" r:id="rId7"/>
    <p:sldId id="560" r:id="rId8"/>
    <p:sldId id="555" r:id="rId9"/>
    <p:sldId id="561" r:id="rId10"/>
    <p:sldId id="557" r:id="rId11"/>
    <p:sldId id="562" r:id="rId12"/>
    <p:sldId id="563" r:id="rId13"/>
    <p:sldId id="378" r:id="rId14"/>
    <p:sldId id="379" r:id="rId15"/>
    <p:sldId id="380" r:id="rId16"/>
    <p:sldId id="412" r:id="rId17"/>
    <p:sldId id="413" r:id="rId18"/>
    <p:sldId id="414" r:id="rId19"/>
    <p:sldId id="415" r:id="rId20"/>
    <p:sldId id="416" r:id="rId21"/>
    <p:sldId id="381" r:id="rId22"/>
    <p:sldId id="382" r:id="rId23"/>
    <p:sldId id="383" r:id="rId24"/>
    <p:sldId id="384" r:id="rId25"/>
    <p:sldId id="417" r:id="rId26"/>
    <p:sldId id="418" r:id="rId27"/>
    <p:sldId id="394" r:id="rId28"/>
    <p:sldId id="395" r:id="rId29"/>
    <p:sldId id="396" r:id="rId30"/>
    <p:sldId id="400" r:id="rId31"/>
    <p:sldId id="401" r:id="rId32"/>
    <p:sldId id="402" r:id="rId33"/>
    <p:sldId id="403" r:id="rId34"/>
    <p:sldId id="404" r:id="rId35"/>
    <p:sldId id="405" r:id="rId36"/>
    <p:sldId id="406" r:id="rId37"/>
    <p:sldId id="407" r:id="rId38"/>
    <p:sldId id="408" r:id="rId39"/>
    <p:sldId id="410" r:id="rId40"/>
    <p:sldId id="419" r:id="rId41"/>
    <p:sldId id="420" r:id="rId42"/>
    <p:sldId id="421" r:id="rId43"/>
    <p:sldId id="564" r:id="rId44"/>
    <p:sldId id="565" r:id="rId45"/>
    <p:sldId id="567" r:id="rId46"/>
    <p:sldId id="568" r:id="rId47"/>
    <p:sldId id="569" r:id="rId48"/>
    <p:sldId id="570" r:id="rId49"/>
    <p:sldId id="571" r:id="rId50"/>
    <p:sldId id="573" r:id="rId51"/>
    <p:sldId id="572" r:id="rId52"/>
    <p:sldId id="574" r:id="rId53"/>
    <p:sldId id="575" r:id="rId54"/>
    <p:sldId id="576" r:id="rId55"/>
    <p:sldId id="577" r:id="rId56"/>
    <p:sldId id="586" r:id="rId57"/>
    <p:sldId id="585" r:id="rId58"/>
    <p:sldId id="579" r:id="rId59"/>
    <p:sldId id="590" r:id="rId60"/>
    <p:sldId id="584" r:id="rId61"/>
    <p:sldId id="580" r:id="rId62"/>
    <p:sldId id="581" r:id="rId63"/>
    <p:sldId id="582" r:id="rId64"/>
    <p:sldId id="583" r:id="rId65"/>
    <p:sldId id="587" r:id="rId66"/>
    <p:sldId id="588" r:id="rId67"/>
    <p:sldId id="589" r:id="rId68"/>
    <p:sldId id="593" r:id="rId69"/>
    <p:sldId id="594" r:id="rId70"/>
    <p:sldId id="595" r:id="rId71"/>
    <p:sldId id="596" r:id="rId72"/>
    <p:sldId id="591" r:id="rId73"/>
    <p:sldId id="592" r:id="rId74"/>
    <p:sldId id="597" r:id="rId75"/>
    <p:sldId id="598" r:id="rId76"/>
    <p:sldId id="599" r:id="rId77"/>
    <p:sldId id="600" r:id="rId7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120" d="100"/>
          <a:sy n="120" d="100"/>
        </p:scale>
        <p:origin x="-1278" y="-90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711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with 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567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228600"/>
            <a:ext cx="8229600" cy="1295400"/>
          </a:xfrm>
        </p:spPr>
        <p:txBody>
          <a:bodyPr/>
          <a:lstStyle>
            <a:lvl1pPr marL="0" indent="0">
              <a:buClr>
                <a:schemeClr val="accent6"/>
              </a:buClr>
              <a:buNone/>
              <a:defRPr sz="2000"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6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8" r:id="rId13"/>
    <p:sldLayoutId id="2147484029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sger_W._Dijkstra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technotes/guides/language/static-import.html" TargetMode="External"/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Documenting a method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throws an exception then you should use the </a:t>
            </a:r>
            <a:r>
              <a:rPr lang="en-US" b="1" dirty="0" smtClean="0"/>
              <a:t>@throws</a:t>
            </a:r>
            <a:r>
              <a:rPr lang="en-US" dirty="0" smtClean="0"/>
              <a:t> tag to document the 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47244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a list containing exactly 2 integers, returns the smaller of the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two integers. The list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is not modified by this method.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example: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            Test2F.min2(t)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---------------------------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5, 9]     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[3, 3]        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[12, 6]       6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 is not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null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 list containing exactly 2 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minimum of the two values in 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if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list does not contain exactly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2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7381" y="2209800"/>
            <a:ext cx="314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HTML markup is also allowed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4572000" y="1143000"/>
            <a:ext cx="9953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3581400" y="1143000"/>
            <a:ext cx="19859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452581" y="1768733"/>
            <a:ext cx="4091565" cy="6257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</p:cNvCxnSpPr>
          <p:nvPr/>
        </p:nvCxnSpPr>
        <p:spPr>
          <a:xfrm flipH="1">
            <a:off x="1603375" y="2394466"/>
            <a:ext cx="3964006" cy="1066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0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usually a 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sometimes, it is useful to create a class called a </a:t>
            </a:r>
            <a:r>
              <a:rPr lang="en-US" i="1" dirty="0" smtClean="0"/>
              <a:t>utility class</a:t>
            </a:r>
            <a:r>
              <a:rPr lang="en-US" dirty="0" smtClean="0"/>
              <a:t> that is not used to create objects</a:t>
            </a:r>
          </a:p>
          <a:p>
            <a:pPr lvl="1"/>
            <a:r>
              <a:rPr lang="en-US" dirty="0" smtClean="0"/>
              <a:t>such classes have no constructors for a client to use to create objects</a:t>
            </a:r>
          </a:p>
          <a:p>
            <a:r>
              <a:rPr lang="en-US" dirty="0" smtClean="0"/>
              <a:t>in a utility class, all features are marked as being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dirty="0" smtClean="0"/>
              <a:t>you use the class name to access these features</a:t>
            </a:r>
          </a:p>
          <a:p>
            <a:r>
              <a:rPr lang="en-US" dirty="0" smtClean="0"/>
              <a:t>examples of utility classes: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java.util.Arrays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 utility class is to group together related fields and methods where creating an object is not necessary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mathematical constants and functions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object to compute the cosine of a number</a:t>
            </a:r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methods that operate on Java collections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Collections</a:t>
            </a:r>
            <a:r>
              <a:rPr lang="en-US" dirty="0" smtClean="0"/>
              <a:t> object to sort an existing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List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is used to create </a:t>
            </a:r>
            <a:r>
              <a:rPr lang="en-US" i="1" dirty="0" smtClean="0"/>
              <a:t>instances</a:t>
            </a:r>
            <a:r>
              <a:rPr lang="en-US" dirty="0" smtClean="0"/>
              <a:t> of objects where each instance has its own </a:t>
            </a:r>
            <a:r>
              <a:rPr lang="en-US" i="1" dirty="0" smtClean="0"/>
              <a:t>state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the class </a:t>
            </a:r>
            <a:r>
              <a:rPr lang="en-US" b="1" dirty="0" err="1" smtClean="0">
                <a:latin typeface="Consolas" panose="020B0609020204030204" pitchFamily="49" charset="0"/>
              </a:rPr>
              <a:t>java.awt.Point</a:t>
            </a:r>
            <a:r>
              <a:rPr lang="en-US" dirty="0" smtClean="0"/>
              <a:t> is used to create instances that represent a location </a:t>
            </a:r>
            <a:r>
              <a:rPr lang="en-US" b="1" dirty="0" smtClean="0">
                <a:latin typeface="Consolas" panose="020B0609020204030204" pitchFamily="49" charset="0"/>
              </a:rPr>
              <a:t>(x, y)</a:t>
            </a:r>
            <a:r>
              <a:rPr lang="en-US" dirty="0" smtClean="0"/>
              <a:t> where </a:t>
            </a:r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/>
              <a:t> are integers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instance occupies a separate location in memory which we can illustrate in a memory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3581400"/>
            <a:ext cx="66431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p = new Point(0, 0);     // point (0, 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q = new Point(17, 100);  // point (17, 100)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r = new Point(-1, -5);   // point (-1, -5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64733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17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-1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28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2173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(0, 0)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3697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(17, 100)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1448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(-1, -5)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835" y="6400800"/>
            <a:ext cx="2517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continued on next slide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20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8238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r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609600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59720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variables</a:t>
            </a:r>
          </a:p>
          <a:p>
            <a:r>
              <a:rPr lang="en-US" dirty="0" smtClean="0">
                <a:latin typeface="+mn-lt"/>
              </a:rPr>
              <a:t>created in the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990600"/>
            <a:ext cx="268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200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1383268"/>
            <a:ext cx="267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300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752600"/>
            <a:ext cx="269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400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1981200" y="1143000"/>
            <a:ext cx="152400" cy="84005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>
            <a:off x="7734300" y="102870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77000" y="2514600"/>
            <a:ext cx="2384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addresses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+mn-lt"/>
              </a:rPr>
              <a:t>, </a:t>
            </a:r>
            <a:r>
              <a:rPr lang="en-US" b="1" dirty="0" smtClean="0">
                <a:latin typeface="Consolas" panose="020B0609020204030204" pitchFamily="49" charset="0"/>
              </a:rPr>
              <a:t>q</a:t>
            </a:r>
            <a:r>
              <a:rPr lang="en-US" dirty="0" smtClean="0">
                <a:latin typeface="+mn-lt"/>
              </a:rPr>
              <a:t>, and </a:t>
            </a:r>
            <a:r>
              <a:rPr lang="en-US" b="1" dirty="0" smtClean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dirty="0" smtClean="0">
                <a:latin typeface="+mn-lt"/>
              </a:rPr>
              <a:t>are reference variables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5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is </a:t>
            </a:r>
            <a:r>
              <a:rPr lang="en-US" i="1" dirty="0" smtClean="0"/>
              <a:t>never</a:t>
            </a:r>
            <a:r>
              <a:rPr lang="en-US" dirty="0" smtClean="0"/>
              <a:t> used to create objects</a:t>
            </a:r>
          </a:p>
          <a:p>
            <a:r>
              <a:rPr lang="en-US" dirty="0" smtClean="0"/>
              <a:t>when you use a utility class only the class itself occupies any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2895600"/>
            <a:ext cx="61366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double x = </a:t>
            </a:r>
            <a:r>
              <a:rPr lang="en-US" b="1" dirty="0" err="1" smtClean="0">
                <a:latin typeface="Consolas" panose="020B0609020204030204" pitchFamily="49" charset="0"/>
              </a:rPr>
              <a:t>Math.cos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 double y = </a:t>
            </a:r>
            <a:r>
              <a:rPr lang="en-US" b="1" dirty="0" err="1" smtClean="0">
                <a:latin typeface="Consolas" panose="020B0609020204030204" pitchFamily="49" charset="0"/>
              </a:rPr>
              <a:t>Math.sin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// notice that we never created a Math object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documenting code was not a new idea when Java was invented</a:t>
            </a:r>
          </a:p>
          <a:p>
            <a:pPr lvl="1"/>
            <a:r>
              <a:rPr lang="en-US" dirty="0"/>
              <a:t>however, Java was the first major language to embed documentation in the code and extract the documentation into readable electronic APIs</a:t>
            </a:r>
          </a:p>
          <a:p>
            <a:endParaRPr lang="en-US" dirty="0"/>
          </a:p>
          <a:p>
            <a:r>
              <a:rPr lang="en-US" dirty="0"/>
              <a:t>the tool that generates API documents from comments embedded in the code is called Javadoc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78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87636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Math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PI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3.1415....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2.7182....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</a:t>
                      </a:r>
                      <a:r>
                        <a:rPr lang="en-US" b="1" baseline="0" dirty="0" smtClean="0">
                          <a:latin typeface="Consolas" panose="020B0609020204030204" pitchFamily="49" charset="0"/>
                        </a:rPr>
                        <a:t>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0.8660....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4431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 but there</a:t>
            </a:r>
          </a:p>
          <a:p>
            <a:r>
              <a:rPr lang="en-US" dirty="0" smtClean="0">
                <a:latin typeface="+mn-lt"/>
              </a:rPr>
              <a:t>are no </a:t>
            </a:r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>
                <a:latin typeface="+mn-lt"/>
              </a:rPr>
              <a:t> instances</a:t>
            </a:r>
            <a:endParaRPr lang="en-US" dirty="0">
              <a:latin typeface="+mn-lt"/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7734300" y="216277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77000" y="3648670"/>
            <a:ext cx="2243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values (not</a:t>
            </a:r>
          </a:p>
          <a:p>
            <a:r>
              <a:rPr lang="en-US" dirty="0" smtClean="0">
                <a:latin typeface="+mn-lt"/>
              </a:rPr>
              <a:t>addresses) because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>
                <a:latin typeface="+mn-lt"/>
              </a:rPr>
              <a:t> are primitive</a:t>
            </a:r>
          </a:p>
          <a:p>
            <a:r>
              <a:rPr lang="en-US" dirty="0" smtClean="0">
                <a:latin typeface="+mn-lt"/>
              </a:rPr>
              <a:t>variables (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>
                <a:latin typeface="+mn-lt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10437" y="2526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cos(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2907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sin(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7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implement a utility class that helps you calculate Einstein's famous mass-energy equivalence </a:t>
            </a:r>
            <a:r>
              <a:rPr lang="en-US" dirty="0" smtClean="0"/>
              <a:t>equation</a:t>
            </a:r>
            <a:br>
              <a:rPr lang="en-US" dirty="0" smtClean="0"/>
            </a:br>
            <a:r>
              <a:rPr lang="en-US" dirty="0" smtClean="0"/>
              <a:t>E </a:t>
            </a:r>
            <a:r>
              <a:rPr lang="en-US" dirty="0"/>
              <a:t>= mc</a:t>
            </a:r>
            <a:r>
              <a:rPr lang="en-US" baseline="30000" dirty="0"/>
              <a:t>2</a:t>
            </a:r>
            <a:r>
              <a:rPr lang="en-US" dirty="0"/>
              <a:t> where </a:t>
            </a:r>
            <a:endParaRPr lang="en-US" dirty="0" smtClean="0"/>
          </a:p>
          <a:p>
            <a:pPr lvl="1"/>
            <a:r>
              <a:rPr lang="en-US" dirty="0" smtClean="0"/>
              <a:t>m </a:t>
            </a:r>
            <a:r>
              <a:rPr lang="en-US" dirty="0"/>
              <a:t>is mass (in </a:t>
            </a:r>
            <a:r>
              <a:rPr lang="en-US" dirty="0" smtClean="0"/>
              <a:t>kilograms)</a:t>
            </a:r>
          </a:p>
          <a:p>
            <a:pPr lvl="1"/>
            <a:r>
              <a:rPr lang="en-US" dirty="0" smtClean="0"/>
              <a:t>c </a:t>
            </a:r>
            <a:r>
              <a:rPr lang="en-US" dirty="0"/>
              <a:t>is the speed of light (in </a:t>
            </a:r>
            <a:r>
              <a:rPr lang="en-US" dirty="0" err="1"/>
              <a:t>metres</a:t>
            </a:r>
            <a:r>
              <a:rPr lang="en-US" dirty="0"/>
              <a:t> per </a:t>
            </a:r>
            <a:r>
              <a:rPr lang="en-US" dirty="0" smtClean="0"/>
              <a:t>second)</a:t>
            </a:r>
          </a:p>
          <a:p>
            <a:pPr lvl="1"/>
            <a:r>
              <a:rPr lang="en-US" dirty="0" smtClean="0"/>
              <a:t>E </a:t>
            </a:r>
            <a:r>
              <a:rPr lang="en-US" dirty="0"/>
              <a:t>is energy (in joules)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 smtClean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final double 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C = 299792458;</a:t>
            </a:r>
          </a:p>
          <a:p>
            <a:endParaRPr lang="en-US" dirty="0">
              <a:solidFill>
                <a:schemeClr val="bg1"/>
              </a:solidFill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Start by creating a package, giving the class a name, and creating the class body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Add a field that represents the speed of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7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79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OneGram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main(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String</a:t>
            </a:r>
            <a:r>
              <a:rPr lang="en-US" dirty="0" smtClean="0">
                <a:latin typeface="Consolas"/>
              </a:rPr>
              <a:t>[]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mass = 0.001; 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(mass);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System.out.println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"1 gram =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Joules"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Here's a program that uses (a client) the </a:t>
            </a:r>
            <a:r>
              <a:rPr lang="en-US" b="1" dirty="0" smtClean="0">
                <a:latin typeface="Consolas" panose="020B0609020204030204" pitchFamily="49" charset="0"/>
              </a:rPr>
              <a:t>Relativity</a:t>
            </a:r>
            <a:r>
              <a:rPr lang="en-US" dirty="0" smtClean="0"/>
              <a:t> utility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endParaRPr lang="en-CA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US" sz="1800" b="1" i="1" dirty="0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1800" b="1" i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299792458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5376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73050" lvl="0" indent="-273050">
              <a:spcBef>
                <a:spcPts val="600"/>
              </a:spcBef>
              <a:buClr>
                <a:srgbClr val="DDDDDD"/>
              </a:buClr>
              <a:buSzPct val="76000"/>
            </a:pP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</a:p>
        </p:txBody>
      </p:sp>
    </p:spTree>
    <p:extLst>
      <p:ext uri="{BB962C8B-B14F-4D97-AF65-F5344CB8AC3E}">
        <p14:creationId xmlns:p14="http://schemas.microsoft.com/office/powerpoint/2010/main" val="32175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[notes] use the term “field” only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Relativity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speedOfLight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7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Javadoc processes </a:t>
            </a:r>
            <a:r>
              <a:rPr lang="en-CA" i="1" dirty="0"/>
              <a:t>doc comments</a:t>
            </a:r>
            <a:r>
              <a:rPr lang="en-CA" dirty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doc comments delimited by 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/**</a:t>
            </a:r>
            <a:r>
              <a:rPr lang="en-CA" dirty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</a:t>
            </a:r>
            <a:r>
              <a:rPr lang="en-CA" dirty="0"/>
              <a:t>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only one description block; can use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en-CA" dirty="0">
                <a:cs typeface="Courier New" pitchFamily="49" charset="0"/>
              </a:rPr>
              <a:t> </a:t>
            </a:r>
            <a:r>
              <a:rPr lang="en-CA" dirty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begin with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dirty="0"/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(@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dirty="0"/>
              <a:t>,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@return</a:t>
            </a:r>
            <a:r>
              <a:rPr lang="en-CA" dirty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@throws</a:t>
            </a:r>
            <a:r>
              <a:rPr lang="en-CA" dirty="0" smtClean="0"/>
              <a:t> and many others)</a:t>
            </a:r>
            <a:endParaRPr lang="en-CA" dirty="0"/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@pre.</a:t>
            </a:r>
            <a:r>
              <a:rPr lang="en-CA" dirty="0"/>
              <a:t> is </a:t>
            </a:r>
            <a:r>
              <a:rPr lang="en-CA" dirty="0" smtClean="0"/>
              <a:t>a non-standard </a:t>
            </a:r>
            <a:r>
              <a:rPr lang="en-CA" dirty="0"/>
              <a:t>(custom tag used in </a:t>
            </a:r>
            <a:r>
              <a:rPr lang="en-CA" dirty="0" smtClean="0"/>
              <a:t>EECS1030) for documenting preconditions</a:t>
            </a:r>
            <a:endParaRPr lang="en-CA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886200" cy="761999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CA" sz="1600" dirty="0" smtClean="0"/>
              <a:t>Relativity y = new Relativity();</a:t>
            </a:r>
          </a:p>
          <a:p>
            <a:pPr eaLnBrk="1" hangingPunct="1"/>
            <a:r>
              <a:rPr lang="en-CA" sz="1600" dirty="0" smtClean="0"/>
              <a:t>Relativity z = new Relativity();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8599"/>
              </p:ext>
            </p:extLst>
          </p:nvPr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92670"/>
              </p:ext>
            </p:extLst>
          </p:nvPr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299792458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46401"/>
              </p:ext>
            </p:extLst>
          </p:nvPr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82407"/>
              </p:ext>
            </p:extLst>
          </p:nvPr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66513"/>
              </p:ext>
            </p:extLst>
          </p:nvPr>
        </p:nvGraphicFramePr>
        <p:xfrm>
          <a:off x="1600200" y="162052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873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873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1100a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5814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 dirty="0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57200" y="4191000"/>
            <a:ext cx="3581400" cy="646331"/>
            <a:chOff x="457200" y="4191000"/>
            <a:chExt cx="35814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1199496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endPara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047206" y="4877594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01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 reference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Relativity.</a:t>
            </a:r>
            <a:r>
              <a:rPr lang="en-US" b="1" i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Attribute Client Access 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 y = new Relativity();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y.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2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sz="1800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intended to be constant values that are a meaningful part of the abstraction provided by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Relativity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double C = 299792458;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581400"/>
            <a:ext cx="7702550" cy="2438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// client of Relativity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100;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will not compile;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			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// field C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previously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828800"/>
            <a:ext cx="7702550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213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 X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3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182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 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             // works!!</a:t>
            </a:r>
            <a:br>
              <a:rPr lang="en-CA" b="1" dirty="0" smtClean="0">
                <a:latin typeface="Courier New" pitchFamily="49" charset="0"/>
                <a:cs typeface="Courier New" pitchFamily="49" charset="0"/>
              </a:rPr>
            </a:b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              // HALF is now 1/3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48984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108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057400"/>
            <a:ext cx="8229600" cy="1905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max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value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implementation not shown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Eclipse will generate an empty Javadoc comment for you if you right-click on the method header and choose </a:t>
            </a:r>
            <a:r>
              <a:rPr lang="en-US" dirty="0" err="1" smtClean="0">
                <a:latin typeface="+mn-lt"/>
              </a:rPr>
              <a:t>Source</a:t>
            </a:r>
            <a:r>
              <a:rPr lang="en-US" dirty="0" err="1" smtClean="0">
                <a:latin typeface="+mn-lt"/>
                <a:sym typeface="Symbol"/>
              </a:rPr>
              <a:t></a:t>
            </a:r>
            <a:r>
              <a:rPr lang="en-US" dirty="0" err="1" smtClean="0">
                <a:latin typeface="+mn-lt"/>
              </a:rPr>
              <a:t>Generate</a:t>
            </a:r>
            <a:r>
              <a:rPr lang="en-US" dirty="0" smtClean="0">
                <a:latin typeface="+mn-lt"/>
              </a:rPr>
              <a:t> Element Comment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52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 Relativity </a:t>
            </a:r>
            <a:r>
              <a:rPr lang="en-CA" dirty="0" smtClean="0"/>
              <a:t>objects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Relativity </a:t>
            </a:r>
            <a:r>
              <a:rPr lang="en-CA" dirty="0" smtClean="0"/>
              <a:t>class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Relativity y = new Relativity();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 Relativity()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  <p:extLst>
      <p:ext uri="{BB962C8B-B14F-4D97-AF65-F5344CB8AC3E}">
        <p14:creationId xmlns:p14="http://schemas.microsoft.com/office/powerpoint/2010/main" val="39524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in a utility class you can prevent a client from making new instances of your class by declaring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>
                <a:cs typeface="Courier New" pitchFamily="49" charset="0"/>
              </a:rPr>
              <a:t>a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field, constructor, or method can only be used inside the class that it is declared in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Preventing instantiation</a:t>
            </a:r>
            <a:endParaRPr lang="en-US" dirty="0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30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Relativity()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3F7F5F"/>
                </a:solidFill>
                <a:latin typeface="Consolas"/>
              </a:rPr>
              <a:t>    // private and empty by design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 = mass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Testing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testing code is a vital part of the development process</a:t>
            </a:r>
          </a:p>
          <a:p>
            <a:r>
              <a:rPr lang="en-CA" dirty="0" smtClean="0"/>
              <a:t>the goal of testing is to find defects in your code</a:t>
            </a:r>
          </a:p>
          <a:p>
            <a:pPr lvl="1"/>
            <a:r>
              <a:rPr lang="en-CA" dirty="0"/>
              <a:t>Program testing can be a very effective way to show the presence of bugs, but it is hopelessly inadequate for showing their absence. </a:t>
            </a:r>
            <a:br>
              <a:rPr lang="en-CA" dirty="0"/>
            </a:br>
            <a:r>
              <a:rPr lang="en-CA" dirty="0"/>
              <a:t>—</a:t>
            </a:r>
            <a:r>
              <a:rPr lang="en-CA" dirty="0" err="1">
                <a:hlinkClick r:id="rId2"/>
              </a:rPr>
              <a:t>Edsger</a:t>
            </a:r>
            <a:r>
              <a:rPr lang="en-CA" dirty="0">
                <a:hlinkClick r:id="rId2"/>
              </a:rPr>
              <a:t> W. </a:t>
            </a:r>
            <a:r>
              <a:rPr lang="en-CA" dirty="0" err="1" smtClean="0">
                <a:hlinkClick r:id="rId2"/>
              </a:rPr>
              <a:t>Dijkstra</a:t>
            </a:r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before Lab 1, if I had asked you to test your worksheet 1 methods you probably would have written a main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420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avg</a:t>
            </a:r>
            <a:endParaRPr lang="en-US" u="sng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"average of %d, %d, and %d 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Test2E.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swap2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(3);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(5);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"swap2(%s) : %s"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23762391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3F7F5F"/>
                </a:solidFill>
                <a:latin typeface="Consolas" panose="020B0609020204030204" pitchFamily="49" charset="0"/>
              </a:rPr>
              <a:t>allGreaterThan</a:t>
            </a:r>
            <a:endParaRPr lang="en-US" sz="14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.clear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(4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(6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(7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(8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4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allGreaterThan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(%</a:t>
            </a:r>
            <a:r>
              <a:rPr lang="en-US" sz="1400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s, %s) 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: %s"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5, Test2E.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allGreaterThan(</a:t>
            </a:r>
            <a:r>
              <a:rPr lang="en-US" sz="1400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5)));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3F7F5F"/>
                </a:solidFill>
                <a:latin typeface="Consolas" panose="020B0609020204030204" pitchFamily="49" charset="0"/>
              </a:rPr>
              <a:t>toInt</a:t>
            </a:r>
            <a:endParaRPr lang="en-US" sz="14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.clear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4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toInt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(%s) : %d"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(), Test2E.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toInt(</a:t>
            </a:r>
            <a:r>
              <a:rPr lang="en-US" sz="1400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)));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45293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running the main method results in the following output: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average of 1, 1, and 1 : 1.0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swap2([3, 5]) : [5, 3]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allGreaterThan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([4, 5, 6, 7, 8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], 5)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 [6, 7, 8]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latin typeface="Consolas" panose="020B0609020204030204" pitchFamily="49" charset="0"/>
              </a:rPr>
              <a:t>toInt([1, 2, 3]) : 123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720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testing using a single main method has some disadvantages:</a:t>
            </a:r>
          </a:p>
          <a:p>
            <a:pPr lvl="1"/>
            <a:r>
              <a:rPr lang="en-US" dirty="0" smtClean="0"/>
              <a:t>someone has to examine the output to determine if the tests have passed or failed</a:t>
            </a:r>
          </a:p>
          <a:p>
            <a:pPr lvl="1"/>
            <a:r>
              <a:rPr lang="en-US" dirty="0" smtClean="0"/>
              <a:t>all of the tests are in one method</a:t>
            </a:r>
          </a:p>
          <a:p>
            <a:pPr lvl="2"/>
            <a:r>
              <a:rPr lang="en-US" dirty="0" smtClean="0"/>
              <a:t>we can’t run tests independently from one another</a:t>
            </a:r>
          </a:p>
          <a:p>
            <a:pPr lvl="2"/>
            <a:r>
              <a:rPr lang="en-US" dirty="0" smtClean="0"/>
              <a:t>there is no easy way to pick which tests we want to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4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362200"/>
            <a:ext cx="8229600" cy="685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The first sentence of the documentation should be short summary of the method; this sentence appears in the method summary section.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3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is a unit test framework</a:t>
            </a:r>
          </a:p>
          <a:p>
            <a:r>
              <a:rPr lang="en-US" dirty="0" smtClean="0"/>
              <a:t>“A framework is a semi-complete application. A framework provides a reusable, common structure to share among applications.”</a:t>
            </a:r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608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“A </a:t>
            </a:r>
            <a:r>
              <a:rPr lang="en-CA" dirty="0"/>
              <a:t>unit test examines the behavior of a distinct unit of work. Within a Java application, the </a:t>
            </a:r>
            <a:r>
              <a:rPr lang="en-CA" dirty="0" smtClean="0"/>
              <a:t>“distinct </a:t>
            </a:r>
            <a:r>
              <a:rPr lang="en-CA" dirty="0"/>
              <a:t>unit of </a:t>
            </a:r>
            <a:r>
              <a:rPr lang="en-CA" dirty="0" smtClean="0"/>
              <a:t>work” </a:t>
            </a:r>
            <a:r>
              <a:rPr lang="en-CA" dirty="0"/>
              <a:t>is often (but not always) a single method. … A unit of work is a task that isn't directly dependent on the completion of any other task</a:t>
            </a:r>
            <a:r>
              <a:rPr lang="en-CA" dirty="0" smtClean="0"/>
              <a:t>.”</a:t>
            </a:r>
            <a:endParaRPr lang="en-CA" dirty="0"/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610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JUnit</a:t>
            </a:r>
            <a:r>
              <a:rPr lang="en-US" dirty="0" smtClean="0"/>
              <a:t> test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write a test for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we need a class to write the test in</a:t>
            </a:r>
          </a:p>
          <a:p>
            <a:r>
              <a:rPr lang="en-US" dirty="0" smtClean="0"/>
              <a:t>we need to import the </a:t>
            </a:r>
            <a:r>
              <a:rPr lang="en-US" dirty="0" err="1" smtClean="0"/>
              <a:t>JUnit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we need to write a method that implements the test</a:t>
            </a:r>
          </a:p>
          <a:p>
            <a:endParaRPr lang="en-US" dirty="0"/>
          </a:p>
          <a:p>
            <a:r>
              <a:rPr lang="en-US" dirty="0" smtClean="0"/>
              <a:t>happily, eclipse helps you do all of this</a:t>
            </a:r>
          </a:p>
          <a:p>
            <a:pPr lvl="1"/>
            <a:r>
              <a:rPr lang="en-US" dirty="0" smtClean="0"/>
              <a:t>in the Package Explorer, right click on the class that you want to test and select New &gt; </a:t>
            </a:r>
            <a:r>
              <a:rPr lang="en-US" dirty="0" err="1" smtClean="0"/>
              <a:t>JUnit</a:t>
            </a:r>
            <a:r>
              <a:rPr lang="en-US" dirty="0" smtClean="0"/>
              <a:t> Test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56653" y="823079"/>
            <a:ext cx="36825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static import: allows you to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static methods from the class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org.junit.Assert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without specifying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the class name</a:t>
            </a: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Avoid the widespread use of static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imports. Although it is convenient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being able to not include the class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name in front of the method name,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it makes it difficult to tell which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class the method comes from*.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6413698"/>
            <a:ext cx="6840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2"/>
              </a:rPr>
              <a:t>*https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docs.oracle.com/javase/8/docs/technotes/guides/language/static-import.html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flipH="1" flipV="1">
            <a:off x="4775653" y="914400"/>
            <a:ext cx="3810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2429470"/>
            <a:ext cx="3823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An annotation;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uses the @Test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annotation to determine which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methods are unit tests.</a:t>
            </a:r>
          </a:p>
        </p:txBody>
      </p:sp>
      <p:sp>
        <p:nvSpPr>
          <p:cNvPr id="7" name="Right Arrow 6"/>
          <p:cNvSpPr/>
          <p:nvPr/>
        </p:nvSpPr>
        <p:spPr>
          <a:xfrm flipH="1" flipV="1">
            <a:off x="1752600" y="2505670"/>
            <a:ext cx="3276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83725" y="5486400"/>
            <a:ext cx="7355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throws an exception if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actual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differ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by more than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delta.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handles the exception and reports the test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failure to the user.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3851764" y="3062440"/>
            <a:ext cx="180995" cy="476467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JUnit</a:t>
            </a:r>
            <a:r>
              <a:rPr lang="en-US" dirty="0"/>
              <a:t> test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testing </a:t>
            </a:r>
            <a:r>
              <a:rPr lang="en-US" dirty="0" smtClean="0">
                <a:latin typeface="Consolas" panose="020B0609020204030204" pitchFamily="49" charset="0"/>
              </a:rPr>
              <a:t>swap2</a:t>
            </a:r>
            <a:r>
              <a:rPr lang="en-US" dirty="0" smtClean="0"/>
              <a:t> (a method which does not return a value)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(88);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(88);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3865921"/>
            <a:ext cx="7122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throws an exception if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actual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are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not equal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.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handles the exception and reports the test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failure to the user.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3428999" y="1828801"/>
            <a:ext cx="152400" cy="39624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based on the previous example, when you write a test in you need to determine:</a:t>
            </a:r>
          </a:p>
          <a:p>
            <a:pPr lvl="1"/>
            <a:r>
              <a:rPr lang="en-US" dirty="0" smtClean="0"/>
              <a:t>what arguments to pass to the method</a:t>
            </a:r>
          </a:p>
          <a:p>
            <a:pPr lvl="1"/>
            <a:r>
              <a:rPr lang="en-US" dirty="0" smtClean="0"/>
              <a:t>what the expected return value is when you call the method with your chosen arguments</a:t>
            </a:r>
          </a:p>
          <a:p>
            <a:pPr lvl="2"/>
            <a:r>
              <a:rPr lang="en-US" dirty="0" smtClean="0"/>
              <a:t>if the method does not return a value then you need to determine what the expected results are of calling the method with your chosen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2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now, we will define a </a:t>
            </a:r>
            <a:r>
              <a:rPr lang="en-US" i="1" dirty="0" smtClean="0"/>
              <a:t>test case</a:t>
            </a:r>
            <a:r>
              <a:rPr lang="en-US" dirty="0" smtClean="0"/>
              <a:t> to be:</a:t>
            </a:r>
          </a:p>
          <a:p>
            <a:pPr lvl="1"/>
            <a:r>
              <a:rPr lang="en-US" dirty="0" smtClean="0"/>
              <a:t>a specific set of arguments to pass to the method</a:t>
            </a:r>
          </a:p>
          <a:p>
            <a:pPr lvl="1"/>
            <a:r>
              <a:rPr lang="en-US" dirty="0" smtClean="0"/>
              <a:t>the expected return value (if any) and the expected results when the method is called with the specified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352800"/>
            <a:ext cx="8229600" cy="990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You should provide a brief description of each parameter.</a:t>
            </a:r>
          </a:p>
        </p:txBody>
      </p:sp>
    </p:spTree>
    <p:extLst>
      <p:ext uri="{BB962C8B-B14F-4D97-AF65-F5344CB8AC3E}">
        <p14:creationId xmlns:p14="http://schemas.microsoft.com/office/powerpoint/2010/main" val="22977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write a test for a static method in a utility class you need to consider:</a:t>
            </a:r>
          </a:p>
          <a:p>
            <a:pPr lvl="1"/>
            <a:r>
              <a:rPr lang="en-US" dirty="0" smtClean="0"/>
              <a:t>the preconditions of the method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postconditions</a:t>
            </a:r>
            <a:r>
              <a:rPr lang="en-US" dirty="0" smtClean="0"/>
              <a:t> of the method</a:t>
            </a:r>
            <a:endParaRPr lang="en-US" dirty="0"/>
          </a:p>
          <a:p>
            <a:pPr lvl="1"/>
            <a:r>
              <a:rPr lang="en-US" dirty="0" smtClean="0"/>
              <a:t>what exceptions the method might throw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method preconditions often place restrictions on the values that a client can use for arguments to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5181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8394" y="52151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219200" y="5017532"/>
            <a:ext cx="76200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02682" y="50637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65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5791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58247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90478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149047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43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Preconditions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arguments you choose for the test should satisfy the preconditions of the method</a:t>
            </a:r>
          </a:p>
          <a:p>
            <a:pPr lvl="1"/>
            <a:r>
              <a:rPr lang="en-US" dirty="0" smtClean="0"/>
              <a:t>but see the slides on testing exceptions!</a:t>
            </a:r>
          </a:p>
          <a:p>
            <a:pPr lvl="1"/>
            <a:endParaRPr lang="en-US" dirty="0"/>
          </a:p>
          <a:p>
            <a:r>
              <a:rPr lang="en-US" dirty="0" smtClean="0"/>
              <a:t>it doesn’t make sense to use arguments that violate the preconditions because the </a:t>
            </a:r>
            <a:r>
              <a:rPr lang="en-US" dirty="0" err="1" smtClean="0"/>
              <a:t>postconditions</a:t>
            </a:r>
            <a:r>
              <a:rPr lang="en-US" dirty="0" smtClean="0"/>
              <a:t> are not guaranteed if you violate the preconditions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</a:t>
            </a:r>
            <a:r>
              <a:rPr lang="en-US" dirty="0" err="1" smtClean="0"/>
              <a:t>postcondition</a:t>
            </a:r>
            <a:r>
              <a:rPr lang="en-US" dirty="0" smtClean="0"/>
              <a:t> is what the method promises will be true after the method completes running</a:t>
            </a:r>
          </a:p>
          <a:p>
            <a:endParaRPr lang="en-US" dirty="0"/>
          </a:p>
          <a:p>
            <a:r>
              <a:rPr lang="en-US" dirty="0" smtClean="0"/>
              <a:t>a test should confirm that the </a:t>
            </a:r>
            <a:r>
              <a:rPr lang="en-US" dirty="0" err="1" smtClean="0"/>
              <a:t>postconditions</a:t>
            </a:r>
            <a:r>
              <a:rPr lang="en-US" dirty="0" smtClean="0"/>
              <a:t> are true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postconditions</a:t>
            </a:r>
            <a:r>
              <a:rPr lang="en-US" dirty="0" smtClean="0"/>
              <a:t> require more than one test to verify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4572000"/>
            <a:ext cx="800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34200" y="4648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05400" y="5203606"/>
            <a:ext cx="350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requires one test to verify a return value of true and a second test to verify a return value for false 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219200" y="5017532"/>
            <a:ext cx="76200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02682" y="50637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15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45720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1311" y="4419600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5240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34200" y="1552853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57200" y="1737519"/>
            <a:ext cx="914400" cy="150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1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Exceptions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methods having preconditions throw an exception if a precondition is violated</a:t>
            </a:r>
          </a:p>
          <a:p>
            <a:r>
              <a:rPr lang="en-US" dirty="0" smtClean="0"/>
              <a:t>if the API for the method states that an exception is thrown under certain circumstances then you should test those circumstances</a:t>
            </a:r>
          </a:p>
          <a:p>
            <a:pPr lvl="1"/>
            <a:r>
              <a:rPr lang="en-US" dirty="0" smtClean="0"/>
              <a:t>even if writing such a test requires violating a precondition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1997" y="4182070"/>
            <a:ext cx="38554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test that is expected to result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 an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IllegalArgumentException</a:t>
            </a:r>
            <a:endParaRPr lang="en-US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being thrown. The test fails if an</a:t>
            </a:r>
          </a:p>
          <a:p>
            <a:pPr lvl="0"/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IllegalArgumentException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Constantia"/>
              </a:rPr>
              <a:t>is not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thrown.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Bent Arrow 7"/>
          <p:cNvSpPr/>
          <p:nvPr/>
        </p:nvSpPr>
        <p:spPr>
          <a:xfrm flipH="1">
            <a:off x="7162800" y="2438400"/>
            <a:ext cx="457200" cy="162941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flipH="1">
            <a:off x="7467600" y="304800"/>
            <a:ext cx="457200" cy="3774733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82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1148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otherwise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Provide a brief description of the return value if the return type is not void. This description often describes a </a:t>
            </a:r>
            <a:r>
              <a:rPr lang="en-US" sz="1800" b="0" dirty="0" err="1">
                <a:solidFill>
                  <a:prstClr val="black"/>
                </a:solidFill>
                <a:latin typeface="Constantia"/>
                <a:cs typeface="Arial" charset="0"/>
              </a:rPr>
              <a:t>postcondition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 of the method.</a:t>
            </a:r>
          </a:p>
        </p:txBody>
      </p:sp>
    </p:spTree>
    <p:extLst>
      <p:ext uri="{BB962C8B-B14F-4D97-AF65-F5344CB8AC3E}">
        <p14:creationId xmlns:p14="http://schemas.microsoft.com/office/powerpoint/2010/main" val="3943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029200"/>
            <a:ext cx="347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swap2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should throw an exception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because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empty.</a:t>
            </a:r>
          </a:p>
        </p:txBody>
      </p:sp>
      <p:sp>
        <p:nvSpPr>
          <p:cNvPr id="9" name="Bent Arrow 8"/>
          <p:cNvSpPr/>
          <p:nvPr/>
        </p:nvSpPr>
        <p:spPr>
          <a:xfrm flipH="1">
            <a:off x="3733800" y="1371600"/>
            <a:ext cx="457200" cy="358140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3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029200"/>
            <a:ext cx="347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swap2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should throw an exception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because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has only one element.</a:t>
            </a:r>
          </a:p>
        </p:txBody>
      </p:sp>
      <p:sp>
        <p:nvSpPr>
          <p:cNvPr id="9" name="Bent Arrow 8"/>
          <p:cNvSpPr/>
          <p:nvPr/>
        </p:nvSpPr>
        <p:spPr>
          <a:xfrm flipH="1">
            <a:off x="3733800" y="3810000"/>
            <a:ext cx="457200" cy="114300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test cases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typically, you use several test cases to test a method</a:t>
            </a:r>
          </a:p>
          <a:p>
            <a:pPr lvl="1"/>
            <a:r>
              <a:rPr lang="en-US" dirty="0"/>
              <a:t>the course notes uses the term </a:t>
            </a:r>
            <a:r>
              <a:rPr lang="en-US" i="1" dirty="0"/>
              <a:t>test vector</a:t>
            </a:r>
            <a:r>
              <a:rPr lang="en-US" dirty="0"/>
              <a:t> to refer to a collection of test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it is usually impossible or impractical to test all possible sets of arguments</a:t>
            </a:r>
          </a:p>
          <a:p>
            <a:pPr lvl="1"/>
            <a:r>
              <a:rPr lang="en-US" dirty="0" smtClean="0"/>
              <a:t>how many possible arguments does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choosing tests cases, you should consider using</a:t>
            </a:r>
          </a:p>
          <a:p>
            <a:pPr lvl="1"/>
            <a:r>
              <a:rPr lang="en-US" dirty="0" smtClean="0"/>
              <a:t>arguments that have typical (not unusual) values, and</a:t>
            </a:r>
          </a:p>
          <a:p>
            <a:pPr lvl="1"/>
            <a:r>
              <a:rPr lang="en-US" dirty="0" smtClean="0"/>
              <a:t>arguments that test boundary cases</a:t>
            </a:r>
          </a:p>
          <a:p>
            <a:pPr lvl="2"/>
            <a:r>
              <a:rPr lang="en-US" dirty="0" smtClean="0"/>
              <a:t>argument value around the minimum or maximum value allowed by the preconditions</a:t>
            </a:r>
          </a:p>
          <a:p>
            <a:pPr lvl="2"/>
            <a:r>
              <a:rPr lang="en-US" dirty="0" smtClean="0"/>
              <a:t>argument value around a value where the behavior of the method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boundary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testing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method has no preconditions</a:t>
            </a:r>
          </a:p>
          <a:p>
            <a:r>
              <a:rPr lang="en-US" dirty="0" smtClean="0"/>
              <a:t>the boundary values of the arguments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 smtClean="0"/>
              <a:t>, and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/>
              <a:t> are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Integer.MAX_VALUE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Integer.MIN_VALUE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test_avg_boundary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of a boundary case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 testing the method </a:t>
            </a:r>
            <a:r>
              <a:rPr lang="en-CA" dirty="0" err="1" smtClean="0">
                <a:latin typeface="Consolas" panose="020B0609020204030204" pitchFamily="49" charset="0"/>
              </a:rPr>
              <a:t>isBetween</a:t>
            </a:r>
            <a:endParaRPr lang="en-CA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the method has a precondition that min &lt;= max 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76400"/>
            <a:ext cx="82296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 flipV="1">
            <a:off x="1219200" y="5931932"/>
            <a:ext cx="762000" cy="878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02682" y="5978113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632121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of a boundary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boundary cases: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min + 1</a:t>
            </a:r>
          </a:p>
          <a:p>
            <a:pPr lvl="2"/>
            <a:r>
              <a:rPr lang="en-CA" dirty="0" smtClean="0"/>
              <a:t>expected return value: true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min</a:t>
            </a:r>
          </a:p>
          <a:p>
            <a:pPr lvl="2"/>
            <a:r>
              <a:rPr lang="en-CA" dirty="0" smtClean="0"/>
              <a:t>expected return value: false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max</a:t>
            </a:r>
          </a:p>
          <a:p>
            <a:pPr lvl="2"/>
            <a:r>
              <a:rPr lang="en-CA" dirty="0" smtClean="0"/>
              <a:t>expected return value: false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max - 1</a:t>
            </a:r>
          </a:p>
          <a:p>
            <a:pPr lvl="2"/>
            <a:r>
              <a:rPr lang="en-CA" dirty="0" smtClean="0"/>
              <a:t>expected return value: true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min == max</a:t>
            </a:r>
          </a:p>
          <a:p>
            <a:pPr lvl="2"/>
            <a:r>
              <a:rPr lang="en-CA" dirty="0" smtClean="0"/>
              <a:t>expected result: no exception thrown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min == max - 1</a:t>
            </a:r>
          </a:p>
          <a:p>
            <a:pPr lvl="2"/>
            <a:r>
              <a:rPr lang="en-CA" dirty="0"/>
              <a:t>expected result: </a:t>
            </a:r>
            <a:r>
              <a:rPr lang="en-CA" dirty="0" err="1" smtClean="0">
                <a:latin typeface="Consolas" panose="020B0609020204030204" pitchFamily="49" charset="0"/>
              </a:rPr>
              <a:t>IllegalArgumentException</a:t>
            </a:r>
            <a:r>
              <a:rPr lang="en-CA" dirty="0" smtClean="0"/>
              <a:t>  </a:t>
            </a:r>
            <a:r>
              <a:rPr lang="en-CA" dirty="0"/>
              <a:t>thrown</a:t>
            </a:r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9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one or more preconditions, you should use the EECS2030 specific </a:t>
            </a:r>
            <a:r>
              <a:rPr lang="en-US" b="1" dirty="0" smtClean="0"/>
              <a:t>@pre.</a:t>
            </a:r>
            <a:r>
              <a:rPr lang="en-US" dirty="0" smtClean="0"/>
              <a:t> tag to document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572000"/>
            <a:ext cx="8229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 is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less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than or equal to max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Describe any preconditions using the 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EECS2030 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specific @pre. tag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. You have to manually do this.</a:t>
            </a:r>
            <a:endParaRPr lang="en-US" sz="1800" b="0" dirty="0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3672</TotalTime>
  <Words>4264</Words>
  <Application>Microsoft Office PowerPoint</Application>
  <PresentationFormat>On-screen Show (4:3)</PresentationFormat>
  <Paragraphs>856</Paragraphs>
  <Slides>77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Origin</vt:lpstr>
      <vt:lpstr>Documenting a method</vt:lpstr>
      <vt:lpstr>Documenting</vt:lpstr>
      <vt:lpstr>Documenting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PowerPoint Presentation</vt:lpstr>
      <vt:lpstr>Utility classes</vt:lpstr>
      <vt:lpstr>Review: Java Class</vt:lpstr>
      <vt:lpstr>Utility classes</vt:lpstr>
      <vt:lpstr>Utility classes</vt:lpstr>
      <vt:lpstr>Class versus utility class</vt:lpstr>
      <vt:lpstr>PowerPoint Presentation</vt:lpstr>
      <vt:lpstr>PowerPoint Presentation</vt:lpstr>
      <vt:lpstr>Class versus utility class</vt:lpstr>
      <vt:lpstr>PowerPoint Presentation</vt:lpstr>
      <vt:lpstr>A simple utility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Fields </vt:lpstr>
      <vt:lpstr>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</vt:lpstr>
      <vt:lpstr>new Relativity objects</vt:lpstr>
      <vt:lpstr>Preventing instantiation</vt:lpstr>
      <vt:lpstr>PowerPoint Presentation</vt:lpstr>
      <vt:lpstr>Introduction to Testing</vt:lpstr>
      <vt:lpstr>Testing</vt:lpstr>
      <vt:lpstr>Testing with a main method</vt:lpstr>
      <vt:lpstr>PowerPoint Presentation</vt:lpstr>
      <vt:lpstr>PowerPoint Presentation</vt:lpstr>
      <vt:lpstr>Testing with a main method</vt:lpstr>
      <vt:lpstr>Testing with a main method</vt:lpstr>
      <vt:lpstr>JUnit</vt:lpstr>
      <vt:lpstr>JUnit</vt:lpstr>
      <vt:lpstr>A JUnit test example</vt:lpstr>
      <vt:lpstr>PowerPoint Presentation</vt:lpstr>
      <vt:lpstr>PowerPoint Presentation</vt:lpstr>
      <vt:lpstr>PowerPoint Presentation</vt:lpstr>
      <vt:lpstr>A JUnit test example</vt:lpstr>
      <vt:lpstr>PowerPoint Presentation</vt:lpstr>
      <vt:lpstr>Creating tests</vt:lpstr>
      <vt:lpstr>Creating tests</vt:lpstr>
      <vt:lpstr>Creating tests</vt:lpstr>
      <vt:lpstr>Creating tests: Preconditions</vt:lpstr>
      <vt:lpstr>PowerPoint Presentation</vt:lpstr>
      <vt:lpstr>PowerPoint Presentation</vt:lpstr>
      <vt:lpstr>Creating tests: Preconditions</vt:lpstr>
      <vt:lpstr>Creating tests: Postconditions</vt:lpstr>
      <vt:lpstr>PowerPoint Presentation</vt:lpstr>
      <vt:lpstr>PowerPoint Presentation</vt:lpstr>
      <vt:lpstr>Creating tests: Exceptions</vt:lpstr>
      <vt:lpstr>PowerPoint Presentation</vt:lpstr>
      <vt:lpstr>PowerPoint Presentation</vt:lpstr>
      <vt:lpstr>PowerPoint Presentation</vt:lpstr>
      <vt:lpstr>Choosing test cases</vt:lpstr>
      <vt:lpstr>Choosing test cases</vt:lpstr>
      <vt:lpstr>Example of a boundary case</vt:lpstr>
      <vt:lpstr>PowerPoint Presentation</vt:lpstr>
      <vt:lpstr>Example of a boundary case</vt:lpstr>
      <vt:lpstr>Example of a boundary case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272</cp:revision>
  <dcterms:created xsi:type="dcterms:W3CDTF">2006-08-16T00:00:00Z</dcterms:created>
  <dcterms:modified xsi:type="dcterms:W3CDTF">2017-01-17T18:14:40Z</dcterms:modified>
</cp:coreProperties>
</file>