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6" r:id="rId1"/>
  </p:sldMasterIdLst>
  <p:notesMasterIdLst>
    <p:notesMasterId r:id="rId126"/>
  </p:notesMasterIdLst>
  <p:sldIdLst>
    <p:sldId id="304" r:id="rId2"/>
    <p:sldId id="331" r:id="rId3"/>
    <p:sldId id="334" r:id="rId4"/>
    <p:sldId id="305" r:id="rId5"/>
    <p:sldId id="316" r:id="rId6"/>
    <p:sldId id="481" r:id="rId7"/>
    <p:sldId id="375" r:id="rId8"/>
    <p:sldId id="482" r:id="rId9"/>
    <p:sldId id="483" r:id="rId10"/>
    <p:sldId id="376" r:id="rId11"/>
    <p:sldId id="377" r:id="rId12"/>
    <p:sldId id="349" r:id="rId13"/>
    <p:sldId id="358" r:id="rId14"/>
    <p:sldId id="359" r:id="rId15"/>
    <p:sldId id="360" r:id="rId16"/>
    <p:sldId id="361" r:id="rId17"/>
    <p:sldId id="362" r:id="rId18"/>
    <p:sldId id="363" r:id="rId19"/>
    <p:sldId id="365" r:id="rId20"/>
    <p:sldId id="484" r:id="rId21"/>
    <p:sldId id="364" r:id="rId22"/>
    <p:sldId id="485" r:id="rId23"/>
    <p:sldId id="486" r:id="rId24"/>
    <p:sldId id="500" r:id="rId25"/>
    <p:sldId id="488" r:id="rId26"/>
    <p:sldId id="520" r:id="rId27"/>
    <p:sldId id="489" r:id="rId28"/>
    <p:sldId id="490" r:id="rId29"/>
    <p:sldId id="491" r:id="rId30"/>
    <p:sldId id="492" r:id="rId31"/>
    <p:sldId id="564" r:id="rId32"/>
    <p:sldId id="501" r:id="rId33"/>
    <p:sldId id="459" r:id="rId34"/>
    <p:sldId id="502" r:id="rId35"/>
    <p:sldId id="503" r:id="rId36"/>
    <p:sldId id="504" r:id="rId37"/>
    <p:sldId id="509" r:id="rId38"/>
    <p:sldId id="505" r:id="rId39"/>
    <p:sldId id="506" r:id="rId40"/>
    <p:sldId id="507" r:id="rId41"/>
    <p:sldId id="565" r:id="rId42"/>
    <p:sldId id="508" r:id="rId43"/>
    <p:sldId id="513" r:id="rId44"/>
    <p:sldId id="512" r:id="rId45"/>
    <p:sldId id="514" r:id="rId46"/>
    <p:sldId id="511" r:id="rId47"/>
    <p:sldId id="515" r:id="rId48"/>
    <p:sldId id="510" r:id="rId49"/>
    <p:sldId id="516" r:id="rId50"/>
    <p:sldId id="517" r:id="rId51"/>
    <p:sldId id="493" r:id="rId52"/>
    <p:sldId id="518" r:id="rId53"/>
    <p:sldId id="495" r:id="rId54"/>
    <p:sldId id="519" r:id="rId55"/>
    <p:sldId id="521" r:id="rId56"/>
    <p:sldId id="522" r:id="rId57"/>
    <p:sldId id="523" r:id="rId58"/>
    <p:sldId id="524" r:id="rId59"/>
    <p:sldId id="525" r:id="rId60"/>
    <p:sldId id="526" r:id="rId61"/>
    <p:sldId id="527" r:id="rId62"/>
    <p:sldId id="529" r:id="rId63"/>
    <p:sldId id="530" r:id="rId64"/>
    <p:sldId id="566" r:id="rId65"/>
    <p:sldId id="531" r:id="rId66"/>
    <p:sldId id="533" r:id="rId67"/>
    <p:sldId id="534" r:id="rId68"/>
    <p:sldId id="535" r:id="rId69"/>
    <p:sldId id="536" r:id="rId70"/>
    <p:sldId id="537" r:id="rId71"/>
    <p:sldId id="538" r:id="rId72"/>
    <p:sldId id="539" r:id="rId73"/>
    <p:sldId id="546" r:id="rId74"/>
    <p:sldId id="540" r:id="rId75"/>
    <p:sldId id="541" r:id="rId76"/>
    <p:sldId id="542" r:id="rId77"/>
    <p:sldId id="543" r:id="rId78"/>
    <p:sldId id="544" r:id="rId79"/>
    <p:sldId id="545" r:id="rId80"/>
    <p:sldId id="567" r:id="rId81"/>
    <p:sldId id="547" r:id="rId82"/>
    <p:sldId id="548" r:id="rId83"/>
    <p:sldId id="549" r:id="rId84"/>
    <p:sldId id="550" r:id="rId85"/>
    <p:sldId id="551" r:id="rId86"/>
    <p:sldId id="559" r:id="rId87"/>
    <p:sldId id="560" r:id="rId88"/>
    <p:sldId id="555" r:id="rId89"/>
    <p:sldId id="561" r:id="rId90"/>
    <p:sldId id="557" r:id="rId91"/>
    <p:sldId id="562" r:id="rId92"/>
    <p:sldId id="568" r:id="rId93"/>
    <p:sldId id="563" r:id="rId94"/>
    <p:sldId id="378" r:id="rId95"/>
    <p:sldId id="379" r:id="rId96"/>
    <p:sldId id="380" r:id="rId97"/>
    <p:sldId id="412" r:id="rId98"/>
    <p:sldId id="413" r:id="rId99"/>
    <p:sldId id="414" r:id="rId100"/>
    <p:sldId id="415" r:id="rId101"/>
    <p:sldId id="416" r:id="rId102"/>
    <p:sldId id="381" r:id="rId103"/>
    <p:sldId id="382" r:id="rId104"/>
    <p:sldId id="383" r:id="rId105"/>
    <p:sldId id="384" r:id="rId106"/>
    <p:sldId id="417" r:id="rId107"/>
    <p:sldId id="418" r:id="rId108"/>
    <p:sldId id="569" r:id="rId109"/>
    <p:sldId id="394" r:id="rId110"/>
    <p:sldId id="395" r:id="rId111"/>
    <p:sldId id="396" r:id="rId112"/>
    <p:sldId id="400" r:id="rId113"/>
    <p:sldId id="401" r:id="rId114"/>
    <p:sldId id="402" r:id="rId115"/>
    <p:sldId id="403" r:id="rId116"/>
    <p:sldId id="404" r:id="rId117"/>
    <p:sldId id="405" r:id="rId118"/>
    <p:sldId id="406" r:id="rId119"/>
    <p:sldId id="407" r:id="rId120"/>
    <p:sldId id="408" r:id="rId121"/>
    <p:sldId id="410" r:id="rId122"/>
    <p:sldId id="419" r:id="rId123"/>
    <p:sldId id="420" r:id="rId124"/>
    <p:sldId id="421" r:id="rId1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12">
          <p15:clr>
            <a:srgbClr val="A4A3A4"/>
          </p15:clr>
        </p15:guide>
        <p15:guide id="2" orient="horz" pos="1056">
          <p15:clr>
            <a:srgbClr val="A4A3A4"/>
          </p15:clr>
        </p15:guide>
        <p15:guide id="3" pos="2928">
          <p15:clr>
            <a:srgbClr val="A4A3A4"/>
          </p15:clr>
        </p15:guide>
        <p15:guide id="4" pos="16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5" autoAdjust="0"/>
    <p:restoredTop sz="92563" autoAdjust="0"/>
  </p:normalViewPr>
  <p:slideViewPr>
    <p:cSldViewPr showGuides="1">
      <p:cViewPr varScale="1">
        <p:scale>
          <a:sx n="78" d="100"/>
          <a:sy n="78" d="100"/>
        </p:scale>
        <p:origin x="-1493" y="-72"/>
      </p:cViewPr>
      <p:guideLst>
        <p:guide orient="horz" pos="2112"/>
        <p:guide orient="horz" pos="1056"/>
        <p:guide pos="2928"/>
        <p:guide pos="16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5771"/>
    </p:cViewPr>
  </p:sorterViewPr>
  <p:notesViewPr>
    <p:cSldViewPr showGuides="1">
      <p:cViewPr varScale="1">
        <p:scale>
          <a:sx n="60" d="100"/>
          <a:sy n="60" d="100"/>
        </p:scale>
        <p:origin x="-2490" y="-7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28" Type="http://schemas.openxmlformats.org/officeDocument/2006/relationships/viewProps" Target="viewProps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2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slide" Target="slides/slide115.xml"/><Relationship Id="rId124" Type="http://schemas.openxmlformats.org/officeDocument/2006/relationships/slide" Target="slides/slide123.xml"/><Relationship Id="rId12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12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3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61" Type="http://schemas.openxmlformats.org/officeDocument/2006/relationships/slide" Target="slides/slide60.xml"/><Relationship Id="rId82" Type="http://schemas.openxmlformats.org/officeDocument/2006/relationships/slide" Target="slides/slide8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F023F731-F0E2-4B56-AEF5-3B1D860A324D}" type="datetimeFigureOut">
              <a:rPr lang="en-US"/>
              <a:pPr>
                <a:defRPr/>
              </a:pPr>
              <a:t>1/10/2017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CEFC0F5-D01E-4BDB-B97A-321AEBCBFA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5147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en-CA" smtClean="0"/>
              <a:t>login 5065</a:t>
            </a: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3D214ED-EA22-499C-A2E2-71B68A67AA2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167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04875" y="3648075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904875" y="3648075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/>
          <a:lstStyle>
            <a:lvl1pPr algn="r"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8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1C9536B7-5070-4FE8-8969-96735BFF711A}" type="datetime1">
              <a:rPr lang="en-US"/>
              <a:pPr>
                <a:defRPr/>
              </a:pPr>
              <a:t>1/10/2017</a:t>
            </a:fld>
            <a:endParaRPr lang="en-US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AEB637-46E5-474B-87A8-943D007D30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2FFB24-9DAC-4841-9FE5-9988D4FE5952}" type="datetime1">
              <a:rPr lang="en-US"/>
              <a:pPr>
                <a:defRPr/>
              </a:pPr>
              <a:t>1/10/2017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C408E4-A589-4D68-B66B-E485EEE8F0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B897D-065A-495B-A693-41F7384657E0}" type="datetime1">
              <a:rPr lang="en-US"/>
              <a:pPr>
                <a:defRPr/>
              </a:pPr>
              <a:t>1/10/2017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50F3F-66DB-4760-95B4-53ADBD9730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4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746BD-5C2D-45F8-9643-80DD6C93D1A0}" type="datetime1">
              <a:rPr lang="en-US"/>
              <a:pPr>
                <a:defRPr/>
              </a:pPr>
              <a:t>1/10/2017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90C0F-7E92-4B1C-96AF-477F17E619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de with comment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B8519-6A3F-4869-939E-8E5E83FB1420}" type="datetime1">
              <a:rPr lang="en-US"/>
              <a:pPr>
                <a:defRPr/>
              </a:pPr>
              <a:t>1/10/2017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9F0CE-FC46-47A0-B5BD-13852C8C49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29600" cy="4556760"/>
          </a:xfrm>
        </p:spPr>
        <p:txBody>
          <a:bodyPr>
            <a:normAutofit/>
          </a:bodyPr>
          <a:lstStyle>
            <a:lvl1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 hasCustomPrompt="1"/>
          </p:nvPr>
        </p:nvSpPr>
        <p:spPr>
          <a:xfrm>
            <a:off x="457200" y="228600"/>
            <a:ext cx="8229600" cy="1295400"/>
          </a:xfrm>
        </p:spPr>
        <p:txBody>
          <a:bodyPr/>
          <a:lstStyle>
            <a:lvl1pPr marL="0" indent="0">
              <a:buClr>
                <a:schemeClr val="accent6"/>
              </a:buClr>
              <a:buNone/>
              <a:defRPr sz="2000"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Commentary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36235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od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01F20B-52D2-4DB3-9C9B-3144FEE3C4DB}" type="datetime1">
              <a:rPr lang="en-US"/>
              <a:pPr>
                <a:defRPr/>
              </a:pPr>
              <a:t>1/10/2017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3A4DC-7484-4BA3-B678-45C826FA36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5928360"/>
          </a:xfrm>
        </p:spPr>
        <p:txBody>
          <a:bodyPr>
            <a:normAutofit/>
          </a:bodyPr>
          <a:lstStyle>
            <a:lvl1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18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446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accent6"/>
              </a:buClr>
              <a:defRPr/>
            </a:lvl1pPr>
            <a:lvl2pPr>
              <a:buClr>
                <a:schemeClr val="accent6"/>
              </a:buClr>
              <a:defRPr/>
            </a:lvl2pPr>
            <a:lvl3pPr>
              <a:buClr>
                <a:schemeClr val="accent6"/>
              </a:buClr>
              <a:defRPr/>
            </a:lvl3pPr>
            <a:lvl4pPr>
              <a:buClr>
                <a:schemeClr val="accent6"/>
              </a:buClr>
              <a:defRPr/>
            </a:lvl4pPr>
            <a:lvl5pPr>
              <a:buClr>
                <a:schemeClr val="accent6"/>
              </a:buClr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C416E-7B5F-4D60-9E88-C94EE6ABD4FF}" type="datetime1">
              <a:rPr lang="en-US"/>
              <a:pPr>
                <a:defRPr/>
              </a:pPr>
              <a:t>1/10/2017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D1E88-C2A3-4ED1-9995-44157ED0F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>
            <a:normAutofit/>
          </a:bodyPr>
          <a:lstStyle>
            <a:lvl1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1pPr>
            <a:lvl2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2pPr>
            <a:lvl3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3pPr>
            <a:lvl4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4pPr>
            <a:lvl5pPr>
              <a:buFontTx/>
              <a:buNone/>
              <a:defRPr sz="2000" b="1">
                <a:latin typeface="Courier New" pitchFamily="49" charset="0"/>
                <a:cs typeface="Courier New" pitchFamily="49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1EB4B-7C51-46AC-932D-D67EEE298808}" type="datetime1">
              <a:rPr lang="en-US"/>
              <a:pPr>
                <a:defRPr/>
              </a:pPr>
              <a:t>1/10/2017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ACB01-8358-4A41-B4CD-DA7053A8D8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F7532-5D15-4FCC-B2F5-45C5FC98F937}" type="datetime1">
              <a:rPr lang="en-US"/>
              <a:pPr>
                <a:defRPr/>
              </a:pPr>
              <a:t>1/10/2017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391AF7-1F67-417D-B218-313F66B35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87031-85B5-447A-AFFF-5502068A3AC8}" type="datetime1">
              <a:rPr lang="en-US"/>
              <a:pPr>
                <a:defRPr/>
              </a:pPr>
              <a:t>1/10/2017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C7A35-55DD-4689-9207-B6A0BCF97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C0ECB-A482-4196-A1C8-9F809A8156DA}" type="datetime1">
              <a:rPr lang="en-US"/>
              <a:pPr>
                <a:defRPr/>
              </a:pPr>
              <a:t>1/10/2017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0DA4-EA63-4CFD-B7EF-F315DAE493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3054A-8BB6-490A-84E7-58FA1248DA5A}" type="datetime1">
              <a:rPr lang="en-US"/>
              <a:pPr>
                <a:defRPr/>
              </a:pPr>
              <a:t>1/10/2017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ABFF73-B986-4246-9C14-D7B598317B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1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2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CDCCB0-8948-4C41-B7E6-A3A4F76E09E4}" type="datetime1">
              <a:rPr lang="en-US"/>
              <a:pPr>
                <a:defRPr/>
              </a:pPr>
              <a:t>1/10/2017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CF428A-EF57-4F2A-AB0B-941B912035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5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6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FC54-1274-43A8-805D-F033DB330547}" type="datetime1">
              <a:rPr lang="en-US"/>
              <a:pPr>
                <a:defRPr/>
              </a:pPr>
              <a:t>1/10/2017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923C02-62DE-4DA5-8AA3-D7441D3D8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DCFA8FA-C0F0-4F08-B839-A82F484E3877}" type="datetime1">
              <a:rPr lang="en-US"/>
              <a:pPr>
                <a:defRPr/>
              </a:pPr>
              <a:t>1/10/2017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3A1FFE-2D20-4A07-A7DB-C412A0550C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16" r:id="rId2"/>
    <p:sldLayoutId id="2147484017" r:id="rId3"/>
    <p:sldLayoutId id="2147484022" r:id="rId4"/>
    <p:sldLayoutId id="2147484018" r:id="rId5"/>
    <p:sldLayoutId id="2147484019" r:id="rId6"/>
    <p:sldLayoutId id="2147484023" r:id="rId7"/>
    <p:sldLayoutId id="2147484024" r:id="rId8"/>
    <p:sldLayoutId id="2147484025" r:id="rId9"/>
    <p:sldLayoutId id="2147484026" r:id="rId10"/>
    <p:sldLayoutId id="2147484020" r:id="rId11"/>
    <p:sldLayoutId id="2147484027" r:id="rId12"/>
    <p:sldLayoutId id="2147484028" r:id="rId13"/>
    <p:sldLayoutId id="2147484029" r:id="rId14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fontAlgn="base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fontAlgn="base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fontAlgn="base">
        <a:spcBef>
          <a:spcPts val="400"/>
        </a:spcBef>
        <a:spcAft>
          <a:spcPct val="0"/>
        </a:spcAft>
        <a:buClr>
          <a:srgbClr val="9C9C9C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fontAlgn="base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10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bethune.yorku.ca/tutoring/" TargetMode="External"/><Relationship Id="rId2" Type="http://schemas.openxmlformats.org/officeDocument/2006/relationships/hyperlink" Target="http://bethune.yorku.ca/pass/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http://docs.oracle.com/javase/tutorial/java/javaOO/index.html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learn.lassonde.yorku.ca/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934200" cy="9906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CA" b="1" dirty="0" smtClean="0"/>
              <a:t>Advanced Object Oriented Programming</a:t>
            </a:r>
            <a:br>
              <a:rPr lang="en-CA" b="1" dirty="0" smtClean="0"/>
            </a:b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EECS2030Z</a:t>
            </a:r>
            <a:endParaRPr lang="en-US" dirty="0"/>
          </a:p>
        </p:txBody>
      </p:sp>
      <p:sp>
        <p:nvSpPr>
          <p:cNvPr id="922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3214E0D-14DA-42C7-9833-4FFCCA7456D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all testing occurs during your regularly scheduled lab using the EECS </a:t>
            </a:r>
            <a:r>
              <a:rPr lang="en-US" dirty="0" err="1" smtClean="0"/>
              <a:t>labtest</a:t>
            </a:r>
            <a:r>
              <a:rPr lang="en-US" dirty="0" smtClean="0"/>
              <a:t> environment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miss a test for an acceptable reason?</a:t>
            </a:r>
          </a:p>
          <a:p>
            <a:pPr lvl="1"/>
            <a:r>
              <a:rPr lang="en-US" dirty="0" smtClean="0"/>
              <a:t>see </a:t>
            </a:r>
            <a:r>
              <a:rPr lang="en-US" i="1" dirty="0" smtClean="0"/>
              <a:t>Evaluation: Missed tests</a:t>
            </a:r>
            <a:r>
              <a:rPr lang="en-US" dirty="0" smtClean="0"/>
              <a:t> </a:t>
            </a:r>
            <a:r>
              <a:rPr lang="en-US" dirty="0"/>
              <a:t>section of syllabus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2971626"/>
              </p:ext>
            </p:extLst>
          </p:nvPr>
        </p:nvGraphicFramePr>
        <p:xfrm>
          <a:off x="1447800" y="2209800"/>
          <a:ext cx="64008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3200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Weight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Test 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Test 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Test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25%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Exam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30%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526754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versus utility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utility class is </a:t>
            </a:r>
            <a:r>
              <a:rPr lang="en-US" i="1" dirty="0" smtClean="0"/>
              <a:t>never</a:t>
            </a:r>
            <a:r>
              <a:rPr lang="en-US" dirty="0" smtClean="0"/>
              <a:t> used to create objects</a:t>
            </a:r>
          </a:p>
          <a:p>
            <a:r>
              <a:rPr lang="en-US" dirty="0" smtClean="0"/>
              <a:t>when you use a utility class only the class itself occupies any memory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100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26617" y="2895600"/>
            <a:ext cx="6136616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b="1" dirty="0" smtClean="0">
                <a:latin typeface="Consolas" panose="020B0609020204030204" pitchFamily="49" charset="0"/>
              </a:rPr>
              <a:t>public static void main(String[] </a:t>
            </a:r>
            <a:r>
              <a:rPr lang="en-US" b="1" dirty="0" err="1" smtClean="0">
                <a:latin typeface="Consolas" panose="020B0609020204030204" pitchFamily="49" charset="0"/>
              </a:rPr>
              <a:t>args</a:t>
            </a:r>
            <a:r>
              <a:rPr lang="en-US" b="1" dirty="0" smtClean="0">
                <a:latin typeface="Consolas" panose="020B0609020204030204" pitchFamily="49" charset="0"/>
              </a:rPr>
              <a:t>) {</a:t>
            </a:r>
          </a:p>
          <a:p>
            <a:pPr marL="0" lvl="1"/>
            <a:endParaRPr lang="en-US" b="1" dirty="0" smtClean="0">
              <a:latin typeface="Consolas" panose="020B0609020204030204" pitchFamily="49" charset="0"/>
            </a:endParaRPr>
          </a:p>
          <a:p>
            <a:pPr marL="0" lvl="1"/>
            <a:r>
              <a:rPr lang="en-US" b="1" dirty="0" smtClean="0">
                <a:latin typeface="Consolas" panose="020B0609020204030204" pitchFamily="49" charset="0"/>
              </a:rPr>
              <a:t>  double x = </a:t>
            </a:r>
            <a:r>
              <a:rPr lang="en-US" b="1" dirty="0" err="1" smtClean="0">
                <a:latin typeface="Consolas" panose="020B0609020204030204" pitchFamily="49" charset="0"/>
              </a:rPr>
              <a:t>Math.cos</a:t>
            </a:r>
            <a:r>
              <a:rPr lang="en-US" b="1" dirty="0" smtClean="0">
                <a:latin typeface="Consolas" panose="020B0609020204030204" pitchFamily="49" charset="0"/>
              </a:rPr>
              <a:t>(</a:t>
            </a:r>
            <a:r>
              <a:rPr lang="en-US" b="1" dirty="0" err="1" smtClean="0">
                <a:latin typeface="Consolas" panose="020B0609020204030204" pitchFamily="49" charset="0"/>
              </a:rPr>
              <a:t>Math.PI</a:t>
            </a:r>
            <a:r>
              <a:rPr lang="en-US" b="1" dirty="0" smtClean="0">
                <a:latin typeface="Consolas" panose="020B0609020204030204" pitchFamily="49" charset="0"/>
              </a:rPr>
              <a:t> / 3.0);</a:t>
            </a:r>
          </a:p>
          <a:p>
            <a:pPr marL="0" lvl="1"/>
            <a:r>
              <a:rPr lang="en-US" b="1" dirty="0">
                <a:latin typeface="Consolas" panose="020B0609020204030204" pitchFamily="49" charset="0"/>
              </a:rPr>
              <a:t> </a:t>
            </a:r>
            <a:r>
              <a:rPr lang="en-US" b="1" dirty="0" smtClean="0">
                <a:latin typeface="Consolas" panose="020B0609020204030204" pitchFamily="49" charset="0"/>
              </a:rPr>
              <a:t> double y = </a:t>
            </a:r>
            <a:r>
              <a:rPr lang="en-US" b="1" dirty="0" err="1" smtClean="0">
                <a:latin typeface="Consolas" panose="020B0609020204030204" pitchFamily="49" charset="0"/>
              </a:rPr>
              <a:t>Math.sin</a:t>
            </a:r>
            <a:r>
              <a:rPr lang="en-US" b="1" dirty="0" smtClean="0">
                <a:latin typeface="Consolas" panose="020B0609020204030204" pitchFamily="49" charset="0"/>
              </a:rPr>
              <a:t>(</a:t>
            </a:r>
            <a:r>
              <a:rPr lang="en-US" b="1" dirty="0" err="1" smtClean="0">
                <a:latin typeface="Consolas" panose="020B0609020204030204" pitchFamily="49" charset="0"/>
              </a:rPr>
              <a:t>Math.PI</a:t>
            </a:r>
            <a:r>
              <a:rPr lang="en-US" b="1" dirty="0" smtClean="0">
                <a:latin typeface="Consolas" panose="020B0609020204030204" pitchFamily="49" charset="0"/>
              </a:rPr>
              <a:t> / 3.0);</a:t>
            </a:r>
          </a:p>
          <a:p>
            <a:pPr marL="0" lvl="1"/>
            <a:endParaRPr lang="en-US" b="1" dirty="0" smtClean="0">
              <a:latin typeface="Consolas" panose="020B0609020204030204" pitchFamily="49" charset="0"/>
            </a:endParaRPr>
          </a:p>
          <a:p>
            <a:pPr marL="0" lvl="1"/>
            <a:r>
              <a:rPr lang="en-US" b="1" dirty="0" smtClean="0">
                <a:latin typeface="Consolas" panose="020B0609020204030204" pitchFamily="49" charset="0"/>
              </a:rPr>
              <a:t>  // notice that we never created a Math object</a:t>
            </a:r>
          </a:p>
          <a:p>
            <a:pPr marL="0" lvl="1"/>
            <a:r>
              <a:rPr lang="en-US" b="1" dirty="0"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06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101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5787636"/>
              </p:ext>
            </p:extLst>
          </p:nvPr>
        </p:nvGraphicFramePr>
        <p:xfrm>
          <a:off x="1981200" y="228600"/>
          <a:ext cx="4419600" cy="597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1143000"/>
                <a:gridCol w="23622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100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Math class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PI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3.1415....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E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2.7182....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200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main</a:t>
                      </a:r>
                      <a:r>
                        <a:rPr lang="en-US" b="1" baseline="0" dirty="0" smtClean="0">
                          <a:latin typeface="Consolas" panose="020B0609020204030204" pitchFamily="49" charset="0"/>
                        </a:rPr>
                        <a:t> method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0.8660....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y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0.5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629400" y="609600"/>
            <a:ext cx="24431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Math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class is loaded</a:t>
            </a:r>
          </a:p>
          <a:p>
            <a:r>
              <a:rPr lang="en-US" dirty="0" smtClean="0">
                <a:latin typeface="+mn-lt"/>
              </a:rPr>
              <a:t>into memory but there</a:t>
            </a:r>
          </a:p>
          <a:p>
            <a:r>
              <a:rPr lang="en-US" dirty="0" smtClean="0">
                <a:latin typeface="+mn-lt"/>
              </a:rPr>
              <a:t>are no </a:t>
            </a:r>
            <a:r>
              <a:rPr lang="en-US" b="1" dirty="0" smtClean="0">
                <a:latin typeface="Consolas" panose="020B0609020204030204" pitchFamily="49" charset="0"/>
              </a:rPr>
              <a:t>Math</a:t>
            </a:r>
            <a:r>
              <a:rPr lang="en-US" dirty="0" smtClean="0">
                <a:latin typeface="+mn-lt"/>
              </a:rPr>
              <a:t> instances</a:t>
            </a:r>
            <a:endParaRPr lang="en-US" dirty="0">
              <a:latin typeface="+mn-lt"/>
            </a:endParaRPr>
          </a:p>
        </p:txBody>
      </p:sp>
      <p:sp>
        <p:nvSpPr>
          <p:cNvPr id="12" name="Left Brace 11"/>
          <p:cNvSpPr/>
          <p:nvPr/>
        </p:nvSpPr>
        <p:spPr>
          <a:xfrm rot="16200000">
            <a:off x="7734300" y="2162770"/>
            <a:ext cx="152400" cy="25146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477000" y="3648670"/>
            <a:ext cx="224337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these are values (not</a:t>
            </a:r>
          </a:p>
          <a:p>
            <a:r>
              <a:rPr lang="en-US" dirty="0" smtClean="0">
                <a:latin typeface="+mn-lt"/>
              </a:rPr>
              <a:t>addresses) because</a:t>
            </a:r>
          </a:p>
          <a:p>
            <a:r>
              <a:rPr lang="en-US" b="1" dirty="0" smtClean="0">
                <a:latin typeface="Consolas" panose="020B0609020204030204" pitchFamily="49" charset="0"/>
              </a:rPr>
              <a:t>x</a:t>
            </a:r>
            <a:r>
              <a:rPr lang="en-US" dirty="0" smtClean="0">
                <a:latin typeface="+mn-lt"/>
              </a:rPr>
              <a:t> and </a:t>
            </a:r>
            <a:r>
              <a:rPr lang="en-US" b="1" dirty="0" smtClean="0">
                <a:latin typeface="Consolas" panose="020B0609020204030204" pitchFamily="49" charset="0"/>
              </a:rPr>
              <a:t>y</a:t>
            </a:r>
            <a:r>
              <a:rPr lang="en-US" dirty="0" smtClean="0">
                <a:latin typeface="+mn-lt"/>
              </a:rPr>
              <a:t> are primitive</a:t>
            </a:r>
          </a:p>
          <a:p>
            <a:r>
              <a:rPr lang="en-US" dirty="0" smtClean="0">
                <a:latin typeface="+mn-lt"/>
              </a:rPr>
              <a:t>variables (</a:t>
            </a:r>
            <a:r>
              <a:rPr lang="en-US" b="1" dirty="0" smtClean="0">
                <a:latin typeface="Consolas" panose="020B0609020204030204" pitchFamily="49" charset="0"/>
              </a:rPr>
              <a:t>double</a:t>
            </a:r>
            <a:r>
              <a:rPr lang="en-US" dirty="0" smtClean="0">
                <a:latin typeface="+mn-lt"/>
              </a:rPr>
              <a:t>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710437" y="2526268"/>
            <a:ext cx="2204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</a:t>
            </a:r>
            <a:r>
              <a:rPr lang="en-US" i="1" dirty="0" smtClean="0">
                <a:latin typeface="+mn-lt"/>
              </a:rPr>
              <a:t>value</a:t>
            </a:r>
            <a:r>
              <a:rPr lang="en-US" dirty="0" smtClean="0">
                <a:latin typeface="+mn-lt"/>
              </a:rPr>
              <a:t> </a:t>
            </a:r>
            <a:r>
              <a:rPr lang="en-US" b="1" dirty="0" smtClean="0">
                <a:latin typeface="Consolas" panose="020B0609020204030204" pitchFamily="49" charset="0"/>
              </a:rPr>
              <a:t>cos(</a:t>
            </a:r>
            <a:r>
              <a:rPr lang="el-GR" b="1" dirty="0" smtClean="0">
                <a:latin typeface="Consolas"/>
              </a:rPr>
              <a:t>π</a:t>
            </a:r>
            <a:r>
              <a:rPr lang="en-US" b="1" dirty="0" smtClean="0">
                <a:latin typeface="Consolas"/>
              </a:rPr>
              <a:t>/3)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05600" y="2907268"/>
            <a:ext cx="22049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</a:t>
            </a:r>
            <a:r>
              <a:rPr lang="en-US" i="1" dirty="0" smtClean="0">
                <a:latin typeface="+mn-lt"/>
              </a:rPr>
              <a:t>value</a:t>
            </a:r>
            <a:r>
              <a:rPr lang="en-US" dirty="0" smtClean="0">
                <a:latin typeface="+mn-lt"/>
              </a:rPr>
              <a:t> </a:t>
            </a:r>
            <a:r>
              <a:rPr lang="en-US" b="1" dirty="0" smtClean="0">
                <a:latin typeface="Consolas" panose="020B0609020204030204" pitchFamily="49" charset="0"/>
              </a:rPr>
              <a:t>sin(</a:t>
            </a:r>
            <a:r>
              <a:rPr lang="el-GR" b="1" dirty="0" smtClean="0">
                <a:latin typeface="Consolas"/>
              </a:rPr>
              <a:t>π</a:t>
            </a:r>
            <a:r>
              <a:rPr lang="en-US" b="1" dirty="0" smtClean="0">
                <a:latin typeface="Consolas"/>
              </a:rPr>
              <a:t>/3)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47489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utility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implement a utility class that helps you calculate Einstein's famous mass-energy equivalence </a:t>
            </a:r>
            <a:r>
              <a:rPr lang="en-US" dirty="0" smtClean="0"/>
              <a:t>equation</a:t>
            </a:r>
            <a:br>
              <a:rPr lang="en-US" dirty="0" smtClean="0"/>
            </a:br>
            <a:r>
              <a:rPr lang="en-US" dirty="0" smtClean="0"/>
              <a:t>E </a:t>
            </a:r>
            <a:r>
              <a:rPr lang="en-US" dirty="0"/>
              <a:t>= mc</a:t>
            </a:r>
            <a:r>
              <a:rPr lang="en-US" baseline="30000" dirty="0"/>
              <a:t>2</a:t>
            </a:r>
            <a:r>
              <a:rPr lang="en-US" dirty="0"/>
              <a:t> where </a:t>
            </a:r>
            <a:endParaRPr lang="en-US" dirty="0" smtClean="0"/>
          </a:p>
          <a:p>
            <a:pPr lvl="1"/>
            <a:r>
              <a:rPr lang="en-US" dirty="0" smtClean="0"/>
              <a:t>m </a:t>
            </a:r>
            <a:r>
              <a:rPr lang="en-US" dirty="0"/>
              <a:t>is mass (in </a:t>
            </a:r>
            <a:r>
              <a:rPr lang="en-US" dirty="0" smtClean="0"/>
              <a:t>kilograms)</a:t>
            </a:r>
          </a:p>
          <a:p>
            <a:pPr lvl="1"/>
            <a:r>
              <a:rPr lang="en-US" dirty="0" smtClean="0"/>
              <a:t>c </a:t>
            </a:r>
            <a:r>
              <a:rPr lang="en-US" dirty="0"/>
              <a:t>is the speed of light (in </a:t>
            </a:r>
            <a:r>
              <a:rPr lang="en-US" dirty="0" err="1"/>
              <a:t>metres</a:t>
            </a:r>
            <a:r>
              <a:rPr lang="en-US" dirty="0"/>
              <a:t> per </a:t>
            </a:r>
            <a:r>
              <a:rPr lang="en-US" dirty="0" smtClean="0"/>
              <a:t>second)</a:t>
            </a:r>
          </a:p>
          <a:p>
            <a:pPr lvl="1"/>
            <a:r>
              <a:rPr lang="en-US" dirty="0" smtClean="0"/>
              <a:t>E </a:t>
            </a:r>
            <a:r>
              <a:rPr lang="en-US" dirty="0"/>
              <a:t>is energy (in joules)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102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38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103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ca.yorku.eecs.eecs2030;</a:t>
            </a:r>
          </a:p>
          <a:p>
            <a:endParaRPr lang="en-US" dirty="0" smtClean="0">
              <a:solidFill>
                <a:srgbClr val="7F0055"/>
              </a:solidFill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Relativity {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public 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static final double </a:t>
            </a:r>
            <a:r>
              <a:rPr lang="en-US" i="1" dirty="0">
                <a:solidFill>
                  <a:schemeClr val="bg1"/>
                </a:solidFill>
                <a:latin typeface="Consolas"/>
              </a:rPr>
              <a:t>C = 299792458;</a:t>
            </a:r>
          </a:p>
          <a:p>
            <a:endParaRPr lang="en-US" dirty="0">
              <a:solidFill>
                <a:schemeClr val="bg1"/>
              </a:solidFill>
              <a:latin typeface="Consolas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public 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static double </a:t>
            </a:r>
            <a:r>
              <a:rPr lang="en-US" dirty="0" err="1">
                <a:solidFill>
                  <a:schemeClr val="bg1"/>
                </a:solidFill>
                <a:latin typeface="Consolas"/>
              </a:rPr>
              <a:t>massEnergy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(double mass) {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  return 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mass * </a:t>
            </a:r>
            <a:r>
              <a:rPr lang="en-US" dirty="0" err="1">
                <a:solidFill>
                  <a:schemeClr val="bg1"/>
                </a:solidFill>
                <a:latin typeface="Consolas"/>
              </a:rPr>
              <a:t>Relativity.</a:t>
            </a:r>
            <a:r>
              <a:rPr lang="en-US" i="1" dirty="0" err="1">
                <a:solidFill>
                  <a:schemeClr val="bg1"/>
                </a:solidFill>
                <a:latin typeface="Consolas"/>
              </a:rPr>
              <a:t>C</a:t>
            </a:r>
            <a:r>
              <a:rPr lang="en-US" i="1" dirty="0">
                <a:solidFill>
                  <a:schemeClr val="bg1"/>
                </a:solidFill>
                <a:latin typeface="Consolas"/>
              </a:rPr>
              <a:t> * </a:t>
            </a:r>
            <a:r>
              <a:rPr lang="en-US" i="1" dirty="0" err="1">
                <a:solidFill>
                  <a:schemeClr val="bg1"/>
                </a:solidFill>
                <a:latin typeface="Consolas"/>
              </a:rPr>
              <a:t>Relativity.C</a:t>
            </a:r>
            <a:r>
              <a:rPr lang="en-US" i="1" dirty="0">
                <a:solidFill>
                  <a:schemeClr val="bg1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}</a:t>
            </a:r>
            <a:endParaRPr lang="en-US" dirty="0">
              <a:solidFill>
                <a:schemeClr val="bg1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Start by creating a package, giving the class a name, and creating the class body block.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0360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104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ca.yorku.eecs.eecs2030;</a:t>
            </a:r>
          </a:p>
          <a:p>
            <a:endParaRPr lang="en-US" dirty="0">
              <a:solidFill>
                <a:srgbClr val="7F0055"/>
              </a:solidFill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Relativity {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= 299792458;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public 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static double </a:t>
            </a:r>
            <a:r>
              <a:rPr lang="en-US" dirty="0" err="1">
                <a:solidFill>
                  <a:schemeClr val="bg1"/>
                </a:solidFill>
                <a:latin typeface="Consolas"/>
              </a:rPr>
              <a:t>massEnergy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(double mass) {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  return </a:t>
            </a:r>
            <a:r>
              <a:rPr lang="en-US" dirty="0">
                <a:solidFill>
                  <a:schemeClr val="bg1"/>
                </a:solidFill>
                <a:latin typeface="Consolas"/>
              </a:rPr>
              <a:t>mass * </a:t>
            </a:r>
            <a:r>
              <a:rPr lang="en-US" dirty="0" err="1">
                <a:solidFill>
                  <a:schemeClr val="bg1"/>
                </a:solidFill>
                <a:latin typeface="Consolas"/>
              </a:rPr>
              <a:t>Relativity.</a:t>
            </a:r>
            <a:r>
              <a:rPr lang="en-US" i="1" dirty="0" err="1">
                <a:solidFill>
                  <a:schemeClr val="bg1"/>
                </a:solidFill>
                <a:latin typeface="Consolas"/>
              </a:rPr>
              <a:t>C</a:t>
            </a:r>
            <a:r>
              <a:rPr lang="en-US" i="1" dirty="0">
                <a:solidFill>
                  <a:schemeClr val="bg1"/>
                </a:solidFill>
                <a:latin typeface="Consolas"/>
              </a:rPr>
              <a:t> * </a:t>
            </a:r>
            <a:r>
              <a:rPr lang="en-US" i="1" dirty="0" err="1">
                <a:solidFill>
                  <a:schemeClr val="bg1"/>
                </a:solidFill>
                <a:latin typeface="Consolas"/>
              </a:rPr>
              <a:t>Relativity.C</a:t>
            </a:r>
            <a:r>
              <a:rPr lang="en-US" i="1" dirty="0">
                <a:solidFill>
                  <a:schemeClr val="bg1"/>
                </a:solidFill>
                <a:latin typeface="Consolas"/>
              </a:rPr>
              <a:t>;</a:t>
            </a:r>
          </a:p>
          <a:p>
            <a:r>
              <a:rPr lang="en-US" dirty="0" smtClean="0">
                <a:solidFill>
                  <a:schemeClr val="bg1"/>
                </a:solidFill>
                <a:latin typeface="Consolas"/>
              </a:rPr>
              <a:t>  }</a:t>
            </a:r>
            <a:endParaRPr lang="en-US" dirty="0">
              <a:solidFill>
                <a:schemeClr val="bg1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Add a field that represents the speed of light.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076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105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ca.yorku.eecs.eecs2030;</a:t>
            </a:r>
          </a:p>
          <a:p>
            <a:endParaRPr lang="en-US" dirty="0">
              <a:solidFill>
                <a:srgbClr val="7F0055"/>
              </a:solidFill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Relativity {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= 299792458;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massEnergy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mass)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double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energy = mass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*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Relativity.</a:t>
            </a:r>
            <a:r>
              <a:rPr lang="en-US" i="1" dirty="0" err="1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*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Relativity.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i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energy;</a:t>
            </a:r>
            <a:endParaRPr lang="en-US" i="1" dirty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Add a method to compute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𝐸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𝑚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 rotWithShape="1">
                <a:blip r:embed="rId2"/>
                <a:stretch>
                  <a:fillRect l="-741" t="-23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2750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106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ca.yorku.eecs.eecs2030;</a:t>
            </a:r>
          </a:p>
          <a:p>
            <a:endParaRPr lang="en-US" dirty="0">
              <a:solidFill>
                <a:srgbClr val="7F0055"/>
              </a:solidFill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Relativity {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= 299792458;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massEnergy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mass)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double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energy = mass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*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Relativity.</a:t>
            </a:r>
            <a:r>
              <a:rPr lang="en-US" i="1" dirty="0" err="1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*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Relativity.</a:t>
            </a:r>
            <a:r>
              <a:rPr lang="en-US" i="1" dirty="0" err="1" smtClean="0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i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energy;</a:t>
            </a:r>
            <a:endParaRPr lang="en-US" i="1" dirty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6"/>
              <p:cNvSpPr>
                <a:spLocks noGrp="1"/>
              </p:cNvSpPr>
              <p:nvPr>
                <p:ph sz="quarter" idx="13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Add a method to compute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𝐸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𝑚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𝑐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7" name="Content Placeholder 6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3"/>
              </p:nvPr>
            </p:nvSpPr>
            <p:spPr>
              <a:blipFill rotWithShape="1">
                <a:blip r:embed="rId2"/>
                <a:stretch>
                  <a:fillRect l="-741" t="-23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479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107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ca.yorku.eecs.eecs2030;</a:t>
            </a:r>
          </a:p>
          <a:p>
            <a:endParaRPr lang="en-US" dirty="0">
              <a:solidFill>
                <a:srgbClr val="7F0055"/>
              </a:solidFill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OneGram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main(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String</a:t>
            </a:r>
            <a:r>
              <a:rPr lang="en-US" dirty="0" smtClean="0">
                <a:latin typeface="Consolas"/>
              </a:rPr>
              <a:t>[]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args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double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mass = 0.001; </a:t>
            </a:r>
            <a:endParaRPr lang="en-US" i="1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i="1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energy =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Relativity.</a:t>
            </a:r>
            <a:r>
              <a:rPr lang="en-US" i="1" dirty="0" err="1" smtClean="0">
                <a:solidFill>
                  <a:srgbClr val="000000"/>
                </a:solidFill>
                <a:latin typeface="Consolas"/>
              </a:rPr>
              <a:t>massEnergy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(mass);</a:t>
            </a:r>
          </a:p>
          <a:p>
            <a:r>
              <a:rPr lang="en-US" i="1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   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System.out.println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 smtClean="0">
                <a:solidFill>
                  <a:srgbClr val="0000C0"/>
                </a:solidFill>
                <a:latin typeface="Consolas"/>
              </a:rPr>
              <a:t>"1 gram = "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dirty="0" smtClean="0">
                <a:solidFill>
                  <a:srgbClr val="7F0055"/>
                </a:solidFill>
                <a:latin typeface="Consolas"/>
              </a:rPr>
              <a:t>energy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+ </a:t>
            </a:r>
            <a:r>
              <a:rPr lang="en-US" dirty="0" smtClean="0">
                <a:solidFill>
                  <a:srgbClr val="0000C0"/>
                </a:solidFill>
                <a:latin typeface="Consolas"/>
              </a:rPr>
              <a:t>"</a:t>
            </a:r>
            <a:r>
              <a:rPr lang="en-US" dirty="0">
                <a:solidFill>
                  <a:srgbClr val="0000C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C0"/>
                </a:solidFill>
                <a:latin typeface="Consolas"/>
              </a:rPr>
              <a:t>Joules"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);</a:t>
            </a:r>
            <a:endParaRPr lang="en-US" i="1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Here's a program that uses (a client) the </a:t>
            </a:r>
            <a:r>
              <a:rPr lang="en-US" b="1" dirty="0" smtClean="0">
                <a:latin typeface="Consolas" panose="020B0609020204030204" pitchFamily="49" charset="0"/>
              </a:rPr>
              <a:t>Relativity</a:t>
            </a:r>
            <a:r>
              <a:rPr lang="en-US" dirty="0" smtClean="0"/>
              <a:t> utility class.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60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Worksheet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Question 7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C7A35-55DD-4689-9207-B6A0BCF97446}" type="slidenum">
              <a:rPr lang="en-US" smtClean="0"/>
              <a:pPr>
                <a:defRPr/>
              </a:pPr>
              <a:t>108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0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Fields </a:t>
            </a:r>
            <a:endParaRPr lang="en-US" dirty="0" smtClean="0"/>
          </a:p>
        </p:txBody>
      </p:sp>
      <p:sp>
        <p:nvSpPr>
          <p:cNvPr id="1945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14B1CC-9429-489D-B32D-4553ABC9A19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109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field is a member that holds data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constant field is usually declared by specifying</a:t>
            </a: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>
                <a:solidFill>
                  <a:srgbClr val="000000"/>
                </a:solidFill>
              </a:rPr>
              <a:t>modifiers</a:t>
            </a:r>
            <a:endParaRPr lang="en-CA" sz="2000" dirty="0" smtClean="0"/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>
                <a:solidFill>
                  <a:srgbClr val="000000"/>
                </a:solidFill>
              </a:rPr>
              <a:t>access modifier		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cs typeface="Courier New" pitchFamily="49" charset="0"/>
              </a:rPr>
              <a:t>public</a:t>
            </a:r>
            <a:endParaRPr lang="en-CA" sz="2100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>
                <a:solidFill>
                  <a:srgbClr val="000000"/>
                </a:solidFill>
                <a:cs typeface="Courier New" pitchFamily="49" charset="0"/>
              </a:rPr>
              <a:t>static modifier		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cs typeface="Courier New" pitchFamily="49" charset="0"/>
              </a:rPr>
              <a:t>static</a:t>
            </a:r>
            <a:endParaRPr lang="en-CA" b="1" dirty="0" smtClean="0">
              <a:solidFill>
                <a:srgbClr val="000000"/>
              </a:solidFill>
              <a:latin typeface="Courier New" pitchFamily="49" charset="0"/>
              <a:cs typeface="Courier New" pitchFamily="49" charset="0"/>
            </a:endParaRPr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>
                <a:solidFill>
                  <a:srgbClr val="000000"/>
                </a:solidFill>
                <a:cs typeface="Courier New" pitchFamily="49" charset="0"/>
              </a:rPr>
              <a:t>final modifier 		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cs typeface="Courier New" pitchFamily="49" charset="0"/>
              </a:rPr>
              <a:t>final</a:t>
            </a:r>
            <a:endParaRPr lang="en-CA" dirty="0" smtClean="0"/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type			</a:t>
            </a:r>
            <a:r>
              <a:rPr lang="en-US" sz="1800" b="1" dirty="0" smtClean="0">
                <a:solidFill>
                  <a:srgbClr val="7F0055"/>
                </a:solidFill>
                <a:latin typeface="Consolas"/>
                <a:cs typeface="Courier New" pitchFamily="49" charset="0"/>
              </a:rPr>
              <a:t>double</a:t>
            </a: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name			</a:t>
            </a:r>
            <a:r>
              <a:rPr lang="en-US" sz="1800" b="1" i="1" dirty="0" smtClean="0">
                <a:solidFill>
                  <a:srgbClr val="0000C0"/>
                </a:solidFill>
                <a:latin typeface="Consolas"/>
                <a:cs typeface="Courier New" pitchFamily="49" charset="0"/>
              </a:rPr>
              <a:t>C</a:t>
            </a:r>
            <a:endParaRPr lang="en-CA" sz="2000" b="1" dirty="0" smtClean="0">
              <a:latin typeface="Courier New" pitchFamily="49" charset="0"/>
              <a:cs typeface="Courier New" pitchFamily="49" charset="0"/>
            </a:endParaRPr>
          </a:p>
          <a:p>
            <a:pPr marL="731520" lvl="1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 smtClean="0"/>
              <a:t>value			</a:t>
            </a:r>
            <a:r>
              <a:rPr lang="en-US" sz="1800" b="1" i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299792458</a:t>
            </a:r>
            <a:endParaRPr lang="en-US" sz="2000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461" name="TextBox 6"/>
          <p:cNvSpPr txBox="1">
            <a:spLocks noChangeArrowheads="1"/>
          </p:cNvSpPr>
          <p:nvPr/>
        </p:nvSpPr>
        <p:spPr bwMode="auto">
          <a:xfrm>
            <a:off x="608013" y="1411288"/>
            <a:ext cx="5376793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73050" lvl="0" indent="-273050">
              <a:spcBef>
                <a:spcPts val="600"/>
              </a:spcBef>
              <a:buClr>
                <a:srgbClr val="DDDDDD"/>
              </a:buClr>
              <a:buSzPct val="76000"/>
            </a:pPr>
            <a:r>
              <a:rPr lang="en-US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final</a:t>
            </a:r>
            <a:r>
              <a:rPr lang="en-US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double</a:t>
            </a:r>
            <a:r>
              <a:rPr lang="en-US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en-US" b="1" i="1" dirty="0">
                <a:solidFill>
                  <a:srgbClr val="0000C0"/>
                </a:solidFill>
                <a:latin typeface="Consolas"/>
                <a:cs typeface="Courier New" pitchFamily="49" charset="0"/>
              </a:rPr>
              <a:t>C</a:t>
            </a:r>
            <a:r>
              <a:rPr lang="en-US" b="1" i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= 299792458;</a:t>
            </a:r>
          </a:p>
        </p:txBody>
      </p:sp>
    </p:spTree>
    <p:extLst>
      <p:ext uri="{BB962C8B-B14F-4D97-AF65-F5344CB8AC3E}">
        <p14:creationId xmlns:p14="http://schemas.microsoft.com/office/powerpoint/2010/main" val="321750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Textbook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set of freely available electronic notes is available from the Moodle site</a:t>
            </a:r>
            <a:endParaRPr lang="en-US" dirty="0"/>
          </a:p>
          <a:p>
            <a:r>
              <a:rPr lang="en-US" dirty="0" smtClean="0"/>
              <a:t>if you want a textbook the recommended text is </a:t>
            </a:r>
            <a:r>
              <a:rPr lang="en-US" i="1" dirty="0" smtClean="0"/>
              <a:t>Absolute Java</a:t>
            </a:r>
            <a:r>
              <a:rPr lang="en-US" dirty="0" smtClean="0"/>
              <a:t>, 5</a:t>
            </a:r>
            <a:r>
              <a:rPr lang="en-US" baseline="30000" dirty="0" smtClean="0"/>
              <a:t>th</a:t>
            </a:r>
            <a:r>
              <a:rPr lang="en-US" dirty="0" smtClean="0"/>
              <a:t> Edition or newer by </a:t>
            </a:r>
            <a:r>
              <a:rPr lang="en-US" dirty="0" err="1" smtClean="0"/>
              <a:t>Savitch</a:t>
            </a:r>
            <a:endParaRPr lang="en-US" dirty="0" smtClean="0"/>
          </a:p>
          <a:p>
            <a:r>
              <a:rPr lang="en-US" dirty="0" smtClean="0"/>
              <a:t>if you want a very concise reference to the language consider </a:t>
            </a:r>
            <a:r>
              <a:rPr lang="en-US" i="1" dirty="0" smtClean="0"/>
              <a:t>Java 8 Pocket Guide</a:t>
            </a:r>
            <a:r>
              <a:rPr lang="en-US" dirty="0" smtClean="0"/>
              <a:t> by </a:t>
            </a:r>
            <a:r>
              <a:rPr lang="en-US" dirty="0" err="1" smtClean="0"/>
              <a:t>Liguori</a:t>
            </a:r>
            <a:r>
              <a:rPr lang="en-US" dirty="0" smtClean="0"/>
              <a:t> and </a:t>
            </a:r>
            <a:r>
              <a:rPr lang="en-US" dirty="0" err="1" smtClean="0"/>
              <a:t>Liguori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200131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Fields</a:t>
            </a:r>
            <a:endParaRPr lang="en-US" dirty="0" smtClean="0"/>
          </a:p>
        </p:txBody>
      </p:sp>
      <p:sp>
        <p:nvSpPr>
          <p:cNvPr id="2048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6CA20D2-0610-45B0-ACB5-CAA44AC1452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110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field names must be unique in a class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scope of a field is the entire class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[notes] use the term “field” only for </a:t>
            </a:r>
            <a:r>
              <a:rPr lang="en-CA" sz="2400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75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04EC922-9C61-4EFA-81D1-DAFD447B9A4E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111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field is visible to all clients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20725" y="2971800"/>
            <a:ext cx="7702550" cy="923925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of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Relativity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speedOfLight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Relativity.C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7676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457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EB8F8AD-668B-4680-A5CC-AB837872F0E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112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field that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is a per-class member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only one copy of the field</a:t>
            </a:r>
            <a:r>
              <a:rPr lang="en-US" dirty="0" smtClean="0"/>
              <a:t>, and the field is associated with the class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every object created from a class declaring a static field shares the same copy of the field</a:t>
            </a:r>
            <a:endParaRPr lang="en-US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textbook uses the term </a:t>
            </a:r>
            <a:r>
              <a:rPr lang="en-CA" i="1" dirty="0" smtClean="0"/>
              <a:t>static variable</a:t>
            </a: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also commonly called </a:t>
            </a:r>
            <a:r>
              <a:rPr lang="en-CA" i="1" dirty="0" smtClean="0"/>
              <a:t>class variable</a:t>
            </a:r>
            <a:endParaRPr lang="en-US" i="1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7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560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BCE2455-FDFD-4C5A-9679-78F55A4A7B6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113</a:t>
            </a:fld>
            <a:endParaRPr lang="en-US" smtClean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>
          <a:xfrm>
            <a:off x="457200" y="1371601"/>
            <a:ext cx="3886200" cy="761999"/>
          </a:xfrm>
          <a:ln>
            <a:solidFill>
              <a:schemeClr val="tx1"/>
            </a:solidFill>
          </a:ln>
        </p:spPr>
        <p:txBody>
          <a:bodyPr>
            <a:normAutofit fontScale="92500"/>
          </a:bodyPr>
          <a:lstStyle/>
          <a:p>
            <a:pPr eaLnBrk="1" hangingPunct="1"/>
            <a:r>
              <a:rPr lang="en-CA" sz="1600" dirty="0" smtClean="0"/>
              <a:t>Relativity y = new Relativity();</a:t>
            </a:r>
          </a:p>
          <a:p>
            <a:pPr eaLnBrk="1" hangingPunct="1"/>
            <a:r>
              <a:rPr lang="en-CA" sz="1600" dirty="0" smtClean="0"/>
              <a:t>Relativity z = new Relativity();</a:t>
            </a:r>
            <a:endParaRPr lang="en-US" sz="1600" dirty="0" smtClean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228599"/>
              </p:ext>
            </p:extLst>
          </p:nvPr>
        </p:nvGraphicFramePr>
        <p:xfrm>
          <a:off x="1600200" y="517525"/>
          <a:ext cx="7239000" cy="148336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276600"/>
                <a:gridCol w="9144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client invocation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1392670"/>
              </p:ext>
            </p:extLst>
          </p:nvPr>
        </p:nvGraphicFramePr>
        <p:xfrm>
          <a:off x="1600200" y="2590800"/>
          <a:ext cx="7239000" cy="11684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276600"/>
                <a:gridCol w="914400"/>
                <a:gridCol w="30480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Relativity </a:t>
                      </a:r>
                      <a:r>
                        <a:rPr lang="en-CA" dirty="0" smtClean="0"/>
                        <a:t>class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C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299792458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6846401"/>
              </p:ext>
            </p:extLst>
          </p:nvPr>
        </p:nvGraphicFramePr>
        <p:xfrm>
          <a:off x="4237038" y="3962400"/>
          <a:ext cx="4602480" cy="11684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640080"/>
                <a:gridCol w="914400"/>
                <a:gridCol w="30480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1000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Relativity </a:t>
                      </a:r>
                      <a:r>
                        <a:rPr lang="en-CA" dirty="0" smtClean="0"/>
                        <a:t>object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???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6482407"/>
              </p:ext>
            </p:extLst>
          </p:nvPr>
        </p:nvGraphicFramePr>
        <p:xfrm>
          <a:off x="4237038" y="5257800"/>
          <a:ext cx="4602480" cy="11684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640080"/>
                <a:gridCol w="914400"/>
                <a:gridCol w="30480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1100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Relativity </a:t>
                      </a:r>
                      <a:r>
                        <a:rPr lang="en-CA" dirty="0" smtClean="0"/>
                        <a:t>object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???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r"/>
                      <a:endParaRPr lang="en-US" sz="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166513"/>
              </p:ext>
            </p:extLst>
          </p:nvPr>
        </p:nvGraphicFramePr>
        <p:xfrm>
          <a:off x="1600200" y="1620520"/>
          <a:ext cx="7239000" cy="741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3276600"/>
                <a:gridCol w="9144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z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934200" y="1306513"/>
            <a:ext cx="87395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1000a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934200" y="1687513"/>
            <a:ext cx="87395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1100a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457200" y="3581400"/>
            <a:ext cx="2286000" cy="369888"/>
            <a:chOff x="457200" y="3581400"/>
            <a:chExt cx="2286000" cy="369332"/>
          </a:xfrm>
        </p:grpSpPr>
        <p:sp>
          <p:nvSpPr>
            <p:cNvPr id="25696" name="TextBox 16"/>
            <p:cNvSpPr txBox="1">
              <a:spLocks noChangeArrowheads="1"/>
            </p:cNvSpPr>
            <p:nvPr/>
          </p:nvSpPr>
          <p:spPr bwMode="auto">
            <a:xfrm>
              <a:off x="457200" y="3581400"/>
              <a:ext cx="1724575" cy="3693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>
                  <a:solidFill>
                    <a:srgbClr val="002060"/>
                  </a:solidFill>
                  <a:latin typeface="Constantia" pitchFamily="18" charset="0"/>
                </a:rPr>
                <a:t>belongs to class</a:t>
              </a:r>
              <a:endParaRPr lang="en-US" dirty="0">
                <a:solidFill>
                  <a:srgbClr val="002060"/>
                </a:solidFill>
                <a:latin typeface="Constantia" pitchFamily="18" charset="0"/>
              </a:endParaRPr>
            </a:p>
          </p:txBody>
        </p:sp>
        <p:cxnSp>
          <p:nvCxnSpPr>
            <p:cNvPr id="19" name="Straight Arrow Connector 18"/>
            <p:cNvCxnSpPr>
              <a:stCxn id="25696" idx="3"/>
            </p:cNvCxnSpPr>
            <p:nvPr/>
          </p:nvCxnSpPr>
          <p:spPr>
            <a:xfrm flipV="1">
              <a:off x="2181225" y="3581400"/>
              <a:ext cx="561975" cy="185459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457200" y="4191000"/>
            <a:ext cx="3581400" cy="646331"/>
            <a:chOff x="457200" y="4191000"/>
            <a:chExt cx="3581400" cy="646549"/>
          </a:xfrm>
        </p:grpSpPr>
        <p:sp>
          <p:nvSpPr>
            <p:cNvPr id="25694" name="TextBox 21"/>
            <p:cNvSpPr txBox="1">
              <a:spLocks noChangeArrowheads="1"/>
            </p:cNvSpPr>
            <p:nvPr/>
          </p:nvSpPr>
          <p:spPr bwMode="auto">
            <a:xfrm>
              <a:off x="457200" y="4191000"/>
              <a:ext cx="1199496" cy="6465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dirty="0">
                  <a:solidFill>
                    <a:srgbClr val="002060"/>
                  </a:solidFill>
                  <a:latin typeface="Constantia" pitchFamily="18" charset="0"/>
                </a:rPr>
                <a:t>no copy of</a:t>
              </a:r>
            </a:p>
            <a:p>
              <a:r>
                <a:rPr lang="en-CA" b="1" dirty="0" smtClean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C</a:t>
              </a:r>
              <a:endParaRPr lang="en-US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23" name="Straight Arrow Connector 22"/>
            <p:cNvCxnSpPr/>
            <p:nvPr/>
          </p:nvCxnSpPr>
          <p:spPr>
            <a:xfrm>
              <a:off x="3352800" y="4572129"/>
              <a:ext cx="685800" cy="1589"/>
            </a:xfrm>
            <a:prstGeom prst="straightConnector1">
              <a:avLst/>
            </a:prstGeom>
            <a:ln w="38100"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0" name="Straight Arrow Connector 29"/>
          <p:cNvCxnSpPr/>
          <p:nvPr/>
        </p:nvCxnSpPr>
        <p:spPr>
          <a:xfrm rot="16200000" flipH="1">
            <a:off x="3047206" y="4877594"/>
            <a:ext cx="1296988" cy="685800"/>
          </a:xfrm>
          <a:prstGeom prst="straightConnector1">
            <a:avLst/>
          </a:prstGeom>
          <a:ln w="38100"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3010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8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9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Field Client Access 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6B1FFB-87FA-4C0C-BF24-36B5C8C1BAF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114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client should access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 static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dirty="0" smtClean="0"/>
              <a:t>field without using an object reference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use the class name followed by a period followed by the attribute name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  <p:sp>
        <p:nvSpPr>
          <p:cNvPr id="26629" name="TextBox 6"/>
          <p:cNvSpPr txBox="1">
            <a:spLocks noChangeArrowheads="1"/>
          </p:cNvSpPr>
          <p:nvPr/>
        </p:nvSpPr>
        <p:spPr bwMode="auto">
          <a:xfrm>
            <a:off x="720725" y="2967038"/>
            <a:ext cx="7702550" cy="2671762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double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sunDistance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= 149.6 * 1e9;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double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6A3E3E"/>
                </a:solidFill>
                <a:latin typeface="Consolas" panose="020B0609020204030204" pitchFamily="49" charset="0"/>
              </a:rPr>
              <a:t>seconds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sunDistance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/ </a:t>
            </a:r>
            <a:r>
              <a:rPr lang="en-US" b="1" dirty="0" err="1">
                <a:solidFill>
                  <a:srgbClr val="000000"/>
                </a:solidFill>
                <a:latin typeface="Consolas"/>
                <a:cs typeface="Courier New" pitchFamily="49" charset="0"/>
              </a:rPr>
              <a:t>Relativity.</a:t>
            </a:r>
            <a:r>
              <a:rPr lang="en-US" b="1" i="1" dirty="0" err="1">
                <a:solidFill>
                  <a:srgbClr val="0000C0"/>
                </a:solidFill>
                <a:latin typeface="Consolas"/>
                <a:cs typeface="Courier New" pitchFamily="49" charset="0"/>
              </a:rPr>
              <a:t>C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b="1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b="1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b="1" i="1" dirty="0">
                <a:solidFill>
                  <a:srgbClr val="2A00FF"/>
                </a:solidFill>
                <a:latin typeface="Consolas" panose="020B0609020204030204" pitchFamily="49" charset="0"/>
              </a:rPr>
              <a:t>time for light to travel from sun to earth "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endParaRPr lang="en-US" b="1" i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b="1" i="1" dirty="0" smtClean="0">
                <a:solidFill>
                  <a:srgbClr val="6A3E3E"/>
                </a:solidFill>
                <a:latin typeface="Consolas" panose="020B0609020204030204" pitchFamily="49" charset="0"/>
              </a:rPr>
              <a:t>seconds</a:t>
            </a:r>
            <a:r>
              <a:rPr lang="en-US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+ </a:t>
            </a:r>
            <a:r>
              <a:rPr lang="en-US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seconds"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52400" y="5726668"/>
            <a:ext cx="8922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time for light to travel from sun to earth 499.01188641643546 seconds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214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smtClean="0"/>
              <a:t> Attribute Client Access </a:t>
            </a:r>
            <a:endParaRPr lang="en-US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E6B1FFB-87FA-4C0C-BF24-36B5C8C1BAF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115</a:t>
            </a:fld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is legal, </a:t>
            </a:r>
            <a:r>
              <a:rPr lang="en-CA" i="1" dirty="0" smtClean="0"/>
              <a:t>but considered bad form</a:t>
            </a:r>
            <a:r>
              <a:rPr lang="en-CA" dirty="0" smtClean="0"/>
              <a:t>, to access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 static</a:t>
            </a:r>
            <a:r>
              <a:rPr lang="en-CA" dirty="0" smtClean="0">
                <a:cs typeface="Courier New" pitchFamily="49" charset="0"/>
              </a:rPr>
              <a:t> attribute using an object</a:t>
            </a:r>
            <a:endParaRPr lang="en-CA" dirty="0" smtClean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720725" y="2967038"/>
            <a:ext cx="7702550" cy="2671762"/>
          </a:xfrm>
          <a:prstGeom prst="rect">
            <a:avLst/>
          </a:prstGeom>
          <a:solidFill>
            <a:schemeClr val="bg1"/>
          </a:solidFill>
          <a:ln w="25400">
            <a:noFill/>
            <a:miter lim="800000"/>
            <a:headEnd/>
            <a:tailEnd/>
          </a:ln>
        </p:spPr>
        <p:txBody>
          <a:bodyPr/>
          <a:lstStyle/>
          <a:p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7F0055"/>
                </a:solidFill>
                <a:latin typeface="Consolas" panose="020B0609020204030204" pitchFamily="49" charset="0"/>
              </a:rPr>
              <a:t>void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main(String[] </a:t>
            </a:r>
            <a:r>
              <a:rPr lang="en-US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args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double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sunDistance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= 149.6 * 1e9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b="1" dirty="0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Relativity y = new Relativity();</a:t>
            </a:r>
            <a:endParaRPr lang="en-US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b="1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double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dirty="0">
                <a:solidFill>
                  <a:srgbClr val="6A3E3E"/>
                </a:solidFill>
                <a:latin typeface="Consolas" panose="020B0609020204030204" pitchFamily="49" charset="0"/>
              </a:rPr>
              <a:t>seconds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b="1" dirty="0" err="1">
                <a:solidFill>
                  <a:srgbClr val="6A3E3E"/>
                </a:solidFill>
                <a:latin typeface="Consolas" panose="020B0609020204030204" pitchFamily="49" charset="0"/>
              </a:rPr>
              <a:t>sunDistance</a:t>
            </a:r>
            <a:r>
              <a:rPr lang="en-US" b="1" dirty="0">
                <a:solidFill>
                  <a:srgbClr val="000000"/>
                </a:solidFill>
                <a:latin typeface="Consolas" panose="020B0609020204030204" pitchFamily="49" charset="0"/>
              </a:rPr>
              <a:t> / </a:t>
            </a:r>
            <a:r>
              <a:rPr lang="en-US" b="1" dirty="0" err="1" smtClean="0">
                <a:solidFill>
                  <a:srgbClr val="000000"/>
                </a:solidFill>
                <a:latin typeface="Consolas"/>
                <a:cs typeface="Courier New" pitchFamily="49" charset="0"/>
              </a:rPr>
              <a:t>y.</a:t>
            </a:r>
            <a:r>
              <a:rPr lang="en-US" b="1" i="1" dirty="0" err="1" smtClean="0">
                <a:solidFill>
                  <a:srgbClr val="0000C0"/>
                </a:solidFill>
                <a:latin typeface="Consolas"/>
                <a:cs typeface="Courier New" pitchFamily="49" charset="0"/>
              </a:rPr>
              <a:t>C</a:t>
            </a:r>
            <a:r>
              <a:rPr lang="en-US" b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System.</a:t>
            </a:r>
            <a:r>
              <a:rPr lang="en-US" b="1" i="1" dirty="0" err="1" smtClean="0">
                <a:solidFill>
                  <a:srgbClr val="0000C0"/>
                </a:solidFill>
                <a:latin typeface="Consolas" panose="020B0609020204030204" pitchFamily="49" charset="0"/>
              </a:rPr>
              <a:t>out</a:t>
            </a:r>
            <a:r>
              <a:rPr lang="en-US" b="1" i="1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.println</a:t>
            </a:r>
            <a:r>
              <a:rPr lang="en-US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</a:p>
          <a:p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b="1" i="1" dirty="0" smtClean="0">
                <a:solidFill>
                  <a:srgbClr val="2A00FF"/>
                </a:solidFill>
                <a:latin typeface="Consolas" panose="020B0609020204030204" pitchFamily="49" charset="0"/>
              </a:rPr>
              <a:t>"</a:t>
            </a:r>
            <a:r>
              <a:rPr lang="en-US" b="1" i="1" dirty="0">
                <a:solidFill>
                  <a:srgbClr val="2A00FF"/>
                </a:solidFill>
                <a:latin typeface="Consolas" panose="020B0609020204030204" pitchFamily="49" charset="0"/>
              </a:rPr>
              <a:t>time for light to travel from sun to earth "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 + </a:t>
            </a:r>
            <a:endParaRPr lang="en-US" b="1" i="1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</a:t>
            </a:r>
            <a:r>
              <a:rPr lang="en-US" b="1" i="1" dirty="0" smtClean="0">
                <a:solidFill>
                  <a:srgbClr val="6A3E3E"/>
                </a:solidFill>
                <a:latin typeface="Consolas" panose="020B0609020204030204" pitchFamily="49" charset="0"/>
              </a:rPr>
              <a:t>seconds</a:t>
            </a:r>
            <a:r>
              <a:rPr lang="en-US" b="1" i="1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+ </a:t>
            </a:r>
            <a:r>
              <a:rPr lang="en-US" b="1" i="1" dirty="0">
                <a:solidFill>
                  <a:srgbClr val="2A00FF"/>
                </a:solidFill>
                <a:latin typeface="Consolas" panose="020B0609020204030204" pitchFamily="49" charset="0"/>
              </a:rPr>
              <a:t>" seconds"</a:t>
            </a:r>
            <a:r>
              <a:rPr lang="en-US" b="1" i="1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5726668"/>
            <a:ext cx="8922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time for light to travel from sun to earth 499.01188641643546 seconds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2725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2765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E2977E2-DFB3-46CE-A730-0BC226A28E80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116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field that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can only be assigned to once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 static final</a:t>
            </a:r>
            <a:r>
              <a:rPr lang="en-CA" b="1" dirty="0" smtClean="0"/>
              <a:t> </a:t>
            </a:r>
            <a:r>
              <a:rPr lang="en-CA" dirty="0" smtClean="0"/>
              <a:t>fields are typically assigned when they are declared 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sz="1800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public</a:t>
            </a:r>
            <a:r>
              <a:rPr lang="en-US" sz="18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static</a:t>
            </a:r>
            <a:r>
              <a:rPr lang="en-US" sz="18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final</a:t>
            </a:r>
            <a:r>
              <a:rPr lang="en-US" sz="18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en-US" sz="1800" b="1" dirty="0">
                <a:solidFill>
                  <a:srgbClr val="7F0055"/>
                </a:solidFill>
                <a:latin typeface="Consolas"/>
                <a:cs typeface="Courier New" pitchFamily="49" charset="0"/>
              </a:rPr>
              <a:t>double</a:t>
            </a:r>
            <a:r>
              <a:rPr lang="en-US" sz="1800" b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</a:t>
            </a:r>
            <a:r>
              <a:rPr lang="en-US" sz="1800" b="1" i="1" dirty="0">
                <a:solidFill>
                  <a:srgbClr val="0000C0"/>
                </a:solidFill>
                <a:latin typeface="Consolas"/>
                <a:cs typeface="Courier New" pitchFamily="49" charset="0"/>
              </a:rPr>
              <a:t>C</a:t>
            </a:r>
            <a:r>
              <a:rPr lang="en-US" sz="1800" b="1" i="1" dirty="0">
                <a:solidFill>
                  <a:srgbClr val="000000"/>
                </a:solidFill>
                <a:latin typeface="Consolas"/>
                <a:cs typeface="Courier New" pitchFamily="49" charset="0"/>
              </a:rPr>
              <a:t> = 299792458;</a:t>
            </a:r>
            <a:endParaRPr lang="en-CA" sz="20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 static final</a:t>
            </a:r>
            <a:r>
              <a:rPr lang="en-CA" b="1" dirty="0" smtClean="0"/>
              <a:t> </a:t>
            </a:r>
            <a:r>
              <a:rPr lang="en-CA" dirty="0" smtClean="0"/>
              <a:t>fields are intended to be constant values that are a meaningful part of the abstraction provided by the class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1911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Primitive Types</a:t>
            </a:r>
            <a:endParaRPr lang="en-US" dirty="0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EA27D60-A2BC-4F35-9A6F-0DC70CBB6D9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117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primitive types are constant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8677" name="TextBox 4"/>
          <p:cNvSpPr txBox="1">
            <a:spLocks noChangeArrowheads="1"/>
          </p:cNvSpPr>
          <p:nvPr/>
        </p:nvSpPr>
        <p:spPr bwMode="auto">
          <a:xfrm>
            <a:off x="720725" y="1905000"/>
            <a:ext cx="7702550" cy="923925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Relativity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public static final double C = 299792458;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20725" y="3581400"/>
            <a:ext cx="7702550" cy="24384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// client of Relativity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Relativity.C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= 100; 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// will not compile;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			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// field C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                  //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is final and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//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previously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assigned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0633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Immutable Types</a:t>
            </a:r>
            <a:endParaRPr lang="en-US" dirty="0" smtClean="0"/>
          </a:p>
        </p:txBody>
      </p:sp>
      <p:sp>
        <p:nvSpPr>
          <p:cNvPr id="2969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5F1B2A-55D4-46E7-8663-AD912917309F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118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immutable types are constant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String</a:t>
            </a:r>
            <a:r>
              <a:rPr lang="en-CA" dirty="0" smtClean="0"/>
              <a:t> is immutable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it has no methods to change its contents</a:t>
            </a:r>
            <a:endParaRPr lang="en-US" dirty="0"/>
          </a:p>
        </p:txBody>
      </p:sp>
      <p:sp>
        <p:nvSpPr>
          <p:cNvPr id="29701" name="TextBox 4"/>
          <p:cNvSpPr txBox="1">
            <a:spLocks noChangeArrowheads="1"/>
          </p:cNvSpPr>
          <p:nvPr/>
        </p:nvSpPr>
        <p:spPr bwMode="auto">
          <a:xfrm>
            <a:off x="720725" y="1828800"/>
            <a:ext cx="7702550" cy="92392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NothingToHide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public static final String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X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 "peek-a-boo";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720725" y="2971800"/>
            <a:ext cx="7702550" cy="21336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of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NothingToHide</a:t>
            </a:r>
            <a:endParaRPr lang="en-CA" b="1" dirty="0" smtClean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NothingToHide.X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= "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i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-see-you"; 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                         // will not compile;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//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field X is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final and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				// previously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assigned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532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Mutable Types</a:t>
            </a:r>
            <a:endParaRPr lang="en-US" dirty="0" smtClean="0"/>
          </a:p>
        </p:txBody>
      </p:sp>
      <p:sp>
        <p:nvSpPr>
          <p:cNvPr id="3072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3EAD816-554B-435A-9F41-6AAFF4B4DDD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119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mutable types are not logically constant; their state can be changed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  <p:sp>
        <p:nvSpPr>
          <p:cNvPr id="30725" name="TextBox 6"/>
          <p:cNvSpPr txBox="1">
            <a:spLocks noChangeArrowheads="1"/>
          </p:cNvSpPr>
          <p:nvPr/>
        </p:nvSpPr>
        <p:spPr bwMode="auto">
          <a:xfrm>
            <a:off x="720725" y="2209800"/>
            <a:ext cx="7702550" cy="1200329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public class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ReallyNothingToHide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 {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 public static final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Fraction HALF = </a:t>
            </a: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					new Fraction(1, 2);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20725" y="3733800"/>
            <a:ext cx="7702550" cy="18288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// client of 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ReallyNothingToHide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 static void main(String[]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args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) {</a:t>
            </a:r>
            <a:endParaRPr lang="en-CA" b="1" dirty="0">
              <a:latin typeface="Courier New" pitchFamily="49" charset="0"/>
              <a:cs typeface="Courier New" pitchFamily="49" charset="0"/>
            </a:endParaRPr>
          </a:p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ReallyNothingToHide.HALF.setDenominator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(3);  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                               // works!!</a:t>
            </a:r>
            <a:br>
              <a:rPr lang="en-CA" b="1" dirty="0" smtClean="0">
                <a:latin typeface="Courier New" pitchFamily="49" charset="0"/>
                <a:cs typeface="Courier New" pitchFamily="49" charset="0"/>
              </a:rPr>
            </a:b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                                   // HALF is now 1/3</a:t>
            </a:r>
          </a:p>
          <a:p>
            <a:r>
              <a:rPr lang="en-CA" b="1" dirty="0">
                <a:latin typeface="Courier New" pitchFamily="49" charset="0"/>
                <a:cs typeface="Courier New" pitchFamily="49" charset="0"/>
              </a:rPr>
              <a:t>}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5148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Organization of a Java Program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Packages, classes, fields, and methods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 of Mutable Types</a:t>
            </a:r>
            <a:endParaRPr lang="en-US" dirty="0" smtClean="0"/>
          </a:p>
        </p:txBody>
      </p:sp>
      <p:sp>
        <p:nvSpPr>
          <p:cNvPr id="3174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8CC6A41-2189-4995-9BAD-248A3B393C6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120</a:t>
            </a:fld>
            <a:endParaRPr lang="en-US" smtClean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448984"/>
              </p:ext>
            </p:extLst>
          </p:nvPr>
        </p:nvGraphicFramePr>
        <p:xfrm>
          <a:off x="720725" y="1524000"/>
          <a:ext cx="7470775" cy="337820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108075"/>
                <a:gridCol w="1762275"/>
                <a:gridCol w="827307"/>
                <a:gridCol w="3773118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ReallyNothingToHide</a:t>
                      </a:r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 </a:t>
                      </a:r>
                      <a:r>
                        <a:rPr lang="en-CA" sz="1800" b="0" dirty="0" smtClean="0">
                          <a:latin typeface="+mn-lt"/>
                          <a:cs typeface="Courier New" pitchFamily="49" charset="0"/>
                        </a:rPr>
                        <a:t>class</a:t>
                      </a:r>
                      <a:endParaRPr lang="en-US" sz="18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/>
                        <a:t>final</a:t>
                      </a:r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HALF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192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700a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700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Fraction </a:t>
                      </a:r>
                      <a:r>
                        <a:rPr lang="en-CA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obj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/>
                        <a:t>not final!</a:t>
                      </a:r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numer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sz="1800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sz="1800" dirty="0" smtClean="0"/>
                        <a:t>not final!</a:t>
                      </a:r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err="1" smtClean="0">
                          <a:latin typeface="Courier New" pitchFamily="49" charset="0"/>
                          <a:cs typeface="Courier New" pitchFamily="49" charset="0"/>
                        </a:rPr>
                        <a:t>denom</a:t>
                      </a:r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800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sz="1800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8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720725" y="5410200"/>
            <a:ext cx="7702550" cy="609600"/>
          </a:xfrm>
          <a:prstGeom prst="rect">
            <a:avLst/>
          </a:prstGeom>
          <a:solidFill>
            <a:schemeClr val="bg1"/>
          </a:solidFill>
          <a:ln w="25400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ReallyNothingToHide.HALF.setDenominator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(3);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6096000" y="3821111"/>
            <a:ext cx="1048767" cy="369332"/>
            <a:chOff x="6096000" y="3821668"/>
            <a:chExt cx="1048767" cy="368778"/>
          </a:xfrm>
        </p:grpSpPr>
        <p:sp>
          <p:nvSpPr>
            <p:cNvPr id="31797" name="TextBox 9"/>
            <p:cNvSpPr txBox="1">
              <a:spLocks noChangeArrowheads="1"/>
            </p:cNvSpPr>
            <p:nvPr/>
          </p:nvSpPr>
          <p:spPr bwMode="auto">
            <a:xfrm>
              <a:off x="6822243" y="3821668"/>
              <a:ext cx="322524" cy="3687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CA" b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3</a:t>
              </a:r>
              <a:endParaRPr lang="en-US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cxnSp>
          <p:nvCxnSpPr>
            <p:cNvPr id="11" name="Straight Connector 10"/>
            <p:cNvCxnSpPr/>
            <p:nvPr/>
          </p:nvCxnSpPr>
          <p:spPr>
            <a:xfrm flipV="1">
              <a:off x="6096000" y="3886657"/>
              <a:ext cx="533400" cy="15217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901087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final</a:t>
            </a:r>
            <a:r>
              <a:rPr lang="en-CA" dirty="0" smtClean="0"/>
              <a:t> fields</a:t>
            </a:r>
            <a:endParaRPr lang="en-US" dirty="0" smtClean="0"/>
          </a:p>
        </p:txBody>
      </p:sp>
      <p:sp>
        <p:nvSpPr>
          <p:cNvPr id="3379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C0D712-9A34-4C9C-8C1F-71F05C73F7F3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121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3086100"/>
            <a:ext cx="8229600" cy="12573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avoid using mutable types as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dirty="0" smtClean="0"/>
              <a:t> constants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they are not logically constant</a:t>
            </a:r>
          </a:p>
          <a:p>
            <a:pPr marL="274638" lvl="1" indent="0" eaLnBrk="1" fontAlgn="auto" hangingPunct="1">
              <a:spcAft>
                <a:spcPts val="0"/>
              </a:spcAft>
              <a:buNone/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119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new Relativity </a:t>
            </a:r>
            <a:r>
              <a:rPr lang="en-CA" dirty="0" smtClean="0"/>
              <a:t>objects</a:t>
            </a:r>
            <a:endParaRPr lang="en-US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29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61CDCE8-E3AD-443A-9945-E1A31598D7C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122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02920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our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Relativity </a:t>
            </a:r>
            <a:r>
              <a:rPr lang="en-CA" dirty="0" smtClean="0"/>
              <a:t>class does not expose a constructor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but</a:t>
            </a:r>
            <a:br>
              <a:rPr lang="en-CA" dirty="0" smtClean="0"/>
            </a:br>
            <a:endParaRPr lang="en-US" dirty="0" smtClean="0"/>
          </a:p>
          <a:p>
            <a:pPr lvl="4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Relativity y = new Relativity();</a:t>
            </a:r>
            <a:b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dirty="0" smtClean="0"/>
              <a:t>	is legal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400" dirty="0" smtClean="0"/>
              <a:t>if you do not define any constructors, Java will generate a default no-argument constructor for you</a:t>
            </a:r>
          </a:p>
          <a:p>
            <a:pPr marL="548958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sz="2100" dirty="0" smtClean="0"/>
              <a:t>e.g., we get the </a:t>
            </a:r>
            <a:r>
              <a:rPr lang="en-CA" sz="2100" b="1" dirty="0" smtClean="0">
                <a:latin typeface="Courier New" pitchFamily="49" charset="0"/>
                <a:cs typeface="Courier New" pitchFamily="49" charset="0"/>
              </a:rPr>
              <a:t>public</a:t>
            </a:r>
            <a:r>
              <a:rPr lang="en-CA" sz="2100" dirty="0" smtClean="0"/>
              <a:t> constructor</a:t>
            </a:r>
            <a:br>
              <a:rPr lang="en-CA" sz="2100" dirty="0" smtClean="0"/>
            </a:br>
            <a:r>
              <a:rPr lang="en-CA" sz="2100" dirty="0" smtClean="0"/>
              <a:t/>
            </a:r>
            <a:br>
              <a:rPr lang="en-CA" sz="2100" dirty="0" smtClean="0"/>
            </a:br>
            <a:r>
              <a:rPr lang="en-CA" sz="2100" b="1" dirty="0" smtClean="0">
                <a:latin typeface="Courier New" pitchFamily="49" charset="0"/>
                <a:cs typeface="Courier New" pitchFamily="49" charset="0"/>
              </a:rPr>
              <a:t>public Relativity() { }</a:t>
            </a:r>
            <a:r>
              <a:rPr lang="en-CA" sz="2100" dirty="0" smtClean="0"/>
              <a:t/>
            </a:r>
            <a:br>
              <a:rPr lang="en-CA" sz="2100" dirty="0" smtClean="0"/>
            </a:br>
            <a:r>
              <a:rPr lang="en-CA" sz="2100" dirty="0" smtClean="0"/>
              <a:t/>
            </a:r>
            <a:br>
              <a:rPr lang="en-CA" sz="2100" dirty="0" smtClean="0"/>
            </a:br>
            <a:r>
              <a:rPr lang="en-CA" sz="2100" dirty="0" smtClean="0"/>
              <a:t>even though we did not implement it</a:t>
            </a:r>
          </a:p>
        </p:txBody>
      </p:sp>
    </p:spTree>
    <p:extLst>
      <p:ext uri="{BB962C8B-B14F-4D97-AF65-F5344CB8AC3E}">
        <p14:creationId xmlns:p14="http://schemas.microsoft.com/office/powerpoint/2010/main" val="395241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in a utility class you can prevent a client from making new instances of your class by declaring a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private</a:t>
            </a:r>
            <a:r>
              <a:rPr lang="en-CA" dirty="0" smtClean="0">
                <a:cs typeface="Courier New" pitchFamily="49" charset="0"/>
              </a:rPr>
              <a:t> constructor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>
              <a:cs typeface="Courier New" pitchFamily="49" charset="0"/>
            </a:endParaRP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>
                <a:cs typeface="Courier New" pitchFamily="49" charset="0"/>
              </a:rPr>
              <a:t>a</a:t>
            </a:r>
            <a:r>
              <a:rPr lang="en-CA" dirty="0" smtClean="0">
                <a:cs typeface="Courier New" pitchFamily="49" charset="0"/>
              </a:rPr>
              <a:t> </a:t>
            </a:r>
            <a:r>
              <a:rPr lang="en-CA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CA" dirty="0" smtClean="0">
                <a:cs typeface="Courier New" pitchFamily="49" charset="0"/>
              </a:rPr>
              <a:t> field, constructor, or method can only be used inside the class that it is declared in</a:t>
            </a:r>
          </a:p>
        </p:txBody>
      </p:sp>
      <p:sp>
        <p:nvSpPr>
          <p:cNvPr id="133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Preventing instantiation</a:t>
            </a:r>
            <a:endParaRPr lang="en-US" dirty="0" smtClean="0"/>
          </a:p>
        </p:txBody>
      </p:sp>
      <p:sp>
        <p:nvSpPr>
          <p:cNvPr id="13316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E884B03-B309-4129-9F2F-D48337F60EC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4309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2362200"/>
            <a:ext cx="8153400" cy="1066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39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04CE0E1-D9E7-4B0F-9F33-7C51ABF4610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124</a:t>
            </a:fld>
            <a:endParaRPr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package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ca.yorku.eecs.eecs2030;</a:t>
            </a:r>
          </a:p>
          <a:p>
            <a:endParaRPr lang="en-US" dirty="0">
              <a:solidFill>
                <a:srgbClr val="7F0055"/>
              </a:solidFill>
              <a:latin typeface="Consolas"/>
            </a:endParaRP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Relativity {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final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i="1" dirty="0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= 299792458</a:t>
            </a:r>
            <a:r>
              <a:rPr lang="en-US" i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i="1" dirty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Relativity()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{</a:t>
            </a:r>
          </a:p>
          <a:p>
            <a:r>
              <a:rPr lang="en-US" dirty="0">
                <a:solidFill>
                  <a:srgbClr val="3F7F5F"/>
                </a:solidFill>
                <a:latin typeface="Consolas"/>
              </a:rPr>
              <a:t>    // private and empty by design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massEnergy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mass) {</a:t>
            </a: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    double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energy = mass *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Relativity.</a:t>
            </a:r>
            <a:r>
              <a:rPr lang="en-US" i="1" dirty="0" err="1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 *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Relativity.</a:t>
            </a:r>
            <a:r>
              <a:rPr lang="en-US" i="1" dirty="0" err="1">
                <a:solidFill>
                  <a:srgbClr val="0000C0"/>
                </a:solidFill>
                <a:latin typeface="Consolas"/>
              </a:rPr>
              <a:t>C</a:t>
            </a:r>
            <a:r>
              <a:rPr lang="en-US" i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r>
              <a:rPr lang="en-US" i="1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return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energy;</a:t>
            </a:r>
            <a:endParaRPr lang="en-US" i="1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  <a:endParaRPr lang="en-US" dirty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2876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/>
              <a:t>one or more files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3352800" y="1905000"/>
            <a:ext cx="1295400" cy="762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H="1">
            <a:off x="3657600" y="1981200"/>
            <a:ext cx="990600" cy="762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H="1">
            <a:off x="3962400" y="1981200"/>
            <a:ext cx="685800" cy="3048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/>
              <a:t>zero or one package name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4038600" y="2362200"/>
            <a:ext cx="609600" cy="762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 smtClean="0"/>
              <a:t>zero or more import statements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4038600" y="2819400"/>
            <a:ext cx="6096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sz="2400" dirty="0" smtClean="0"/>
              <a:t>one class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00200" y="3352800"/>
            <a:ext cx="2667000" cy="2286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4038600" y="3581400"/>
            <a:ext cx="609600" cy="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one class</a:t>
            </a:r>
          </a:p>
          <a:p>
            <a:r>
              <a:rPr lang="en-US" sz="2400" dirty="0" smtClean="0"/>
              <a:t>one or more fields (class variables)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00200" y="3352800"/>
            <a:ext cx="2667000" cy="2286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905000" y="35052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1981200" y="35814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057400" y="36576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 flipH="1" flipV="1">
            <a:off x="3733800" y="3581400"/>
            <a:ext cx="914400" cy="4572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one class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fields (class variables)</a:t>
            </a:r>
          </a:p>
          <a:p>
            <a:r>
              <a:rPr lang="en-US" sz="2400" dirty="0" smtClean="0"/>
              <a:t>zero or more more constructors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00200" y="3352800"/>
            <a:ext cx="2667000" cy="2286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905000" y="35052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905000" y="39624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981200" y="35814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057400" y="36576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981200" y="40386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057400" y="41148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3733800" y="4191000"/>
            <a:ext cx="914400" cy="6858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sz="2400" dirty="0" smtClean="0">
                <a:solidFill>
                  <a:schemeClr val="accent2"/>
                </a:solidFill>
              </a:rPr>
              <a:t>one or more files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one package name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import statements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one class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fields (class variables)</a:t>
            </a:r>
          </a:p>
          <a:p>
            <a:r>
              <a:rPr lang="en-US" sz="2400" dirty="0" smtClean="0">
                <a:solidFill>
                  <a:schemeClr val="accent2"/>
                </a:solidFill>
              </a:rPr>
              <a:t>zero or more </a:t>
            </a:r>
            <a:r>
              <a:rPr lang="en-US" sz="2400" dirty="0" err="1" smtClean="0">
                <a:solidFill>
                  <a:schemeClr val="accent2"/>
                </a:solidFill>
              </a:rPr>
              <a:t>more</a:t>
            </a:r>
            <a:r>
              <a:rPr lang="en-US" sz="2400" dirty="0" smtClean="0">
                <a:solidFill>
                  <a:schemeClr val="accent2"/>
                </a:solidFill>
              </a:rPr>
              <a:t> constructors</a:t>
            </a:r>
          </a:p>
          <a:p>
            <a:r>
              <a:rPr lang="en-US" sz="2400" dirty="0" smtClean="0"/>
              <a:t>zero or more methods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990600" y="18288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143000" y="19812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295400" y="2133600"/>
            <a:ext cx="3276600" cy="381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600200" y="2362200"/>
            <a:ext cx="2667000" cy="1524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600200" y="2590800"/>
            <a:ext cx="2667000" cy="609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600200" y="3352800"/>
            <a:ext cx="2667000" cy="228600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905000" y="35052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1905000" y="39624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1981200" y="35814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>
            <a:off x="2057400" y="3657600"/>
            <a:ext cx="2057400" cy="15240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1981200" y="40386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057400" y="4114800"/>
            <a:ext cx="2057400" cy="45720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1905000" y="4800600"/>
            <a:ext cx="2057400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981200" y="4876800"/>
            <a:ext cx="2057400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2057400" y="4953000"/>
            <a:ext cx="2057400" cy="4572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Arrow Connector 22"/>
          <p:cNvCxnSpPr/>
          <p:nvPr/>
        </p:nvCxnSpPr>
        <p:spPr>
          <a:xfrm flipH="1" flipV="1">
            <a:off x="3733800" y="5105400"/>
            <a:ext cx="914400" cy="533400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Support Programs: Bethune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having trouble with your FSC and LSE courses?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consider using the Academic Support Programs at Bethune College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US" dirty="0" smtClean="0"/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PASS</a:t>
            </a:r>
          </a:p>
          <a:p>
            <a:pPr marL="823595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free, informal, structured, facilitated study groups: </a:t>
            </a:r>
            <a:r>
              <a:rPr lang="en-US" u="sng" dirty="0" smtClean="0">
                <a:hlinkClick r:id="rId2"/>
              </a:rPr>
              <a:t>http://bethune.yorku.ca/pass/</a:t>
            </a:r>
            <a:endParaRPr lang="en-US" u="sng" dirty="0" smtClean="0"/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peer tutoring	</a:t>
            </a:r>
          </a:p>
          <a:p>
            <a:pPr marL="823595" lvl="2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free, one-on-one, drop-in tutoring: </a:t>
            </a:r>
            <a:r>
              <a:rPr lang="en-US" u="sng" dirty="0" smtClean="0">
                <a:hlinkClick r:id="rId3"/>
              </a:rPr>
              <a:t>http://bethune.yorku.ca/tutoring/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Worksheet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C7A35-55DD-4689-9207-B6A0BCF9744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003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Organization of a Typical Java Program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it's actually more complicated than this</a:t>
            </a:r>
          </a:p>
          <a:p>
            <a:pPr lvl="1"/>
            <a:r>
              <a:rPr lang="en-US" dirty="0" smtClean="0"/>
              <a:t>static initialization blocks</a:t>
            </a:r>
          </a:p>
          <a:p>
            <a:pPr lvl="1"/>
            <a:r>
              <a:rPr lang="en-US" dirty="0" smtClean="0"/>
              <a:t>non-static initialization blocks</a:t>
            </a:r>
          </a:p>
          <a:p>
            <a:pPr lvl="1"/>
            <a:r>
              <a:rPr lang="en-US" dirty="0" smtClean="0"/>
              <a:t>classes inside of classes (inside of classes ...)</a:t>
            </a:r>
          </a:p>
          <a:p>
            <a:pPr lvl="1"/>
            <a:r>
              <a:rPr lang="en-US" dirty="0" smtClean="0"/>
              <a:t>classes inside of methods</a:t>
            </a:r>
          </a:p>
          <a:p>
            <a:pPr lvl="1"/>
            <a:r>
              <a:rPr lang="en-US" dirty="0" smtClean="0"/>
              <a:t>anonymous classes</a:t>
            </a:r>
          </a:p>
          <a:p>
            <a:pPr lvl="1"/>
            <a:r>
              <a:rPr lang="en-US" dirty="0" smtClean="0"/>
              <a:t>lambda expressions (in Java 8)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see </a:t>
            </a:r>
            <a:r>
              <a:rPr lang="en-US" sz="2000" dirty="0" smtClean="0">
                <a:hlinkClick r:id="rId2"/>
              </a:rPr>
              <a:t>http://docs.oracle.com/javase/tutorial/java/javaOO/index.html</a:t>
            </a:r>
            <a:endParaRPr lang="en-US" sz="2000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C7A35-55DD-4689-9207-B6A0BCF9744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Basics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4430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Methods</a:t>
            </a:r>
            <a:endParaRPr lang="en-US" dirty="0" smtClean="0"/>
          </a:p>
        </p:txBody>
      </p:sp>
      <p:sp>
        <p:nvSpPr>
          <p:cNvPr id="1741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E68DBF-BAD6-4BE5-AF38-E96B9D8A06B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method performs some sort of computation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method is reusable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anyone who has access to the method can use the method </a:t>
            </a:r>
            <a:r>
              <a:rPr lang="en-CA" i="1" dirty="0" smtClean="0"/>
              <a:t>without copying the contents of the method</a:t>
            </a:r>
            <a:r>
              <a:rPr lang="en-CA" dirty="0" smtClean="0"/>
              <a:t> 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anyone who has access to the method can use the method </a:t>
            </a:r>
            <a:r>
              <a:rPr lang="en-CA" i="1" dirty="0"/>
              <a:t>without </a:t>
            </a:r>
            <a:r>
              <a:rPr lang="en-CA" i="1" dirty="0" smtClean="0"/>
              <a:t>knowing </a:t>
            </a:r>
            <a:r>
              <a:rPr lang="en-CA" i="1" dirty="0"/>
              <a:t>the contents of the method</a:t>
            </a:r>
            <a:r>
              <a:rPr lang="en-CA" dirty="0"/>
              <a:t> </a:t>
            </a:r>
            <a:endParaRPr lang="en-CA" dirty="0" smtClean="0"/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/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methods are described by their API (application program interface)</a:t>
            </a:r>
            <a:endParaRPr lang="en-CA" dirty="0"/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</p:txBody>
      </p:sp>
    </p:spTree>
    <p:extLst>
      <p:ext uri="{BB962C8B-B14F-4D97-AF65-F5344CB8AC3E}">
        <p14:creationId xmlns:p14="http://schemas.microsoft.com/office/powerpoint/2010/main" val="1106796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API method entry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397582"/>
            <a:ext cx="8229600" cy="458036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header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first line of a method declaration is sometimes called the </a:t>
            </a:r>
            <a:r>
              <a:rPr lang="en-US" i="1" dirty="0" smtClean="0"/>
              <a:t>method header</a:t>
            </a:r>
            <a:r>
              <a:rPr lang="en-US" dirty="0" smtClean="0"/>
              <a:t>  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274320" lvl="0" indent="-274320" fontAlgn="auto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CA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isBetween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min,</a:t>
            </a:r>
            <a:b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				  </a:t>
            </a:r>
            <a:r>
              <a:rPr lang="en-CA" sz="2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max,</a:t>
            </a:r>
            <a:b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				  </a:t>
            </a:r>
            <a:r>
              <a:rPr lang="en-CA" sz="2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value)</a:t>
            </a:r>
            <a:endParaRPr lang="en-CA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3400" y="3429000"/>
            <a:ext cx="1981200" cy="76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67000" y="3439026"/>
            <a:ext cx="1066800" cy="76200"/>
          </a:xfrm>
          <a:prstGeom prst="rect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886200" y="3439026"/>
            <a:ext cx="1371600" cy="66174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486400" y="4114800"/>
            <a:ext cx="1295400" cy="80575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97514" y="3585411"/>
            <a:ext cx="1252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modifiers</a:t>
            </a:r>
            <a:endParaRPr lang="en-US" b="1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495495" y="3585411"/>
            <a:ext cx="1409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7030A0"/>
                </a:solidFill>
                <a:latin typeface="+mn-lt"/>
              </a:rPr>
              <a:t>return type</a:t>
            </a:r>
            <a:endParaRPr lang="en-US" b="1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233789" y="3585775"/>
            <a:ext cx="795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+mn-lt"/>
              </a:rPr>
              <a:t>name</a:t>
            </a:r>
            <a:endParaRPr lang="en-US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57800" y="4271575"/>
            <a:ext cx="1714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parameter list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76450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parameter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parameter list is the list of types and names that appear inside of the parentheses</a:t>
            </a:r>
          </a:p>
          <a:p>
            <a:endParaRPr lang="en-US" dirty="0"/>
          </a:p>
          <a:p>
            <a:pPr lvl="0">
              <a:buClr>
                <a:srgbClr val="4D4D4D"/>
              </a:buClr>
            </a:pP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CA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/>
            </a:r>
            <a:b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CA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isBetween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min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CA" sz="20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max, </a:t>
            </a:r>
            <a:r>
              <a:rPr lang="en-CA" sz="20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value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</a:p>
          <a:p>
            <a:pPr lvl="0">
              <a:buClr>
                <a:srgbClr val="4D4D4D"/>
              </a:buClr>
            </a:pPr>
            <a:endParaRPr lang="en-CA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r>
              <a:rPr lang="en-US" dirty="0">
                <a:solidFill>
                  <a:prstClr val="black"/>
                </a:solidFill>
              </a:rPr>
              <a:t>the names in the parameter list must be </a:t>
            </a:r>
            <a:r>
              <a:rPr lang="en-US" dirty="0" smtClean="0">
                <a:solidFill>
                  <a:prstClr val="black"/>
                </a:solidFill>
              </a:rPr>
              <a:t>unique</a:t>
            </a:r>
          </a:p>
          <a:p>
            <a:pPr lvl="1">
              <a:buClr>
                <a:srgbClr val="4D4D4D"/>
              </a:buClr>
            </a:pPr>
            <a:r>
              <a:rPr lang="en-US" dirty="0" smtClean="0">
                <a:solidFill>
                  <a:prstClr val="black"/>
                </a:solidFill>
              </a:rPr>
              <a:t>i.e., duplicate parameter names are not allowed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971800" y="3276601"/>
            <a:ext cx="4114800" cy="762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038600" y="3429001"/>
            <a:ext cx="17146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+mn-lt"/>
              </a:rPr>
              <a:t>parameter list</a:t>
            </a:r>
            <a:endParaRPr lang="en-US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13359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signature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every method has a </a:t>
            </a:r>
            <a:r>
              <a:rPr lang="en-US" i="1" dirty="0" smtClean="0"/>
              <a:t>signature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the signature consists of the method name and the types in the parameter list</a:t>
            </a:r>
            <a:endParaRPr lang="en-US" dirty="0"/>
          </a:p>
          <a:p>
            <a:pPr marL="0" indent="0">
              <a:buNone/>
            </a:pPr>
            <a:endParaRPr lang="en-US" sz="800" dirty="0" smtClean="0"/>
          </a:p>
          <a:p>
            <a:pPr marL="274320" indent="-274320" fontAlgn="auto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CA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2000" b="1" dirty="0" err="1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isBetween</a:t>
            </a: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min,</a:t>
            </a:r>
            <a:b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				  </a:t>
            </a:r>
            <a:r>
              <a:rPr lang="en-CA" sz="20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max,</a:t>
            </a:r>
            <a:b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</a:b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					  </a:t>
            </a:r>
            <a:r>
              <a:rPr lang="en-CA" sz="20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value)</a:t>
            </a:r>
          </a:p>
          <a:p>
            <a:pPr marL="274320" lvl="0" indent="-274320" eaLnBrk="1" fontAlgn="auto" hangingPunct="1">
              <a:spcAft>
                <a:spcPts val="0"/>
              </a:spcAft>
              <a:buClr>
                <a:srgbClr val="4D4D4D"/>
              </a:buClr>
              <a:buNone/>
              <a:defRPr/>
            </a:pPr>
            <a:endParaRPr lang="en-CA" sz="2000" b="1" dirty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dirty="0" smtClean="0"/>
              <a:t>   has the following signature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               </a:t>
            </a:r>
            <a:r>
              <a:rPr lang="en-CA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isBetween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CA" sz="2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, </a:t>
            </a:r>
            <a:r>
              <a:rPr lang="en-CA" sz="20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438400" y="4431268"/>
            <a:ext cx="7413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FF0000"/>
                </a:solidFill>
                <a:latin typeface="Constantia" pitchFamily="18" charset="0"/>
              </a:rPr>
              <a:t>name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3581400" y="4431268"/>
            <a:ext cx="34020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solidFill>
                  <a:srgbClr val="00B050"/>
                </a:solidFill>
                <a:latin typeface="Constantia" pitchFamily="18" charset="0"/>
              </a:rPr>
              <a:t>number and types of parameters</a:t>
            </a:r>
            <a:endParaRPr lang="en-US" dirty="0">
              <a:solidFill>
                <a:srgbClr val="00B050"/>
              </a:solidFill>
              <a:latin typeface="Constantia" pitchFamily="18" charset="0"/>
            </a:endParaRPr>
          </a:p>
        </p:txBody>
      </p:sp>
      <p:sp>
        <p:nvSpPr>
          <p:cNvPr id="7" name="Left Brace 6"/>
          <p:cNvSpPr/>
          <p:nvPr/>
        </p:nvSpPr>
        <p:spPr>
          <a:xfrm rot="5400000">
            <a:off x="2666999" y="4202668"/>
            <a:ext cx="228601" cy="1447800"/>
          </a:xfrm>
          <a:prstGeom prst="lef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Brace 7"/>
          <p:cNvSpPr/>
          <p:nvPr/>
        </p:nvSpPr>
        <p:spPr>
          <a:xfrm rot="5400000">
            <a:off x="4533900" y="3935969"/>
            <a:ext cx="228600" cy="1981200"/>
          </a:xfrm>
          <a:prstGeom prst="leftBrac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e 8"/>
          <p:cNvSpPr/>
          <p:nvPr/>
        </p:nvSpPr>
        <p:spPr>
          <a:xfrm rot="16200000" flipV="1">
            <a:off x="3810000" y="3669268"/>
            <a:ext cx="228600" cy="37338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505200" y="5650468"/>
            <a:ext cx="111421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ysClr val="windowText" lastClr="000000"/>
                </a:solidFill>
                <a:latin typeface="Constantia" pitchFamily="18" charset="0"/>
              </a:rPr>
              <a:t>signature</a:t>
            </a:r>
            <a:endParaRPr lang="en-US" dirty="0">
              <a:solidFill>
                <a:sysClr val="windowText" lastClr="00000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9003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signature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other examples from </a:t>
            </a:r>
            <a:r>
              <a:rPr lang="en-US" dirty="0" err="1" smtClean="0"/>
              <a:t>java.lang.String</a:t>
            </a:r>
            <a:endParaRPr lang="en-US" dirty="0" smtClean="0"/>
          </a:p>
          <a:p>
            <a:pPr lvl="1"/>
            <a:r>
              <a:rPr lang="en-US" dirty="0" smtClean="0"/>
              <a:t>headers</a:t>
            </a:r>
          </a:p>
          <a:p>
            <a:pPr lvl="2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String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toUpperCase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2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char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charAt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index)</a:t>
            </a:r>
            <a:r>
              <a:rPr lang="en-US" dirty="0" smtClean="0"/>
              <a:t> </a:t>
            </a:r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(String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fromIndex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 </a:t>
            </a:r>
          </a:p>
          <a:p>
            <a:pPr lvl="2"/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getChars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srcBegin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srcEnd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char[]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dst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			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dstBegin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signatures</a:t>
            </a:r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toUpperCase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charAt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 </a:t>
            </a:r>
            <a:endParaRPr lang="en-US" dirty="0"/>
          </a:p>
          <a:p>
            <a:pPr lvl="2"/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indexOf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(String,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r>
              <a:rPr lang="en-US" dirty="0" smtClean="0"/>
              <a:t> </a:t>
            </a:r>
            <a:endParaRPr lang="en-US" dirty="0"/>
          </a:p>
          <a:p>
            <a:pPr lvl="2"/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getChars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[], </a:t>
            </a:r>
            <a:r>
              <a:rPr lang="en-US" sz="18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85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Method signature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method signatures in a class must be unique</a:t>
            </a:r>
          </a:p>
          <a:p>
            <a:r>
              <a:rPr lang="en-US" dirty="0" smtClean="0"/>
              <a:t>we can introduce a second method in the same class:</a:t>
            </a:r>
          </a:p>
          <a:p>
            <a:endParaRPr lang="en-US" dirty="0" smtClean="0"/>
          </a:p>
          <a:p>
            <a:pPr marL="274320" lvl="0" indent="-274320" eaLnBrk="1" fontAlgn="auto" hangingPunct="1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CA" sz="18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endParaRPr lang="en-CA" sz="1800" b="1" dirty="0" smtClean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274320" lvl="0" indent="-274320" fontAlgn="auto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18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isBetween</a:t>
            </a:r>
            <a:r>
              <a:rPr lang="en-CA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CA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min, </a:t>
            </a:r>
            <a:r>
              <a:rPr lang="en-CA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CA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max, </a:t>
            </a:r>
            <a:r>
              <a:rPr lang="en-CA" sz="18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CA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value)</a:t>
            </a:r>
            <a:r>
              <a:rPr lang="en-CA" sz="1800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lvl="0">
              <a:buClr>
                <a:srgbClr val="4D4D4D"/>
              </a:buClr>
            </a:pPr>
            <a:r>
              <a:rPr lang="en-US" dirty="0" smtClean="0"/>
              <a:t>but not this one:</a:t>
            </a:r>
            <a:endParaRPr lang="en-US" dirty="0">
              <a:solidFill>
                <a:prstClr val="black"/>
              </a:solidFill>
            </a:endParaRPr>
          </a:p>
          <a:p>
            <a:pPr lvl="0">
              <a:buClr>
                <a:srgbClr val="4D4D4D"/>
              </a:buClr>
            </a:pPr>
            <a:endParaRPr lang="en-US" dirty="0">
              <a:solidFill>
                <a:prstClr val="black"/>
              </a:solidFill>
            </a:endParaRPr>
          </a:p>
          <a:p>
            <a:pPr marL="274320" lvl="0" indent="-274320" eaLnBrk="1" fontAlgn="auto" hangingPunct="1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CA" sz="18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endParaRPr lang="en-CA" sz="18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  <a:p>
            <a:pPr marL="274320" lvl="0" indent="-274320" fontAlgn="auto">
              <a:spcAft>
                <a:spcPts val="0"/>
              </a:spcAft>
              <a:buClr>
                <a:srgbClr val="4D4D4D"/>
              </a:buClr>
              <a:buNone/>
              <a:defRPr/>
            </a:pPr>
            <a:r>
              <a:rPr lang="en-CA" sz="18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isBetween</a:t>
            </a:r>
            <a:r>
              <a:rPr lang="en-CA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18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value, </a:t>
            </a:r>
            <a:r>
              <a:rPr lang="en-CA" sz="18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lo, </a:t>
            </a:r>
            <a:r>
              <a:rPr lang="en-CA" sz="18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sz="18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hi)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586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Academic Support Programs: Bethune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dirty="0" smtClean="0"/>
              <a:t>your PASS leader is Glib </a:t>
            </a:r>
            <a:r>
              <a:rPr lang="en-US" dirty="0" err="1" smtClean="0"/>
              <a:t>Sitiugin</a:t>
            </a:r>
            <a:endParaRPr lang="en-US" sz="2600" dirty="0" smtClean="0">
              <a:solidFill>
                <a:prstClr val="black"/>
              </a:solidFill>
              <a:latin typeface="Constantia" panose="02030602050306030303" pitchFamily="18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return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all Java methods return nothing (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void</a:t>
            </a:r>
            <a:r>
              <a:rPr lang="en-US" dirty="0" smtClean="0"/>
              <a:t>) or a single type of value </a:t>
            </a:r>
          </a:p>
          <a:p>
            <a:r>
              <a:rPr lang="en-US" dirty="0" smtClean="0"/>
              <a:t>our method</a:t>
            </a:r>
          </a:p>
          <a:p>
            <a:endParaRPr lang="en-US" dirty="0" smtClean="0"/>
          </a:p>
          <a:p>
            <a:pPr marL="0" lvl="0" indent="0">
              <a:buClr>
                <a:srgbClr val="4D4D4D"/>
              </a:buClr>
              <a:buNone/>
            </a:pP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public static </a:t>
            </a:r>
            <a:r>
              <a:rPr lang="en-CA" sz="2000" b="1" dirty="0" err="1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endParaRPr lang="en-CA" sz="2000" b="1" dirty="0" smtClean="0">
              <a:solidFill>
                <a:prstClr val="black"/>
              </a:solidFill>
              <a:latin typeface="Courier New" pitchFamily="49" charset="0"/>
              <a:cs typeface="Courier New" pitchFamily="49" charset="0"/>
            </a:endParaRPr>
          </a:p>
          <a:p>
            <a:pPr marL="0" lvl="0" indent="0">
              <a:buClr>
                <a:srgbClr val="4D4D4D"/>
              </a:buClr>
              <a:buNone/>
            </a:pP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2000" b="1" dirty="0" err="1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isBetween</a:t>
            </a:r>
            <a:r>
              <a:rPr lang="en-CA" sz="2000" b="1" dirty="0" smtClean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(</a:t>
            </a:r>
            <a:r>
              <a:rPr lang="en-CA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min, </a:t>
            </a:r>
            <a:r>
              <a:rPr lang="en-CA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max, </a:t>
            </a:r>
            <a:r>
              <a:rPr lang="en-CA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double </a:t>
            </a:r>
            <a:r>
              <a:rPr lang="en-CA" sz="2000" b="1" dirty="0">
                <a:solidFill>
                  <a:prstClr val="black"/>
                </a:solidFill>
                <a:latin typeface="Courier New" pitchFamily="49" charset="0"/>
                <a:cs typeface="Courier New" pitchFamily="49" charset="0"/>
              </a:rPr>
              <a:t>value)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 has the return type </a:t>
            </a:r>
            <a:r>
              <a:rPr lang="en-US" b="1" dirty="0" err="1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boolean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54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Worksheet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C7A35-55DD-4689-9207-B6A0BCF97446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0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Preconditions and </a:t>
            </a:r>
            <a:r>
              <a:rPr lang="en-US" dirty="0" err="1" smtClean="0"/>
              <a:t>postconditions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28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Preconditions and </a:t>
            </a:r>
            <a:r>
              <a:rPr lang="en-US" dirty="0" err="1" smtClean="0"/>
              <a:t>postconditions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the meaning of method pre- and </a:t>
            </a:r>
            <a:r>
              <a:rPr lang="en-US" dirty="0" err="1" smtClean="0"/>
              <a:t>postconditions</a:t>
            </a:r>
            <a:endParaRPr lang="en-US" dirty="0" smtClean="0"/>
          </a:p>
          <a:p>
            <a:r>
              <a:rPr lang="en-US" dirty="0" smtClean="0"/>
              <a:t>precondition</a:t>
            </a:r>
          </a:p>
          <a:p>
            <a:pPr lvl="1"/>
            <a:r>
              <a:rPr lang="en-US" dirty="0" smtClean="0"/>
              <a:t>a condition that the </a:t>
            </a:r>
            <a:r>
              <a:rPr lang="en-US" i="1" dirty="0" smtClean="0"/>
              <a:t>client</a:t>
            </a:r>
            <a:r>
              <a:rPr lang="en-US" dirty="0" smtClean="0"/>
              <a:t> must ensure is true immediately before a method is invoked</a:t>
            </a:r>
          </a:p>
          <a:p>
            <a:r>
              <a:rPr lang="en-US" dirty="0" err="1" smtClean="0"/>
              <a:t>postcondition</a:t>
            </a:r>
            <a:endParaRPr lang="en-US" dirty="0" smtClean="0"/>
          </a:p>
          <a:p>
            <a:pPr lvl="1"/>
            <a:r>
              <a:rPr lang="en-US" dirty="0" smtClean="0"/>
              <a:t>a condition that the </a:t>
            </a:r>
            <a:r>
              <a:rPr lang="en-US" i="1" dirty="0" smtClean="0"/>
              <a:t>method</a:t>
            </a:r>
            <a:r>
              <a:rPr lang="en-US" dirty="0" smtClean="0"/>
              <a:t> must ensure is true immediately after the method is invoked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354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Preconditions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recall that a method precondition is a condition that the </a:t>
            </a:r>
            <a:r>
              <a:rPr lang="en-US" i="1" dirty="0" smtClean="0"/>
              <a:t>client</a:t>
            </a:r>
            <a:r>
              <a:rPr lang="en-US" dirty="0" smtClean="0"/>
              <a:t> must ensure is true immediately before invoking a method</a:t>
            </a:r>
          </a:p>
          <a:p>
            <a:pPr lvl="1"/>
            <a:r>
              <a:rPr lang="en-US" dirty="0" smtClean="0"/>
              <a:t>if the precondition is not true, then the client has no guarantees of what the method will do</a:t>
            </a:r>
          </a:p>
          <a:p>
            <a:endParaRPr lang="en-US" dirty="0" smtClean="0"/>
          </a:p>
          <a:p>
            <a:r>
              <a:rPr lang="en-US" dirty="0" smtClean="0"/>
              <a:t>for static methods, preconditions are conditions on the values of the arguments passed to the method</a:t>
            </a:r>
          </a:p>
          <a:p>
            <a:pPr lvl="1"/>
            <a:r>
              <a:rPr lang="en-US" dirty="0" smtClean="0"/>
              <a:t>you need to carefully read the API to discover the preconditions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1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35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62000"/>
            <a:ext cx="8229600" cy="4581525"/>
          </a:xfrm>
        </p:spPr>
      </p:pic>
      <p:cxnSp>
        <p:nvCxnSpPr>
          <p:cNvPr id="6" name="Straight Connector 5"/>
          <p:cNvCxnSpPr/>
          <p:nvPr/>
        </p:nvCxnSpPr>
        <p:spPr>
          <a:xfrm>
            <a:off x="533400" y="5181600"/>
            <a:ext cx="3505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1548394" y="5215122"/>
            <a:ext cx="14752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Constantia" pitchFamily="18" charset="0"/>
              </a:rPr>
              <a:t>precondition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32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36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4800"/>
            <a:ext cx="8229600" cy="5624513"/>
          </a:xfrm>
        </p:spPr>
      </p:pic>
      <p:cxnSp>
        <p:nvCxnSpPr>
          <p:cNvPr id="6" name="Straight Connector 5"/>
          <p:cNvCxnSpPr/>
          <p:nvPr/>
        </p:nvCxnSpPr>
        <p:spPr>
          <a:xfrm>
            <a:off x="457200" y="5791200"/>
            <a:ext cx="1295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81000" y="5824722"/>
            <a:ext cx="14752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Constantia" pitchFamily="18" charset="0"/>
              </a:rPr>
              <a:t>precondition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457200" y="1490478"/>
            <a:ext cx="2971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3124200" y="1490478"/>
            <a:ext cx="147521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smtClean="0">
                <a:solidFill>
                  <a:srgbClr val="FF0000"/>
                </a:solidFill>
                <a:latin typeface="Constantia" pitchFamily="18" charset="0"/>
              </a:rPr>
              <a:t>precondition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792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Preconditions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a method has a parameter that has reference type then it is almost always assumed that a precondition for that parameter is that it is not equal to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 smtClean="0"/>
              <a:t> </a:t>
            </a:r>
          </a:p>
          <a:p>
            <a:r>
              <a:rPr lang="en-US" dirty="0" smtClean="0"/>
              <a:t>reminders:</a:t>
            </a:r>
          </a:p>
          <a:p>
            <a:pPr lvl="1"/>
            <a:r>
              <a:rPr lang="en-US" dirty="0" smtClean="0"/>
              <a:t>reference type means “not primitive type”</a:t>
            </a:r>
          </a:p>
          <a:p>
            <a:pPr lvl="1"/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 smtClean="0"/>
              <a:t> means “refers to no object”</a:t>
            </a:r>
          </a:p>
          <a:p>
            <a:pPr lvl="2"/>
            <a:r>
              <a:rPr lang="en-US" dirty="0" smtClean="0"/>
              <a:t>primitive types are never equal to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null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77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Postconditions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3050" lvl="1">
              <a:spcBef>
                <a:spcPts val="600"/>
              </a:spcBef>
            </a:pPr>
            <a:r>
              <a:rPr lang="en-US" dirty="0" smtClean="0"/>
              <a:t>recall that a method </a:t>
            </a:r>
            <a:r>
              <a:rPr lang="en-US" dirty="0" err="1" smtClean="0"/>
              <a:t>postcondition</a:t>
            </a:r>
            <a:r>
              <a:rPr lang="en-US" dirty="0" smtClean="0"/>
              <a:t> is a condition that the </a:t>
            </a:r>
            <a:r>
              <a:rPr lang="en-US" i="1" dirty="0" smtClean="0"/>
              <a:t>method</a:t>
            </a:r>
            <a:r>
              <a:rPr lang="en-US" dirty="0" smtClean="0"/>
              <a:t> must ensure is true immediately after the method is invoked</a:t>
            </a:r>
          </a:p>
          <a:p>
            <a:pPr lvl="1"/>
            <a:r>
              <a:rPr lang="en-US" dirty="0"/>
              <a:t>if the </a:t>
            </a:r>
            <a:r>
              <a:rPr lang="en-US" dirty="0" err="1" smtClean="0"/>
              <a:t>postcondition</a:t>
            </a:r>
            <a:r>
              <a:rPr lang="en-US" dirty="0" smtClean="0"/>
              <a:t> </a:t>
            </a:r>
            <a:r>
              <a:rPr lang="en-US" dirty="0"/>
              <a:t>is not true, then </a:t>
            </a:r>
            <a:r>
              <a:rPr lang="en-US" dirty="0" smtClean="0"/>
              <a:t>there is something wrong with the implementation of the method</a:t>
            </a:r>
            <a:endParaRPr lang="en-US" dirty="0"/>
          </a:p>
          <a:p>
            <a:endParaRPr lang="en-US" dirty="0"/>
          </a:p>
          <a:p>
            <a:r>
              <a:rPr lang="en-US" dirty="0"/>
              <a:t>for static methods, </a:t>
            </a:r>
            <a:r>
              <a:rPr lang="en-US" dirty="0" err="1" smtClean="0"/>
              <a:t>postconditions</a:t>
            </a:r>
            <a:r>
              <a:rPr lang="en-US" dirty="0" smtClean="0"/>
              <a:t> are:</a:t>
            </a:r>
          </a:p>
          <a:p>
            <a:pPr lvl="1"/>
            <a:r>
              <a:rPr lang="en-US" dirty="0" smtClean="0"/>
              <a:t>conditions on the arguments after the method finishes</a:t>
            </a:r>
          </a:p>
          <a:p>
            <a:pPr lvl="1"/>
            <a:r>
              <a:rPr lang="en-US" dirty="0" smtClean="0"/>
              <a:t>conditions on the return value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144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39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62000"/>
            <a:ext cx="8229600" cy="4581525"/>
          </a:xfrm>
        </p:spPr>
      </p:pic>
      <p:cxnSp>
        <p:nvCxnSpPr>
          <p:cNvPr id="6" name="Straight Connector 5"/>
          <p:cNvCxnSpPr/>
          <p:nvPr/>
        </p:nvCxnSpPr>
        <p:spPr>
          <a:xfrm>
            <a:off x="533400" y="4572000"/>
            <a:ext cx="80010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934200" y="4648200"/>
            <a:ext cx="1600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CA" dirty="0" err="1" smtClean="0">
                <a:solidFill>
                  <a:srgbClr val="FF0000"/>
                </a:solidFill>
                <a:latin typeface="Constantia" pitchFamily="18" charset="0"/>
              </a:rPr>
              <a:t>postcondition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00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Who Am I?</a:t>
            </a:r>
            <a:endParaRPr lang="en-US" dirty="0" smtClean="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6C142E-FFAB-4FBF-ACA1-2E2098ED625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Dr. Burton Ma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office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err="1" smtClean="0"/>
              <a:t>Lassonde</a:t>
            </a:r>
            <a:r>
              <a:rPr lang="en-CA" dirty="0" smtClean="0"/>
              <a:t> 2046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hours : to be updated on the syllabus page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>
                <a:cs typeface="Courier New" pitchFamily="49" charset="0"/>
              </a:rPr>
              <a:t>email</a:t>
            </a:r>
          </a:p>
          <a:p>
            <a:pPr marL="548640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burton@cse.yorku.ca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40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4800"/>
            <a:ext cx="8229600" cy="5624513"/>
          </a:xfrm>
        </p:spPr>
      </p:pic>
      <p:cxnSp>
        <p:nvCxnSpPr>
          <p:cNvPr id="6" name="Straight Connector 5"/>
          <p:cNvCxnSpPr/>
          <p:nvPr/>
        </p:nvCxnSpPr>
        <p:spPr>
          <a:xfrm>
            <a:off x="457200" y="4572000"/>
            <a:ext cx="3352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811311" y="4419600"/>
            <a:ext cx="15762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err="1" smtClean="0">
                <a:solidFill>
                  <a:srgbClr val="FF0000"/>
                </a:solidFill>
                <a:latin typeface="Constantia" pitchFamily="18" charset="0"/>
              </a:rPr>
              <a:t>postcondition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6324600" y="1524000"/>
            <a:ext cx="2057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934200" y="1552853"/>
            <a:ext cx="15762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 err="1" smtClean="0">
                <a:solidFill>
                  <a:srgbClr val="FF0000"/>
                </a:solidFill>
                <a:latin typeface="Constantia" pitchFamily="18" charset="0"/>
              </a:rPr>
              <a:t>postcondition</a:t>
            </a:r>
            <a:endParaRPr lang="en-US" dirty="0">
              <a:solidFill>
                <a:srgbClr val="FF0000"/>
              </a:solidFill>
              <a:latin typeface="Constantia" pitchFamily="18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 flipV="1">
            <a:off x="457200" y="1737519"/>
            <a:ext cx="914400" cy="1508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94234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Worksheet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C7A35-55DD-4689-9207-B6A0BCF97446}" type="slidenum">
              <a:rPr lang="en-US" smtClean="0"/>
              <a:pPr>
                <a:defRPr/>
              </a:pPr>
              <a:t>41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0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42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91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43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762000"/>
            <a:ext cx="8229600" cy="4581525"/>
          </a:xfrm>
        </p:spPr>
      </p:pic>
    </p:spTree>
    <p:extLst>
      <p:ext uri="{BB962C8B-B14F-4D97-AF65-F5344CB8AC3E}">
        <p14:creationId xmlns:p14="http://schemas.microsoft.com/office/powerpoint/2010/main" val="41891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and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 Java every method must be defined inside of a class</a:t>
            </a:r>
          </a:p>
          <a:p>
            <a:r>
              <a:rPr lang="en-US" dirty="0" smtClean="0"/>
              <a:t>we will try to implement our method so that it matches its API:</a:t>
            </a:r>
          </a:p>
          <a:p>
            <a:pPr lvl="1"/>
            <a:r>
              <a:rPr lang="en-US" dirty="0" smtClean="0"/>
              <a:t>the method is inside the class named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Test2F</a:t>
            </a:r>
          </a:p>
          <a:p>
            <a:pPr lvl="1"/>
            <a:r>
              <a:rPr lang="en-US" dirty="0" smtClean="0"/>
              <a:t>the class Test2F is inside the package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eecs2030.test2</a:t>
            </a:r>
            <a:r>
              <a:rPr lang="en-US" dirty="0" smtClean="0"/>
              <a:t>  </a:t>
            </a:r>
          </a:p>
          <a:p>
            <a:endParaRPr lang="en-US" dirty="0"/>
          </a:p>
          <a:p>
            <a:r>
              <a:rPr lang="en-US" dirty="0" smtClean="0"/>
              <a:t>eclipse demonstration here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8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45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953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body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method implementation consists of:</a:t>
            </a:r>
          </a:p>
          <a:p>
            <a:pPr lvl="1"/>
            <a:r>
              <a:rPr lang="en-US" dirty="0" smtClean="0"/>
              <a:t>the method header</a:t>
            </a:r>
          </a:p>
          <a:p>
            <a:pPr lvl="1"/>
            <a:r>
              <a:rPr lang="en-US" dirty="0" smtClean="0"/>
              <a:t>a method body</a:t>
            </a:r>
          </a:p>
          <a:p>
            <a:pPr lvl="2"/>
            <a:r>
              <a:rPr lang="en-US" dirty="0" smtClean="0"/>
              <a:t>the body is a sequence of Java statements inside of a pair of braces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}</a:t>
            </a:r>
            <a:r>
              <a:rPr lang="en-US" dirty="0" smtClean="0"/>
              <a:t>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822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371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with parameters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a method has parameters, then you can use the parameter names as variables inside your method</a:t>
            </a:r>
          </a:p>
          <a:p>
            <a:pPr lvl="1"/>
            <a:r>
              <a:rPr lang="en-US" dirty="0" smtClean="0"/>
              <a:t>you cannot create new variables inside the method that have the same name as a parameter</a:t>
            </a:r>
          </a:p>
          <a:p>
            <a:pPr lvl="1"/>
            <a:r>
              <a:rPr lang="en-US" dirty="0" smtClean="0"/>
              <a:t>you cannot use the parameters outside of the method</a:t>
            </a:r>
          </a:p>
          <a:p>
            <a:pPr lvl="2"/>
            <a:r>
              <a:rPr lang="en-US" dirty="0" smtClean="0"/>
              <a:t>we say that the </a:t>
            </a:r>
            <a:r>
              <a:rPr lang="en-US" i="1" dirty="0" smtClean="0"/>
              <a:t>scope</a:t>
            </a:r>
            <a:r>
              <a:rPr lang="en-US" dirty="0" smtClean="0"/>
              <a:t> of the parameters is the method body</a:t>
            </a:r>
          </a:p>
          <a:p>
            <a:pPr lvl="1"/>
            <a:endParaRPr lang="en-US" dirty="0"/>
          </a:p>
          <a:p>
            <a:r>
              <a:rPr lang="en-US" dirty="0" smtClean="0"/>
              <a:t>you may create additional variables inside your method if you wish </a:t>
            </a:r>
          </a:p>
          <a:p>
            <a:pPr lvl="1"/>
            <a:r>
              <a:rPr lang="en-US" dirty="0" smtClean="0"/>
              <a:t>we will create a variable to store the return value of the method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35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865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Course Format</a:t>
            </a:r>
            <a:endParaRPr lang="en-US" dirty="0" smtClean="0"/>
          </a:p>
        </p:txBody>
      </p:sp>
      <p:sp>
        <p:nvSpPr>
          <p:cNvPr id="102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06C142E-FFAB-4FBF-ACA1-2E2098ED625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everything you need to know is on Moodle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sz="1800" b="1" dirty="0" smtClean="0">
                <a:latin typeface="Courier New" panose="02070309020205020404" pitchFamily="49" charset="0"/>
                <a:cs typeface="Courier New" panose="02070309020205020404" pitchFamily="49" charset="0"/>
                <a:hlinkClick r:id="rId2"/>
              </a:rPr>
              <a:t>http://learn.lassonde.yorku.ca/</a:t>
            </a:r>
            <a:endParaRPr lang="en-CA" sz="18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50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&lt;=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&gt;=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2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 with return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the method header says that a type is returned, then the method must return a value having the advertised type back to the client</a:t>
            </a:r>
          </a:p>
          <a:p>
            <a:r>
              <a:rPr lang="en-US" dirty="0" smtClean="0"/>
              <a:t>you use the keyword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dirty="0" smtClean="0"/>
              <a:t> to return the value back to the client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122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52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&lt;=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&gt;=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0887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return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method stops running immediately if a return statement is run</a:t>
            </a:r>
          </a:p>
          <a:p>
            <a:pPr lvl="1"/>
            <a:r>
              <a:rPr lang="en-US" dirty="0" smtClean="0"/>
              <a:t>this means that you are not allowed to have additional code if a return statement is reached</a:t>
            </a:r>
          </a:p>
          <a:p>
            <a:pPr lvl="1"/>
            <a:r>
              <a:rPr lang="en-US" dirty="0" smtClean="0"/>
              <a:t>however, you can have multiple return statements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256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54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&lt;=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// code not allowed </a:t>
            </a:r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here</a:t>
            </a:r>
            <a:endParaRPr lang="en-US" sz="1600" dirty="0">
              <a:solidFill>
                <a:srgbClr val="3F7F5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&gt;=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code not allowed here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//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code not allowed here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6544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implementations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there are many ways to implement this particular method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50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56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&lt;=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||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&gt;=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328940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57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&gt;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&amp;&amp;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true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false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992016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58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=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&amp;&amp;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sz="1600" dirty="0" smtClean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   return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result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sz="16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72151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59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eecs2030.test2;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&gt;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&amp;&amp;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sz="1600" dirty="0" smtClean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291470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 Prism computing labs (LAS1006 and LAS1004)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Lab Zero starts in Week 1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self-guided, can be done anytime before the start of Week 2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using the Prism lab environment</a:t>
            </a:r>
            <a:endParaRPr lang="en-CA" dirty="0"/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using </a:t>
            </a:r>
            <a:r>
              <a:rPr lang="en-CA" dirty="0" smtClean="0"/>
              <a:t>eclipse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Labs 1-9 consist of a different set of programming problems for each lab</a:t>
            </a:r>
          </a:p>
          <a:p>
            <a:pPr marL="548958" lvl="1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each of these labs counts towards 2% of your final grade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r>
              <a:rPr lang="en-US" i="1" dirty="0">
                <a:solidFill>
                  <a:srgbClr val="FF0000"/>
                </a:solidFill>
              </a:rPr>
              <a:t>it is expected that you know how to use the lab computing environment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marL="274320" indent="-274320" fontAlgn="auto">
              <a:spcAft>
                <a:spcPts val="0"/>
              </a:spcAft>
              <a:buFont typeface="Wingdings 3"/>
              <a:buChar char=""/>
              <a:defRPr/>
            </a:pP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42793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60</a:t>
            </a:fld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4800"/>
            <a:ext cx="8229600" cy="5624513"/>
          </a:xfrm>
        </p:spPr>
      </p:pic>
    </p:spTree>
    <p:extLst>
      <p:ext uri="{BB962C8B-B14F-4D97-AF65-F5344CB8AC3E}">
        <p14:creationId xmlns:p14="http://schemas.microsoft.com/office/powerpoint/2010/main" val="397997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61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java.util.List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 smtClean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  // implementation of </a:t>
            </a:r>
            <a:r>
              <a:rPr lang="en-US" sz="1600" dirty="0" err="1" smtClean="0">
                <a:solidFill>
                  <a:srgbClr val="3F7F5F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not </a:t>
            </a:r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shown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min2(List&lt;Integer&gt;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17030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62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java.util.List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 smtClean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  //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implementation not shown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min2(List&lt;Integer&gt;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.size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 != 2)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throw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</a:rPr>
              <a:t>"list size != 2"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first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(0);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second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(1);</a:t>
            </a:r>
            <a:endParaRPr lang="en-US" sz="16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345222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CF428A-EF57-4F2A-AB0B-941B9120354B}" type="slidenum">
              <a:rPr lang="en-US" smtClean="0"/>
              <a:pPr>
                <a:defRPr/>
              </a:pPr>
              <a:t>63</a:t>
            </a:fld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package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eecs2030.test2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import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java.util.List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sz="1600" dirty="0">
              <a:latin typeface="Consolas" panose="020B0609020204030204" pitchFamily="49" charset="0"/>
            </a:endParaRPr>
          </a:p>
          <a:p>
            <a:endParaRPr lang="en-US" sz="1600" dirty="0" smtClean="0">
              <a:solidFill>
                <a:srgbClr val="7F0055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class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Test2F {</a:t>
            </a:r>
          </a:p>
          <a:p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  //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implementation not shown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    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min2(List&lt;Integer&gt;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.size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() != 2)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throw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new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>
                <a:solidFill>
                  <a:srgbClr val="2A00FF"/>
                </a:solidFill>
                <a:latin typeface="Consolas" panose="020B0609020204030204" pitchFamily="49" charset="0"/>
              </a:rPr>
              <a:t>"list size != 2"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first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= </a:t>
            </a:r>
            <a:r>
              <a:rPr lang="en-US" sz="1600" dirty="0" err="1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.get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(0);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err="1" smtClean="0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6A3E3E"/>
                </a:solidFill>
                <a:latin typeface="Consolas" panose="020B0609020204030204" pitchFamily="49" charset="0"/>
              </a:rPr>
              <a:t>second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= </a:t>
            </a:r>
            <a:r>
              <a:rPr lang="en-US" sz="1600" dirty="0" err="1" smtClean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sz="1600" dirty="0" err="1" smtClean="0">
                <a:solidFill>
                  <a:srgbClr val="000000"/>
                </a:solidFill>
                <a:latin typeface="Consolas" panose="020B0609020204030204" pitchFamily="49" charset="0"/>
              </a:rPr>
              <a:t>.get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(1);</a:t>
            </a:r>
            <a:endParaRPr lang="en-US" sz="1600" dirty="0"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if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(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first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&lt;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second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first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      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return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second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;</a:t>
            </a:r>
            <a:endParaRPr lang="en-US" sz="1600" dirty="0" smtClean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97991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Worksheet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Question 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C7A35-55DD-4689-9207-B6A0BCF97446}" type="slidenum">
              <a:rPr lang="en-US" smtClean="0"/>
              <a:pPr>
                <a:defRPr/>
              </a:pPr>
              <a:t>64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0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Invoking methods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Pass-by-value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65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0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b="1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smtClean="0"/>
              <a:t> Methods</a:t>
            </a:r>
            <a:endParaRPr lang="en-US" smtClean="0"/>
          </a:p>
        </p:txBody>
      </p:sp>
      <p:sp>
        <p:nvSpPr>
          <p:cNvPr id="2150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30A6541-B38D-4A61-ABF4-D8BD197BFD86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66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method that is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is a per-class member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client does not need an object reference to invoke the method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client uses the class name to access the method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CA" sz="1800" b="1" dirty="0">
                <a:latin typeface="Courier New" pitchFamily="49" charset="0"/>
                <a:cs typeface="Courier New" pitchFamily="49" charset="0"/>
              </a:rPr>
              <a:t>	</a:t>
            </a:r>
            <a:r>
              <a:rPr lang="en-CA" sz="1800" b="1" dirty="0" err="1">
                <a:latin typeface="Courier New" pitchFamily="49" charset="0"/>
                <a:cs typeface="Courier New" pitchFamily="49" charset="0"/>
              </a:rPr>
              <a:t>boolean</a:t>
            </a:r>
            <a:r>
              <a:rPr lang="en-CA" sz="18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 err="1" smtClean="0">
                <a:latin typeface="Courier New" pitchFamily="49" charset="0"/>
                <a:cs typeface="Courier New" pitchFamily="49" charset="0"/>
              </a:rPr>
              <a:t>isBetween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8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CA" sz="1800" b="1" dirty="0" smtClean="0">
                <a:latin typeface="Courier New" pitchFamily="49" charset="0"/>
                <a:cs typeface="Courier New" pitchFamily="49" charset="0"/>
              </a:rPr>
              <a:t>Test2F.isBetween(0, 5, 2);</a:t>
            </a:r>
            <a:endParaRPr lang="en-CA" sz="1800" b="1" dirty="0">
              <a:latin typeface="Courier New" pitchFamily="49" charset="0"/>
              <a:cs typeface="Courier New" pitchFamily="49" charset="0"/>
            </a:endParaRP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static</a:t>
            </a:r>
            <a:r>
              <a:rPr lang="en-CA" dirty="0" smtClean="0"/>
              <a:t> methods are also called </a:t>
            </a:r>
            <a:r>
              <a:rPr lang="en-CA" i="1" dirty="0" smtClean="0"/>
              <a:t>class methods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US" dirty="0"/>
          </a:p>
        </p:txBody>
      </p:sp>
      <p:sp>
        <p:nvSpPr>
          <p:cNvPr id="21509" name="TextBox 5"/>
          <p:cNvSpPr txBox="1">
            <a:spLocks noChangeArrowheads="1"/>
          </p:cNvSpPr>
          <p:nvPr/>
        </p:nvSpPr>
        <p:spPr bwMode="auto">
          <a:xfrm>
            <a:off x="533400" y="5867400"/>
            <a:ext cx="136460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dirty="0">
                <a:latin typeface="Constantia" pitchFamily="18" charset="0"/>
              </a:rPr>
              <a:t>[notes 1.2.4</a:t>
            </a:r>
            <a:r>
              <a:rPr lang="en-CA" dirty="0" smtClean="0">
                <a:latin typeface="Constantia" pitchFamily="18" charset="0"/>
              </a:rPr>
              <a:t>]</a:t>
            </a:r>
            <a:endParaRPr lang="en-US" dirty="0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754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Invoking methods</a:t>
            </a:r>
            <a:endParaRPr lang="en-US" dirty="0" smtClean="0"/>
          </a:p>
        </p:txBody>
      </p:sp>
      <p:sp>
        <p:nvSpPr>
          <p:cNvPr id="22531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067FCCB-279A-46D4-BA33-26FD80AC3A8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67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25146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client invokes a method by passing </a:t>
            </a:r>
            <a:r>
              <a:rPr lang="en-CA" u="sng" dirty="0" smtClean="0">
                <a:solidFill>
                  <a:schemeClr val="accent5"/>
                </a:solidFill>
              </a:rPr>
              <a:t>arguments</a:t>
            </a:r>
            <a:r>
              <a:rPr lang="en-CA" dirty="0" smtClean="0"/>
              <a:t> to the method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types of the arguments must be compatible with the types of parameters in the method signature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values of the arguments must satisfy the preconditions of the method contract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62000" y="3962400"/>
            <a:ext cx="762000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List&lt;Integer&gt;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= new </a:t>
            </a: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ArrayList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&lt;Integer&gt;();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t.add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(100);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t.add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(-99);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 min = Test2F.min2(</a:t>
            </a:r>
            <a:r>
              <a:rPr lang="en-CA" b="1" u="sng" dirty="0" smtClean="0">
                <a:solidFill>
                  <a:schemeClr val="accent5"/>
                </a:solidFill>
                <a:latin typeface="Courier New" pitchFamily="49" charset="0"/>
                <a:cs typeface="Courier New" pitchFamily="49" charset="0"/>
              </a:rPr>
              <a:t>t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);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416106" y="5136076"/>
            <a:ext cx="1155894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CA" u="sng" dirty="0" smtClean="0">
                <a:solidFill>
                  <a:schemeClr val="accent5"/>
                </a:solidFill>
                <a:latin typeface="+mn-lt"/>
                <a:cs typeface="+mn-cs"/>
              </a:rPr>
              <a:t>argument</a:t>
            </a:r>
            <a:endParaRPr lang="en-US" u="sng" dirty="0">
              <a:solidFill>
                <a:schemeClr val="accent5"/>
              </a:solidFill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7967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Pass-by-value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Java uses pass-by-value to:</a:t>
            </a:r>
          </a:p>
          <a:p>
            <a:pPr lvl="1"/>
            <a:r>
              <a:rPr lang="en-US" dirty="0" smtClean="0"/>
              <a:t>transfer the value of the arguments to the method</a:t>
            </a:r>
          </a:p>
          <a:p>
            <a:pPr lvl="1"/>
            <a:r>
              <a:rPr lang="en-US" dirty="0" smtClean="0"/>
              <a:t>transfer the return value back to the client</a:t>
            </a:r>
          </a:p>
          <a:p>
            <a:pPr lvl="1"/>
            <a:endParaRPr lang="en-US" dirty="0"/>
          </a:p>
          <a:p>
            <a:r>
              <a:rPr lang="en-US" dirty="0" smtClean="0"/>
              <a:t>consider the following utility class and its client…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68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34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69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type.lib.Fraction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Doubler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{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private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Doubler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3F7F5F"/>
                </a:solidFill>
                <a:latin typeface="Consolas"/>
              </a:rPr>
              <a:t>// tries to </a:t>
            </a:r>
            <a:r>
              <a:rPr lang="en-US" dirty="0" smtClean="0">
                <a:solidFill>
                  <a:srgbClr val="3F7F5F"/>
                </a:solidFill>
                <a:latin typeface="Consolas"/>
              </a:rPr>
              <a:t>double </a:t>
            </a:r>
            <a:r>
              <a:rPr lang="en-US" dirty="0">
                <a:solidFill>
                  <a:srgbClr val="3F7F5F"/>
                </a:solidFill>
                <a:latin typeface="Consolas"/>
              </a:rPr>
              <a:t>x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twice(</a:t>
            </a:r>
            <a:r>
              <a:rPr lang="en-US" dirty="0" err="1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x)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x = 2 * x;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3F7F5F"/>
                </a:solidFill>
                <a:latin typeface="Consolas"/>
              </a:rPr>
              <a:t>// tries to double f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twice(Fraction f) {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long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numerator =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f.getNumerator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f.setNumerator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( 2 * numerator 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}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876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group lab work is allowed and strongly encouraged for Labs 1-9 (not Lab 0)</a:t>
            </a:r>
          </a:p>
          <a:p>
            <a:pPr lvl="1"/>
            <a:r>
              <a:rPr lang="en-US" dirty="0" smtClean="0"/>
              <a:t>groups of up to size 3</a:t>
            </a:r>
          </a:p>
          <a:p>
            <a:pPr lvl="1"/>
            <a:r>
              <a:rPr lang="en-US" dirty="0" smtClean="0"/>
              <a:t>see </a:t>
            </a:r>
            <a:r>
              <a:rPr lang="en-US" i="1" dirty="0" smtClean="0"/>
              <a:t>Academic Honesty</a:t>
            </a:r>
            <a:r>
              <a:rPr lang="en-US" dirty="0" smtClean="0"/>
              <a:t> section of syllabus</a:t>
            </a:r>
          </a:p>
          <a:p>
            <a:pPr lvl="2"/>
            <a:r>
              <a:rPr lang="en-US" dirty="0" smtClean="0"/>
              <a:t>TLDR Do not submit work that is not wholly your own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8887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70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7F0055"/>
                </a:solidFill>
                <a:latin typeface="Consolas"/>
              </a:rPr>
              <a:t>import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type.lib.Fraction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7F0055"/>
                </a:solidFill>
                <a:latin typeface="Consolas"/>
              </a:rPr>
              <a:t>public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class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TestDoubler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{</a:t>
            </a: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public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void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main(String[]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args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) {</a:t>
            </a:r>
          </a:p>
          <a:p>
            <a:r>
              <a:rPr lang="en-US" dirty="0" smtClean="0">
                <a:solidFill>
                  <a:srgbClr val="7F0055"/>
                </a:solidFill>
                <a:latin typeface="Consolas"/>
              </a:rPr>
              <a:t>    </a:t>
            </a:r>
            <a:r>
              <a:rPr lang="en-US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a = 1;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Doubler.</a:t>
            </a:r>
            <a:r>
              <a:rPr lang="en-US" i="1" dirty="0" err="1">
                <a:solidFill>
                  <a:srgbClr val="000000"/>
                </a:solidFill>
                <a:latin typeface="Consolas"/>
              </a:rPr>
              <a:t>twice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(a);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Fraction b = </a:t>
            </a:r>
            <a:r>
              <a:rPr lang="en-US" dirty="0">
                <a:solidFill>
                  <a:srgbClr val="7F0055"/>
                </a:solidFill>
                <a:latin typeface="Consolas"/>
              </a:rPr>
              <a:t>new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Fraction(1, 2);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Doubler.</a:t>
            </a:r>
            <a:r>
              <a:rPr lang="en-US" i="1" dirty="0" err="1">
                <a:solidFill>
                  <a:srgbClr val="000000"/>
                </a:solidFill>
                <a:latin typeface="Consolas"/>
              </a:rPr>
              <a:t>twice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(b);</a:t>
            </a:r>
          </a:p>
          <a:p>
            <a:endParaRPr lang="en-US" dirty="0"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/>
              </a:rPr>
              <a:t>out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(a);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i="1" dirty="0" err="1">
                <a:solidFill>
                  <a:srgbClr val="0000C0"/>
                </a:solidFill>
                <a:latin typeface="Consolas"/>
              </a:rPr>
              <a:t>out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(b);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}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}  </a:t>
            </a:r>
            <a:endParaRPr lang="en-US" dirty="0">
              <a:solidFill>
                <a:srgbClr val="000000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173300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Pass-by-value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what is the output of the client program?</a:t>
            </a:r>
          </a:p>
          <a:p>
            <a:pPr lvl="1"/>
            <a:r>
              <a:rPr lang="en-US" dirty="0" smtClean="0"/>
              <a:t>try it and see</a:t>
            </a:r>
          </a:p>
          <a:p>
            <a:pPr lvl="1"/>
            <a:endParaRPr lang="en-US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invoked method runs in its own area of memory that contains storage for its parameters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each parameter is initialized with </a:t>
            </a:r>
            <a:r>
              <a:rPr lang="en-CA" i="1" dirty="0" smtClean="0"/>
              <a:t>the value</a:t>
            </a:r>
            <a:r>
              <a:rPr lang="en-CA" dirty="0" smtClean="0"/>
              <a:t> of its corresponding argument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71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76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Pass-by-value with reference types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72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sz="1800" dirty="0" smtClean="0"/>
              <a:t>Fraction b =</a:t>
            </a:r>
          </a:p>
          <a:p>
            <a:pPr eaLnBrk="1" hangingPunct="1"/>
            <a:r>
              <a:rPr lang="en-CA" sz="1800" dirty="0" smtClean="0"/>
              <a:t>  new Fraction(1, 2);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770912"/>
              </p:ext>
            </p:extLst>
          </p:nvPr>
        </p:nvGraphicFramePr>
        <p:xfrm>
          <a:off x="30480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880853"/>
              </p:ext>
            </p:extLst>
          </p:nvPr>
        </p:nvGraphicFramePr>
        <p:xfrm>
          <a:off x="3048000" y="2895600"/>
          <a:ext cx="3345180" cy="1757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Fraction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numer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denom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257800" y="2133600"/>
            <a:ext cx="7360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500a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00800" y="2057400"/>
            <a:ext cx="2698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object at </a:t>
            </a:r>
            <a:r>
              <a:rPr lang="en-US" i="1" dirty="0" smtClean="0">
                <a:latin typeface="+mn-lt"/>
              </a:rPr>
              <a:t>address</a:t>
            </a:r>
            <a:r>
              <a:rPr lang="en-US" dirty="0" smtClean="0">
                <a:latin typeface="+mn-lt"/>
              </a:rPr>
              <a:t> </a:t>
            </a:r>
            <a:r>
              <a:rPr lang="en-US" b="1" dirty="0">
                <a:latin typeface="Consolas" panose="020B0609020204030204" pitchFamily="49" charset="0"/>
              </a:rPr>
              <a:t>5</a:t>
            </a:r>
            <a:r>
              <a:rPr lang="en-US" b="1" dirty="0" smtClean="0">
                <a:latin typeface="Consolas" panose="020B0609020204030204" pitchFamily="49" charset="0"/>
              </a:rPr>
              <a:t>00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19" name="Left Brace 18"/>
          <p:cNvSpPr/>
          <p:nvPr/>
        </p:nvSpPr>
        <p:spPr>
          <a:xfrm rot="16200000">
            <a:off x="7658100" y="1199971"/>
            <a:ext cx="152400" cy="25146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6709784" y="2685871"/>
            <a:ext cx="19770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this is an address</a:t>
            </a:r>
          </a:p>
          <a:p>
            <a:r>
              <a:rPr lang="en-US" dirty="0" smtClean="0">
                <a:latin typeface="+mn-lt"/>
              </a:rPr>
              <a:t>because </a:t>
            </a:r>
            <a:r>
              <a:rPr lang="en-US" b="1" dirty="0" smtClean="0">
                <a:latin typeface="Consolas" panose="020B0609020204030204" pitchFamily="49" charset="0"/>
              </a:rPr>
              <a:t>b </a:t>
            </a:r>
            <a:r>
              <a:rPr lang="en-US" dirty="0" smtClean="0">
                <a:latin typeface="+mn-lt"/>
              </a:rPr>
              <a:t>is a</a:t>
            </a:r>
          </a:p>
          <a:p>
            <a:r>
              <a:rPr lang="en-US" dirty="0" smtClean="0">
                <a:latin typeface="+mn-lt"/>
              </a:rPr>
              <a:t>reference variable</a:t>
            </a:r>
          </a:p>
          <a:p>
            <a:r>
              <a:rPr lang="en-US" dirty="0" smtClean="0">
                <a:latin typeface="+mn-lt"/>
              </a:rPr>
              <a:t>(refer to objects)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07411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Pass-by-value with reference types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73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sz="1800" dirty="0" smtClean="0"/>
              <a:t>Fraction b =</a:t>
            </a:r>
          </a:p>
          <a:p>
            <a:pPr eaLnBrk="1" hangingPunct="1"/>
            <a:r>
              <a:rPr lang="en-CA" sz="1800" dirty="0" smtClean="0"/>
              <a:t>  new Fraction(1, 2);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4112269"/>
              </p:ext>
            </p:extLst>
          </p:nvPr>
        </p:nvGraphicFramePr>
        <p:xfrm>
          <a:off x="30480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205320"/>
              </p:ext>
            </p:extLst>
          </p:nvPr>
        </p:nvGraphicFramePr>
        <p:xfrm>
          <a:off x="3048000" y="2895600"/>
          <a:ext cx="3345180" cy="1757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Fraction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numer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denom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257800" y="2133600"/>
            <a:ext cx="7360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500a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6415088" y="2133600"/>
            <a:ext cx="1738312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value of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r>
              <a:rPr lang="en-CA" sz="1400" dirty="0">
                <a:latin typeface="Constantia" pitchFamily="18" charset="0"/>
                <a:cs typeface="Courier New" pitchFamily="49" charset="0"/>
              </a:rPr>
              <a:t>is a reference to the new</a:t>
            </a:r>
          </a:p>
          <a:p>
            <a:pPr algn="ctr"/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Fraction</a:t>
            </a: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400" dirty="0">
                <a:latin typeface="Constantia" pitchFamily="18" charset="0"/>
                <a:cs typeface="Courier New" pitchFamily="49" charset="0"/>
              </a:rPr>
              <a:t>object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415088" y="1371600"/>
            <a:ext cx="17383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value of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r>
              <a:rPr lang="en-CA" sz="1400" dirty="0">
                <a:latin typeface="Constantia" pitchFamily="18" charset="0"/>
                <a:cs typeface="Courier New" pitchFamily="49" charset="0"/>
              </a:rPr>
              <a:t>is </a:t>
            </a:r>
            <a:r>
              <a:rPr lang="en-CA" sz="1400" i="1" dirty="0" smtClean="0">
                <a:latin typeface="Constantia" pitchFamily="18" charset="0"/>
                <a:cs typeface="Courier New" pitchFamily="49" charset="0"/>
              </a:rPr>
              <a:t>not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the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Fraction</a:t>
            </a:r>
            <a:r>
              <a:rPr lang="en-CA" sz="14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1/2</a:t>
            </a:r>
            <a:endParaRPr lang="en-US" sz="1400" b="1" dirty="0">
              <a:latin typeface="Constantia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896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Pass-by-value with reference types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74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smtClean="0"/>
              <a:t>Fraction b =</a:t>
            </a:r>
          </a:p>
          <a:p>
            <a:pPr eaLnBrk="1" hangingPunct="1"/>
            <a:r>
              <a:rPr lang="en-CA" dirty="0" smtClean="0"/>
              <a:t>  new Fraction(1, 2);</a:t>
            </a:r>
          </a:p>
          <a:p>
            <a:pPr eaLnBrk="1" hangingPunct="1"/>
            <a:r>
              <a:rPr lang="en-CA" dirty="0" err="1" smtClean="0"/>
              <a:t>Doubler.twice</a:t>
            </a:r>
            <a:r>
              <a:rPr lang="en-CA" dirty="0" smtClean="0"/>
              <a:t>(b);</a:t>
            </a:r>
            <a:endParaRPr lang="en-US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962400" y="2895600"/>
          <a:ext cx="3345180" cy="1757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Fraction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numer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denom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962400" y="4922838"/>
          <a:ext cx="3345180" cy="13258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err="1" smtClean="0">
                          <a:latin typeface="Courier New" pitchFamily="49" charset="0"/>
                          <a:cs typeface="Courier New" pitchFamily="49" charset="0"/>
                        </a:rPr>
                        <a:t>Doubler.twice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7360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500a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172200" y="5497513"/>
            <a:ext cx="7360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500a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650013" y="5257801"/>
            <a:ext cx="176958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parameter </a:t>
            </a:r>
            <a:r>
              <a:rPr lang="en-CA" sz="1400" b="1" dirty="0">
                <a:latin typeface="Courier New" pitchFamily="49" charset="0"/>
                <a:cs typeface="Courier New" pitchFamily="49" charset="0"/>
              </a:rPr>
              <a:t>f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i="1" dirty="0" smtClean="0">
                <a:latin typeface="Constantia" pitchFamily="18" charset="0"/>
                <a:cs typeface="Courier New" pitchFamily="49" charset="0"/>
              </a:rPr>
              <a:t>is an independent copy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of the </a:t>
            </a:r>
            <a:r>
              <a:rPr lang="en-CA" sz="1400" dirty="0">
                <a:latin typeface="Constantia" pitchFamily="18" charset="0"/>
                <a:cs typeface="Courier New" pitchFamily="49" charset="0"/>
              </a:rPr>
              <a:t>value</a:t>
            </a:r>
          </a:p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of argument </a:t>
            </a:r>
            <a:r>
              <a:rPr lang="en-CA" sz="1400" b="1" dirty="0">
                <a:latin typeface="Courier New" pitchFamily="49" charset="0"/>
                <a:cs typeface="Courier New" pitchFamily="49" charset="0"/>
              </a:rPr>
              <a:t>b</a:t>
            </a:r>
          </a:p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(a reference)</a:t>
            </a:r>
            <a:r>
              <a:rPr lang="en-CA" sz="1400" dirty="0">
                <a:latin typeface="Courier New" pitchFamily="49" charset="0"/>
                <a:cs typeface="Courier New" pitchFamily="49" charset="0"/>
              </a:rPr>
              <a:t> 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315200" y="1295400"/>
            <a:ext cx="176958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the value of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b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is passed to the</a:t>
            </a: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method </a:t>
            </a:r>
            <a:r>
              <a:rPr lang="en-CA" sz="1400" b="1" dirty="0" err="1" smtClean="0">
                <a:latin typeface="Courier New" pitchFamily="49" charset="0"/>
                <a:cs typeface="Courier New" pitchFamily="49" charset="0"/>
              </a:rPr>
              <a:t>Doubler.twice</a:t>
            </a: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  <p:sp>
        <p:nvSpPr>
          <p:cNvPr id="21" name="Curved Right Arrow 20"/>
          <p:cNvSpPr/>
          <p:nvPr/>
        </p:nvSpPr>
        <p:spPr>
          <a:xfrm flipH="1">
            <a:off x="7467600" y="2209800"/>
            <a:ext cx="914400" cy="36576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4967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9" grpId="0"/>
      <p:bldP spid="20" grpId="0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Pass-by-value with reference types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75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smtClean="0"/>
              <a:t>Fraction b =</a:t>
            </a:r>
          </a:p>
          <a:p>
            <a:pPr eaLnBrk="1" hangingPunct="1"/>
            <a:r>
              <a:rPr lang="en-CA" dirty="0" smtClean="0"/>
              <a:t>  new Fraction(1, 2);</a:t>
            </a:r>
          </a:p>
          <a:p>
            <a:pPr eaLnBrk="1" hangingPunct="1"/>
            <a:r>
              <a:rPr lang="en-CA" dirty="0" err="1" smtClean="0"/>
              <a:t>Doubler.twice</a:t>
            </a:r>
            <a:r>
              <a:rPr lang="en-CA" dirty="0" smtClean="0"/>
              <a:t>(b);</a:t>
            </a:r>
            <a:endParaRPr lang="en-US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b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962400" y="2895600"/>
          <a:ext cx="3345180" cy="17576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500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smtClean="0">
                          <a:latin typeface="Courier New" pitchFamily="49" charset="0"/>
                          <a:cs typeface="Courier New" pitchFamily="49" charset="0"/>
                        </a:rPr>
                        <a:t>Fraction </a:t>
                      </a:r>
                      <a:r>
                        <a:rPr lang="en-CA" sz="1400" b="0" dirty="0" smtClean="0">
                          <a:latin typeface="+mn-lt"/>
                          <a:cs typeface="Courier New" pitchFamily="49" charset="0"/>
                        </a:rPr>
                        <a:t>object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numer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1 2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err="1" smtClean="0">
                          <a:latin typeface="Courier New" pitchFamily="49" charset="0"/>
                          <a:cs typeface="Courier New" pitchFamily="49" charset="0"/>
                        </a:rPr>
                        <a:t>denom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solidFill>
                            <a:srgbClr val="0070C0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2</a:t>
                      </a:r>
                      <a:endParaRPr lang="en-US" b="1" dirty="0">
                        <a:solidFill>
                          <a:srgbClr val="0070C0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7432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962400" y="4922838"/>
          <a:ext cx="3345180" cy="13258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err="1" smtClean="0">
                          <a:latin typeface="Courier New" pitchFamily="49" charset="0"/>
                          <a:cs typeface="Courier New" pitchFamily="49" charset="0"/>
                        </a:rPr>
                        <a:t>Doubler.twice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f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7360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500a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172200" y="5497513"/>
            <a:ext cx="7360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500a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H="1">
            <a:off x="6248400" y="3733800"/>
            <a:ext cx="15240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374413" y="3505200"/>
            <a:ext cx="176958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b="1" dirty="0" err="1" smtClean="0">
                <a:latin typeface="Courier New" pitchFamily="49" charset="0"/>
                <a:cs typeface="Courier New" pitchFamily="49" charset="0"/>
              </a:rPr>
              <a:t>Doubler.twice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multiplies the</a:t>
            </a: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numerator of the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Fraction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object by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6184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2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3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2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Pass-by-value with primitive types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76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err="1" smtClean="0"/>
              <a:t>int</a:t>
            </a:r>
            <a:r>
              <a:rPr lang="en-CA" dirty="0" smtClean="0"/>
              <a:t> a = 1;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7329488" y="2133600"/>
            <a:ext cx="1738312" cy="7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value of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is the</a:t>
            </a: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integer value that we stored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  <p:sp>
        <p:nvSpPr>
          <p:cNvPr id="8" name="Left Brace 7"/>
          <p:cNvSpPr/>
          <p:nvPr/>
        </p:nvSpPr>
        <p:spPr>
          <a:xfrm rot="16200000">
            <a:off x="8173709" y="2418091"/>
            <a:ext cx="152400" cy="1564618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7010400" y="3429000"/>
            <a:ext cx="20895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this is the numeric</a:t>
            </a:r>
          </a:p>
          <a:p>
            <a:r>
              <a:rPr lang="en-US" dirty="0" smtClean="0">
                <a:latin typeface="+mn-lt"/>
              </a:rPr>
              <a:t>value because </a:t>
            </a:r>
            <a:r>
              <a:rPr lang="en-US" b="1" dirty="0" smtClean="0">
                <a:latin typeface="Consolas" panose="020B0609020204030204" pitchFamily="49" charset="0"/>
              </a:rPr>
              <a:t>a </a:t>
            </a:r>
            <a:r>
              <a:rPr lang="en-US" dirty="0" smtClean="0">
                <a:latin typeface="+mn-lt"/>
              </a:rPr>
              <a:t>is</a:t>
            </a:r>
          </a:p>
          <a:p>
            <a:r>
              <a:rPr lang="en-US" dirty="0" smtClean="0">
                <a:latin typeface="+mn-lt"/>
              </a:rPr>
              <a:t>a primitive variable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3459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8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Pass-by-value with primitive types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77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err="1" smtClean="0"/>
              <a:t>int</a:t>
            </a:r>
            <a:r>
              <a:rPr lang="en-CA" dirty="0" smtClean="0"/>
              <a:t> a = 1;</a:t>
            </a:r>
          </a:p>
          <a:p>
            <a:pPr eaLnBrk="1" hangingPunct="1"/>
            <a:r>
              <a:rPr lang="en-CA" dirty="0" err="1" smtClean="0"/>
              <a:t>Doubler.twice</a:t>
            </a:r>
            <a:r>
              <a:rPr lang="en-CA" dirty="0" smtClean="0"/>
              <a:t>(a);</a:t>
            </a:r>
            <a:endParaRPr lang="en-US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962400" y="4922838"/>
          <a:ext cx="3345180" cy="13258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err="1" smtClean="0">
                          <a:latin typeface="Courier New" pitchFamily="49" charset="0"/>
                          <a:cs typeface="Courier New" pitchFamily="49" charset="0"/>
                        </a:rPr>
                        <a:t>Doubler.twice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  <a:endParaRPr lang="en-US" b="1" dirty="0">
                        <a:solidFill>
                          <a:schemeClr val="tx1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Box 18"/>
          <p:cNvSpPr txBox="1">
            <a:spLocks noChangeArrowheads="1"/>
          </p:cNvSpPr>
          <p:nvPr/>
        </p:nvSpPr>
        <p:spPr bwMode="auto">
          <a:xfrm>
            <a:off x="2650013" y="5257801"/>
            <a:ext cx="176958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parameter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i="1" dirty="0" smtClean="0">
                <a:latin typeface="Constantia" pitchFamily="18" charset="0"/>
                <a:cs typeface="Courier New" pitchFamily="49" charset="0"/>
              </a:rPr>
              <a:t>is an independent copy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of the </a:t>
            </a:r>
            <a:r>
              <a:rPr lang="en-CA" sz="1400" dirty="0">
                <a:latin typeface="Constantia" pitchFamily="18" charset="0"/>
                <a:cs typeface="Courier New" pitchFamily="49" charset="0"/>
              </a:rPr>
              <a:t>value</a:t>
            </a:r>
          </a:p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of argument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a</a:t>
            </a:r>
            <a:endParaRPr lang="en-CA" sz="1400" b="1" dirty="0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en-CA" sz="1400" dirty="0">
                <a:latin typeface="Constantia" pitchFamily="18" charset="0"/>
                <a:cs typeface="Courier New" pitchFamily="49" charset="0"/>
              </a:rPr>
              <a:t>(a 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primitive)</a:t>
            </a: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/>
        </p:nvSpPr>
        <p:spPr bwMode="auto">
          <a:xfrm>
            <a:off x="7315200" y="1295400"/>
            <a:ext cx="176958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the value of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a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is passed to the</a:t>
            </a: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method </a:t>
            </a:r>
            <a:r>
              <a:rPr lang="en-CA" sz="1400" b="1" dirty="0" err="1" smtClean="0">
                <a:latin typeface="Courier New" pitchFamily="49" charset="0"/>
                <a:cs typeface="Courier New" pitchFamily="49" charset="0"/>
              </a:rPr>
              <a:t>Doubler.twice</a:t>
            </a:r>
            <a:r>
              <a:rPr lang="en-CA" sz="1400" dirty="0" smtClean="0">
                <a:latin typeface="Courier New" pitchFamily="49" charset="0"/>
                <a:cs typeface="Courier New" pitchFamily="49" charset="0"/>
              </a:rPr>
              <a:t> 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  <p:sp>
        <p:nvSpPr>
          <p:cNvPr id="21" name="Curved Right Arrow 20"/>
          <p:cNvSpPr/>
          <p:nvPr/>
        </p:nvSpPr>
        <p:spPr>
          <a:xfrm flipH="1">
            <a:off x="7467600" y="2209800"/>
            <a:ext cx="914400" cy="365760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5621813" y="3581400"/>
            <a:ext cx="176958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this is a different </a:t>
            </a:r>
            <a:r>
              <a:rPr lang="en-CA" sz="1400" b="1" dirty="0" err="1" smtClean="0">
                <a:latin typeface="Courier New" pitchFamily="49" charset="0"/>
                <a:cs typeface="Courier New" pitchFamily="49" charset="0"/>
              </a:rPr>
              <a:t>Doubler.twice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method than the previous example (now resides at address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800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)</a:t>
            </a:r>
            <a:endParaRPr lang="en-US" sz="1400" dirty="0">
              <a:latin typeface="Constantia" pitchFamily="18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567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9" grpId="0"/>
      <p:bldP spid="20" grpId="0"/>
      <p:bldP spid="18" grpId="0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dirty="0" smtClean="0"/>
              <a:t>Pass-by-value with primitive types</a:t>
            </a:r>
            <a:endParaRPr lang="en-US" dirty="0" smtClean="0"/>
          </a:p>
        </p:txBody>
      </p:sp>
      <p:sp>
        <p:nvSpPr>
          <p:cNvPr id="26627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F93F38-D4A9-4BCA-A91B-1E91FCCC39B2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78</a:t>
            </a:fld>
            <a:endParaRPr lang="en-US" smtClean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/>
          <a:lstStyle/>
          <a:p>
            <a:pPr eaLnBrk="1" hangingPunct="1"/>
            <a:endParaRPr lang="en-CA" dirty="0" smtClean="0"/>
          </a:p>
          <a:p>
            <a:pPr eaLnBrk="1" hangingPunct="1"/>
            <a:endParaRPr lang="en-CA" dirty="0" smtClean="0"/>
          </a:p>
          <a:p>
            <a:pPr eaLnBrk="1" hangingPunct="1"/>
            <a:r>
              <a:rPr lang="en-CA" dirty="0" err="1" smtClean="0"/>
              <a:t>int</a:t>
            </a:r>
            <a:r>
              <a:rPr lang="en-CA" dirty="0" smtClean="0"/>
              <a:t> a = 1;</a:t>
            </a:r>
          </a:p>
          <a:p>
            <a:pPr eaLnBrk="1" hangingPunct="1"/>
            <a:r>
              <a:rPr lang="en-CA" dirty="0" err="1" smtClean="0"/>
              <a:t>Doubler.twice</a:t>
            </a:r>
            <a:r>
              <a:rPr lang="en-CA" dirty="0" smtClean="0"/>
              <a:t>(a);</a:t>
            </a:r>
            <a:endParaRPr lang="en-US" dirty="0" smtClean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3962400" y="1371600"/>
          <a:ext cx="3345180" cy="14782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27432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64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dirty="0" smtClean="0"/>
                        <a:t>client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a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962400" y="4922838"/>
          <a:ext cx="3345180" cy="132588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1066800"/>
                <a:gridCol w="640080"/>
                <a:gridCol w="1638300"/>
              </a:tblGrid>
              <a:tr h="182880">
                <a:tc>
                  <a:txBody>
                    <a:bodyPr/>
                    <a:lstStyle/>
                    <a:p>
                      <a:pPr algn="r"/>
                      <a:endParaRPr lang="en-US" sz="8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b="1" dirty="0" smtClean="0">
                          <a:latin typeface="Courier New" pitchFamily="49" charset="0"/>
                          <a:cs typeface="Courier New" pitchFamily="49" charset="0"/>
                        </a:rPr>
                        <a:t>800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b="1" dirty="0" err="1" smtClean="0">
                          <a:latin typeface="Courier New" pitchFamily="49" charset="0"/>
                          <a:cs typeface="Courier New" pitchFamily="49" charset="0"/>
                        </a:rPr>
                        <a:t>Doubler.twice</a:t>
                      </a:r>
                      <a:endParaRPr lang="en-US" sz="1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172200" y="2133600"/>
            <a:ext cx="3225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172200" y="5497513"/>
            <a:ext cx="59824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1 2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TextBox 21"/>
          <p:cNvSpPr txBox="1">
            <a:spLocks noChangeArrowheads="1"/>
          </p:cNvSpPr>
          <p:nvPr/>
        </p:nvSpPr>
        <p:spPr bwMode="auto">
          <a:xfrm>
            <a:off x="7374413" y="5155049"/>
            <a:ext cx="1769587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CA" sz="1400" b="1" dirty="0" err="1" smtClean="0">
                <a:latin typeface="Courier New" pitchFamily="49" charset="0"/>
                <a:cs typeface="Courier New" pitchFamily="49" charset="0"/>
              </a:rPr>
              <a:t>Doubler.twice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</a:t>
            </a:r>
            <a:endParaRPr lang="en-CA" sz="1400" dirty="0">
              <a:latin typeface="Constantia" pitchFamily="18" charset="0"/>
              <a:cs typeface="Courier New" pitchFamily="49" charset="0"/>
            </a:endParaRP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multiplies the value of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x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 by </a:t>
            </a:r>
            <a:r>
              <a:rPr lang="en-CA" sz="1400" b="1" dirty="0" smtClean="0">
                <a:latin typeface="Courier New" pitchFamily="49" charset="0"/>
                <a:cs typeface="Courier New" pitchFamily="49" charset="0"/>
              </a:rPr>
              <a:t>2</a:t>
            </a:r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;</a:t>
            </a:r>
          </a:p>
          <a:p>
            <a:pPr algn="ctr"/>
            <a:r>
              <a:rPr lang="en-CA" sz="1400" dirty="0" smtClean="0">
                <a:latin typeface="Constantia" pitchFamily="18" charset="0"/>
                <a:cs typeface="Courier New" pitchFamily="49" charset="0"/>
              </a:rPr>
              <a:t>that's it, nothing else happens</a:t>
            </a:r>
          </a:p>
        </p:txBody>
      </p:sp>
      <p:cxnSp>
        <p:nvCxnSpPr>
          <p:cNvPr id="12" name="Straight Connector 11"/>
          <p:cNvCxnSpPr/>
          <p:nvPr/>
        </p:nvCxnSpPr>
        <p:spPr>
          <a:xfrm flipH="1">
            <a:off x="6248400" y="5638800"/>
            <a:ext cx="152400" cy="15240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3158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1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2" dur="910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91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12" decel="50000" autoRev="1" fill="hold">
                                          <p:stCondLst>
                                            <p:cond delay="91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72" fill="hold">
                                          <p:stCondLst>
                                            <p:cond delay="1728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22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Pass-by-value</a:t>
            </a:r>
            <a:endParaRPr lang="en-US" smtClean="0"/>
          </a:p>
        </p:txBody>
      </p:sp>
      <p:sp>
        <p:nvSpPr>
          <p:cNvPr id="28675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26F93E7-D7A1-4D81-A0D0-3B3799452BA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79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Java uses pass-by-value  for </a:t>
            </a:r>
            <a:r>
              <a:rPr lang="en-CA" i="1" dirty="0" smtClean="0"/>
              <a:t>all</a:t>
            </a:r>
            <a:r>
              <a:rPr lang="en-CA" dirty="0" smtClean="0"/>
              <a:t> types (primitive and reference)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argument of primitive type cannot be changed by a method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an argument of reference type can have its state changed by a method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/>
          </a:p>
          <a:p>
            <a:pPr marL="274002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pass-by-value is used to return a value from a method back to the client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05989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tips for effective group work</a:t>
            </a:r>
          </a:p>
          <a:p>
            <a:pPr lvl="1"/>
            <a:r>
              <a:rPr lang="en-US" dirty="0" smtClean="0"/>
              <a:t>alternate who is doing the typing (the </a:t>
            </a:r>
            <a:r>
              <a:rPr lang="en-US" i="1" dirty="0" smtClean="0"/>
              <a:t>driver</a:t>
            </a:r>
            <a:r>
              <a:rPr lang="en-US" dirty="0" smtClean="0"/>
              <a:t>) every few minutes</a:t>
            </a:r>
          </a:p>
          <a:p>
            <a:pPr lvl="2"/>
            <a:r>
              <a:rPr lang="en-US" dirty="0" smtClean="0"/>
              <a:t>don’t allow the stronger programmer to do everything</a:t>
            </a:r>
          </a:p>
          <a:p>
            <a:pPr lvl="2"/>
            <a:r>
              <a:rPr lang="en-US" dirty="0" smtClean="0"/>
              <a:t>if you are the stronger programmer then try explaining your thought processes to your group partners</a:t>
            </a:r>
          </a:p>
          <a:p>
            <a:pPr lvl="1"/>
            <a:r>
              <a:rPr lang="en-US" dirty="0" smtClean="0"/>
              <a:t>if you aren’t typing then you are a </a:t>
            </a:r>
            <a:r>
              <a:rPr lang="en-US" i="1" dirty="0" smtClean="0"/>
              <a:t>navigator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 you should be:</a:t>
            </a:r>
          </a:p>
          <a:p>
            <a:pPr lvl="3"/>
            <a:r>
              <a:rPr lang="en-US" dirty="0" smtClean="0"/>
              <a:t>watching what the driver is doing to catch mistakes</a:t>
            </a:r>
          </a:p>
          <a:p>
            <a:pPr lvl="3"/>
            <a:r>
              <a:rPr lang="en-US" dirty="0" smtClean="0"/>
              <a:t>planning what the group should do next</a:t>
            </a:r>
          </a:p>
          <a:p>
            <a:pPr lvl="3"/>
            <a:r>
              <a:rPr lang="en-US" dirty="0" smtClean="0"/>
              <a:t>developing test cases to test the code that is being written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1605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Worksheet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Question 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C7A35-55DD-4689-9207-B6A0BCF97446}" type="slidenum">
              <a:rPr lang="en-US" smtClean="0"/>
              <a:pPr>
                <a:defRPr/>
              </a:pPr>
              <a:t>80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0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Documenting a method</a:t>
            </a:r>
            <a:endParaRPr lang="en-US" dirty="0"/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Javadoc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81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778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Documenting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documenting code was not a new idea when Java was invented</a:t>
            </a:r>
          </a:p>
          <a:p>
            <a:pPr lvl="1"/>
            <a:r>
              <a:rPr lang="en-US" dirty="0"/>
              <a:t>however, Java was the first major language to embed documentation in the code and extract the documentation into readable electronic APIs</a:t>
            </a:r>
          </a:p>
          <a:p>
            <a:endParaRPr lang="en-US" dirty="0"/>
          </a:p>
          <a:p>
            <a:r>
              <a:rPr lang="en-US" dirty="0"/>
              <a:t>the tool that generates API documents from comments embedded in the code is called Javadoc </a:t>
            </a:r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82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578843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Documenting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Javadoc processes </a:t>
            </a:r>
            <a:r>
              <a:rPr lang="en-CA" i="1" dirty="0"/>
              <a:t>doc comments</a:t>
            </a:r>
            <a:r>
              <a:rPr lang="en-CA" dirty="0"/>
              <a:t> that immediately precede a class, attribute, constructor or method declaration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/>
              <a:t>doc comments delimited by </a:t>
            </a:r>
            <a:r>
              <a:rPr lang="en-CA" sz="2000" b="1" dirty="0">
                <a:latin typeface="Courier New" pitchFamily="49" charset="0"/>
                <a:cs typeface="Courier New" pitchFamily="49" charset="0"/>
              </a:rPr>
              <a:t>/**</a:t>
            </a:r>
            <a:r>
              <a:rPr lang="en-CA" dirty="0"/>
              <a:t> and </a:t>
            </a:r>
            <a:r>
              <a:rPr lang="en-CA" sz="2000" b="1" dirty="0" smtClean="0">
                <a:latin typeface="Courier New" pitchFamily="49" charset="0"/>
                <a:cs typeface="Courier New" pitchFamily="49" charset="0"/>
              </a:rPr>
              <a:t>*/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doc </a:t>
            </a:r>
            <a:r>
              <a:rPr lang="en-CA" dirty="0"/>
              <a:t>comment written in HTML and made up of two parts</a:t>
            </a:r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/>
              <a:t>a description</a:t>
            </a:r>
          </a:p>
          <a:p>
            <a:pPr marL="1325880" lvl="3" indent="-45720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CA" dirty="0"/>
              <a:t>first sentence of description gets copied to the summary section</a:t>
            </a:r>
          </a:p>
          <a:p>
            <a:pPr marL="1325880" lvl="3" indent="-45720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CA" dirty="0"/>
              <a:t>only one description block; can use 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&lt;p&gt;</a:t>
            </a:r>
            <a:r>
              <a:rPr lang="en-CA" dirty="0">
                <a:cs typeface="Courier New" pitchFamily="49" charset="0"/>
              </a:rPr>
              <a:t> </a:t>
            </a:r>
            <a:r>
              <a:rPr lang="en-CA" dirty="0"/>
              <a:t>to create separate paragraphs</a:t>
            </a:r>
          </a:p>
          <a:p>
            <a:pPr marL="1051560" lvl="2" indent="-457200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CA" dirty="0"/>
              <a:t>block tags</a:t>
            </a:r>
          </a:p>
          <a:p>
            <a:pPr marL="1325880" lvl="3" indent="-45720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CA" dirty="0"/>
              <a:t>begin with </a:t>
            </a:r>
            <a:r>
              <a:rPr lang="en-CA" sz="1600" b="1" dirty="0">
                <a:latin typeface="Courier New" pitchFamily="49" charset="0"/>
                <a:cs typeface="Courier New" pitchFamily="49" charset="0"/>
              </a:rPr>
              <a:t>@</a:t>
            </a:r>
            <a:r>
              <a:rPr lang="en-CA" dirty="0"/>
              <a:t>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(@</a:t>
            </a:r>
            <a:r>
              <a:rPr lang="en-CA" b="1" dirty="0" err="1">
                <a:latin typeface="Courier New" pitchFamily="49" charset="0"/>
                <a:cs typeface="Courier New" pitchFamily="49" charset="0"/>
              </a:rPr>
              <a:t>param</a:t>
            </a:r>
            <a:r>
              <a:rPr lang="en-CA" dirty="0"/>
              <a:t>, </a:t>
            </a:r>
            <a:r>
              <a:rPr lang="en-CA" b="1" dirty="0">
                <a:latin typeface="Courier New" pitchFamily="49" charset="0"/>
                <a:cs typeface="Courier New" pitchFamily="49" charset="0"/>
              </a:rPr>
              <a:t>@return</a:t>
            </a:r>
            <a:r>
              <a:rPr lang="en-CA" dirty="0"/>
              <a:t>, </a:t>
            </a:r>
            <a:r>
              <a:rPr lang="en-CA" b="1" dirty="0" smtClean="0">
                <a:latin typeface="Courier New" pitchFamily="49" charset="0"/>
                <a:cs typeface="Courier New" pitchFamily="49" charset="0"/>
              </a:rPr>
              <a:t>@throws</a:t>
            </a:r>
            <a:r>
              <a:rPr lang="en-CA" dirty="0" smtClean="0"/>
              <a:t> and many others)</a:t>
            </a:r>
            <a:endParaRPr lang="en-CA" dirty="0"/>
          </a:p>
          <a:p>
            <a:pPr marL="1325880" lvl="3" indent="-45720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CA" b="1" dirty="0">
                <a:latin typeface="Courier New" pitchFamily="49" charset="0"/>
                <a:cs typeface="Courier New" pitchFamily="49" charset="0"/>
              </a:rPr>
              <a:t>@pre.</a:t>
            </a:r>
            <a:r>
              <a:rPr lang="en-CA" dirty="0"/>
              <a:t> is </a:t>
            </a:r>
            <a:r>
              <a:rPr lang="en-CA" dirty="0" smtClean="0"/>
              <a:t>a non-standard </a:t>
            </a:r>
            <a:r>
              <a:rPr lang="en-CA" dirty="0"/>
              <a:t>(custom tag used in </a:t>
            </a:r>
            <a:r>
              <a:rPr lang="en-CA" dirty="0" smtClean="0"/>
              <a:t>EECS1030) for documenting preconditions</a:t>
            </a:r>
            <a:endParaRPr lang="en-CA" dirty="0"/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sz="2000" b="1" dirty="0">
              <a:latin typeface="Courier New" pitchFamily="49" charset="0"/>
              <a:cs typeface="Courier New" pitchFamily="49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83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728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2057400"/>
            <a:ext cx="8229600" cy="19050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099560"/>
          </a:xfrm>
        </p:spPr>
        <p:txBody>
          <a:bodyPr>
            <a:normAutofit/>
          </a:bodyPr>
          <a:lstStyle/>
          <a:p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min</a:t>
            </a:r>
          </a:p>
          <a:p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max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value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// implementation not shown</a:t>
            </a:r>
          </a:p>
          <a:p>
            <a:r>
              <a:rPr lang="en-US" sz="1600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r>
              <a:rPr lang="en-US" sz="18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84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92500"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Tx/>
              <a:buNone/>
              <a:defRPr sz="2000" b="1" kern="1200">
                <a:solidFill>
                  <a:schemeClr val="tx2"/>
                </a:solidFill>
                <a:latin typeface="Courier New" pitchFamily="49" charset="0"/>
                <a:ea typeface="+mn-ea"/>
                <a:cs typeface="Courier New" pitchFamily="49" charset="0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C9C9C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smtClean="0">
                <a:latin typeface="+mn-lt"/>
              </a:rPr>
              <a:t>Eclipse will generate an empty Javadoc comment for you if you right-click on the method header and choose </a:t>
            </a:r>
            <a:r>
              <a:rPr lang="en-US" dirty="0" err="1" smtClean="0">
                <a:latin typeface="+mn-lt"/>
              </a:rPr>
              <a:t>Source</a:t>
            </a:r>
            <a:r>
              <a:rPr lang="en-US" dirty="0" err="1" smtClean="0">
                <a:latin typeface="+mn-lt"/>
                <a:sym typeface="Symbol"/>
              </a:rPr>
              <a:t></a:t>
            </a:r>
            <a:r>
              <a:rPr lang="en-US" dirty="0" err="1" smtClean="0">
                <a:latin typeface="+mn-lt"/>
              </a:rPr>
              <a:t>Generate</a:t>
            </a:r>
            <a:r>
              <a:rPr lang="en-US" dirty="0" smtClean="0">
                <a:latin typeface="+mn-lt"/>
              </a:rPr>
              <a:t> Element Comment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87523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2362200"/>
            <a:ext cx="8229600" cy="685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099560"/>
          </a:xfrm>
        </p:spPr>
        <p:txBody>
          <a:bodyPr>
            <a:normAutofit/>
          </a:bodyPr>
          <a:lstStyle/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Returns true if value is strictly greater than min and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strictly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less than max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, and false otherwise.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min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max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value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  //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implementation not shown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85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Tx/>
              <a:buNone/>
              <a:defRPr sz="2000" b="1" kern="1200">
                <a:solidFill>
                  <a:schemeClr val="tx2"/>
                </a:solidFill>
                <a:latin typeface="Courier New" pitchFamily="49" charset="0"/>
                <a:ea typeface="+mn-ea"/>
                <a:cs typeface="Courier New" pitchFamily="49" charset="0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C9C9C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0" dirty="0" smtClean="0">
                <a:latin typeface="+mn-lt"/>
              </a:rPr>
              <a:t>The first sentence of the documentation should be short summary of the method; this sentence appears in the method summary section.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9372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3352800"/>
            <a:ext cx="8229600" cy="990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099560"/>
          </a:xfrm>
        </p:spPr>
        <p:txBody>
          <a:bodyPr>
            <a:normAutofit/>
          </a:bodyPr>
          <a:lstStyle/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Returns true if value is strictly greater than min and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strictly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less than max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, and false otherwise.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min a minimum value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max a maximum value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value a value to check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@return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  //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implementation not shown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86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Tx/>
              <a:buNone/>
              <a:defRPr sz="2000" b="1" kern="1200">
                <a:solidFill>
                  <a:schemeClr val="tx2"/>
                </a:solidFill>
                <a:latin typeface="Courier New" pitchFamily="49" charset="0"/>
                <a:ea typeface="+mn-ea"/>
                <a:cs typeface="Courier New" pitchFamily="49" charset="0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C9C9C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buClrTx/>
              <a:buSzTx/>
            </a:pPr>
            <a:r>
              <a:rPr lang="en-US" sz="1800" b="0" dirty="0">
                <a:solidFill>
                  <a:prstClr val="black"/>
                </a:solidFill>
                <a:latin typeface="Constantia"/>
                <a:cs typeface="Arial" charset="0"/>
              </a:rPr>
              <a:t>You should provide a brief description of each parameter.</a:t>
            </a:r>
          </a:p>
        </p:txBody>
      </p:sp>
    </p:spTree>
    <p:extLst>
      <p:ext uri="{BB962C8B-B14F-4D97-AF65-F5344CB8AC3E}">
        <p14:creationId xmlns:p14="http://schemas.microsoft.com/office/powerpoint/2010/main" val="2297744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4114800"/>
            <a:ext cx="8229600" cy="609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099560"/>
          </a:xfrm>
        </p:spPr>
        <p:txBody>
          <a:bodyPr>
            <a:normAutofit lnSpcReduction="10000"/>
          </a:bodyPr>
          <a:lstStyle/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Returns true if value is strictly greater than min and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strictly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less than max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, and false otherwise.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min a minimum value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max a maximum value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value a value to check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smtClean="0">
                <a:solidFill>
                  <a:srgbClr val="7F9FBF"/>
                </a:solidFill>
                <a:latin typeface="Consolas" panose="020B0609020204030204" pitchFamily="49" charset="0"/>
              </a:rPr>
              <a:t>return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true if value is strictly greater than min and strictly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less than max, and false otherwise</a:t>
            </a:r>
            <a:endParaRPr lang="en-US" sz="1600" dirty="0">
              <a:solidFill>
                <a:srgbClr val="7F9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  //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implementation not shown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87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Tx/>
              <a:buNone/>
              <a:defRPr sz="2000" b="1" kern="1200">
                <a:solidFill>
                  <a:schemeClr val="tx2"/>
                </a:solidFill>
                <a:latin typeface="Courier New" pitchFamily="49" charset="0"/>
                <a:ea typeface="+mn-ea"/>
                <a:cs typeface="Courier New" pitchFamily="49" charset="0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C9C9C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buClrTx/>
              <a:buSzTx/>
            </a:pPr>
            <a:r>
              <a:rPr lang="en-US" sz="1800" b="0" dirty="0">
                <a:solidFill>
                  <a:prstClr val="black"/>
                </a:solidFill>
                <a:latin typeface="Constantia"/>
                <a:cs typeface="Arial" charset="0"/>
              </a:rPr>
              <a:t>Provide a brief description of the return value if the return type is not void. This description often describes a </a:t>
            </a:r>
            <a:r>
              <a:rPr lang="en-US" sz="1800" b="0" dirty="0" err="1">
                <a:solidFill>
                  <a:prstClr val="black"/>
                </a:solidFill>
                <a:latin typeface="Constantia"/>
                <a:cs typeface="Arial" charset="0"/>
              </a:rPr>
              <a:t>postcondition</a:t>
            </a:r>
            <a:r>
              <a:rPr lang="en-US" sz="1800" b="0" dirty="0">
                <a:solidFill>
                  <a:prstClr val="black"/>
                </a:solidFill>
                <a:latin typeface="Constantia"/>
                <a:cs typeface="Arial" charset="0"/>
              </a:rPr>
              <a:t> of the method.</a:t>
            </a:r>
          </a:p>
        </p:txBody>
      </p:sp>
    </p:spTree>
    <p:extLst>
      <p:ext uri="{BB962C8B-B14F-4D97-AF65-F5344CB8AC3E}">
        <p14:creationId xmlns:p14="http://schemas.microsoft.com/office/powerpoint/2010/main" val="394324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a method has one or more preconditions, you should use the EECS2030 specific </a:t>
            </a:r>
            <a:r>
              <a:rPr lang="en-US" b="1" dirty="0" smtClean="0"/>
              <a:t>@pre.</a:t>
            </a:r>
            <a:r>
              <a:rPr lang="en-US" dirty="0" smtClean="0"/>
              <a:t> tag to document them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4BA611-6966-4C17-B05C-0CDC0F8821A4}" type="slidenum">
              <a:rPr lang="en-US" smtClean="0"/>
              <a:pPr>
                <a:defRPr/>
              </a:pPr>
              <a:t>88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635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57200" y="4572000"/>
            <a:ext cx="8229600" cy="3048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057400"/>
            <a:ext cx="8229600" cy="4099560"/>
          </a:xfrm>
        </p:spPr>
        <p:txBody>
          <a:bodyPr>
            <a:normAutofit fontScale="92500" lnSpcReduction="10000"/>
          </a:bodyPr>
          <a:lstStyle/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Returns true if value is strictly greater than min and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strictly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less than max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, and false otherwise.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min a minimum value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max a maximum value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value a value to check</a:t>
            </a:r>
            <a:endParaRPr lang="en-US" sz="1600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sz="1600" dirty="0" smtClean="0">
                <a:solidFill>
                  <a:srgbClr val="7F9FBF"/>
                </a:solidFill>
                <a:latin typeface="Consolas" panose="020B0609020204030204" pitchFamily="49" charset="0"/>
              </a:rPr>
              <a:t>return 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true if value is strictly greater than min and strictly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 less than max, and false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otherwise</a:t>
            </a: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sz="1600" dirty="0">
                <a:solidFill>
                  <a:srgbClr val="7F9FBF"/>
                </a:solidFill>
                <a:latin typeface="Consolas" panose="020B0609020204030204" pitchFamily="49" charset="0"/>
              </a:rPr>
              <a:t>@pre</a:t>
            </a:r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min is greater than or equal to max</a:t>
            </a:r>
            <a:endParaRPr lang="en-US" sz="1600" dirty="0">
              <a:solidFill>
                <a:srgbClr val="7F9FBF"/>
              </a:solidFill>
              <a:latin typeface="Consolas" panose="020B0609020204030204" pitchFamily="49" charset="0"/>
            </a:endParaRPr>
          </a:p>
          <a:p>
            <a:r>
              <a:rPr lang="en-US" sz="1600" dirty="0">
                <a:solidFill>
                  <a:srgbClr val="3F5FBF"/>
                </a:solidFill>
                <a:latin typeface="Consolas" panose="020B0609020204030204" pitchFamily="49" charset="0"/>
              </a:rPr>
              <a:t> */</a:t>
            </a:r>
          </a:p>
          <a:p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boolean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 err="1">
                <a:solidFill>
                  <a:srgbClr val="000000"/>
                </a:solidFill>
                <a:latin typeface="Consolas" panose="020B0609020204030204" pitchFamily="49" charset="0"/>
              </a:rPr>
              <a:t>isBetween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(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min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max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, </a:t>
            </a:r>
            <a:r>
              <a:rPr lang="en-US" sz="1600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sz="1600" dirty="0">
                <a:solidFill>
                  <a:srgbClr val="6A3E3E"/>
                </a:solidFill>
                <a:latin typeface="Consolas" panose="020B0609020204030204" pitchFamily="49" charset="0"/>
              </a:rPr>
              <a:t>value</a:t>
            </a:r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sz="1600" dirty="0" smtClean="0">
                <a:solidFill>
                  <a:srgbClr val="3F7F5F"/>
                </a:solidFill>
                <a:latin typeface="Consolas" panose="020B0609020204030204" pitchFamily="49" charset="0"/>
              </a:rPr>
              <a:t>    // </a:t>
            </a:r>
            <a:r>
              <a:rPr lang="en-US" sz="1600" dirty="0">
                <a:solidFill>
                  <a:srgbClr val="3F7F5F"/>
                </a:solidFill>
                <a:latin typeface="Consolas" panose="020B0609020204030204" pitchFamily="49" charset="0"/>
              </a:rPr>
              <a:t>implementation not shown</a:t>
            </a:r>
          </a:p>
          <a:p>
            <a:r>
              <a:rPr lang="en-US" sz="1600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7D241A-B659-48F1-9EB2-B8763A985DCF}" type="slidenum">
              <a:rPr lang="en-US" smtClean="0"/>
              <a:pPr>
                <a:defRPr/>
              </a:pPr>
              <a:t>89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219200"/>
            <a:ext cx="82296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273050" indent="-273050" algn="l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1pPr>
            <a:lvl2pPr marL="547688" indent="-27305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chemeClr val="accent2"/>
              </a:buClr>
              <a:buSzPct val="76000"/>
              <a:buFontTx/>
              <a:buNone/>
              <a:defRPr sz="2000" b="1" kern="1200">
                <a:solidFill>
                  <a:schemeClr val="tx2"/>
                </a:solidFill>
                <a:latin typeface="Courier New" pitchFamily="49" charset="0"/>
                <a:ea typeface="+mn-ea"/>
                <a:cs typeface="Courier New" pitchFamily="49" charset="0"/>
              </a:defRPr>
            </a:lvl2pPr>
            <a:lvl3pPr marL="822325" indent="-228600" algn="l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BCBCBC"/>
              </a:buClr>
              <a:buSzPct val="76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3pPr>
            <a:lvl4pPr marL="1096963" indent="-228600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9C9C9C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4pPr>
            <a:lvl5pPr marL="1371600" indent="-22860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SzPct val="70000"/>
              <a:buFontTx/>
              <a:buNone/>
              <a:defRPr sz="2000" b="1" kern="1200">
                <a:solidFill>
                  <a:schemeClr val="tx1"/>
                </a:solidFill>
                <a:latin typeface="Courier New" pitchFamily="49" charset="0"/>
                <a:ea typeface="+mn-ea"/>
                <a:cs typeface="Courier New" pitchFamily="49" charset="0"/>
              </a:defRPr>
            </a:lvl5pPr>
            <a:lvl6pPr marL="1645920" indent="-182880" algn="l" rtl="0" eaLnBrk="1" latinLnBrk="0" hangingPunct="1">
              <a:spcBef>
                <a:spcPts val="300"/>
              </a:spcBef>
              <a:buClr>
                <a:srgbClr val="9FB8CD">
                  <a:shade val="75000"/>
                </a:srgbClr>
              </a:buClr>
              <a:buSzPct val="75000"/>
              <a:buFont typeface="Wingdings 3"/>
              <a:buChar char=""/>
              <a:defRPr kumimoji="0" lang="en-US" sz="16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182880" algn="l" rtl="0" eaLnBrk="1" latinLnBrk="0" hangingPunct="1">
              <a:spcBef>
                <a:spcPts val="300"/>
              </a:spcBef>
              <a:buClr>
                <a:srgbClr val="727CA3">
                  <a:shade val="75000"/>
                </a:srgb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11680" indent="-182880" algn="l" rtl="0" eaLnBrk="1" latinLnBrk="0" hangingPunct="1">
              <a:spcBef>
                <a:spcPts val="300"/>
              </a:spcBef>
              <a:buClr>
                <a:prstClr val="white">
                  <a:shade val="50000"/>
                </a:prstClr>
              </a:buClr>
              <a:buSzPct val="75000"/>
              <a:buFont typeface="Wingdings 3"/>
              <a:buChar char=""/>
              <a:defRPr kumimoji="0"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94560" indent="-182880" algn="l" rtl="0" eaLnBrk="1" latinLnBrk="0" hangingPunct="1">
              <a:spcBef>
                <a:spcPts val="300"/>
              </a:spcBef>
              <a:buClr>
                <a:srgbClr val="9FB8CD"/>
              </a:buClr>
              <a:buSzPct val="75000"/>
              <a:buFont typeface="Wingdings 3"/>
              <a:buChar char=""/>
              <a:defRPr kumimoji="0" lang="en-US" sz="1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buClrTx/>
              <a:buSzTx/>
            </a:pPr>
            <a:r>
              <a:rPr lang="en-US" sz="1800" b="0" dirty="0">
                <a:solidFill>
                  <a:prstClr val="black"/>
                </a:solidFill>
                <a:latin typeface="Constantia"/>
                <a:cs typeface="Arial" charset="0"/>
              </a:rPr>
              <a:t>Describe any preconditions using the </a:t>
            </a:r>
            <a:r>
              <a:rPr lang="en-US" sz="1800" b="0" dirty="0" smtClean="0">
                <a:solidFill>
                  <a:prstClr val="black"/>
                </a:solidFill>
                <a:latin typeface="Constantia"/>
                <a:cs typeface="Arial" charset="0"/>
              </a:rPr>
              <a:t>EECS2030 </a:t>
            </a:r>
            <a:r>
              <a:rPr lang="en-US" sz="1800" b="0" dirty="0">
                <a:solidFill>
                  <a:prstClr val="black"/>
                </a:solidFill>
                <a:latin typeface="Constantia"/>
                <a:cs typeface="Arial" charset="0"/>
              </a:rPr>
              <a:t>specific @pre. tag</a:t>
            </a:r>
            <a:r>
              <a:rPr lang="en-US" sz="1800" b="0" dirty="0" smtClean="0">
                <a:solidFill>
                  <a:prstClr val="black"/>
                </a:solidFill>
                <a:latin typeface="Constantia"/>
                <a:cs typeface="Arial" charset="0"/>
              </a:rPr>
              <a:t>. You have to manually do this.</a:t>
            </a:r>
            <a:endParaRPr lang="en-US" sz="1800" b="0" dirty="0">
              <a:solidFill>
                <a:prstClr val="black"/>
              </a:solidFill>
              <a:latin typeface="Constanti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9280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LAS1004 does not have desktop computers</a:t>
            </a:r>
          </a:p>
          <a:p>
            <a:r>
              <a:rPr lang="en-US" dirty="0" smtClean="0"/>
              <a:t>if you want to attend the regularly scheduled lab and you want to work on your own laptop then you should use LAS1004</a:t>
            </a:r>
          </a:p>
          <a:p>
            <a:r>
              <a:rPr lang="en-US" dirty="0" smtClean="0"/>
              <a:t>if LAS1006 is full and you don’t have a laptop you can borrow a laptop computer from the lab monitor in LAS1006 (requires a student card)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173715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 documentation example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if a method throws an exception then you should use the </a:t>
            </a:r>
            <a:r>
              <a:rPr lang="en-US" b="1" dirty="0" smtClean="0"/>
              <a:t>@throws</a:t>
            </a:r>
            <a:r>
              <a:rPr lang="en-US" dirty="0" smtClean="0"/>
              <a:t> tag to document the exception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4BA611-6966-4C17-B05C-0CDC0F8821A4}" type="slidenum">
              <a:rPr lang="en-US" smtClean="0"/>
              <a:pPr>
                <a:defRPr/>
              </a:pPr>
              <a:t>90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82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" y="4724400"/>
            <a:ext cx="8229600" cy="609600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457200" y="228600"/>
            <a:ext cx="8229600" cy="6096000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/**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Given a list containing exactly 2 integers, returns the smaller of the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two integers. The list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&lt;/code&gt;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is not modified by this method. 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For example: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&lt;pre&gt;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t            Test2F.min2(t)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---------------------------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[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5, 9]     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-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5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[3, 3]        3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[12, 6]       6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7F9F"/>
                </a:solidFill>
                <a:latin typeface="Consolas" panose="020B0609020204030204" pitchFamily="49" charset="0"/>
              </a:rPr>
              <a:t>&lt;/pre&gt;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@pre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t is not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null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err="1">
                <a:solidFill>
                  <a:srgbClr val="7F9FBF"/>
                </a:solidFill>
                <a:latin typeface="Consolas" panose="020B0609020204030204" pitchFamily="49" charset="0"/>
              </a:rPr>
              <a:t>param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t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a list containing exactly 2 integers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</a:t>
            </a:r>
            <a:r>
              <a:rPr lang="en-US" dirty="0" smtClean="0">
                <a:solidFill>
                  <a:srgbClr val="7F9FBF"/>
                </a:solidFill>
                <a:latin typeface="Consolas" panose="020B0609020204030204" pitchFamily="49" charset="0"/>
              </a:rPr>
              <a:t>return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the minimum of the two values in t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7F9FBF"/>
                </a:solidFill>
                <a:latin typeface="Consolas" panose="020B0609020204030204" pitchFamily="49" charset="0"/>
              </a:rPr>
              <a:t>@throws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err="1" smtClean="0">
                <a:solidFill>
                  <a:srgbClr val="3F5FBF"/>
                </a:solidFill>
                <a:latin typeface="Consolas" panose="020B0609020204030204" pitchFamily="49" charset="0"/>
              </a:rPr>
              <a:t>IllegalArgumentException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 if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the list does not contain exactly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2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 </a:t>
            </a:r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integers</a:t>
            </a:r>
          </a:p>
          <a:p>
            <a:r>
              <a:rPr lang="en-US" dirty="0">
                <a:solidFill>
                  <a:srgbClr val="3F5FBF"/>
                </a:solidFill>
                <a:latin typeface="Consolas" panose="020B0609020204030204" pitchFamily="49" charset="0"/>
              </a:rPr>
              <a:t> </a:t>
            </a:r>
            <a:r>
              <a:rPr lang="en-US" dirty="0" smtClean="0">
                <a:solidFill>
                  <a:srgbClr val="3F5FBF"/>
                </a:solidFill>
                <a:latin typeface="Consolas" panose="020B0609020204030204" pitchFamily="49" charset="0"/>
              </a:rPr>
              <a:t>*/</a:t>
            </a:r>
            <a:endParaRPr lang="en-US" dirty="0">
              <a:solidFill>
                <a:srgbClr val="3F5FBF"/>
              </a:solidFill>
              <a:latin typeface="Consolas" panose="020B0609020204030204" pitchFamily="49" charset="0"/>
            </a:endParaRPr>
          </a:p>
          <a:p>
            <a:r>
              <a:rPr lang="en-US" dirty="0" smtClean="0">
                <a:solidFill>
                  <a:srgbClr val="7F0055"/>
                </a:solidFill>
                <a:latin typeface="Consolas" panose="020B0609020204030204" pitchFamily="49" charset="0"/>
              </a:rPr>
              <a:t>public</a:t>
            </a:r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>
                <a:solidFill>
                  <a:srgbClr val="7F0055"/>
                </a:solidFill>
                <a:latin typeface="Consolas" panose="020B0609020204030204" pitchFamily="49" charset="0"/>
              </a:rPr>
              <a:t>static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en-US" dirty="0" err="1">
                <a:solidFill>
                  <a:srgbClr val="7F0055"/>
                </a:solidFill>
                <a:latin typeface="Consolas" panose="020B0609020204030204" pitchFamily="49" charset="0"/>
              </a:rPr>
              <a:t>int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 min2(List&lt;Integer&gt; </a:t>
            </a:r>
            <a:r>
              <a:rPr lang="en-US" dirty="0">
                <a:solidFill>
                  <a:srgbClr val="6A3E3E"/>
                </a:solidFill>
                <a:latin typeface="Consolas" panose="020B0609020204030204" pitchFamily="49" charset="0"/>
              </a:rPr>
              <a:t>t</a:t>
            </a:r>
            <a:r>
              <a:rPr lang="en-US" dirty="0">
                <a:solidFill>
                  <a:srgbClr val="000000"/>
                </a:solidFill>
                <a:latin typeface="Consolas" panose="020B0609020204030204" pitchFamily="49" charset="0"/>
              </a:rPr>
              <a:t>) {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567381" y="2209800"/>
            <a:ext cx="3142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+mn-lt"/>
              </a:rPr>
              <a:t>HTML markup is also allowed</a:t>
            </a:r>
            <a:endParaRPr lang="en-US" dirty="0">
              <a:solidFill>
                <a:srgbClr val="FF0000"/>
              </a:solidFill>
              <a:latin typeface="+mn-lt"/>
            </a:endParaRPr>
          </a:p>
        </p:txBody>
      </p:sp>
      <p:cxnSp>
        <p:nvCxnSpPr>
          <p:cNvPr id="9" name="Straight Arrow Connector 8"/>
          <p:cNvCxnSpPr>
            <a:stCxn id="7" idx="1"/>
          </p:cNvCxnSpPr>
          <p:nvPr/>
        </p:nvCxnSpPr>
        <p:spPr>
          <a:xfrm flipH="1" flipV="1">
            <a:off x="4572000" y="1143000"/>
            <a:ext cx="995381" cy="125146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7" idx="1"/>
          </p:cNvCxnSpPr>
          <p:nvPr/>
        </p:nvCxnSpPr>
        <p:spPr>
          <a:xfrm flipH="1" flipV="1">
            <a:off x="3581400" y="1143000"/>
            <a:ext cx="1985981" cy="125146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 flipV="1">
            <a:off x="1452581" y="1768733"/>
            <a:ext cx="4091565" cy="62573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7" idx="1"/>
          </p:cNvCxnSpPr>
          <p:nvPr/>
        </p:nvCxnSpPr>
        <p:spPr>
          <a:xfrm flipH="1">
            <a:off x="1603375" y="2394466"/>
            <a:ext cx="3964006" cy="106680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707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Worksheet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Question 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8C7A35-55DD-4689-9207-B6A0BCF97446}" type="slidenum">
              <a:rPr lang="en-US" smtClean="0"/>
              <a:pPr>
                <a:defRPr/>
              </a:pPr>
              <a:t>92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50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Utility classes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33A4DC-7484-4BA3-B678-45C826FA364A}" type="slidenum">
              <a:rPr lang="en-US" smtClean="0"/>
              <a:pPr>
                <a:defRPr/>
              </a:pPr>
              <a:t>93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10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CA" smtClean="0"/>
              <a:t>Review: Java Class</a:t>
            </a:r>
            <a:endParaRPr lang="en-US" smtClean="0"/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8D0C087-6213-463C-8FB5-039BA70A082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94</a:t>
            </a:fld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125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a class is a model of a thing or concept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CA" dirty="0" smtClean="0"/>
          </a:p>
          <a:p>
            <a:pPr marL="274320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in Java, a class is usually a blueprint for creating objects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fields (or attributes)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structure of an object; its components and the information (data) contained by the object</a:t>
            </a:r>
          </a:p>
          <a:p>
            <a:pPr marL="548640" lvl="1" indent="-274320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methods</a:t>
            </a:r>
          </a:p>
          <a:p>
            <a:pPr marL="822960" lvl="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CA" dirty="0" smtClean="0"/>
              <a:t>the behaviour of an object; what an object can do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21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sometimes, it is useful to create a class called a </a:t>
            </a:r>
            <a:r>
              <a:rPr lang="en-US" i="1" dirty="0" smtClean="0"/>
              <a:t>utility class</a:t>
            </a:r>
            <a:r>
              <a:rPr lang="en-US" dirty="0" smtClean="0"/>
              <a:t> that is not used to create objects</a:t>
            </a:r>
          </a:p>
          <a:p>
            <a:pPr lvl="1"/>
            <a:r>
              <a:rPr lang="en-US" dirty="0" smtClean="0"/>
              <a:t>such classes have no constructors for a client to use to create objects</a:t>
            </a:r>
          </a:p>
          <a:p>
            <a:r>
              <a:rPr lang="en-US" dirty="0" smtClean="0"/>
              <a:t>in a utility class, all features are marked as being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static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</a:p>
          <a:p>
            <a:pPr lvl="1"/>
            <a:r>
              <a:rPr lang="en-US" dirty="0" smtClean="0"/>
              <a:t>you use the class name to access these features</a:t>
            </a:r>
          </a:p>
          <a:p>
            <a:r>
              <a:rPr lang="en-US" dirty="0" smtClean="0"/>
              <a:t>examples of utility classes:</a:t>
            </a:r>
          </a:p>
          <a:p>
            <a:pPr lvl="1"/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java.lang.Math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</a:p>
          <a:p>
            <a:pPr lvl="1"/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java.util.Arrays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</a:p>
          <a:p>
            <a:pPr lvl="1"/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java.util.Collections</a:t>
            </a:r>
            <a:r>
              <a:rPr lang="en-US" dirty="0" smtClean="0">
                <a:latin typeface="Consolas" panose="020B0609020204030204" pitchFamily="49" charset="0"/>
              </a:rPr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95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7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Utility classes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the purpose of a utility class is to group together related fields and methods where creating an object is not necessary</a:t>
            </a:r>
          </a:p>
          <a:p>
            <a:endParaRPr lang="en-US" dirty="0" smtClean="0"/>
          </a:p>
          <a:p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java.lang.Math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groups mathematical constants and functions</a:t>
            </a:r>
          </a:p>
          <a:p>
            <a:pPr lvl="1"/>
            <a:r>
              <a:rPr lang="en-US" dirty="0" smtClean="0"/>
              <a:t>do not need a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Math</a:t>
            </a:r>
            <a:r>
              <a:rPr lang="en-US" dirty="0" smtClean="0"/>
              <a:t> object to compute the cosine of a number</a:t>
            </a:r>
          </a:p>
          <a:p>
            <a:r>
              <a:rPr lang="en-US" b="1" dirty="0" err="1" smtClean="0">
                <a:latin typeface="Consolas" panose="020B0609020204030204" pitchFamily="49" charset="0"/>
                <a:cs typeface="Courier New" panose="02070309020205020404" pitchFamily="49" charset="0"/>
              </a:rPr>
              <a:t>java.util.Collections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groups methods that operate on Java collections</a:t>
            </a:r>
          </a:p>
          <a:p>
            <a:pPr lvl="1"/>
            <a:r>
              <a:rPr lang="en-US" dirty="0" smtClean="0"/>
              <a:t>do not need a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Collections</a:t>
            </a:r>
            <a:r>
              <a:rPr lang="en-US" dirty="0" smtClean="0"/>
              <a:t> object to sort an existing </a:t>
            </a:r>
            <a:r>
              <a:rPr lang="en-US" b="1" dirty="0" smtClean="0">
                <a:latin typeface="Consolas" panose="020B0609020204030204" pitchFamily="49" charset="0"/>
                <a:cs typeface="Courier New" panose="02070309020205020404" pitchFamily="49" charset="0"/>
              </a:rPr>
              <a:t>List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F2C7A0-164C-4881-AB9F-AEA07D0A5DCF}" type="slidenum">
              <a:rPr lang="en-US" smtClean="0"/>
              <a:pPr>
                <a:defRPr/>
              </a:pPr>
              <a:t>96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56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versus utility class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 class is used to create </a:t>
            </a:r>
            <a:r>
              <a:rPr lang="en-US" i="1" dirty="0" smtClean="0"/>
              <a:t>instances</a:t>
            </a:r>
            <a:r>
              <a:rPr lang="en-US" dirty="0" smtClean="0"/>
              <a:t> of objects where each instance has its own </a:t>
            </a:r>
            <a:r>
              <a:rPr lang="en-US" i="1" dirty="0" smtClean="0"/>
              <a:t>state</a:t>
            </a:r>
            <a:r>
              <a:rPr lang="en-US" dirty="0" smtClean="0"/>
              <a:t> </a:t>
            </a:r>
          </a:p>
          <a:p>
            <a:r>
              <a:rPr lang="en-US" dirty="0" smtClean="0"/>
              <a:t>for example:</a:t>
            </a:r>
          </a:p>
          <a:p>
            <a:pPr lvl="1"/>
            <a:r>
              <a:rPr lang="en-US" dirty="0" smtClean="0"/>
              <a:t>the class </a:t>
            </a:r>
            <a:r>
              <a:rPr lang="en-US" b="1" dirty="0" err="1" smtClean="0">
                <a:latin typeface="Consolas" panose="020B0609020204030204" pitchFamily="49" charset="0"/>
              </a:rPr>
              <a:t>java.awt.Point</a:t>
            </a:r>
            <a:r>
              <a:rPr lang="en-US" dirty="0" smtClean="0"/>
              <a:t> is used to create instances that represent a location </a:t>
            </a:r>
            <a:r>
              <a:rPr lang="en-US" b="1" dirty="0" smtClean="0">
                <a:latin typeface="Consolas" panose="020B0609020204030204" pitchFamily="49" charset="0"/>
              </a:rPr>
              <a:t>(x, y)</a:t>
            </a:r>
            <a:r>
              <a:rPr lang="en-US" dirty="0" smtClean="0"/>
              <a:t> where </a:t>
            </a:r>
            <a:r>
              <a:rPr lang="en-US" b="1" dirty="0" smtClean="0">
                <a:latin typeface="Consolas" panose="020B0609020204030204" pitchFamily="49" charset="0"/>
              </a:rPr>
              <a:t>x</a:t>
            </a:r>
            <a:r>
              <a:rPr lang="en-US" dirty="0" smtClean="0"/>
              <a:t> and </a:t>
            </a:r>
            <a:r>
              <a:rPr lang="en-US" b="1" dirty="0" smtClean="0">
                <a:latin typeface="Consolas" panose="020B0609020204030204" pitchFamily="49" charset="0"/>
              </a:rPr>
              <a:t>y</a:t>
            </a:r>
            <a:r>
              <a:rPr lang="en-US" dirty="0" smtClean="0"/>
              <a:t> are integers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each instance occupies a separate location in memory which we can illustrate in a memory diagram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326617" y="3581400"/>
            <a:ext cx="664316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b="1" dirty="0" smtClean="0">
                <a:latin typeface="Consolas" panose="020B0609020204030204" pitchFamily="49" charset="0"/>
              </a:rPr>
              <a:t>public static void main(String[] </a:t>
            </a:r>
            <a:r>
              <a:rPr lang="en-US" b="1" dirty="0" err="1" smtClean="0">
                <a:latin typeface="Consolas" panose="020B0609020204030204" pitchFamily="49" charset="0"/>
              </a:rPr>
              <a:t>args</a:t>
            </a:r>
            <a:r>
              <a:rPr lang="en-US" b="1" dirty="0" smtClean="0">
                <a:latin typeface="Consolas" panose="020B0609020204030204" pitchFamily="49" charset="0"/>
              </a:rPr>
              <a:t>) {</a:t>
            </a:r>
          </a:p>
          <a:p>
            <a:pPr marL="0" lvl="1"/>
            <a:endParaRPr lang="en-US" b="1" dirty="0" smtClean="0">
              <a:latin typeface="Consolas" panose="020B0609020204030204" pitchFamily="49" charset="0"/>
            </a:endParaRPr>
          </a:p>
          <a:p>
            <a:pPr marL="0" lvl="1"/>
            <a:r>
              <a:rPr lang="en-US" b="1" dirty="0" smtClean="0">
                <a:latin typeface="Consolas" panose="020B0609020204030204" pitchFamily="49" charset="0"/>
              </a:rPr>
              <a:t>  Point </a:t>
            </a:r>
            <a:r>
              <a:rPr lang="en-US" b="1" dirty="0">
                <a:latin typeface="Consolas" panose="020B0609020204030204" pitchFamily="49" charset="0"/>
              </a:rPr>
              <a:t>p = new Point(0, 0);     // point (0, 0)</a:t>
            </a:r>
            <a:br>
              <a:rPr lang="en-US" b="1" dirty="0">
                <a:latin typeface="Consolas" panose="020B0609020204030204" pitchFamily="49" charset="0"/>
              </a:rPr>
            </a:br>
            <a:r>
              <a:rPr lang="en-US" b="1" dirty="0" smtClean="0">
                <a:latin typeface="Consolas" panose="020B0609020204030204" pitchFamily="49" charset="0"/>
              </a:rPr>
              <a:t>  Point </a:t>
            </a:r>
            <a:r>
              <a:rPr lang="en-US" b="1" dirty="0">
                <a:latin typeface="Consolas" panose="020B0609020204030204" pitchFamily="49" charset="0"/>
              </a:rPr>
              <a:t>q = new Point(17, 100);  // point (17, 100)</a:t>
            </a:r>
            <a:br>
              <a:rPr lang="en-US" b="1" dirty="0">
                <a:latin typeface="Consolas" panose="020B0609020204030204" pitchFamily="49" charset="0"/>
              </a:rPr>
            </a:br>
            <a:r>
              <a:rPr lang="en-US" b="1" dirty="0" smtClean="0">
                <a:latin typeface="Consolas" panose="020B0609020204030204" pitchFamily="49" charset="0"/>
              </a:rPr>
              <a:t>  Point </a:t>
            </a:r>
            <a:r>
              <a:rPr lang="en-US" b="1" dirty="0">
                <a:latin typeface="Consolas" panose="020B0609020204030204" pitchFamily="49" charset="0"/>
              </a:rPr>
              <a:t>r = new Point(-1, -5);   // point (-1, -5</a:t>
            </a:r>
            <a:r>
              <a:rPr lang="en-US" b="1" dirty="0" smtClean="0">
                <a:latin typeface="Consolas" panose="020B0609020204030204" pitchFamily="49" charset="0"/>
              </a:rPr>
              <a:t>)</a:t>
            </a:r>
          </a:p>
          <a:p>
            <a:pPr marL="0" lvl="1"/>
            <a:r>
              <a:rPr lang="en-US" b="1" dirty="0">
                <a:latin typeface="Consolas" panose="020B0609020204030204" pitchFamily="49" charset="0"/>
              </a:rPr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16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98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8964733"/>
              </p:ext>
            </p:extLst>
          </p:nvPr>
        </p:nvGraphicFramePr>
        <p:xfrm>
          <a:off x="1981200" y="228600"/>
          <a:ext cx="4419600" cy="597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1143000"/>
                <a:gridCol w="23622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100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Point class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y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200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Point instance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y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300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Point instance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17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y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100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400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Point instance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-1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y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-5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629400" y="609600"/>
            <a:ext cx="22868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Point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class is loaded</a:t>
            </a:r>
          </a:p>
          <a:p>
            <a:r>
              <a:rPr lang="en-US" dirty="0" smtClean="0">
                <a:latin typeface="+mn-lt"/>
              </a:rPr>
              <a:t>into memory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629400" y="2173069"/>
            <a:ext cx="22095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Point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instance with</a:t>
            </a:r>
          </a:p>
          <a:p>
            <a:r>
              <a:rPr lang="en-US" dirty="0" smtClean="0">
                <a:latin typeface="+mn-lt"/>
              </a:rPr>
              <a:t>state </a:t>
            </a:r>
            <a:r>
              <a:rPr lang="en-US" b="1" dirty="0" smtClean="0">
                <a:latin typeface="Consolas" panose="020B0609020204030204" pitchFamily="49" charset="0"/>
              </a:rPr>
              <a:t>(0, 0)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629400" y="3697069"/>
            <a:ext cx="22095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Point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instance with</a:t>
            </a:r>
          </a:p>
          <a:p>
            <a:r>
              <a:rPr lang="en-US" dirty="0" smtClean="0">
                <a:latin typeface="+mn-lt"/>
              </a:rPr>
              <a:t>state </a:t>
            </a:r>
            <a:r>
              <a:rPr lang="en-US" b="1" dirty="0" smtClean="0">
                <a:latin typeface="Consolas" panose="020B0609020204030204" pitchFamily="49" charset="0"/>
              </a:rPr>
              <a:t>(17, 100)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629400" y="5144869"/>
            <a:ext cx="22095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</a:rPr>
              <a:t>Point</a:t>
            </a: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instance with</a:t>
            </a:r>
          </a:p>
          <a:p>
            <a:r>
              <a:rPr lang="en-US" dirty="0" smtClean="0">
                <a:latin typeface="+mn-lt"/>
              </a:rPr>
              <a:t>state </a:t>
            </a:r>
            <a:r>
              <a:rPr lang="en-US" b="1" dirty="0" smtClean="0">
                <a:latin typeface="Consolas" panose="020B0609020204030204" pitchFamily="49" charset="0"/>
              </a:rPr>
              <a:t>(-1, -5)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156835" y="6400800"/>
            <a:ext cx="25174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continued on next slide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32056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ED1E88-C2A3-4ED1-9995-44157ED0F088}" type="slidenum">
              <a:rPr lang="en-US" smtClean="0"/>
              <a:pPr>
                <a:defRPr/>
              </a:pPr>
              <a:t>99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498238"/>
              </p:ext>
            </p:extLst>
          </p:nvPr>
        </p:nvGraphicFramePr>
        <p:xfrm>
          <a:off x="1981200" y="228600"/>
          <a:ext cx="4419600" cy="5974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4400"/>
                <a:gridCol w="1143000"/>
                <a:gridCol w="2362200"/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500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main method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p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200a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1148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q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300a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r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latin typeface="Consolas" panose="020B0609020204030204" pitchFamily="49" charset="0"/>
                        </a:rPr>
                        <a:t>400a</a:t>
                      </a:r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latin typeface="Consolas" panose="020B0609020204030204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705600" y="609600"/>
            <a:ext cx="1998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</a:t>
            </a:r>
            <a:r>
              <a:rPr lang="en-US" b="1" dirty="0" smtClean="0">
                <a:latin typeface="Consolas" panose="020B0609020204030204" pitchFamily="49" charset="0"/>
              </a:rPr>
              <a:t>main</a:t>
            </a:r>
            <a:r>
              <a:rPr lang="en-US" dirty="0" smtClean="0">
                <a:latin typeface="+mn-lt"/>
              </a:rPr>
              <a:t> method </a:t>
            </a:r>
            <a:endParaRPr lang="en-US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0" y="1059720"/>
            <a:ext cx="16466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variables</a:t>
            </a:r>
          </a:p>
          <a:p>
            <a:r>
              <a:rPr lang="en-US" dirty="0" smtClean="0">
                <a:latin typeface="+mn-lt"/>
              </a:rPr>
              <a:t>created in the</a:t>
            </a:r>
          </a:p>
          <a:p>
            <a:r>
              <a:rPr lang="en-US" b="1" dirty="0" smtClean="0">
                <a:latin typeface="Consolas" panose="020B0609020204030204" pitchFamily="49" charset="0"/>
              </a:rPr>
              <a:t>main</a:t>
            </a:r>
            <a:r>
              <a:rPr lang="en-US" dirty="0" smtClean="0">
                <a:latin typeface="+mn-lt"/>
              </a:rPr>
              <a:t> method </a:t>
            </a:r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77000" y="990600"/>
            <a:ext cx="2682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object at </a:t>
            </a:r>
            <a:r>
              <a:rPr lang="en-US" i="1" dirty="0" smtClean="0">
                <a:latin typeface="+mn-lt"/>
              </a:rPr>
              <a:t>address</a:t>
            </a:r>
            <a:r>
              <a:rPr lang="en-US" dirty="0" smtClean="0">
                <a:latin typeface="+mn-lt"/>
              </a:rPr>
              <a:t> </a:t>
            </a:r>
            <a:r>
              <a:rPr lang="en-US" b="1" dirty="0" smtClean="0">
                <a:latin typeface="Consolas" panose="020B0609020204030204" pitchFamily="49" charset="0"/>
              </a:rPr>
              <a:t>200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477000" y="1383268"/>
            <a:ext cx="26756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object at </a:t>
            </a:r>
            <a:r>
              <a:rPr lang="en-US" i="1" dirty="0" smtClean="0">
                <a:latin typeface="+mn-lt"/>
              </a:rPr>
              <a:t>address</a:t>
            </a:r>
            <a:r>
              <a:rPr lang="en-US" dirty="0" smtClean="0">
                <a:latin typeface="+mn-lt"/>
              </a:rPr>
              <a:t> </a:t>
            </a:r>
            <a:r>
              <a:rPr lang="en-US" b="1" dirty="0" smtClean="0">
                <a:latin typeface="Consolas" panose="020B0609020204030204" pitchFamily="49" charset="0"/>
              </a:rPr>
              <a:t>300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477000" y="1752600"/>
            <a:ext cx="26916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 object at </a:t>
            </a:r>
            <a:r>
              <a:rPr lang="en-US" i="1" dirty="0" smtClean="0">
                <a:latin typeface="+mn-lt"/>
              </a:rPr>
              <a:t>address</a:t>
            </a:r>
            <a:r>
              <a:rPr lang="en-US" dirty="0" smtClean="0">
                <a:latin typeface="+mn-lt"/>
              </a:rPr>
              <a:t> </a:t>
            </a:r>
            <a:r>
              <a:rPr lang="en-US" b="1" dirty="0" smtClean="0">
                <a:latin typeface="Consolas" panose="020B0609020204030204" pitchFamily="49" charset="0"/>
              </a:rPr>
              <a:t>400</a:t>
            </a:r>
            <a:r>
              <a:rPr lang="en-US" dirty="0" smtClean="0">
                <a:latin typeface="+mn-lt"/>
              </a:rPr>
              <a:t> </a:t>
            </a:r>
            <a:endParaRPr lang="en-US" dirty="0">
              <a:latin typeface="+mn-lt"/>
            </a:endParaRPr>
          </a:p>
        </p:txBody>
      </p:sp>
      <p:sp>
        <p:nvSpPr>
          <p:cNvPr id="2" name="Left Brace 1"/>
          <p:cNvSpPr/>
          <p:nvPr/>
        </p:nvSpPr>
        <p:spPr>
          <a:xfrm>
            <a:off x="1981200" y="1143000"/>
            <a:ext cx="152400" cy="84005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Brace 10"/>
          <p:cNvSpPr/>
          <p:nvPr/>
        </p:nvSpPr>
        <p:spPr>
          <a:xfrm rot="16200000">
            <a:off x="7734300" y="1028700"/>
            <a:ext cx="152400" cy="2514600"/>
          </a:xfrm>
          <a:prstGeom prst="lef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477000" y="2514600"/>
            <a:ext cx="238405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+mn-lt"/>
              </a:rPr>
              <a:t>these are addresses</a:t>
            </a:r>
          </a:p>
          <a:p>
            <a:r>
              <a:rPr lang="en-US" dirty="0" smtClean="0">
                <a:latin typeface="+mn-lt"/>
              </a:rPr>
              <a:t>because </a:t>
            </a:r>
            <a:r>
              <a:rPr lang="en-US" b="1" dirty="0" smtClean="0">
                <a:latin typeface="Consolas" panose="020B0609020204030204" pitchFamily="49" charset="0"/>
              </a:rPr>
              <a:t>p</a:t>
            </a:r>
            <a:r>
              <a:rPr lang="en-US" dirty="0" smtClean="0">
                <a:latin typeface="+mn-lt"/>
              </a:rPr>
              <a:t>, </a:t>
            </a:r>
            <a:r>
              <a:rPr lang="en-US" b="1" dirty="0" smtClean="0">
                <a:latin typeface="Consolas" panose="020B0609020204030204" pitchFamily="49" charset="0"/>
              </a:rPr>
              <a:t>q</a:t>
            </a:r>
            <a:r>
              <a:rPr lang="en-US" dirty="0" smtClean="0">
                <a:latin typeface="+mn-lt"/>
              </a:rPr>
              <a:t>, and </a:t>
            </a:r>
            <a:r>
              <a:rPr lang="en-US" b="1" dirty="0" smtClean="0">
                <a:latin typeface="Consolas" panose="020B0609020204030204" pitchFamily="49" charset="0"/>
              </a:rPr>
              <a:t>r</a:t>
            </a:r>
            <a:r>
              <a:rPr lang="en-US" dirty="0" smtClean="0">
                <a:latin typeface="+mn-lt"/>
              </a:rPr>
              <a:t> </a:t>
            </a:r>
          </a:p>
          <a:p>
            <a:r>
              <a:rPr lang="en-US" dirty="0" smtClean="0">
                <a:latin typeface="+mn-lt"/>
              </a:rPr>
              <a:t>are reference variables</a:t>
            </a:r>
          </a:p>
          <a:p>
            <a:r>
              <a:rPr lang="en-US" dirty="0" smtClean="0">
                <a:latin typeface="+mn-lt"/>
              </a:rPr>
              <a:t>(refer to objects)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726510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ppt/theme/themeOverride2.xml><?xml version="1.0" encoding="utf-8"?>
<a:themeOverride xmlns:a="http://schemas.openxmlformats.org/drawingml/2006/main">
  <a:clrScheme name="Grayscale">
    <a:dk1>
      <a:sysClr val="windowText" lastClr="000000"/>
    </a:dk1>
    <a:lt1>
      <a:sysClr val="window" lastClr="FFFFFF"/>
    </a:lt1>
    <a:dk2>
      <a:srgbClr val="000000"/>
    </a:dk2>
    <a:lt2>
      <a:srgbClr val="F8F8F8"/>
    </a:lt2>
    <a:accent1>
      <a:srgbClr val="DDDDDD"/>
    </a:accent1>
    <a:accent2>
      <a:srgbClr val="B2B2B2"/>
    </a:accent2>
    <a:accent3>
      <a:srgbClr val="969696"/>
    </a:accent3>
    <a:accent4>
      <a:srgbClr val="808080"/>
    </a:accent4>
    <a:accent5>
      <a:srgbClr val="5F5F5F"/>
    </a:accent5>
    <a:accent6>
      <a:srgbClr val="4D4D4D"/>
    </a:accent6>
    <a:hlink>
      <a:srgbClr val="5F5F5F"/>
    </a:hlink>
    <a:folHlink>
      <a:srgbClr val="9191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3402</TotalTime>
  <Words>5206</Words>
  <Application>Microsoft Office PowerPoint</Application>
  <PresentationFormat>On-screen Show (4:3)</PresentationFormat>
  <Paragraphs>1273</Paragraphs>
  <Slides>124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124</vt:i4>
      </vt:variant>
    </vt:vector>
  </HeadingPairs>
  <TitlesOfParts>
    <vt:vector size="125" baseType="lpstr">
      <vt:lpstr>Origin</vt:lpstr>
      <vt:lpstr>Advanced Object Oriented Programming </vt:lpstr>
      <vt:lpstr>Academic Support Programs: Bethune</vt:lpstr>
      <vt:lpstr>Academic Support Programs: Bethune</vt:lpstr>
      <vt:lpstr>Who Am I?</vt:lpstr>
      <vt:lpstr>Course Format</vt:lpstr>
      <vt:lpstr>Labs</vt:lpstr>
      <vt:lpstr>Labs</vt:lpstr>
      <vt:lpstr>Labs</vt:lpstr>
      <vt:lpstr>Labs</vt:lpstr>
      <vt:lpstr>Tests</vt:lpstr>
      <vt:lpstr>Textbook</vt:lpstr>
      <vt:lpstr>Organization of a Java Program</vt:lpstr>
      <vt:lpstr>Organization of a Typical Java Program</vt:lpstr>
      <vt:lpstr>Organization of a Typical Java Program</vt:lpstr>
      <vt:lpstr>Organization of a Typical Java Program</vt:lpstr>
      <vt:lpstr>Organization of a Typical Java Program</vt:lpstr>
      <vt:lpstr>Organization of a Typical Java Program</vt:lpstr>
      <vt:lpstr>Organization of a Typical Java Program</vt:lpstr>
      <vt:lpstr>Organization of a Typical Java Program</vt:lpstr>
      <vt:lpstr>Worksheet</vt:lpstr>
      <vt:lpstr>Organization of a Typical Java Program</vt:lpstr>
      <vt:lpstr>Methods</vt:lpstr>
      <vt:lpstr>Methods</vt:lpstr>
      <vt:lpstr>Example API method entry</vt:lpstr>
      <vt:lpstr>Method header</vt:lpstr>
      <vt:lpstr>Method parameter list</vt:lpstr>
      <vt:lpstr>Method signature</vt:lpstr>
      <vt:lpstr>Method signature</vt:lpstr>
      <vt:lpstr>Method signature</vt:lpstr>
      <vt:lpstr>Method return types</vt:lpstr>
      <vt:lpstr>Worksheet</vt:lpstr>
      <vt:lpstr>Methods</vt:lpstr>
      <vt:lpstr>Preconditions and postconditions</vt:lpstr>
      <vt:lpstr>Preconditions</vt:lpstr>
      <vt:lpstr>PowerPoint Presentation</vt:lpstr>
      <vt:lpstr>PowerPoint Presentation</vt:lpstr>
      <vt:lpstr>Preconditions</vt:lpstr>
      <vt:lpstr>Postconditions</vt:lpstr>
      <vt:lpstr>PowerPoint Presentation</vt:lpstr>
      <vt:lpstr>PowerPoint Presentation</vt:lpstr>
      <vt:lpstr>Worksheet</vt:lpstr>
      <vt:lpstr>Methods</vt:lpstr>
      <vt:lpstr>PowerPoint Presentation</vt:lpstr>
      <vt:lpstr>Methods and classes</vt:lpstr>
      <vt:lpstr>PowerPoint Presentation</vt:lpstr>
      <vt:lpstr>Method body</vt:lpstr>
      <vt:lpstr>PowerPoint Presentation</vt:lpstr>
      <vt:lpstr>Methods with parameters</vt:lpstr>
      <vt:lpstr>PowerPoint Presentation</vt:lpstr>
      <vt:lpstr>PowerPoint Presentation</vt:lpstr>
      <vt:lpstr>Methods with return values</vt:lpstr>
      <vt:lpstr>PowerPoint Presentation</vt:lpstr>
      <vt:lpstr>Method return values</vt:lpstr>
      <vt:lpstr>PowerPoint Presentation</vt:lpstr>
      <vt:lpstr>Alternative implementations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Worksheet</vt:lpstr>
      <vt:lpstr>Invoking methods</vt:lpstr>
      <vt:lpstr>static Methods</vt:lpstr>
      <vt:lpstr>Invoking methods</vt:lpstr>
      <vt:lpstr>Pass-by-value</vt:lpstr>
      <vt:lpstr>PowerPoint Presentation</vt:lpstr>
      <vt:lpstr>PowerPoint Presentation</vt:lpstr>
      <vt:lpstr>Pass-by-value</vt:lpstr>
      <vt:lpstr>Pass-by-value with reference types</vt:lpstr>
      <vt:lpstr>Pass-by-value with reference types</vt:lpstr>
      <vt:lpstr>Pass-by-value with reference types</vt:lpstr>
      <vt:lpstr>Pass-by-value with reference types</vt:lpstr>
      <vt:lpstr>Pass-by-value with primitive types</vt:lpstr>
      <vt:lpstr>Pass-by-value with primitive types</vt:lpstr>
      <vt:lpstr>Pass-by-value with primitive types</vt:lpstr>
      <vt:lpstr>Pass-by-value</vt:lpstr>
      <vt:lpstr>Worksheet</vt:lpstr>
      <vt:lpstr>Documenting a method</vt:lpstr>
      <vt:lpstr>Documenting</vt:lpstr>
      <vt:lpstr>Documenting</vt:lpstr>
      <vt:lpstr>Method documentation example</vt:lpstr>
      <vt:lpstr>Method documentation example</vt:lpstr>
      <vt:lpstr>Method documentation example</vt:lpstr>
      <vt:lpstr>Method documentation example</vt:lpstr>
      <vt:lpstr>Method documentation example</vt:lpstr>
      <vt:lpstr>Method documentation example</vt:lpstr>
      <vt:lpstr>Method documentation example</vt:lpstr>
      <vt:lpstr>PowerPoint Presentation</vt:lpstr>
      <vt:lpstr>Worksheet</vt:lpstr>
      <vt:lpstr>Utility classes</vt:lpstr>
      <vt:lpstr>Review: Java Class</vt:lpstr>
      <vt:lpstr>Utility classes</vt:lpstr>
      <vt:lpstr>Utility classes</vt:lpstr>
      <vt:lpstr>Class versus utility class</vt:lpstr>
      <vt:lpstr>PowerPoint Presentation</vt:lpstr>
      <vt:lpstr>PowerPoint Presentation</vt:lpstr>
      <vt:lpstr>Class versus utility class</vt:lpstr>
      <vt:lpstr>PowerPoint Presentation</vt:lpstr>
      <vt:lpstr>A simple utility class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Worksheet</vt:lpstr>
      <vt:lpstr>Fields </vt:lpstr>
      <vt:lpstr>Fields</vt:lpstr>
      <vt:lpstr>public Fields</vt:lpstr>
      <vt:lpstr>static Fields</vt:lpstr>
      <vt:lpstr>static Fields</vt:lpstr>
      <vt:lpstr>static Field Client Access </vt:lpstr>
      <vt:lpstr>static Attribute Client Access </vt:lpstr>
      <vt:lpstr>final Fields</vt:lpstr>
      <vt:lpstr>final Fields of Primitive Types</vt:lpstr>
      <vt:lpstr>final Fields of Immutable Types</vt:lpstr>
      <vt:lpstr>final Fields of Mutable Types</vt:lpstr>
      <vt:lpstr>final Fields of Mutable Types</vt:lpstr>
      <vt:lpstr>final fields</vt:lpstr>
      <vt:lpstr>new Relativity objects</vt:lpstr>
      <vt:lpstr>Preventing instantiation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Utilities</dc:title>
  <dc:creator>mab</dc:creator>
  <cp:lastModifiedBy>burton</cp:lastModifiedBy>
  <cp:revision>253</cp:revision>
  <dcterms:created xsi:type="dcterms:W3CDTF">2006-08-16T00:00:00Z</dcterms:created>
  <dcterms:modified xsi:type="dcterms:W3CDTF">2017-01-10T22:52:36Z</dcterms:modified>
</cp:coreProperties>
</file>