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6"/>
  </p:notesMasterIdLst>
  <p:sldIdLst>
    <p:sldId id="304" r:id="rId2"/>
    <p:sldId id="331" r:id="rId3"/>
    <p:sldId id="334" r:id="rId4"/>
    <p:sldId id="305" r:id="rId5"/>
    <p:sldId id="316" r:id="rId6"/>
    <p:sldId id="481" r:id="rId7"/>
    <p:sldId id="375" r:id="rId8"/>
    <p:sldId id="482" r:id="rId9"/>
    <p:sldId id="483" r:id="rId10"/>
    <p:sldId id="376" r:id="rId11"/>
    <p:sldId id="377" r:id="rId12"/>
    <p:sldId id="349" r:id="rId13"/>
    <p:sldId id="358" r:id="rId14"/>
    <p:sldId id="359" r:id="rId15"/>
    <p:sldId id="360" r:id="rId16"/>
    <p:sldId id="361" r:id="rId17"/>
    <p:sldId id="362" r:id="rId18"/>
    <p:sldId id="363" r:id="rId19"/>
    <p:sldId id="365" r:id="rId20"/>
    <p:sldId id="484" r:id="rId21"/>
    <p:sldId id="364" r:id="rId22"/>
    <p:sldId id="485" r:id="rId23"/>
    <p:sldId id="486" r:id="rId24"/>
    <p:sldId id="500" r:id="rId25"/>
    <p:sldId id="488" r:id="rId26"/>
    <p:sldId id="520" r:id="rId27"/>
    <p:sldId id="489" r:id="rId28"/>
    <p:sldId id="490" r:id="rId29"/>
    <p:sldId id="491" r:id="rId30"/>
    <p:sldId id="492" r:id="rId31"/>
    <p:sldId id="564" r:id="rId32"/>
    <p:sldId id="501" r:id="rId33"/>
    <p:sldId id="459" r:id="rId34"/>
    <p:sldId id="502" r:id="rId35"/>
    <p:sldId id="503" r:id="rId36"/>
    <p:sldId id="504" r:id="rId37"/>
    <p:sldId id="509" r:id="rId38"/>
    <p:sldId id="505" r:id="rId39"/>
    <p:sldId id="506" r:id="rId40"/>
    <p:sldId id="507" r:id="rId41"/>
    <p:sldId id="565" r:id="rId42"/>
    <p:sldId id="508" r:id="rId43"/>
    <p:sldId id="513" r:id="rId44"/>
    <p:sldId id="512" r:id="rId45"/>
    <p:sldId id="514" r:id="rId46"/>
    <p:sldId id="511" r:id="rId47"/>
    <p:sldId id="515" r:id="rId48"/>
    <p:sldId id="510" r:id="rId49"/>
    <p:sldId id="516" r:id="rId50"/>
    <p:sldId id="517" r:id="rId51"/>
    <p:sldId id="493" r:id="rId52"/>
    <p:sldId id="518" r:id="rId53"/>
    <p:sldId id="495" r:id="rId54"/>
    <p:sldId id="519" r:id="rId55"/>
    <p:sldId id="521" r:id="rId56"/>
    <p:sldId id="522" r:id="rId57"/>
    <p:sldId id="523" r:id="rId58"/>
    <p:sldId id="524" r:id="rId59"/>
    <p:sldId id="525" r:id="rId60"/>
    <p:sldId id="526" r:id="rId61"/>
    <p:sldId id="527" r:id="rId62"/>
    <p:sldId id="529" r:id="rId63"/>
    <p:sldId id="530" r:id="rId64"/>
    <p:sldId id="566" r:id="rId65"/>
    <p:sldId id="531" r:id="rId66"/>
    <p:sldId id="533" r:id="rId67"/>
    <p:sldId id="534" r:id="rId68"/>
    <p:sldId id="535" r:id="rId69"/>
    <p:sldId id="536" r:id="rId70"/>
    <p:sldId id="537" r:id="rId71"/>
    <p:sldId id="538" r:id="rId72"/>
    <p:sldId id="539" r:id="rId73"/>
    <p:sldId id="546" r:id="rId74"/>
    <p:sldId id="540" r:id="rId75"/>
    <p:sldId id="541" r:id="rId76"/>
    <p:sldId id="542" r:id="rId77"/>
    <p:sldId id="543" r:id="rId78"/>
    <p:sldId id="544" r:id="rId79"/>
    <p:sldId id="545" r:id="rId80"/>
    <p:sldId id="567" r:id="rId81"/>
    <p:sldId id="547" r:id="rId82"/>
    <p:sldId id="548" r:id="rId83"/>
    <p:sldId id="549" r:id="rId84"/>
    <p:sldId id="550" r:id="rId85"/>
    <p:sldId id="551" r:id="rId86"/>
    <p:sldId id="559" r:id="rId87"/>
    <p:sldId id="560" r:id="rId88"/>
    <p:sldId id="555" r:id="rId89"/>
    <p:sldId id="561" r:id="rId90"/>
    <p:sldId id="557" r:id="rId91"/>
    <p:sldId id="562" r:id="rId92"/>
    <p:sldId id="568" r:id="rId93"/>
    <p:sldId id="563" r:id="rId94"/>
    <p:sldId id="378" r:id="rId95"/>
    <p:sldId id="379" r:id="rId96"/>
    <p:sldId id="380" r:id="rId97"/>
    <p:sldId id="412" r:id="rId98"/>
    <p:sldId id="413" r:id="rId99"/>
    <p:sldId id="414" r:id="rId100"/>
    <p:sldId id="415" r:id="rId101"/>
    <p:sldId id="416" r:id="rId102"/>
    <p:sldId id="381" r:id="rId103"/>
    <p:sldId id="382" r:id="rId104"/>
    <p:sldId id="383" r:id="rId105"/>
    <p:sldId id="384" r:id="rId106"/>
    <p:sldId id="417" r:id="rId107"/>
    <p:sldId id="418" r:id="rId108"/>
    <p:sldId id="569" r:id="rId109"/>
    <p:sldId id="394" r:id="rId110"/>
    <p:sldId id="395" r:id="rId111"/>
    <p:sldId id="396" r:id="rId112"/>
    <p:sldId id="400" r:id="rId113"/>
    <p:sldId id="401" r:id="rId114"/>
    <p:sldId id="402" r:id="rId115"/>
    <p:sldId id="403" r:id="rId116"/>
    <p:sldId id="404" r:id="rId117"/>
    <p:sldId id="405" r:id="rId118"/>
    <p:sldId id="406" r:id="rId119"/>
    <p:sldId id="407" r:id="rId120"/>
    <p:sldId id="408" r:id="rId121"/>
    <p:sldId id="410" r:id="rId122"/>
    <p:sldId id="419" r:id="rId123"/>
    <p:sldId id="420" r:id="rId124"/>
    <p:sldId id="421" r:id="rId1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78" d="100"/>
          <a:sy n="78" d="100"/>
        </p:scale>
        <p:origin x="-1493" y="-72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771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with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567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228600"/>
            <a:ext cx="8229600" cy="1295400"/>
          </a:xfrm>
        </p:spPr>
        <p:txBody>
          <a:bodyPr/>
          <a:lstStyle>
            <a:lvl1pPr marL="0" indent="0">
              <a:buClr>
                <a:schemeClr val="accent6"/>
              </a:buClr>
              <a:buNone/>
              <a:defRPr sz="2000"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6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8" r:id="rId13"/>
    <p:sldLayoutId id="2147484029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thune.yorku.ca/tutoring/" TargetMode="External"/><Relationship Id="rId2" Type="http://schemas.openxmlformats.org/officeDocument/2006/relationships/hyperlink" Target="http://bethune.yorku.ca/pas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lassonde.yorku.ca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Advanced Object Oriented Programming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EECS2030Z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testing occurs during your regularly scheduled lab using the EECS </a:t>
            </a:r>
            <a:r>
              <a:rPr lang="en-US" dirty="0" err="1" smtClean="0"/>
              <a:t>labtest</a:t>
            </a:r>
            <a:r>
              <a:rPr lang="en-US" dirty="0" smtClean="0"/>
              <a:t> environment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miss a test for an acceptable reason?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Evaluation: Missed tests</a:t>
            </a:r>
            <a:r>
              <a:rPr lang="en-US" dirty="0" smtClean="0"/>
              <a:t> </a:t>
            </a:r>
            <a:r>
              <a:rPr lang="en-US" dirty="0"/>
              <a:t>section of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71626"/>
              </p:ext>
            </p:extLst>
          </p:nvPr>
        </p:nvGraphicFramePr>
        <p:xfrm>
          <a:off x="1447800" y="2209800"/>
          <a:ext cx="64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52675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is </a:t>
            </a:r>
            <a:r>
              <a:rPr lang="en-US" i="1" dirty="0" smtClean="0"/>
              <a:t>never</a:t>
            </a:r>
            <a:r>
              <a:rPr lang="en-US" dirty="0" smtClean="0"/>
              <a:t> used to create objects</a:t>
            </a:r>
          </a:p>
          <a:p>
            <a:r>
              <a:rPr lang="en-US" dirty="0" smtClean="0"/>
              <a:t>when you use a utility class only the class itself occupies any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2895600"/>
            <a:ext cx="61366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double x = </a:t>
            </a:r>
            <a:r>
              <a:rPr lang="en-US" b="1" dirty="0" err="1" smtClean="0">
                <a:latin typeface="Consolas" panose="020B0609020204030204" pitchFamily="49" charset="0"/>
              </a:rPr>
              <a:t>Math.cos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 double y = </a:t>
            </a:r>
            <a:r>
              <a:rPr lang="en-US" b="1" dirty="0" err="1" smtClean="0">
                <a:latin typeface="Consolas" panose="020B0609020204030204" pitchFamily="49" charset="0"/>
              </a:rPr>
              <a:t>Math.sin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// notice that we never created a Math object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87636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Math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PI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3.1415....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2.7182....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</a:t>
                      </a:r>
                      <a:r>
                        <a:rPr lang="en-US" b="1" baseline="0" dirty="0" smtClean="0">
                          <a:latin typeface="Consolas" panose="020B0609020204030204" pitchFamily="49" charset="0"/>
                        </a:rPr>
                        <a:t>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0.8660....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443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 but there</a:t>
            </a:r>
          </a:p>
          <a:p>
            <a:r>
              <a:rPr lang="en-US" dirty="0" smtClean="0">
                <a:latin typeface="+mn-lt"/>
              </a:rPr>
              <a:t>are no </a:t>
            </a:r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>
                <a:latin typeface="+mn-lt"/>
              </a:rPr>
              <a:t> instances</a:t>
            </a:r>
            <a:endParaRPr lang="en-US" dirty="0"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7734300" y="216277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77000" y="3648670"/>
            <a:ext cx="2243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values (not</a:t>
            </a:r>
          </a:p>
          <a:p>
            <a:r>
              <a:rPr lang="en-US" dirty="0" smtClean="0">
                <a:latin typeface="+mn-lt"/>
              </a:rPr>
              <a:t>addresses) because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>
                <a:latin typeface="+mn-lt"/>
              </a:rPr>
              <a:t> are primitive</a:t>
            </a:r>
          </a:p>
          <a:p>
            <a:r>
              <a:rPr lang="en-US" dirty="0" smtClean="0">
                <a:latin typeface="+mn-lt"/>
              </a:rPr>
              <a:t>variables (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0437" y="2526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cos(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2907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sin(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a utility class that helps you calculate Einstein's famous mass-energy equivalence </a:t>
            </a:r>
            <a:r>
              <a:rPr lang="en-US" dirty="0" smtClean="0"/>
              <a:t>equation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/>
              <a:t>= mc</a:t>
            </a:r>
            <a:r>
              <a:rPr lang="en-US" baseline="30000" dirty="0"/>
              <a:t>2</a:t>
            </a:r>
            <a:r>
              <a:rPr lang="en-US" dirty="0"/>
              <a:t> where </a:t>
            </a:r>
            <a:endParaRPr lang="en-US" dirty="0" smtClean="0"/>
          </a:p>
          <a:p>
            <a:pPr lvl="1"/>
            <a:r>
              <a:rPr lang="en-US" dirty="0" smtClean="0"/>
              <a:t>m </a:t>
            </a:r>
            <a:r>
              <a:rPr lang="en-US" dirty="0"/>
              <a:t>is mass (in </a:t>
            </a:r>
            <a:r>
              <a:rPr lang="en-US" dirty="0" smtClean="0"/>
              <a:t>kilograms)</a:t>
            </a:r>
          </a:p>
          <a:p>
            <a:pPr lvl="1"/>
            <a:r>
              <a:rPr lang="en-US" dirty="0" smtClean="0"/>
              <a:t>c </a:t>
            </a:r>
            <a:r>
              <a:rPr lang="en-US" dirty="0"/>
              <a:t>is the speed of light (in </a:t>
            </a:r>
            <a:r>
              <a:rPr lang="en-US" dirty="0" err="1"/>
              <a:t>metres</a:t>
            </a:r>
            <a:r>
              <a:rPr lang="en-US" dirty="0"/>
              <a:t> per </a:t>
            </a:r>
            <a:r>
              <a:rPr lang="en-US" dirty="0" smtClean="0"/>
              <a:t>second)</a:t>
            </a:r>
          </a:p>
          <a:p>
            <a:pPr lvl="1"/>
            <a:r>
              <a:rPr lang="en-US" dirty="0" smtClean="0"/>
              <a:t>E </a:t>
            </a:r>
            <a:r>
              <a:rPr lang="en-US" dirty="0"/>
              <a:t>is energy (in joules)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 smtClean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final double 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C = 299792458;</a:t>
            </a:r>
          </a:p>
          <a:p>
            <a:endParaRPr lang="en-US" dirty="0">
              <a:solidFill>
                <a:schemeClr val="bg1"/>
              </a:solidFill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Start by creating a package, giving the class a name, and creating the class body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Add a field that represents the speed of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7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7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OneGram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main(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String</a:t>
            </a:r>
            <a:r>
              <a:rPr lang="en-US" dirty="0" smtClean="0">
                <a:latin typeface="Consolas"/>
              </a:rPr>
              <a:t>[]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mass = 0.001; 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(mass);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System.out.println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"1 gram =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Joules"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Here's a program that uses (a client) the </a:t>
            </a:r>
            <a:r>
              <a:rPr lang="en-US" b="1" dirty="0" smtClean="0">
                <a:latin typeface="Consolas" panose="020B0609020204030204" pitchFamily="49" charset="0"/>
              </a:rPr>
              <a:t>Relativity</a:t>
            </a:r>
            <a:r>
              <a:rPr lang="en-US" dirty="0" smtClean="0"/>
              <a:t> utility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109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endParaRPr lang="en-CA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US" sz="1800" b="1" i="1" dirty="0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1800" b="1" i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299792458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5376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lvl="0" indent="-273050">
              <a:spcBef>
                <a:spcPts val="600"/>
              </a:spcBef>
              <a:buClr>
                <a:srgbClr val="DDDDDD"/>
              </a:buClr>
              <a:buSzPct val="76000"/>
            </a:pP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</a:p>
        </p:txBody>
      </p:sp>
    </p:spTree>
    <p:extLst>
      <p:ext uri="{BB962C8B-B14F-4D97-AF65-F5344CB8AC3E}">
        <p14:creationId xmlns:p14="http://schemas.microsoft.com/office/powerpoint/2010/main" val="32175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set of freely available electronic notes is available from the Moodle site</a:t>
            </a:r>
            <a:endParaRPr lang="en-US" dirty="0"/>
          </a:p>
          <a:p>
            <a:r>
              <a:rPr lang="en-US" dirty="0" smtClean="0"/>
              <a:t>if you want a textbook the recommended text is </a:t>
            </a:r>
            <a:r>
              <a:rPr lang="en-US" i="1" dirty="0" smtClean="0"/>
              <a:t>Absolute Java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 or newer by </a:t>
            </a:r>
            <a:r>
              <a:rPr lang="en-US" dirty="0" err="1" smtClean="0"/>
              <a:t>Savitch</a:t>
            </a:r>
            <a:endParaRPr lang="en-US" dirty="0" smtClean="0"/>
          </a:p>
          <a:p>
            <a:r>
              <a:rPr lang="en-US" dirty="0" smtClean="0"/>
              <a:t>if you want a very concise reference to the language consider </a:t>
            </a:r>
            <a:r>
              <a:rPr lang="en-US" i="1" dirty="0" smtClean="0"/>
              <a:t>Java 8 Pocket Guide</a:t>
            </a:r>
            <a:r>
              <a:rPr lang="en-US" dirty="0" smtClean="0"/>
              <a:t> by </a:t>
            </a:r>
            <a:r>
              <a:rPr lang="en-US" dirty="0" err="1" smtClean="0"/>
              <a:t>Liguori</a:t>
            </a:r>
            <a:r>
              <a:rPr lang="en-US" dirty="0" smtClean="0"/>
              <a:t> and </a:t>
            </a:r>
            <a:r>
              <a:rPr lang="en-US" dirty="0" err="1" smtClean="0"/>
              <a:t>Liguori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13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[notes] use the term “field” only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Relativity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speedOfLight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113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886200" cy="761999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CA" sz="1600" dirty="0" smtClean="0"/>
              <a:t>Relativity y = new Relativity();</a:t>
            </a:r>
          </a:p>
          <a:p>
            <a:pPr eaLnBrk="1" hangingPunct="1"/>
            <a:r>
              <a:rPr lang="en-CA" sz="1600" dirty="0" smtClean="0"/>
              <a:t>Relativity z = new Relativity();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8599"/>
              </p:ext>
            </p:extLst>
          </p:nvPr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92670"/>
              </p:ext>
            </p:extLst>
          </p:nvPr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299792458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46401"/>
              </p:ext>
            </p:extLst>
          </p:nvPr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82407"/>
              </p:ext>
            </p:extLst>
          </p:nvPr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66513"/>
              </p:ext>
            </p:extLst>
          </p:nvPr>
        </p:nvGraphicFramePr>
        <p:xfrm>
          <a:off x="1600200" y="162052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873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873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1100a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 dirty="0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331"/>
            <a:chOff x="457200" y="4191000"/>
            <a:chExt cx="35814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1199496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 reference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Relativity.</a:t>
            </a:r>
            <a:r>
              <a:rPr lang="en-US" b="1" i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115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 y = new Relativity();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y.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sz="1800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intended to be constant values that are a meaningful part of the abstraction provided by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Relativity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double C = 299792458;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// client of Relativity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100;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will not compile;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// field C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previously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828800"/>
            <a:ext cx="7702550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 X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 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             // works!!</a:t>
            </a:r>
            <a:br>
              <a:rPr lang="en-CA" b="1" dirty="0" smtClean="0">
                <a:latin typeface="Courier New" pitchFamily="49" charset="0"/>
                <a:cs typeface="Courier New" pitchFamily="49" charset="0"/>
              </a:rPr>
            </a:b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              // HALF is now 1/3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a Java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Packages, classes, fields, and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120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48984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10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 Relativity </a:t>
            </a:r>
            <a:r>
              <a:rPr lang="en-CA" dirty="0" smtClean="0"/>
              <a:t>objects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Relativity </a:t>
            </a:r>
            <a:r>
              <a:rPr lang="en-CA" dirty="0" smtClean="0"/>
              <a:t>class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Relativity y = new Relativity();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 Relativity()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  <p:extLst>
      <p:ext uri="{BB962C8B-B14F-4D97-AF65-F5344CB8AC3E}">
        <p14:creationId xmlns:p14="http://schemas.microsoft.com/office/powerpoint/2010/main" val="3952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in a utility class you can prevent a client from making new instances of your class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>
                <a:cs typeface="Courier New" pitchFamily="49" charset="0"/>
              </a:rPr>
              <a:t>a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field, constructor, or method can only be used inside the class that it is declared in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Preventing instantiation</a:t>
            </a:r>
            <a:endParaRPr lang="en-US" dirty="0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3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Relativity()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3F7F5F"/>
                </a:solidFill>
                <a:latin typeface="Consolas"/>
              </a:rPr>
              <a:t>    // private and empty by design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 = mass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7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/>
              <a:t>zero or one 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</a:t>
            </a:r>
            <a:r>
              <a:rPr lang="en-US" sz="2400" dirty="0" err="1" smtClean="0">
                <a:solidFill>
                  <a:schemeClr val="accent2"/>
                </a:solidFill>
              </a:rPr>
              <a:t>more</a:t>
            </a:r>
            <a:r>
              <a:rPr lang="en-US" sz="2400" dirty="0" smtClean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 smtClean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having trouble with your FSC and LSE courses?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consider using the Academic Support Programs at Bethune College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PASS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informal, structured, facilitated study groups: </a:t>
            </a:r>
            <a:r>
              <a:rPr lang="en-US" u="sng" dirty="0" smtClean="0">
                <a:hlinkClick r:id="rId2"/>
              </a:rPr>
              <a:t>http://bethune.yorku.ca/pass/</a:t>
            </a:r>
            <a:endParaRPr lang="en-US" u="sng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tutoring	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one-on-one, drop-in tutoring: </a:t>
            </a:r>
            <a:r>
              <a:rPr lang="en-US" u="sng" dirty="0" smtClean="0">
                <a:hlinkClick r:id="rId3"/>
              </a:rPr>
              <a:t>http://bethune.yorku.ca/tutoring/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actually more complicated than this</a:t>
            </a:r>
          </a:p>
          <a:p>
            <a:pPr lvl="1"/>
            <a:r>
              <a:rPr lang="en-US" dirty="0" smtClean="0"/>
              <a:t>static initialization blocks</a:t>
            </a:r>
          </a:p>
          <a:p>
            <a:pPr lvl="1"/>
            <a:r>
              <a:rPr lang="en-US" dirty="0" smtClean="0"/>
              <a:t>non-static initialization blocks</a:t>
            </a:r>
          </a:p>
          <a:p>
            <a:pPr lvl="1"/>
            <a:r>
              <a:rPr lang="en-US" dirty="0" smtClean="0"/>
              <a:t>classes inside of classes (inside of classes ...)</a:t>
            </a:r>
          </a:p>
          <a:p>
            <a:pPr lvl="1"/>
            <a:r>
              <a:rPr lang="en-US" dirty="0" smtClean="0"/>
              <a:t>classes inside of methods</a:t>
            </a:r>
          </a:p>
          <a:p>
            <a:pPr lvl="1"/>
            <a:r>
              <a:rPr lang="en-US" dirty="0" smtClean="0"/>
              <a:t>anonymous classes</a:t>
            </a:r>
          </a:p>
          <a:p>
            <a:pPr lvl="1"/>
            <a:r>
              <a:rPr lang="en-US" dirty="0" smtClean="0"/>
              <a:t>lambda expressions (in Java 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sz="2000" dirty="0" smtClean="0">
                <a:hlinkClick r:id="rId2"/>
              </a:rPr>
              <a:t>http://docs.oracle.com/javase/tutorial/java/javaOO/index.html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3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Methods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performs some sort of computation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is reusable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anyone who has access to the method can use the method </a:t>
            </a:r>
            <a:r>
              <a:rPr lang="en-CA" i="1" dirty="0" smtClean="0"/>
              <a:t>without copying the contents of the method</a:t>
            </a:r>
            <a:r>
              <a:rPr lang="en-CA" dirty="0" smtClean="0"/>
              <a:t> 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anyone who has access to the method can use the method </a:t>
            </a:r>
            <a:r>
              <a:rPr lang="en-CA" i="1" dirty="0"/>
              <a:t>without </a:t>
            </a:r>
            <a:r>
              <a:rPr lang="en-CA" i="1" dirty="0" smtClean="0"/>
              <a:t>knowing </a:t>
            </a:r>
            <a:r>
              <a:rPr lang="en-CA" i="1" dirty="0"/>
              <a:t>the contents of the method</a:t>
            </a:r>
            <a:r>
              <a:rPr lang="en-CA" dirty="0"/>
              <a:t> </a:t>
            </a:r>
            <a:endParaRPr lang="en-CA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 are described by their API (application program interface)</a:t>
            </a:r>
            <a:endParaRPr lang="en-CA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067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API method entry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7582"/>
            <a:ext cx="8229600" cy="458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line of a method declaration is sometimes called the </a:t>
            </a:r>
            <a:r>
              <a:rPr lang="en-US" i="1" dirty="0" smtClean="0"/>
              <a:t>method header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min,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max,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value)</a:t>
            </a:r>
            <a:endParaRPr lang="en-CA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429000"/>
            <a:ext cx="19812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3439026"/>
            <a:ext cx="1066800" cy="76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3439026"/>
            <a:ext cx="1371600" cy="661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4114800"/>
            <a:ext cx="1295400" cy="805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7514" y="3585411"/>
            <a:ext cx="125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modifiers</a:t>
            </a:r>
            <a:endParaRPr lang="en-US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5495" y="3585411"/>
            <a:ext cx="140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return type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3789" y="358577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name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271575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45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parameter list is the list of types and names that appear inside of the parentheses</a:t>
            </a:r>
          </a:p>
          <a:p>
            <a:endParaRPr lang="en-US" dirty="0"/>
          </a:p>
          <a:p>
            <a:pPr lvl="0">
              <a:buClr>
                <a:srgbClr val="4D4D4D"/>
              </a:buClr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max, </a:t>
            </a:r>
            <a:r>
              <a:rPr lang="en-CA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r>
              <a:rPr lang="en-US" dirty="0">
                <a:solidFill>
                  <a:prstClr val="black"/>
                </a:solidFill>
              </a:rPr>
              <a:t>the names in the parameter list must be </a:t>
            </a:r>
            <a:r>
              <a:rPr lang="en-US" dirty="0" smtClean="0">
                <a:solidFill>
                  <a:prstClr val="black"/>
                </a:solidFill>
              </a:rPr>
              <a:t>unique</a:t>
            </a:r>
          </a:p>
          <a:p>
            <a:pPr lvl="1">
              <a:buClr>
                <a:srgbClr val="4D4D4D"/>
              </a:buClr>
            </a:pPr>
            <a:r>
              <a:rPr lang="en-US" dirty="0" smtClean="0">
                <a:solidFill>
                  <a:prstClr val="black"/>
                </a:solidFill>
              </a:rPr>
              <a:t>i.e., duplicate parameter names are not allowed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3276601"/>
            <a:ext cx="4114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3429001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33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method has a </a:t>
            </a:r>
            <a:r>
              <a:rPr lang="en-US" i="1" dirty="0" smtClean="0"/>
              <a:t>signature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signature consists of the method name and the types in the parameter list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min,</a:t>
            </a:r>
            <a:b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CA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max,</a:t>
            </a:r>
            <a:b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CA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value)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has the following signature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4431268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81400" y="4431268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2666999" y="4202668"/>
            <a:ext cx="228601" cy="14478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4533900" y="3935969"/>
            <a:ext cx="228600" cy="19812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810000" y="3669268"/>
            <a:ext cx="228600" cy="3733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5650468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examples from </a:t>
            </a:r>
            <a:r>
              <a:rPr lang="en-US" dirty="0" err="1" smtClean="0"/>
              <a:t>java.lang.String</a:t>
            </a:r>
            <a:endParaRPr lang="en-US" dirty="0" smtClean="0"/>
          </a:p>
          <a:p>
            <a:pPr lvl="1"/>
            <a:r>
              <a:rPr lang="en-US" dirty="0" smtClean="0"/>
              <a:t>headers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  <a:r>
              <a:rPr lang="en-US" dirty="0" smtClean="0"/>
              <a:t> 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2"/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srcBegin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char[]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		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dstBegin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signatures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signatures in a class must be unique</a:t>
            </a:r>
          </a:p>
          <a:p>
            <a:r>
              <a:rPr lang="en-US" dirty="0" smtClean="0"/>
              <a:t>we can introduce a second method in the same class:</a:t>
            </a:r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min, </a:t>
            </a:r>
            <a:r>
              <a:rPr lang="en-CA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max, </a:t>
            </a:r>
            <a:r>
              <a:rPr lang="en-CA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value)</a:t>
            </a:r>
            <a:r>
              <a:rPr lang="en-CA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4D4D4D"/>
              </a:buClr>
            </a:pPr>
            <a:r>
              <a:rPr lang="en-US" dirty="0" smtClean="0"/>
              <a:t>but not this one: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value, </a:t>
            </a:r>
            <a:r>
              <a:rPr lang="en-CA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lo, </a:t>
            </a:r>
            <a:r>
              <a:rPr lang="en-CA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your PASS leader is Glib </a:t>
            </a:r>
            <a:r>
              <a:rPr lang="en-US" dirty="0" err="1" smtClean="0"/>
              <a:t>Sitiugin</a:t>
            </a:r>
            <a:endParaRPr lang="en-US" sz="2600" dirty="0" smtClean="0">
              <a:solidFill>
                <a:prstClr val="black"/>
              </a:solidFill>
              <a:latin typeface="Constantia" panose="02030602050306030303" pitchFamily="18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Java methods return nothing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) or a single type of value </a:t>
            </a:r>
          </a:p>
          <a:p>
            <a:r>
              <a:rPr lang="en-US" dirty="0" smtClean="0"/>
              <a:t>our method</a:t>
            </a:r>
          </a:p>
          <a:p>
            <a:endParaRPr lang="en-US" dirty="0" smtClean="0"/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min, 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max, 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value)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has the return type </a:t>
            </a:r>
            <a:r>
              <a:rPr lang="en-US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meaning of method pre- and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r>
              <a:rPr lang="en-US" dirty="0" smtClean="0"/>
              <a:t>precondition</a:t>
            </a:r>
          </a:p>
          <a:p>
            <a:pPr lvl="1"/>
            <a:r>
              <a:rPr lang="en-US" dirty="0" smtClean="0"/>
              <a:t>a condition that the </a:t>
            </a:r>
            <a:r>
              <a:rPr lang="en-US" i="1" dirty="0" smtClean="0"/>
              <a:t>client</a:t>
            </a:r>
            <a:r>
              <a:rPr lang="en-US" dirty="0" smtClean="0"/>
              <a:t> must ensure is true immediately before a method is invoked</a:t>
            </a:r>
          </a:p>
          <a:p>
            <a:r>
              <a:rPr lang="en-US" dirty="0" err="1" smtClean="0"/>
              <a:t>postcondition</a:t>
            </a:r>
            <a:endParaRPr lang="en-US" dirty="0" smtClean="0"/>
          </a:p>
          <a:p>
            <a:pPr lvl="1"/>
            <a:r>
              <a:rPr lang="en-US" dirty="0" smtClean="0"/>
              <a:t>a condition that the </a:t>
            </a:r>
            <a:r>
              <a:rPr lang="en-US" i="1" dirty="0" smtClean="0"/>
              <a:t>method</a:t>
            </a:r>
            <a:r>
              <a:rPr lang="en-US" dirty="0" smtClean="0"/>
              <a:t> must ensure is true immediately after the method is invoked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method precondition is a condition that the </a:t>
            </a:r>
            <a:r>
              <a:rPr lang="en-US" i="1" dirty="0" smtClean="0"/>
              <a:t>client</a:t>
            </a:r>
            <a:r>
              <a:rPr lang="en-US" dirty="0" smtClean="0"/>
              <a:t> must ensure is true immediately before invoking a method</a:t>
            </a:r>
          </a:p>
          <a:p>
            <a:pPr lvl="1"/>
            <a:r>
              <a:rPr lang="en-US" dirty="0" smtClean="0"/>
              <a:t>if the precondition is not true, then the client has no guarantees of what the method will do</a:t>
            </a:r>
          </a:p>
          <a:p>
            <a:endParaRPr lang="en-US" dirty="0" smtClean="0"/>
          </a:p>
          <a:p>
            <a:r>
              <a:rPr lang="en-US" dirty="0" smtClean="0"/>
              <a:t>for static methods, preconditions are conditions on the values of the arguments passed to the method</a:t>
            </a:r>
          </a:p>
          <a:p>
            <a:pPr lvl="1"/>
            <a:r>
              <a:rPr lang="en-US" dirty="0" smtClean="0"/>
              <a:t>you need to carefully read the API to discover the preconditions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5181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8394" y="52151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5791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8247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90478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149047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a parameter that has reference type then it is almost always assumed that a precondition for that parameter is that it is not equal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reference type means “not primitive type”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means “refers to no object”</a:t>
            </a:r>
          </a:p>
          <a:p>
            <a:pPr lvl="2"/>
            <a:r>
              <a:rPr lang="en-US" dirty="0" smtClean="0"/>
              <a:t>primitive types are never equal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>
              <a:spcBef>
                <a:spcPts val="600"/>
              </a:spcBef>
            </a:pPr>
            <a:r>
              <a:rPr lang="en-US" dirty="0" smtClean="0"/>
              <a:t>recall that a method </a:t>
            </a:r>
            <a:r>
              <a:rPr lang="en-US" dirty="0" err="1" smtClean="0"/>
              <a:t>postcondition</a:t>
            </a:r>
            <a:r>
              <a:rPr lang="en-US" dirty="0" smtClean="0"/>
              <a:t> is a condition that the </a:t>
            </a:r>
            <a:r>
              <a:rPr lang="en-US" i="1" dirty="0" smtClean="0"/>
              <a:t>method</a:t>
            </a:r>
            <a:r>
              <a:rPr lang="en-US" dirty="0" smtClean="0"/>
              <a:t> must ensure is true immediately after the method is invoked</a:t>
            </a:r>
          </a:p>
          <a:p>
            <a:pPr lvl="1"/>
            <a:r>
              <a:rPr lang="en-US" dirty="0"/>
              <a:t>if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  <a:r>
              <a:rPr lang="en-US" dirty="0"/>
              <a:t>is not true, then </a:t>
            </a:r>
            <a:r>
              <a:rPr lang="en-US" dirty="0" smtClean="0"/>
              <a:t>there is something wrong with the implementation of the method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static methods, </a:t>
            </a:r>
            <a:r>
              <a:rPr lang="en-US" dirty="0" err="1" smtClean="0"/>
              <a:t>postconditions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/>
              <a:t>conditions on the arguments after the method finishes</a:t>
            </a:r>
          </a:p>
          <a:p>
            <a:pPr lvl="1"/>
            <a:r>
              <a:rPr lang="en-US" dirty="0" smtClean="0"/>
              <a:t>conditions on the return value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4572000"/>
            <a:ext cx="800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4648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to be updated on the syllabus page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45720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1311" y="4419600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24600" y="15240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4200" y="1552853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200" y="1737519"/>
            <a:ext cx="914400" cy="150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</p:spTree>
    <p:extLst>
      <p:ext uri="{BB962C8B-B14F-4D97-AF65-F5344CB8AC3E}">
        <p14:creationId xmlns:p14="http://schemas.microsoft.com/office/powerpoint/2010/main" val="4189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Java every method must be defined inside of a class</a:t>
            </a:r>
          </a:p>
          <a:p>
            <a:r>
              <a:rPr lang="en-US" dirty="0" smtClean="0"/>
              <a:t>we will try to implement our method so that it matches its API:</a:t>
            </a:r>
          </a:p>
          <a:p>
            <a:pPr lvl="1"/>
            <a:r>
              <a:rPr lang="en-US" dirty="0" smtClean="0"/>
              <a:t>the method is inside the class named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Test2F</a:t>
            </a:r>
          </a:p>
          <a:p>
            <a:pPr lvl="1"/>
            <a:r>
              <a:rPr lang="en-US" dirty="0" smtClean="0"/>
              <a:t>the class Test2F is inside the package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eecs2030.test2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eclipse demonstration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implementation consists of:</a:t>
            </a:r>
          </a:p>
          <a:p>
            <a:pPr lvl="1"/>
            <a:r>
              <a:rPr lang="en-US" dirty="0" smtClean="0"/>
              <a:t>the method header</a:t>
            </a:r>
          </a:p>
          <a:p>
            <a:pPr lvl="1"/>
            <a:r>
              <a:rPr lang="en-US" dirty="0" smtClean="0"/>
              <a:t>a method body</a:t>
            </a:r>
          </a:p>
          <a:p>
            <a:pPr lvl="2"/>
            <a:r>
              <a:rPr lang="en-US" dirty="0" smtClean="0"/>
              <a:t>the body is a sequence of Java statements inside of a pair of braces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parameters, then you can use the parameter names as variables inside your method</a:t>
            </a:r>
          </a:p>
          <a:p>
            <a:pPr lvl="1"/>
            <a:r>
              <a:rPr lang="en-US" dirty="0" smtClean="0"/>
              <a:t>you cannot create new variables inside the method that have the same name as a parameter</a:t>
            </a:r>
          </a:p>
          <a:p>
            <a:pPr lvl="1"/>
            <a:r>
              <a:rPr lang="en-US" dirty="0" smtClean="0"/>
              <a:t>you cannot use the parameters outside of the method</a:t>
            </a:r>
          </a:p>
          <a:p>
            <a:pPr lvl="2"/>
            <a:r>
              <a:rPr lang="en-US" dirty="0" smtClean="0"/>
              <a:t>we say that the </a:t>
            </a:r>
            <a:r>
              <a:rPr lang="en-US" i="1" dirty="0" smtClean="0"/>
              <a:t>scope</a:t>
            </a:r>
            <a:r>
              <a:rPr lang="en-US" dirty="0" smtClean="0"/>
              <a:t> of the parameters is the method body</a:t>
            </a:r>
          </a:p>
          <a:p>
            <a:pPr lvl="1"/>
            <a:endParaRPr lang="en-US" dirty="0"/>
          </a:p>
          <a:p>
            <a:r>
              <a:rPr lang="en-US" dirty="0" smtClean="0"/>
              <a:t>you may create additional variables inside your method if you wish </a:t>
            </a:r>
          </a:p>
          <a:p>
            <a:pPr lvl="1"/>
            <a:r>
              <a:rPr lang="en-US" dirty="0" smtClean="0"/>
              <a:t>we will create a variable to store the return value of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is on Moodle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18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http://learn.lassonde.yorku.ca/</a:t>
            </a:r>
            <a:endParaRPr lang="en-CA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with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method header says that a type is returned, then the method must return a value having the advertised type back to the client</a:t>
            </a:r>
          </a:p>
          <a:p>
            <a:r>
              <a:rPr lang="en-US" dirty="0" smtClean="0"/>
              <a:t>you use the keyword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to return the value back to the client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88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stops running immediately if a return statement is run</a:t>
            </a:r>
          </a:p>
          <a:p>
            <a:pPr lvl="1"/>
            <a:r>
              <a:rPr lang="en-US" dirty="0" smtClean="0"/>
              <a:t>this means that you are not allowed to have additional code if a return statement is reached</a:t>
            </a:r>
          </a:p>
          <a:p>
            <a:pPr lvl="1"/>
            <a:r>
              <a:rPr lang="en-US" dirty="0" smtClean="0"/>
              <a:t>however, you can have multiple return statements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code not allowed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here</a:t>
            </a:r>
            <a:endParaRPr lang="en-US" sz="16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code not allowed here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code not allowed here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54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implementations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ways to implement this particular method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9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20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15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47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Prism computing labs (LAS1006 and LAS1004)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 Zero starts in Week 1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self-guided, can be done anytime before the start of Week 2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using the Prism lab environment</a:t>
            </a:r>
            <a:endParaRPr lang="en-CA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using </a:t>
            </a:r>
            <a:r>
              <a:rPr lang="en-CA" dirty="0" smtClean="0"/>
              <a:t>eclipse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Labs 1-9 consist of a different set of programming problems for each lab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of these labs counts towards 2% of your final grade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>
                <a:solidFill>
                  <a:srgbClr val="FF0000"/>
                </a:solidFill>
              </a:rPr>
              <a:t>it is expected that you know how to use the lab computing environment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79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</p:spTree>
    <p:extLst>
      <p:ext uri="{BB962C8B-B14F-4D97-AF65-F5344CB8AC3E}">
        <p14:creationId xmlns:p14="http://schemas.microsoft.com/office/powerpoint/2010/main" val="39799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implementation of </a:t>
            </a:r>
            <a:r>
              <a:rPr lang="en-US" sz="1600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not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70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!=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"list size != 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52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!=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"list size != 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99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Invoking 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Methods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reference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Test2F.isBetween(0, 5, 2);</a:t>
            </a:r>
            <a:endParaRPr lang="en-CA" sz="1800" b="1" dirty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1364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1.2.4</a:t>
            </a:r>
            <a:r>
              <a:rPr lang="en-CA" dirty="0" smtClean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Invoking methods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76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(100);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(-99);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min = Test2F.min2(</a:t>
            </a:r>
            <a:r>
              <a:rPr lang="en-CA" b="1" u="sng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6106" y="5136076"/>
            <a:ext cx="11558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 smtClean="0">
                <a:solidFill>
                  <a:schemeClr val="accent5"/>
                </a:solidFill>
                <a:latin typeface="+mn-lt"/>
                <a:cs typeface="+mn-cs"/>
              </a:rPr>
              <a:t>argument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uses pass-by-value to:</a:t>
            </a:r>
          </a:p>
          <a:p>
            <a:pPr lvl="1"/>
            <a:r>
              <a:rPr lang="en-US" dirty="0" smtClean="0"/>
              <a:t>transfer the value of the arguments to the method</a:t>
            </a:r>
          </a:p>
          <a:p>
            <a:pPr lvl="1"/>
            <a:r>
              <a:rPr lang="en-US" dirty="0" smtClean="0"/>
              <a:t>transfer the return value back to the client</a:t>
            </a:r>
          </a:p>
          <a:p>
            <a:pPr lvl="1"/>
            <a:endParaRPr lang="en-US" dirty="0"/>
          </a:p>
          <a:p>
            <a:r>
              <a:rPr lang="en-US" dirty="0" smtClean="0"/>
              <a:t>consider the following utility class and its client…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double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x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x = 2 * x;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double f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twice(Fraction f)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numerator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f.getNumerator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f.setNumerator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( 2 * numerator 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lab work is allowed and strongly encouraged for Labs 1-9 (not Lab 0)</a:t>
            </a:r>
          </a:p>
          <a:p>
            <a:pPr lvl="1"/>
            <a:r>
              <a:rPr lang="en-US" dirty="0" smtClean="0"/>
              <a:t>groups of up to size 3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Academic Honesty</a:t>
            </a:r>
            <a:r>
              <a:rPr lang="en-US" dirty="0" smtClean="0"/>
              <a:t> section of syllabus</a:t>
            </a:r>
          </a:p>
          <a:p>
            <a:pPr lvl="2"/>
            <a:r>
              <a:rPr lang="en-US" dirty="0" smtClean="0"/>
              <a:t>TLDR Do not submit work that is not wholly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88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TestDoubler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1;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Fraction b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Fraction(1, 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  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733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output of the client program?</a:t>
            </a:r>
          </a:p>
          <a:p>
            <a:pPr lvl="1"/>
            <a:r>
              <a:rPr lang="en-US" dirty="0" smtClean="0"/>
              <a:t>try it and see</a:t>
            </a:r>
          </a:p>
          <a:p>
            <a:pPr lvl="1"/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</a:t>
            </a:r>
            <a:r>
              <a:rPr lang="en-CA" i="1" dirty="0" smtClean="0"/>
              <a:t>the value</a:t>
            </a:r>
            <a:r>
              <a:rPr lang="en-CA" dirty="0" smtClean="0"/>
              <a:t> of its corresponding argument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sz="1800" dirty="0" smtClean="0"/>
              <a:t>Fraction b =</a:t>
            </a:r>
          </a:p>
          <a:p>
            <a:pPr eaLnBrk="1" hangingPunct="1"/>
            <a:r>
              <a:rPr lang="en-CA" sz="1800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70912"/>
              </p:ext>
            </p:extLst>
          </p:nvPr>
        </p:nvGraphicFramePr>
        <p:xfrm>
          <a:off x="30480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80853"/>
              </p:ext>
            </p:extLst>
          </p:nvPr>
        </p:nvGraphicFramePr>
        <p:xfrm>
          <a:off x="30480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1336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500a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2057400"/>
            <a:ext cx="269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5</a:t>
            </a:r>
            <a:r>
              <a:rPr lang="en-US" b="1" dirty="0" smtClean="0">
                <a:latin typeface="Consolas" panose="020B0609020204030204" pitchFamily="49" charset="0"/>
              </a:rPr>
              <a:t>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658100" y="1199971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9784" y="2685871"/>
            <a:ext cx="1977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this is an address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b </a:t>
            </a:r>
            <a:r>
              <a:rPr lang="en-US" dirty="0" smtClean="0">
                <a:latin typeface="+mn-lt"/>
              </a:rPr>
              <a:t>is a</a:t>
            </a:r>
          </a:p>
          <a:p>
            <a:r>
              <a:rPr lang="en-US" dirty="0" smtClean="0">
                <a:latin typeface="+mn-lt"/>
              </a:rPr>
              <a:t>reference variable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741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sz="1800" dirty="0" smtClean="0"/>
              <a:t>Fraction b =</a:t>
            </a:r>
          </a:p>
          <a:p>
            <a:pPr eaLnBrk="1" hangingPunct="1"/>
            <a:r>
              <a:rPr lang="en-CA" sz="1800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12269"/>
              </p:ext>
            </p:extLst>
          </p:nvPr>
        </p:nvGraphicFramePr>
        <p:xfrm>
          <a:off x="30480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05320"/>
              </p:ext>
            </p:extLst>
          </p:nvPr>
        </p:nvGraphicFramePr>
        <p:xfrm>
          <a:off x="30480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1336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500a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150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a reference to the new</a:t>
            </a: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15088" y="1371600"/>
            <a:ext cx="173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</a:t>
            </a:r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not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the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1/2</a:t>
            </a:r>
            <a:endParaRPr lang="en-US" sz="1400" b="1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500a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500a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1 2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500a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500a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48400" y="3733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3505200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numerator of the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object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is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integer value that we stored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8173709" y="2418091"/>
            <a:ext cx="152400" cy="156461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3429000"/>
            <a:ext cx="2089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this is the numeric</a:t>
            </a:r>
          </a:p>
          <a:p>
            <a:r>
              <a:rPr lang="en-US" dirty="0" smtClean="0">
                <a:latin typeface="+mn-lt"/>
              </a:rPr>
              <a:t>value because </a:t>
            </a:r>
            <a:r>
              <a:rPr lang="en-US" b="1" dirty="0" smtClean="0">
                <a:latin typeface="Consolas" panose="020B0609020204030204" pitchFamily="49" charset="0"/>
              </a:rPr>
              <a:t>a </a:t>
            </a:r>
            <a:r>
              <a:rPr lang="en-US" dirty="0" smtClean="0">
                <a:latin typeface="+mn-lt"/>
              </a:rPr>
              <a:t>is</a:t>
            </a:r>
          </a:p>
          <a:p>
            <a:r>
              <a:rPr lang="en-US" dirty="0" smtClean="0">
                <a:latin typeface="+mn-lt"/>
              </a:rPr>
              <a:t>a primitive variable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primitive)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21813" y="3581400"/>
            <a:ext cx="17695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this is a different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method than the previous example (now resides at address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800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)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5155049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;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that's it, nothing else happens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248400" y="5638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3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</a:t>
            </a:r>
            <a:r>
              <a:rPr lang="en-CA" i="1" dirty="0" smtClean="0"/>
              <a:t>all</a:t>
            </a:r>
            <a:r>
              <a:rPr lang="en-CA" dirty="0" smtClean="0"/>
              <a:t> types (primitive and reference)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 is used to return a value from a method back to the client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9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tips for effective group work</a:t>
            </a:r>
          </a:p>
          <a:p>
            <a:pPr lvl="1"/>
            <a:r>
              <a:rPr lang="en-US" dirty="0" smtClean="0"/>
              <a:t>alternate who is doing the typing (the </a:t>
            </a:r>
            <a:r>
              <a:rPr lang="en-US" i="1" dirty="0" smtClean="0"/>
              <a:t>driver</a:t>
            </a:r>
            <a:r>
              <a:rPr lang="en-US" dirty="0" smtClean="0"/>
              <a:t>) every few minutes</a:t>
            </a:r>
          </a:p>
          <a:p>
            <a:pPr lvl="2"/>
            <a:r>
              <a:rPr lang="en-US" dirty="0" smtClean="0"/>
              <a:t>don’t allow the stronger programmer to do everything</a:t>
            </a:r>
          </a:p>
          <a:p>
            <a:pPr lvl="2"/>
            <a:r>
              <a:rPr lang="en-US" dirty="0" smtClean="0"/>
              <a:t>if you are the stronger programmer then try explaining your thought processes to your group partners</a:t>
            </a:r>
          </a:p>
          <a:p>
            <a:pPr lvl="1"/>
            <a:r>
              <a:rPr lang="en-US" dirty="0" smtClean="0"/>
              <a:t>if you aren’t typing then you are a </a:t>
            </a:r>
            <a:r>
              <a:rPr lang="en-US" i="1" dirty="0" smtClean="0"/>
              <a:t>navigator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you should be:</a:t>
            </a:r>
          </a:p>
          <a:p>
            <a:pPr lvl="3"/>
            <a:r>
              <a:rPr lang="en-US" dirty="0" smtClean="0"/>
              <a:t>watching what the driver is doing to catch mistakes</a:t>
            </a:r>
          </a:p>
          <a:p>
            <a:pPr lvl="3"/>
            <a:r>
              <a:rPr lang="en-US" dirty="0" smtClean="0"/>
              <a:t>planning what the group should do next</a:t>
            </a:r>
          </a:p>
          <a:p>
            <a:pPr lvl="3"/>
            <a:r>
              <a:rPr lang="en-US" dirty="0" smtClean="0"/>
              <a:t>developing test cases to test the code that is being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60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a method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documenting code was not a new idea when Java was invented</a:t>
            </a:r>
          </a:p>
          <a:p>
            <a:pPr lvl="1"/>
            <a:r>
              <a:rPr lang="en-US" dirty="0"/>
              <a:t>however, Java was the first major language to embed documentation in the code and extract the documentation into readable electronic APIs</a:t>
            </a:r>
          </a:p>
          <a:p>
            <a:endParaRPr lang="en-US" dirty="0"/>
          </a:p>
          <a:p>
            <a:r>
              <a:rPr lang="en-US" dirty="0"/>
              <a:t>the tool that generates API documents from comments embedded in the code is called Javadoc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7884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Javadoc processes </a:t>
            </a:r>
            <a:r>
              <a:rPr lang="en-CA" i="1" dirty="0"/>
              <a:t>doc comments</a:t>
            </a:r>
            <a:r>
              <a:rPr lang="en-CA" dirty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doc comments delimited by 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/**</a:t>
            </a:r>
            <a:r>
              <a:rPr lang="en-CA" dirty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</a:t>
            </a:r>
            <a:r>
              <a:rPr lang="en-CA" dirty="0"/>
              <a:t>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only one description block; can use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CA" dirty="0">
                <a:cs typeface="Courier New" pitchFamily="49" charset="0"/>
              </a:rPr>
              <a:t> </a:t>
            </a:r>
            <a:r>
              <a:rPr lang="en-CA" dirty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begin with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dirty="0"/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(@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dirty="0"/>
              <a:t>,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CA" dirty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@throws</a:t>
            </a:r>
            <a:r>
              <a:rPr lang="en-CA" dirty="0" smtClean="0"/>
              <a:t> and many others)</a:t>
            </a:r>
            <a:endParaRPr lang="en-CA" dirty="0"/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@pre.</a:t>
            </a:r>
            <a:r>
              <a:rPr lang="en-CA" dirty="0"/>
              <a:t> is </a:t>
            </a:r>
            <a:r>
              <a:rPr lang="en-CA" dirty="0" smtClean="0"/>
              <a:t>a non-standard </a:t>
            </a:r>
            <a:r>
              <a:rPr lang="en-CA" dirty="0"/>
              <a:t>(custom tag used in </a:t>
            </a:r>
            <a:r>
              <a:rPr lang="en-CA" dirty="0" smtClean="0"/>
              <a:t>EECS1030) for documenting preconditions</a:t>
            </a:r>
            <a:endParaRPr lang="en-CA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057400"/>
            <a:ext cx="8229600" cy="1905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max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value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implementation not shown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Eclipse will generate an empty Javadoc comment for you if you right-click on the method header and choose </a:t>
            </a:r>
            <a:r>
              <a:rPr lang="en-US" dirty="0" err="1" smtClean="0">
                <a:latin typeface="+mn-lt"/>
              </a:rPr>
              <a:t>Source</a:t>
            </a:r>
            <a:r>
              <a:rPr lang="en-US" dirty="0" err="1" smtClean="0">
                <a:latin typeface="+mn-lt"/>
                <a:sym typeface="Symbol"/>
              </a:rPr>
              <a:t></a:t>
            </a:r>
            <a:r>
              <a:rPr lang="en-US" dirty="0" err="1" smtClean="0">
                <a:latin typeface="+mn-lt"/>
              </a:rPr>
              <a:t>Generate</a:t>
            </a:r>
            <a:r>
              <a:rPr lang="en-US" dirty="0" smtClean="0">
                <a:latin typeface="+mn-lt"/>
              </a:rPr>
              <a:t> Element Comment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5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362200"/>
            <a:ext cx="82296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The first sentence of the documentation should be short summary of the method; this sentence appears in the method summary section.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3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352800"/>
            <a:ext cx="8229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You should provide a brief description of each parameter.</a:t>
            </a:r>
          </a:p>
        </p:txBody>
      </p:sp>
    </p:spTree>
    <p:extLst>
      <p:ext uri="{BB962C8B-B14F-4D97-AF65-F5344CB8AC3E}">
        <p14:creationId xmlns:p14="http://schemas.microsoft.com/office/powerpoint/2010/main" val="22977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1148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otherwise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Provide a brief description of the return value if the return type is not void. This description often describes a </a:t>
            </a:r>
            <a:r>
              <a:rPr lang="en-US" sz="1800" b="0" dirty="0" err="1">
                <a:solidFill>
                  <a:prstClr val="black"/>
                </a:solidFill>
                <a:latin typeface="Constantia"/>
                <a:cs typeface="Arial" charset="0"/>
              </a:rPr>
              <a:t>postcondition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3943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one or more preconditions, you should use the EECS2030 specific </a:t>
            </a:r>
            <a:r>
              <a:rPr lang="en-US" b="1" dirty="0" smtClean="0"/>
              <a:t>@pre.</a:t>
            </a:r>
            <a:r>
              <a:rPr lang="en-US" dirty="0" smtClean="0"/>
              <a:t> tag to document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572000"/>
            <a:ext cx="8229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 is greater than or equal to max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Describe any preconditions using the 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EECS2030 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specific @pre. tag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. You have to manually do this.</a:t>
            </a:r>
            <a:endParaRPr lang="en-US" sz="1800" b="0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LAS1004 does not have desktop computers</a:t>
            </a:r>
          </a:p>
          <a:p>
            <a:r>
              <a:rPr lang="en-US" dirty="0" smtClean="0"/>
              <a:t>if you want to attend the regularly scheduled lab and you want to work on your own laptop then you should use LAS1004</a:t>
            </a:r>
          </a:p>
          <a:p>
            <a:r>
              <a:rPr lang="en-US" dirty="0" smtClean="0"/>
              <a:t>if LAS1006 is full and you don’t have a laptop you can borrow a laptop computer from the lab monitor in LAS1006 (requires a student card)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737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throws an exception then you should use the </a:t>
            </a:r>
            <a:r>
              <a:rPr lang="en-US" b="1" dirty="0" smtClean="0"/>
              <a:t>@throws</a:t>
            </a:r>
            <a:r>
              <a:rPr lang="en-US" dirty="0" smtClean="0"/>
              <a:t> tag to document the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7244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a list containing exactly 2 integers, returns the smaller of the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two integers. The list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is not modified by this method.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example: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            Test2F.min2(t)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---------------------------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5, 9]     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[3, 3]        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[12, 6]       6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 is not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null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 list containing exactly 2 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minimum of the two values in 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if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list does not contain exactly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2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7381" y="2209800"/>
            <a:ext cx="314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HTML markup is also allowed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4572000" y="1143000"/>
            <a:ext cx="9953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3581400" y="1143000"/>
            <a:ext cx="19859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452581" y="1768733"/>
            <a:ext cx="4091565" cy="625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</p:cNvCxnSpPr>
          <p:nvPr/>
        </p:nvCxnSpPr>
        <p:spPr>
          <a:xfrm flipH="1">
            <a:off x="1603375" y="2394466"/>
            <a:ext cx="3964006" cy="1066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0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usually a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it is useful to create a class called a </a:t>
            </a:r>
            <a:r>
              <a:rPr lang="en-US" i="1" dirty="0" smtClean="0"/>
              <a:t>utility class</a:t>
            </a:r>
            <a:r>
              <a:rPr lang="en-US" dirty="0" smtClean="0"/>
              <a:t> that is not used to create objects</a:t>
            </a:r>
          </a:p>
          <a:p>
            <a:pPr lvl="1"/>
            <a:r>
              <a:rPr lang="en-US" dirty="0" smtClean="0"/>
              <a:t>such classes have no constructors for a client to use to create objects</a:t>
            </a:r>
          </a:p>
          <a:p>
            <a:r>
              <a:rPr lang="en-US" dirty="0" smtClean="0"/>
              <a:t>in a utility class, all features are marked as being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 smtClean="0"/>
              <a:t>you use the class name to access these features</a:t>
            </a:r>
          </a:p>
          <a:p>
            <a:r>
              <a:rPr lang="en-US" dirty="0" smtClean="0"/>
              <a:t>examples of utility classes: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java.util.Arrays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 utility class is to group together related fields and methods where creating an object is not necessary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mathematical constants and functions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object to compute the cosine of a number</a:t>
            </a:r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methods that operate on Java collections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Collections</a:t>
            </a:r>
            <a:r>
              <a:rPr lang="en-US" dirty="0" smtClean="0"/>
              <a:t> object to sort an existing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List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is used to create </a:t>
            </a:r>
            <a:r>
              <a:rPr lang="en-US" i="1" dirty="0" smtClean="0"/>
              <a:t>instances</a:t>
            </a:r>
            <a:r>
              <a:rPr lang="en-US" dirty="0" smtClean="0"/>
              <a:t> of objects where each instance has its own </a:t>
            </a:r>
            <a:r>
              <a:rPr lang="en-US" i="1" dirty="0" smtClean="0"/>
              <a:t>state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the class </a:t>
            </a:r>
            <a:r>
              <a:rPr lang="en-US" b="1" dirty="0" err="1" smtClean="0">
                <a:latin typeface="Consolas" panose="020B0609020204030204" pitchFamily="49" charset="0"/>
              </a:rPr>
              <a:t>java.awt.Point</a:t>
            </a:r>
            <a:r>
              <a:rPr lang="en-US" dirty="0" smtClean="0"/>
              <a:t> is used to create instances that represent a location </a:t>
            </a:r>
            <a:r>
              <a:rPr lang="en-US" b="1" dirty="0" smtClean="0">
                <a:latin typeface="Consolas" panose="020B0609020204030204" pitchFamily="49" charset="0"/>
              </a:rPr>
              <a:t>(x, y)</a:t>
            </a:r>
            <a:r>
              <a:rPr lang="en-US" dirty="0" smtClean="0"/>
              <a:t> where </a:t>
            </a:r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/>
              <a:t> are integers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instance occupies a separate location in memory which we can illustrate in a memory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3581400"/>
            <a:ext cx="66431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p = new Point(0, 0);     // point (0, 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q = new Point(17, 100);  // point (17, 100)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r = new Point(-1, -5);   // point (-1, -5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64733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17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-1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28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2173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(0, 0)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697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(17, 100)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1448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(-1, -5)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835" y="6400800"/>
            <a:ext cx="251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continued on next slide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0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8238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r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609600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59720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variables</a:t>
            </a:r>
          </a:p>
          <a:p>
            <a:r>
              <a:rPr lang="en-US" dirty="0" smtClean="0">
                <a:latin typeface="+mn-lt"/>
              </a:rPr>
              <a:t>created in the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990600"/>
            <a:ext cx="268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200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383268"/>
            <a:ext cx="267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300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752600"/>
            <a:ext cx="26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400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981200" y="1143000"/>
            <a:ext cx="152400" cy="8400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7734300" y="102870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2514600"/>
            <a:ext cx="2384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addresses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+mn-lt"/>
              </a:rPr>
              <a:t>, </a:t>
            </a:r>
            <a:r>
              <a:rPr lang="en-US" b="1" dirty="0" smtClean="0">
                <a:latin typeface="Consolas" panose="020B0609020204030204" pitchFamily="49" charset="0"/>
              </a:rPr>
              <a:t>q</a:t>
            </a:r>
            <a:r>
              <a:rPr lang="en-US" dirty="0" smtClean="0">
                <a:latin typeface="+mn-lt"/>
              </a:rPr>
              <a:t>, and </a:t>
            </a:r>
            <a:r>
              <a:rPr lang="en-US" b="1" dirty="0" smtClean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dirty="0" smtClean="0">
                <a:latin typeface="+mn-lt"/>
              </a:rPr>
              <a:t>are reference variables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5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3402</TotalTime>
  <Words>5206</Words>
  <Application>Microsoft Office PowerPoint</Application>
  <PresentationFormat>On-screen Show (4:3)</PresentationFormat>
  <Paragraphs>1273</Paragraphs>
  <Slides>124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5" baseType="lpstr">
      <vt:lpstr>Origin</vt:lpstr>
      <vt:lpstr>Advanced Object Oriented Programming </vt:lpstr>
      <vt:lpstr>Academic Support Programs: Bethune</vt:lpstr>
      <vt:lpstr>Academic Support Programs: Bethune</vt:lpstr>
      <vt:lpstr>Who Am I?</vt:lpstr>
      <vt:lpstr>Course Format</vt:lpstr>
      <vt:lpstr>Labs</vt:lpstr>
      <vt:lpstr>Labs</vt:lpstr>
      <vt:lpstr>Labs</vt:lpstr>
      <vt:lpstr>Labs</vt:lpstr>
      <vt:lpstr>Tests</vt:lpstr>
      <vt:lpstr>Textbook</vt:lpstr>
      <vt:lpstr>Organization of a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Worksheet</vt:lpstr>
      <vt:lpstr>Organization of a Typical Java Program</vt:lpstr>
      <vt:lpstr>Methods</vt:lpstr>
      <vt:lpstr>Methods</vt:lpstr>
      <vt:lpstr>Example API method entry</vt:lpstr>
      <vt:lpstr>Method header</vt:lpstr>
      <vt:lpstr>Method parameter list</vt:lpstr>
      <vt:lpstr>Method signature</vt:lpstr>
      <vt:lpstr>Method signature</vt:lpstr>
      <vt:lpstr>Method signature</vt:lpstr>
      <vt:lpstr>Method return types</vt:lpstr>
      <vt:lpstr>Worksheet</vt:lpstr>
      <vt:lpstr>Methods</vt:lpstr>
      <vt:lpstr>Preconditions and postconditions</vt:lpstr>
      <vt:lpstr>Preconditions</vt:lpstr>
      <vt:lpstr>PowerPoint Presentation</vt:lpstr>
      <vt:lpstr>PowerPoint Presentation</vt:lpstr>
      <vt:lpstr>Preconditions</vt:lpstr>
      <vt:lpstr>Postconditions</vt:lpstr>
      <vt:lpstr>PowerPoint Presentation</vt:lpstr>
      <vt:lpstr>PowerPoint Presentation</vt:lpstr>
      <vt:lpstr>Worksheet</vt:lpstr>
      <vt:lpstr>Methods</vt:lpstr>
      <vt:lpstr>PowerPoint Presentation</vt:lpstr>
      <vt:lpstr>Methods and classes</vt:lpstr>
      <vt:lpstr>PowerPoint Presentation</vt:lpstr>
      <vt:lpstr>Method body</vt:lpstr>
      <vt:lpstr>PowerPoint Presentation</vt:lpstr>
      <vt:lpstr>Methods with parameters</vt:lpstr>
      <vt:lpstr>PowerPoint Presentation</vt:lpstr>
      <vt:lpstr>PowerPoint Presentation</vt:lpstr>
      <vt:lpstr>Methods with return values</vt:lpstr>
      <vt:lpstr>PowerPoint Presentation</vt:lpstr>
      <vt:lpstr>Method return values</vt:lpstr>
      <vt:lpstr>PowerPoint Presentation</vt:lpstr>
      <vt:lpstr>Alternative implementations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</vt:lpstr>
      <vt:lpstr>Invoking methods</vt:lpstr>
      <vt:lpstr>static Methods</vt:lpstr>
      <vt:lpstr>Invoking methods</vt:lpstr>
      <vt:lpstr>Pass-by-value</vt:lpstr>
      <vt:lpstr>PowerPoint Presentation</vt:lpstr>
      <vt:lpstr>PowerPoint Presentation</vt:lpstr>
      <vt:lpstr>Pass-by-value</vt:lpstr>
      <vt:lpstr>Pass-by-value with reference types</vt:lpstr>
      <vt:lpstr>Pass-by-value with reference types</vt:lpstr>
      <vt:lpstr>Pass-by-value with reference types</vt:lpstr>
      <vt:lpstr>Pass-by-value with reference types</vt:lpstr>
      <vt:lpstr>Pass-by-value with primitive types</vt:lpstr>
      <vt:lpstr>Pass-by-value with primitive types</vt:lpstr>
      <vt:lpstr>Pass-by-value with primitive types</vt:lpstr>
      <vt:lpstr>Pass-by-value</vt:lpstr>
      <vt:lpstr>Worksheet</vt:lpstr>
      <vt:lpstr>Documenting a method</vt:lpstr>
      <vt:lpstr>Documenting</vt:lpstr>
      <vt:lpstr>Documenting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PowerPoint Presentation</vt:lpstr>
      <vt:lpstr>Worksheet</vt:lpstr>
      <vt:lpstr>Utility classes</vt:lpstr>
      <vt:lpstr>Review: Java Class</vt:lpstr>
      <vt:lpstr>Utility classes</vt:lpstr>
      <vt:lpstr>Utility classes</vt:lpstr>
      <vt:lpstr>Class versus utility class</vt:lpstr>
      <vt:lpstr>PowerPoint Presentation</vt:lpstr>
      <vt:lpstr>PowerPoint Presentation</vt:lpstr>
      <vt:lpstr>Class versus utility class</vt:lpstr>
      <vt:lpstr>PowerPoint Presentation</vt:lpstr>
      <vt:lpstr>A simple utility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</vt:lpstr>
      <vt:lpstr>Fields </vt:lpstr>
      <vt:lpstr>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</vt:lpstr>
      <vt:lpstr>new Relativity objects</vt:lpstr>
      <vt:lpstr>Preventing instantiation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253</cp:revision>
  <dcterms:created xsi:type="dcterms:W3CDTF">2006-08-16T00:00:00Z</dcterms:created>
  <dcterms:modified xsi:type="dcterms:W3CDTF">2017-01-10T22:52:36Z</dcterms:modified>
</cp:coreProperties>
</file>