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notesMasterIdLst>
    <p:notesMasterId r:id="rId33"/>
  </p:notesMasterIdLst>
  <p:handoutMasterIdLst>
    <p:handoutMasterId r:id="rId34"/>
  </p:handoutMasterIdLst>
  <p:sldIdLst>
    <p:sldId id="811" r:id="rId2"/>
    <p:sldId id="812" r:id="rId3"/>
    <p:sldId id="813" r:id="rId4"/>
    <p:sldId id="814" r:id="rId5"/>
    <p:sldId id="815" r:id="rId6"/>
    <p:sldId id="816" r:id="rId7"/>
    <p:sldId id="817" r:id="rId8"/>
    <p:sldId id="818" r:id="rId9"/>
    <p:sldId id="819" r:id="rId10"/>
    <p:sldId id="820" r:id="rId11"/>
    <p:sldId id="841" r:id="rId12"/>
    <p:sldId id="821" r:id="rId13"/>
    <p:sldId id="822" r:id="rId14"/>
    <p:sldId id="823" r:id="rId15"/>
    <p:sldId id="824" r:id="rId16"/>
    <p:sldId id="825" r:id="rId17"/>
    <p:sldId id="826" r:id="rId18"/>
    <p:sldId id="827" r:id="rId19"/>
    <p:sldId id="828" r:id="rId20"/>
    <p:sldId id="829" r:id="rId21"/>
    <p:sldId id="830" r:id="rId22"/>
    <p:sldId id="831" r:id="rId23"/>
    <p:sldId id="832" r:id="rId24"/>
    <p:sldId id="833" r:id="rId25"/>
    <p:sldId id="834" r:id="rId26"/>
    <p:sldId id="835" r:id="rId27"/>
    <p:sldId id="836" r:id="rId28"/>
    <p:sldId id="837" r:id="rId29"/>
    <p:sldId id="840" r:id="rId30"/>
    <p:sldId id="838" r:id="rId31"/>
    <p:sldId id="83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7" autoAdjust="0"/>
  </p:normalViewPr>
  <p:slideViewPr>
    <p:cSldViewPr>
      <p:cViewPr varScale="1">
        <p:scale>
          <a:sx n="132" d="100"/>
          <a:sy n="132" d="100"/>
        </p:scale>
        <p:origin x="-1020" y="-78"/>
      </p:cViewPr>
      <p:guideLst>
        <p:guide orient="horz" pos="3720"/>
        <p:guide orient="horz" pos="2160"/>
        <p:guide orient="horz" pos="3539"/>
        <p:guide pos="2880"/>
        <p:guide pos="4332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DC913-D9B5-486A-9F19-D7B18256D665}" type="datetimeFigureOut">
              <a:rPr lang="en-CA" smtClean="0"/>
              <a:pPr/>
              <a:t>09/04/2015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5837-1C23-4D25-B28C-2AE92FCCBC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84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0CE68-E0FC-4F68-898C-2BAB9D7DDDF7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25D12C-3AF0-40A5-94F7-CBF51ED9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77271DB-76E9-4382-9BF0-149AB5DFBF70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A6E2-77E7-48C1-B352-47395CF9B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C6D-BDC2-4E5C-9A76-7351943E1AD7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846A-4A76-47E1-A50F-D21DEB7ED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5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B431-F19C-45CD-9732-96D79577B162}" type="datetime1">
              <a:rPr lang="en-US">
                <a:solidFill>
                  <a:srgbClr val="F8F8F8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409E-D61D-4CA8-967B-C4256353BDC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0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3A57-2ADC-41C9-B676-6A51F460B0C5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90F7-8BED-4B21-A814-3BA30F5E1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970A-EA42-47E3-AFCC-3D4CCF2A96D2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2F6C-DA97-4A4B-882B-554031CC1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A16-7FEA-4FB7-8661-30727D3D937E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4378-2BDF-4197-888D-42F063AC2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119-5AEF-4B5C-8EE3-98847634C6D6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2C08-682E-43F6-B2C1-8599D2112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961C-EC32-424D-8FC6-8D10F7A56E59}" type="datetime1">
              <a:rPr lang="en-US">
                <a:solidFill>
                  <a:srgbClr val="F8F8F8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F75A-9778-4183-A164-C5ED4B095EC6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9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BFD5-5BCA-48AE-A5FD-BC7627AC3B91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016-102C-4ACC-9DB4-D679AF047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5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44D1-4C2D-407B-874E-08FE6253C6BF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9F26-1C61-4F2F-8BD9-F5DC09141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1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0955-F7CA-4486-B870-EB3560E140F3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29A4-9236-4C99-8AE7-13058A657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75829"/>
            <a:ext cx="8229600" cy="5781131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1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79B9A-9DDF-413B-A437-B3CDE6416320}" type="datetime1">
              <a:rPr lang="en-US">
                <a:solidFill>
                  <a:srgbClr val="000000"/>
                </a:solidFill>
              </a:rPr>
              <a:pPr>
                <a:defRPr/>
              </a:pPr>
              <a:t>4/9/2015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FBCBE-3178-422A-8244-A4E30F7D6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nvidia.com/optix-interactive-exampl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ray.org/" TargetMode="External"/><Relationship Id="rId2" Type="http://schemas.openxmlformats.org/officeDocument/2006/relationships/hyperlink" Target="http://www.artofillus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ntawiki.sci.utah.edu/manta/Main_Page" TargetMode="External"/><Relationship Id="rId4" Type="http://schemas.openxmlformats.org/officeDocument/2006/relationships/hyperlink" Target="http://www.yafaray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3659428"/>
            <a:ext cx="6858000" cy="990600"/>
          </a:xfrm>
        </p:spPr>
        <p:txBody>
          <a:bodyPr/>
          <a:lstStyle/>
          <a:p>
            <a:r>
              <a:rPr lang="en-US" dirty="0" smtClean="0"/>
              <a:t>Recursion and Data Structures in Computer Graphics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Ray Tracing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http://upload.wikimedia.org/wikipedia/commons/thumb/8/83/Ray_trace_diagram.svg/1000px-Ray_trace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169" y="1527969"/>
            <a:ext cx="7085661" cy="4711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4218" y="6366957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http://en.wikipedia.org/wiki/File:Ray_trace_diagram.svg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9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+mj-lt"/>
              </a:rPr>
              <a:t>Pseudocode</a:t>
            </a:r>
            <a:r>
              <a:rPr lang="en-US" sz="2400" dirty="0" smtClean="0">
                <a:latin typeface="+mj-lt"/>
              </a:rPr>
              <a:t> for recursive </a:t>
            </a:r>
            <a:r>
              <a:rPr lang="en-US" sz="2400" dirty="0" err="1" smtClean="0">
                <a:latin typeface="+mj-lt"/>
              </a:rPr>
              <a:t>raytracing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(missing base cases)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Color </a:t>
            </a:r>
            <a:r>
              <a:rPr lang="en-US" dirty="0" err="1" smtClean="0"/>
              <a:t>raytrace</a:t>
            </a:r>
            <a:r>
              <a:rPr lang="en-US" dirty="0" smtClean="0"/>
              <a:t>(ray) {</a:t>
            </a:r>
          </a:p>
          <a:p>
            <a:r>
              <a:rPr lang="en-US" dirty="0" smtClean="0"/>
              <a:t>  if ray hits an object {</a:t>
            </a:r>
          </a:p>
          <a:p>
            <a:r>
              <a:rPr lang="en-US" dirty="0"/>
              <a:t> </a:t>
            </a:r>
            <a:r>
              <a:rPr lang="en-US" dirty="0" smtClean="0"/>
              <a:t>   color0 = </a:t>
            </a:r>
            <a:r>
              <a:rPr lang="en-US" dirty="0" err="1" smtClean="0"/>
              <a:t>object_color</a:t>
            </a:r>
            <a:endParaRPr lang="en-US" dirty="0" smtClean="0"/>
          </a:p>
          <a:p>
            <a:r>
              <a:rPr lang="en-US" dirty="0" smtClean="0"/>
              <a:t>    if object is shiny {</a:t>
            </a:r>
          </a:p>
          <a:p>
            <a:r>
              <a:rPr lang="en-US" dirty="0"/>
              <a:t> </a:t>
            </a:r>
            <a:r>
              <a:rPr lang="en-US" dirty="0" smtClean="0"/>
              <a:t>     color1 = </a:t>
            </a:r>
            <a:r>
              <a:rPr lang="en-US" dirty="0" err="1" smtClean="0"/>
              <a:t>raytrace</a:t>
            </a:r>
            <a:r>
              <a:rPr lang="en-US" dirty="0" smtClean="0"/>
              <a:t>(</a:t>
            </a:r>
            <a:r>
              <a:rPr lang="en-US" dirty="0" err="1" smtClean="0"/>
              <a:t>reflected_ray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r>
              <a:rPr lang="en-US" dirty="0"/>
              <a:t> </a:t>
            </a:r>
            <a:r>
              <a:rPr lang="en-US" dirty="0" smtClean="0"/>
              <a:t>   if object is transparent {</a:t>
            </a:r>
          </a:p>
          <a:p>
            <a:r>
              <a:rPr lang="en-US" dirty="0"/>
              <a:t> </a:t>
            </a:r>
            <a:r>
              <a:rPr lang="en-US" dirty="0" smtClean="0"/>
              <a:t>     color2 = </a:t>
            </a:r>
            <a:r>
              <a:rPr lang="en-US" dirty="0" err="1" smtClean="0"/>
              <a:t>raytrace</a:t>
            </a:r>
            <a:r>
              <a:rPr lang="en-US" dirty="0" smtClean="0"/>
              <a:t>(</a:t>
            </a:r>
            <a:r>
              <a:rPr lang="en-US" dirty="0" err="1" smtClean="0"/>
              <a:t>transmitted_ray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r>
              <a:rPr lang="en-US" dirty="0"/>
              <a:t> </a:t>
            </a:r>
            <a:r>
              <a:rPr lang="en-US" dirty="0" smtClean="0"/>
              <a:t>   return color0 + color1 + color2;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 </a:t>
            </a:r>
            <a:r>
              <a:rPr lang="en-US" dirty="0" smtClean="0"/>
              <a:t> return </a:t>
            </a:r>
            <a:r>
              <a:rPr lang="en-US" dirty="0" err="1" smtClean="0"/>
              <a:t>background_color</a:t>
            </a:r>
            <a:endParaRPr lang="en-US" dirty="0" smtClean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248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determine if a point is in shadow by tracing rays from the point to each light source</a:t>
            </a:r>
          </a:p>
          <a:p>
            <a:pPr lvl="1"/>
            <a:r>
              <a:rPr lang="en-US" dirty="0" smtClean="0"/>
              <a:t>called shadow rays</a:t>
            </a:r>
          </a:p>
          <a:p>
            <a:r>
              <a:rPr lang="en-US" dirty="0" smtClean="0"/>
              <a:t>if a shadow ray hits an object before it reaches the light source then the point is in shadow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260" y="1412755"/>
            <a:ext cx="4553479" cy="47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99179" y="3659428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L2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642" y="4696354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L3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152" y="3244334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 shadowed from L1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37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shiny object then we would like to know what reflection is seen at the hit point</a:t>
            </a:r>
          </a:p>
          <a:p>
            <a:r>
              <a:rPr lang="en-US" dirty="0" smtClean="0"/>
              <a:t>we can cast a new ray in the mirror reflection direction to determine the reflection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7" y="1758397"/>
            <a:ext cx="4352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50" y="3429000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782" y="3429000"/>
            <a:ext cx="150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reflection ray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69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transparent object then we would like to know what can be seen through the object</a:t>
            </a:r>
          </a:p>
          <a:p>
            <a:r>
              <a:rPr lang="en-US" dirty="0" smtClean="0"/>
              <a:t>we can cast a new ray in the refraction direction to determine what can be seen through the object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63" y="1412755"/>
            <a:ext cx="3215673" cy="48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4471" y="2104039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961" y="4811568"/>
            <a:ext cx="15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refraction ray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94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reflected and refracted ray can be treated as a new </a:t>
            </a:r>
            <a:r>
              <a:rPr lang="en-US" dirty="0" smtClean="0"/>
              <a:t>view ray emanating </a:t>
            </a:r>
            <a:r>
              <a:rPr lang="en-US" dirty="0" smtClean="0"/>
              <a:t>from a hit point</a:t>
            </a:r>
          </a:p>
          <a:p>
            <a:pPr lvl="1"/>
            <a:r>
              <a:rPr lang="en-US" dirty="0" smtClean="0"/>
              <a:t>i.e., we recursively trace the reflected and refracted rays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 as a Binary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31" y="1470362"/>
            <a:ext cx="8396338" cy="45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2078" y="2080349"/>
            <a:ext cx="2016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FFFF"/>
                </a:solidFill>
              </a:rPr>
              <a:t>shadow rays</a:t>
            </a:r>
            <a:endParaRPr lang="en-US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imagine that you take a picture of a room using a camera</a:t>
            </a:r>
          </a:p>
          <a:p>
            <a:r>
              <a:rPr lang="en-US" dirty="0" smtClean="0"/>
              <a:t>exactly what is the camera sensing?</a:t>
            </a:r>
          </a:p>
          <a:p>
            <a:pPr lvl="1"/>
            <a:r>
              <a:rPr lang="en-US" dirty="0" smtClean="0"/>
              <a:t>light reflected from the surfaces of objects into the camera 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0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base cases?</a:t>
            </a:r>
          </a:p>
          <a:p>
            <a:pPr lvl="1"/>
            <a:r>
              <a:rPr lang="en-US" dirty="0" smtClean="0"/>
              <a:t>ray misses all objects</a:t>
            </a:r>
          </a:p>
          <a:p>
            <a:pPr lvl="1"/>
            <a:r>
              <a:rPr lang="en-US" dirty="0" smtClean="0"/>
              <a:t>level of recursion exceeds a fixed value</a:t>
            </a:r>
          </a:p>
          <a:p>
            <a:pPr lvl="1"/>
            <a:r>
              <a:rPr lang="en-US" dirty="0" smtClean="0"/>
              <a:t>other cases outside the scope of </a:t>
            </a:r>
            <a:r>
              <a:rPr lang="en-US" dirty="0" smtClean="0"/>
              <a:t>EECS</a:t>
            </a:r>
            <a:r>
              <a:rPr lang="en-US" dirty="0" smtClean="0"/>
              <a:t>1030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approaching real time for non-cinematic quality, e.g.,</a:t>
            </a:r>
          </a:p>
          <a:p>
            <a:pPr lvl="1"/>
            <a:r>
              <a:rPr lang="en-US" dirty="0" smtClean="0"/>
              <a:t>Brigade 2 game engine</a:t>
            </a:r>
          </a:p>
          <a:p>
            <a:pPr lvl="1"/>
            <a:r>
              <a:rPr lang="en-US" dirty="0" smtClean="0"/>
              <a:t>NVIDA </a:t>
            </a:r>
            <a:r>
              <a:rPr lang="en-US" dirty="0" err="1" smtClean="0"/>
              <a:t>OptiX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demos here if you have a high-end NVIDIA graphics card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cinematic quality is much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678 million triangles</a:t>
            </a:r>
          </a:p>
          <a:p>
            <a:r>
              <a:rPr lang="en-US" dirty="0" smtClean="0"/>
              <a:t>rays</a:t>
            </a:r>
          </a:p>
          <a:p>
            <a:pPr lvl="1"/>
            <a:r>
              <a:rPr lang="en-US" dirty="0" smtClean="0"/>
              <a:t>111 million diffuse</a:t>
            </a:r>
          </a:p>
          <a:p>
            <a:pPr lvl="1"/>
            <a:r>
              <a:rPr lang="en-US" dirty="0" smtClean="0"/>
              <a:t>37 million </a:t>
            </a:r>
            <a:r>
              <a:rPr lang="en-US" dirty="0" err="1" smtClean="0"/>
              <a:t>specular</a:t>
            </a:r>
            <a:endParaRPr lang="en-US" dirty="0" smtClean="0"/>
          </a:p>
          <a:p>
            <a:pPr lvl="1"/>
            <a:r>
              <a:rPr lang="en-US" dirty="0" smtClean="0"/>
              <a:t>26 million shadow</a:t>
            </a:r>
          </a:p>
          <a:p>
            <a:r>
              <a:rPr lang="en-US" dirty="0" smtClean="0"/>
              <a:t>1.2 billion ray-triangle</a:t>
            </a:r>
            <a:br>
              <a:rPr lang="en-US" dirty="0" smtClean="0"/>
            </a:br>
            <a:r>
              <a:rPr lang="en-US" dirty="0" smtClean="0"/>
              <a:t>intersections</a:t>
            </a:r>
          </a:p>
          <a:p>
            <a:r>
              <a:rPr lang="en-US" dirty="0" smtClean="0"/>
              <a:t>106 minutes on</a:t>
            </a:r>
            <a:br>
              <a:rPr lang="en-US" dirty="0" smtClean="0"/>
            </a:br>
            <a:r>
              <a:rPr lang="en-US" dirty="0" smtClean="0"/>
              <a:t>2006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572" y="1239934"/>
            <a:ext cx="4422299" cy="31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easy to compute the intersection of a ray with certain shapes, e.g.,</a:t>
            </a:r>
          </a:p>
          <a:p>
            <a:pPr lvl="1"/>
            <a:r>
              <a:rPr lang="en-US" dirty="0" smtClean="0"/>
              <a:t>spheres and cubes</a:t>
            </a:r>
          </a:p>
          <a:p>
            <a:r>
              <a:rPr lang="en-US" dirty="0" smtClean="0"/>
              <a:t>it is hard or expensive to compute the intersection of a ray with arbitrary shapes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put complex shapes inside simple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382" y="1219200"/>
            <a:ext cx="49692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8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stop at putting complex shapes into bounding volumes?</a:t>
            </a:r>
          </a:p>
          <a:p>
            <a:r>
              <a:rPr lang="en-US" dirty="0" smtClean="0"/>
              <a:t>why not put bounding volumes inside bounding volumes?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032" y="1219200"/>
            <a:ext cx="49119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Subdivision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instead of putting objects inside volumes we can subdivide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7" y="2737716"/>
            <a:ext cx="7324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Quadtree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9" y="1314618"/>
            <a:ext cx="5424742" cy="4937125"/>
          </a:xfrm>
        </p:spPr>
      </p:pic>
    </p:spTree>
    <p:extLst>
      <p:ext uri="{BB962C8B-B14F-4D97-AF65-F5344CB8AC3E}">
        <p14:creationId xmlns:p14="http://schemas.microsoft.com/office/powerpoint/2010/main" val="8408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5" y="2449681"/>
            <a:ext cx="984127" cy="838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4" y="2449681"/>
            <a:ext cx="971429" cy="838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02" y="2462380"/>
            <a:ext cx="984127" cy="8253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82" y="2464075"/>
            <a:ext cx="971429" cy="8253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41" y="87794"/>
            <a:ext cx="1860318" cy="15746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3827896"/>
            <a:ext cx="533334" cy="469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0" y="3827896"/>
            <a:ext cx="533334" cy="469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49" y="3839812"/>
            <a:ext cx="533334" cy="4698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83" y="3827896"/>
            <a:ext cx="533334" cy="4698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97" y="3816064"/>
            <a:ext cx="533334" cy="4698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89" y="3816064"/>
            <a:ext cx="533334" cy="4698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81" y="3840251"/>
            <a:ext cx="533334" cy="4698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73" y="3839812"/>
            <a:ext cx="533334" cy="4698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60" y="3816064"/>
            <a:ext cx="533334" cy="469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39" y="3814138"/>
            <a:ext cx="533334" cy="4698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36" y="3840725"/>
            <a:ext cx="533334" cy="469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15" y="3840251"/>
            <a:ext cx="533334" cy="469842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5" idx="2"/>
            <a:endCxn id="11" idx="0"/>
          </p:cNvCxnSpPr>
          <p:nvPr/>
        </p:nvCxnSpPr>
        <p:spPr>
          <a:xfrm flipH="1">
            <a:off x="1319609" y="1662398"/>
            <a:ext cx="3252391" cy="7872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  <a:endCxn id="12" idx="0"/>
          </p:cNvCxnSpPr>
          <p:nvPr/>
        </p:nvCxnSpPr>
        <p:spPr>
          <a:xfrm flipH="1">
            <a:off x="4020789" y="1662398"/>
            <a:ext cx="551211" cy="7872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2"/>
            <a:endCxn id="13" idx="0"/>
          </p:cNvCxnSpPr>
          <p:nvPr/>
        </p:nvCxnSpPr>
        <p:spPr>
          <a:xfrm>
            <a:off x="4572000" y="1662398"/>
            <a:ext cx="2215466" cy="799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  <a:endCxn id="14" idx="0"/>
          </p:cNvCxnSpPr>
          <p:nvPr/>
        </p:nvCxnSpPr>
        <p:spPr>
          <a:xfrm>
            <a:off x="4572000" y="1662398"/>
            <a:ext cx="3719597" cy="8016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2"/>
            <a:endCxn id="16" idx="0"/>
          </p:cNvCxnSpPr>
          <p:nvPr/>
        </p:nvCxnSpPr>
        <p:spPr>
          <a:xfrm flipH="1">
            <a:off x="402928" y="3287777"/>
            <a:ext cx="916681" cy="5401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7" idx="0"/>
          </p:cNvCxnSpPr>
          <p:nvPr/>
        </p:nvCxnSpPr>
        <p:spPr>
          <a:xfrm flipH="1">
            <a:off x="1005997" y="3287777"/>
            <a:ext cx="313612" cy="5401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2"/>
            <a:endCxn id="18" idx="0"/>
          </p:cNvCxnSpPr>
          <p:nvPr/>
        </p:nvCxnSpPr>
        <p:spPr>
          <a:xfrm>
            <a:off x="1319609" y="3287777"/>
            <a:ext cx="331607" cy="5520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2"/>
            <a:endCxn id="19" idx="0"/>
          </p:cNvCxnSpPr>
          <p:nvPr/>
        </p:nvCxnSpPr>
        <p:spPr>
          <a:xfrm>
            <a:off x="1319609" y="3287777"/>
            <a:ext cx="947341" cy="5401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2"/>
            <a:endCxn id="20" idx="0"/>
          </p:cNvCxnSpPr>
          <p:nvPr/>
        </p:nvCxnSpPr>
        <p:spPr>
          <a:xfrm flipH="1">
            <a:off x="3168064" y="3287777"/>
            <a:ext cx="852725" cy="528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2"/>
            <a:endCxn id="21" idx="0"/>
          </p:cNvCxnSpPr>
          <p:nvPr/>
        </p:nvCxnSpPr>
        <p:spPr>
          <a:xfrm flipH="1">
            <a:off x="3748456" y="3287777"/>
            <a:ext cx="272333" cy="528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2"/>
            <a:endCxn id="22" idx="0"/>
          </p:cNvCxnSpPr>
          <p:nvPr/>
        </p:nvCxnSpPr>
        <p:spPr>
          <a:xfrm>
            <a:off x="4020789" y="3287777"/>
            <a:ext cx="328059" cy="552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2"/>
            <a:endCxn id="23" idx="0"/>
          </p:cNvCxnSpPr>
          <p:nvPr/>
        </p:nvCxnSpPr>
        <p:spPr>
          <a:xfrm>
            <a:off x="4020789" y="3287777"/>
            <a:ext cx="908451" cy="5520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2"/>
            <a:endCxn id="24" idx="0"/>
          </p:cNvCxnSpPr>
          <p:nvPr/>
        </p:nvCxnSpPr>
        <p:spPr>
          <a:xfrm flipH="1">
            <a:off x="5929927" y="3287777"/>
            <a:ext cx="857539" cy="528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2"/>
            <a:endCxn id="25" idx="0"/>
          </p:cNvCxnSpPr>
          <p:nvPr/>
        </p:nvCxnSpPr>
        <p:spPr>
          <a:xfrm flipH="1">
            <a:off x="6552006" y="3287777"/>
            <a:ext cx="235460" cy="526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3" idx="2"/>
            <a:endCxn id="26" idx="0"/>
          </p:cNvCxnSpPr>
          <p:nvPr/>
        </p:nvCxnSpPr>
        <p:spPr>
          <a:xfrm>
            <a:off x="6787466" y="3287777"/>
            <a:ext cx="396337" cy="552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27" idx="0"/>
          </p:cNvCxnSpPr>
          <p:nvPr/>
        </p:nvCxnSpPr>
        <p:spPr>
          <a:xfrm>
            <a:off x="6787466" y="3287777"/>
            <a:ext cx="1018416" cy="552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7" idx="2"/>
          </p:cNvCxnSpPr>
          <p:nvPr/>
        </p:nvCxnSpPr>
        <p:spPr>
          <a:xfrm flipH="1">
            <a:off x="739330" y="4297738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7" idx="2"/>
          </p:cNvCxnSpPr>
          <p:nvPr/>
        </p:nvCxnSpPr>
        <p:spPr>
          <a:xfrm flipH="1">
            <a:off x="942759" y="4297738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7" idx="2"/>
          </p:cNvCxnSpPr>
          <p:nvPr/>
        </p:nvCxnSpPr>
        <p:spPr>
          <a:xfrm>
            <a:off x="1005997" y="4297738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7" idx="2"/>
          </p:cNvCxnSpPr>
          <p:nvPr/>
        </p:nvCxnSpPr>
        <p:spPr>
          <a:xfrm>
            <a:off x="1005997" y="4297738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392529" y="4310567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595958" y="4310567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659196" y="4310567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659196" y="4310567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000283" y="4309654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203712" y="4309654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266950" y="4309654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266950" y="4309654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897785" y="4297738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3101214" y="4297738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164452" y="4297738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164452" y="4297738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3476690" y="4304573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680119" y="4304573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743357" y="4304573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743357" y="4304573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4097361" y="4322034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300790" y="4322034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364028" y="4322034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364028" y="4322034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661946" y="4304415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865375" y="4304415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928613" y="4304415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928613" y="4304415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6293486" y="4297738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6496915" y="4297738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60153" y="4297738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60153" y="4297738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948124" y="4297738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7151553" y="4297738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214791" y="4297738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214791" y="4297738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539215" y="4322034"/>
            <a:ext cx="266667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742644" y="4322034"/>
            <a:ext cx="63238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805882" y="4322034"/>
            <a:ext cx="313612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805882" y="4322034"/>
            <a:ext cx="109583" cy="744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886523" y="5619553"/>
            <a:ext cx="13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and so on ...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4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50" y="1412755"/>
            <a:ext cx="5760700" cy="44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4296" y="36594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light source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927" y="1643183"/>
            <a:ext cx="116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camera or</a:t>
            </a:r>
          </a:p>
          <a:p>
            <a:pPr algn="ctr"/>
            <a:r>
              <a:rPr lang="en-US" dirty="0" smtClean="0">
                <a:latin typeface="+mn-lt"/>
              </a:rPr>
              <a:t>"eye"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384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Quadtree</a:t>
            </a:r>
            <a:r>
              <a:rPr lang="en-US" dirty="0" smtClean="0"/>
              <a:t> in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57941"/>
            <a:ext cx="8229600" cy="48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7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Ray 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Art of Illusion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POV-Ray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YafaRay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Manta</a:t>
            </a:r>
            <a:endParaRPr lang="en-US" dirty="0" smtClean="0"/>
          </a:p>
          <a:p>
            <a:r>
              <a:rPr lang="en-US" dirty="0" smtClean="0"/>
              <a:t>several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forward ray tracing traces the paths of light from the light source to the camera to produce an image</a:t>
            </a:r>
          </a:p>
          <a:p>
            <a:r>
              <a:rPr lang="en-US" dirty="0" smtClean="0"/>
              <a:t>computationally infeasible because almost all of the possible paths of light miss the camera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backward ray tracing traces the paths of light from the camera out into the environment to produce an image</a:t>
            </a:r>
          </a:p>
          <a:p>
            <a:r>
              <a:rPr lang="en-US" dirty="0" smtClean="0"/>
              <a:t>computationally feasible because the process starts with a single* ray per screen pixel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Ray Tracing: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2" y="1425575"/>
            <a:ext cx="6657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4393" y="5906101"/>
            <a:ext cx="346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shadows with ~1000 light sources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96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7" y="1973262"/>
            <a:ext cx="701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37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719" y="2449681"/>
            <a:ext cx="7244562" cy="24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29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on Previous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of the rendering in the previous images was not done using ray tracing</a:t>
            </a:r>
          </a:p>
          <a:p>
            <a:r>
              <a:rPr lang="en-US" dirty="0" smtClean="0"/>
              <a:t>ray tracing was only used on those parts of the image that would produce a noticeable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7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13688</TotalTime>
  <Words>685</Words>
  <Application>Microsoft Office PowerPoint</Application>
  <PresentationFormat>On-screen Show (4:3)</PresentationFormat>
  <Paragraphs>168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1_Origin</vt:lpstr>
      <vt:lpstr>Recursion and Data Structures in Computer Graphics</vt:lpstr>
      <vt:lpstr>Forward Ray Tracing</vt:lpstr>
      <vt:lpstr>Forward Ray Tracing</vt:lpstr>
      <vt:lpstr>Forward Ray Tracing</vt:lpstr>
      <vt:lpstr>Backward Ray Tracing</vt:lpstr>
      <vt:lpstr>Why Ray Tracing: Shadows</vt:lpstr>
      <vt:lpstr>Ray Tracing: Reflections</vt:lpstr>
      <vt:lpstr>Ray Tracing: Reflections</vt:lpstr>
      <vt:lpstr>Comment on Previous Images</vt:lpstr>
      <vt:lpstr>Backward Ray Tracing</vt:lpstr>
      <vt:lpstr>PowerPoint Presentation</vt:lpstr>
      <vt:lpstr>Shadows</vt:lpstr>
      <vt:lpstr>Shadows</vt:lpstr>
      <vt:lpstr>Reflections</vt:lpstr>
      <vt:lpstr>Reflections</vt:lpstr>
      <vt:lpstr>Transparent Objects</vt:lpstr>
      <vt:lpstr>Transparent Objects</vt:lpstr>
      <vt:lpstr>Recursion</vt:lpstr>
      <vt:lpstr>Ray Tracing as a Binary Tree</vt:lpstr>
      <vt:lpstr>Stopping the Recursion</vt:lpstr>
      <vt:lpstr>How Fast is Ray Tracing</vt:lpstr>
      <vt:lpstr>How Fast is Ray Tracing</vt:lpstr>
      <vt:lpstr>Bounding Volumes</vt:lpstr>
      <vt:lpstr>Bounding Volumes</vt:lpstr>
      <vt:lpstr>Hierarchy of Bounding Volumes</vt:lpstr>
      <vt:lpstr>Hierarchy of Bounding Volumes</vt:lpstr>
      <vt:lpstr>Spatial Subdivision</vt:lpstr>
      <vt:lpstr>Quadtree Decomposition</vt:lpstr>
      <vt:lpstr>PowerPoint Presentation</vt:lpstr>
      <vt:lpstr>Using a Quadtree in Ray Tracing</vt:lpstr>
      <vt:lpstr>Open Source Ray Tracers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1026</cp:revision>
  <dcterms:created xsi:type="dcterms:W3CDTF">2006-08-16T00:00:00Z</dcterms:created>
  <dcterms:modified xsi:type="dcterms:W3CDTF">2015-04-10T01:32:50Z</dcterms:modified>
</cp:coreProperties>
</file>