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326" r:id="rId2"/>
  </p:sldMasterIdLst>
  <p:notesMasterIdLst>
    <p:notesMasterId r:id="rId42"/>
  </p:notesMasterIdLst>
  <p:handoutMasterIdLst>
    <p:handoutMasterId r:id="rId43"/>
  </p:handoutMasterIdLst>
  <p:sldIdLst>
    <p:sldId id="768" r:id="rId3"/>
    <p:sldId id="793" r:id="rId4"/>
    <p:sldId id="794" r:id="rId5"/>
    <p:sldId id="798" r:id="rId6"/>
    <p:sldId id="841" r:id="rId7"/>
    <p:sldId id="843" r:id="rId8"/>
    <p:sldId id="842" r:id="rId9"/>
    <p:sldId id="844" r:id="rId10"/>
    <p:sldId id="845" r:id="rId11"/>
    <p:sldId id="846" r:id="rId12"/>
    <p:sldId id="847" r:id="rId13"/>
    <p:sldId id="848" r:id="rId14"/>
    <p:sldId id="849" r:id="rId15"/>
    <p:sldId id="797" r:id="rId16"/>
    <p:sldId id="795" r:id="rId17"/>
    <p:sldId id="840" r:id="rId18"/>
    <p:sldId id="850" r:id="rId19"/>
    <p:sldId id="851" r:id="rId20"/>
    <p:sldId id="852" r:id="rId21"/>
    <p:sldId id="853" r:id="rId22"/>
    <p:sldId id="796" r:id="rId23"/>
    <p:sldId id="799" r:id="rId24"/>
    <p:sldId id="800" r:id="rId25"/>
    <p:sldId id="801" r:id="rId26"/>
    <p:sldId id="802" r:id="rId27"/>
    <p:sldId id="803" r:id="rId28"/>
    <p:sldId id="804" r:id="rId29"/>
    <p:sldId id="805" r:id="rId30"/>
    <p:sldId id="854" r:id="rId31"/>
    <p:sldId id="855" r:id="rId32"/>
    <p:sldId id="856" r:id="rId33"/>
    <p:sldId id="857" r:id="rId34"/>
    <p:sldId id="858" r:id="rId35"/>
    <p:sldId id="859" r:id="rId36"/>
    <p:sldId id="806" r:id="rId37"/>
    <p:sldId id="807" r:id="rId38"/>
    <p:sldId id="808" r:id="rId39"/>
    <p:sldId id="809" r:id="rId40"/>
    <p:sldId id="810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32" d="100"/>
          <a:sy n="132" d="100"/>
        </p:scale>
        <p:origin x="-1020" y="-78"/>
      </p:cViewPr>
      <p:guideLst>
        <p:guide orient="horz" pos="3720"/>
        <p:guide orient="horz" pos="2160"/>
        <p:guide orient="horz" pos="3539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07/04/2015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52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77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>
                <a:solidFill>
                  <a:srgbClr val="F8F8F8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98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5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71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63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86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11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51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>
                <a:solidFill>
                  <a:srgbClr val="F8F8F8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206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99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8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>
                <a:solidFill>
                  <a:srgbClr val="000000"/>
                </a:solidFill>
              </a:rPr>
              <a:pPr>
                <a:defRPr/>
              </a:pPr>
              <a:t>4/7/2015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8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9" r:id="rId3"/>
    <p:sldLayoutId id="2147484330" r:id="rId4"/>
    <p:sldLayoutId id="2147484331" r:id="rId5"/>
    <p:sldLayoutId id="2147484332" r:id="rId6"/>
    <p:sldLayoutId id="2147484333" r:id="rId7"/>
    <p:sldLayoutId id="2147484334" r:id="rId8"/>
    <p:sldLayoutId id="2147484335" r:id="rId9"/>
    <p:sldLayoutId id="2147484336" r:id="rId10"/>
    <p:sldLayoutId id="2147484337" r:id="rId11"/>
    <p:sldLayoutId id="2147484338" r:id="rId12"/>
    <p:sldLayoutId id="214748433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Binary Search Trees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45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The root node of the binary search tree.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Node&lt;E&gt;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Create an empty binary search tree.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BinarySearchTree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root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46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BST: Adding elements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definition for a BST tells you everything that you need to know to add an element</a:t>
            </a:r>
          </a:p>
          <a:p>
            <a:r>
              <a:rPr lang="en-US" dirty="0"/>
              <a:t>in a binary search tree: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all nodes in the left subtree have data elements that are less than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all nodes in the right subtree have data elements that are greater than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rules 1 and 2 apply recursively to every subtree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50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Add an element to the tree. The element is inserted into the tree in a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position that preserves the definition of a binary search tree.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 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element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         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the element to add to the tree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*/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add(E element)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root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Node&lt;E&gt;(element);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  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add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(element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null,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 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recursive static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method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50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200" dirty="0">
                <a:solidFill>
                  <a:srgbClr val="3F5FBF"/>
                </a:solidFill>
                <a:latin typeface="Segoe UI"/>
              </a:rPr>
              <a:t>/**</a:t>
            </a:r>
          </a:p>
          <a:p>
            <a:r>
              <a:rPr lang="en-US" sz="1200" dirty="0">
                <a:solidFill>
                  <a:srgbClr val="3F5FBF"/>
                </a:solidFill>
                <a:latin typeface="Segoe UI"/>
              </a:rPr>
              <a:t> * Add an element to the subtree rooted at </a:t>
            </a:r>
            <a:r>
              <a:rPr lang="en-US" sz="1200" dirty="0">
                <a:solidFill>
                  <a:srgbClr val="7F7F9F"/>
                </a:solidFill>
                <a:latin typeface="Segoe UI"/>
              </a:rPr>
              <a:t>&lt;code&gt;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root</a:t>
            </a:r>
            <a:r>
              <a:rPr lang="en-US" sz="1200" dirty="0">
                <a:solidFill>
                  <a:srgbClr val="7F7F9F"/>
                </a:solidFill>
                <a:latin typeface="Segoe UI"/>
              </a:rPr>
              <a:t>&lt;/code&gt;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.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The 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element is inserted into the tree in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a</a:t>
            </a:r>
          </a:p>
          <a:p>
            <a:r>
              <a:rPr lang="en-US" sz="1200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* 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position that preserves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the 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definition of a binary search tree.</a:t>
            </a:r>
          </a:p>
          <a:p>
            <a:r>
              <a:rPr lang="en-US" sz="1200" dirty="0">
                <a:solidFill>
                  <a:srgbClr val="3F5FBF"/>
                </a:solidFill>
                <a:latin typeface="Segoe UI"/>
              </a:rPr>
              <a:t> * </a:t>
            </a:r>
          </a:p>
          <a:p>
            <a:r>
              <a:rPr lang="en-US" sz="1200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sz="1200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sz="1200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element            the 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element to add to the subtree</a:t>
            </a:r>
          </a:p>
          <a:p>
            <a:r>
              <a:rPr lang="en-US" sz="1200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sz="1200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sz="1200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parent              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the parent node to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the subtree</a:t>
            </a:r>
            <a:endParaRPr lang="en-US" sz="1200" dirty="0">
              <a:solidFill>
                <a:srgbClr val="3F5FBF"/>
              </a:solidFill>
              <a:latin typeface="Segoe UI"/>
            </a:endParaRPr>
          </a:p>
          <a:p>
            <a:r>
              <a:rPr lang="en-US" sz="1200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sz="1200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sz="1200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sz="1200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root                  the root of the subtree</a:t>
            </a:r>
          </a:p>
          <a:p>
            <a:r>
              <a:rPr lang="en-US" sz="1200" dirty="0" smtClean="0">
                <a:solidFill>
                  <a:srgbClr val="3F5FBF"/>
                </a:solidFill>
                <a:latin typeface="Segoe UI"/>
              </a:rPr>
              <a:t> */</a:t>
            </a:r>
          </a:p>
          <a:p>
            <a:r>
              <a:rPr lang="en-US" sz="1200" dirty="0" smtClean="0">
                <a:solidFill>
                  <a:srgbClr val="7F0055"/>
                </a:solidFill>
                <a:latin typeface="Segoe UI"/>
              </a:rPr>
              <a:t>private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&lt;E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Comparable&lt;?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super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E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&gt;&gt; </a:t>
            </a:r>
            <a:r>
              <a:rPr lang="en-US" sz="1200" dirty="0" smtClean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add(E element, Node&lt;E&gt; parent, Node&lt;E&gt; root) {</a:t>
            </a:r>
          </a:p>
          <a:p>
            <a:r>
              <a:rPr lang="en-US" sz="1200" dirty="0" smtClean="0">
                <a:solidFill>
                  <a:srgbClr val="7F0055"/>
                </a:solidFill>
                <a:latin typeface="Segoe UI"/>
              </a:rPr>
              <a:t> 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(root ==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&amp;&amp; </a:t>
            </a:r>
            <a:r>
              <a:rPr lang="en-US" sz="1200" dirty="0" err="1">
                <a:solidFill>
                  <a:srgbClr val="000000"/>
                </a:solidFill>
                <a:latin typeface="Segoe UI"/>
              </a:rPr>
              <a:t>element.compareTo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Segoe UI"/>
              </a:rPr>
              <a:t>parent.</a:t>
            </a:r>
            <a:r>
              <a:rPr lang="en-US" sz="1200" dirty="0" err="1">
                <a:solidFill>
                  <a:srgbClr val="0000C0"/>
                </a:solidFill>
                <a:latin typeface="Segoe UI"/>
              </a:rPr>
              <a:t>data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) &lt; 0) {</a:t>
            </a:r>
          </a:p>
          <a:p>
            <a:r>
              <a:rPr lang="en-US" sz="1200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Segoe UI"/>
              </a:rPr>
              <a:t>parent.</a:t>
            </a:r>
            <a:r>
              <a:rPr lang="en-US" sz="1200" dirty="0" err="1" smtClean="0">
                <a:solidFill>
                  <a:srgbClr val="0000C0"/>
                </a:solidFill>
                <a:latin typeface="Segoe UI"/>
              </a:rPr>
              <a:t>left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Node&lt;E&gt;(element);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sz="1200" dirty="0">
              <a:solidFill>
                <a:srgbClr val="000000"/>
              </a:solidFill>
              <a:latin typeface="Segoe UI"/>
            </a:endParaRPr>
          </a:p>
          <a:p>
            <a:r>
              <a:rPr lang="en-US" sz="1200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(root ==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Segoe UI"/>
              </a:rPr>
              <a:t>parent.</a:t>
            </a:r>
            <a:r>
              <a:rPr lang="en-US" sz="1200" dirty="0" err="1" smtClean="0">
                <a:solidFill>
                  <a:srgbClr val="0000C0"/>
                </a:solidFill>
                <a:latin typeface="Segoe UI"/>
              </a:rPr>
              <a:t>right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sz="1200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 Node&lt;E&gt;(element);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sz="1200" dirty="0">
              <a:solidFill>
                <a:srgbClr val="7F0055"/>
              </a:solidFill>
              <a:latin typeface="Segoe UI"/>
            </a:endParaRPr>
          </a:p>
          <a:p>
            <a:r>
              <a:rPr lang="en-US" sz="1200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200" dirty="0" smtClean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sz="1200" dirty="0" err="1" smtClean="0">
                <a:solidFill>
                  <a:srgbClr val="000000"/>
                </a:solidFill>
                <a:latin typeface="Segoe UI"/>
              </a:rPr>
              <a:t>element.compareTo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Segoe UI"/>
              </a:rPr>
              <a:t>root.</a:t>
            </a:r>
            <a:r>
              <a:rPr lang="en-US" sz="1200" dirty="0" err="1" smtClean="0">
                <a:solidFill>
                  <a:srgbClr val="0000C0"/>
                </a:solidFill>
                <a:latin typeface="Segoe UI"/>
              </a:rPr>
              <a:t>data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) &lt; 0) {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sz="1200" dirty="0" err="1" smtClean="0">
                <a:solidFill>
                  <a:srgbClr val="000000"/>
                </a:solidFill>
                <a:latin typeface="Segoe UI"/>
              </a:rPr>
              <a:t>BinarySearchTree.</a:t>
            </a:r>
            <a:r>
              <a:rPr lang="en-US" sz="1200" i="1" dirty="0" err="1" smtClean="0">
                <a:solidFill>
                  <a:srgbClr val="000000"/>
                </a:solidFill>
                <a:latin typeface="Segoe UI"/>
              </a:rPr>
              <a:t>add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(element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, root, </a:t>
            </a:r>
            <a:r>
              <a:rPr lang="en-US" sz="1200" dirty="0" err="1">
                <a:solidFill>
                  <a:srgbClr val="000000"/>
                </a:solidFill>
                <a:latin typeface="Segoe UI"/>
              </a:rPr>
              <a:t>root.</a:t>
            </a:r>
            <a:r>
              <a:rPr lang="en-US" sz="1200" dirty="0" err="1">
                <a:solidFill>
                  <a:srgbClr val="0000C0"/>
                </a:solidFill>
                <a:latin typeface="Segoe UI"/>
              </a:rPr>
              <a:t>left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sz="1200" dirty="0">
              <a:solidFill>
                <a:srgbClr val="000000"/>
              </a:solidFill>
              <a:latin typeface="Segoe UI"/>
            </a:endParaRPr>
          </a:p>
          <a:p>
            <a:r>
              <a:rPr lang="en-US" sz="1200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sz="1200" dirty="0" err="1" smtClean="0">
                <a:solidFill>
                  <a:srgbClr val="000000"/>
                </a:solidFill>
                <a:latin typeface="Segoe UI"/>
              </a:rPr>
              <a:t>BinarySearchTree.</a:t>
            </a:r>
            <a:r>
              <a:rPr lang="en-US" sz="1200" i="1" dirty="0" err="1" smtClean="0">
                <a:solidFill>
                  <a:srgbClr val="000000"/>
                </a:solidFill>
                <a:latin typeface="Segoe UI"/>
              </a:rPr>
              <a:t>add</a:t>
            </a:r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(element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, root, </a:t>
            </a:r>
            <a:r>
              <a:rPr lang="en-US" sz="1200" dirty="0" err="1">
                <a:solidFill>
                  <a:srgbClr val="000000"/>
                </a:solidFill>
                <a:latin typeface="Segoe UI"/>
              </a:rPr>
              <a:t>root.</a:t>
            </a:r>
            <a:r>
              <a:rPr lang="en-US" sz="1200" dirty="0" err="1">
                <a:solidFill>
                  <a:srgbClr val="0000C0"/>
                </a:solidFill>
                <a:latin typeface="Segoe UI"/>
              </a:rPr>
              <a:t>right</a:t>
            </a:r>
            <a:r>
              <a:rPr lang="en-US" sz="1200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sz="1200" dirty="0">
                <a:solidFill>
                  <a:srgbClr val="000000"/>
                </a:solidFill>
                <a:latin typeface="Segoe UI"/>
              </a:rPr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46922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Predecessors and Successors in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BST there is something special about a node's: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left </a:t>
            </a:r>
            <a:r>
              <a:rPr lang="en-US" dirty="0" err="1" smtClean="0">
                <a:solidFill>
                  <a:srgbClr val="FF0000"/>
                </a:solidFill>
              </a:rPr>
              <a:t>subtree</a:t>
            </a:r>
            <a:r>
              <a:rPr lang="en-US" dirty="0" smtClean="0">
                <a:solidFill>
                  <a:srgbClr val="FF0000"/>
                </a:solidFill>
              </a:rPr>
              <a:t> right-most child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right </a:t>
            </a:r>
            <a:r>
              <a:rPr lang="en-US" dirty="0" err="1" smtClean="0">
                <a:solidFill>
                  <a:srgbClr val="0070C0"/>
                </a:solidFill>
              </a:rPr>
              <a:t>subtree</a:t>
            </a:r>
            <a:r>
              <a:rPr lang="en-US" dirty="0" smtClean="0">
                <a:solidFill>
                  <a:srgbClr val="0070C0"/>
                </a:solidFill>
              </a:rPr>
              <a:t> left-most child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val 52"/>
          <p:cNvSpPr/>
          <p:nvPr/>
        </p:nvSpPr>
        <p:spPr>
          <a:xfrm rot="5400000">
            <a:off x="4139945" y="1556775"/>
            <a:ext cx="5184631" cy="4781378"/>
          </a:xfrm>
          <a:prstGeom prst="ellipse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5400000">
            <a:off x="1144383" y="1211130"/>
            <a:ext cx="2765136" cy="40900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074218" y="3889856"/>
            <a:ext cx="116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rightmost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child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70C0"/>
                </a:solidFill>
              </a:rPr>
              <a:t>51</a:t>
            </a:r>
            <a:endParaRPr lang="en-CA" sz="2400" dirty="0">
              <a:solidFill>
                <a:srgbClr val="0070C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70C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70C0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341572" y="4005070"/>
            <a:ext cx="101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leftmost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child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1929" y="5377203"/>
            <a:ext cx="4005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rightmost child =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inorder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predecessor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1929" y="5767197"/>
            <a:ext cx="3607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leftmost child =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inorder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successor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1" name="Straight Arrow Connector 60"/>
          <p:cNvCxnSpPr>
            <a:endCxn id="58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45469" y="556719"/>
            <a:ext cx="20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right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subtree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(all elements &gt; 50)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15550" y="951899"/>
            <a:ext cx="20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left </a:t>
            </a:r>
            <a:r>
              <a:rPr lang="en-US" dirty="0" smtClean="0">
                <a:solidFill>
                  <a:schemeClr val="accent4"/>
                </a:solidFill>
                <a:latin typeface="+mn-lt"/>
              </a:rPr>
              <a:t>subtree</a:t>
            </a: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(all elements &lt; 50)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Predecessors and Successors in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BST there is something special about a node's: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left subtree right-most </a:t>
            </a:r>
            <a:r>
              <a:rPr lang="en-US" dirty="0" smtClean="0">
                <a:solidFill>
                  <a:srgbClr val="FF0000"/>
                </a:solidFill>
              </a:rPr>
              <a:t>child = </a:t>
            </a:r>
            <a:r>
              <a:rPr lang="en-US" dirty="0" err="1" smtClean="0">
                <a:solidFill>
                  <a:srgbClr val="FF0000"/>
                </a:solidFill>
              </a:rPr>
              <a:t>inorder</a:t>
            </a:r>
            <a:r>
              <a:rPr lang="en-US" dirty="0" smtClean="0">
                <a:solidFill>
                  <a:srgbClr val="FF0000"/>
                </a:solidFill>
              </a:rPr>
              <a:t> predecessor</a:t>
            </a:r>
          </a:p>
          <a:p>
            <a:pPr lvl="2"/>
            <a:r>
              <a:rPr lang="en-US" dirty="0" smtClean="0"/>
              <a:t>the node containing the largest value </a:t>
            </a:r>
            <a:r>
              <a:rPr lang="en-US" i="1" dirty="0" smtClean="0"/>
              <a:t>less</a:t>
            </a:r>
            <a:r>
              <a:rPr lang="en-US" dirty="0" smtClean="0"/>
              <a:t> than the root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right subtree left-most </a:t>
            </a:r>
            <a:r>
              <a:rPr lang="en-US" dirty="0" smtClean="0">
                <a:solidFill>
                  <a:srgbClr val="0070C0"/>
                </a:solidFill>
              </a:rPr>
              <a:t>child = </a:t>
            </a:r>
            <a:r>
              <a:rPr lang="en-US" dirty="0" err="1" smtClean="0">
                <a:solidFill>
                  <a:srgbClr val="0070C0"/>
                </a:solidFill>
              </a:rPr>
              <a:t>inorder</a:t>
            </a:r>
            <a:r>
              <a:rPr lang="en-US" dirty="0" smtClean="0">
                <a:solidFill>
                  <a:srgbClr val="0070C0"/>
                </a:solidFill>
              </a:rPr>
              <a:t> successor</a:t>
            </a:r>
          </a:p>
          <a:p>
            <a:pPr lvl="2"/>
            <a:r>
              <a:rPr lang="en-US" dirty="0" smtClean="0"/>
              <a:t>the node containing the smallest value </a:t>
            </a:r>
            <a:r>
              <a:rPr lang="en-US" i="1" dirty="0" smtClean="0"/>
              <a:t>greater</a:t>
            </a:r>
            <a:r>
              <a:rPr lang="en-US" dirty="0" smtClean="0"/>
              <a:t> than the root</a:t>
            </a:r>
          </a:p>
          <a:p>
            <a:pPr lvl="2"/>
            <a:endParaRPr lang="en-US" dirty="0"/>
          </a:p>
          <a:p>
            <a:r>
              <a:rPr lang="en-US" dirty="0" smtClean="0"/>
              <a:t>it is easy to find the predecessor and successor nodes if you can find the nodes containing the maximum and minimum elements in a subtree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5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Segoe UI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Find the node in a subtree that has the smallest data element.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Segoe UI"/>
              </a:rPr>
              <a:t>subtreeRoot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the node in the subtree that has the smallest data element.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&lt;E&gt; Node&lt;E&gt;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minimumInSubtree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(Node&lt;E&gt;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subtreeRoot.left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minimumInSubtree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subtreeRoot.left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10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Segoe UI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Find the node in a subtree that has the largest data element.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Segoe UI"/>
              </a:rPr>
              <a:t>subtreeRoot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the node in the subtree that has the largest data element.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&lt;E&gt; Node&lt;E&gt;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maximumInSubtree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(Node&lt;E&gt;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subtreeRoot.right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maximumInSubtree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subtreeRoot.right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Segoe UI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Find the node in a subtree that is the predecessor to the root of the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subtree. If the predecessor node exists, then it is the node that has the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largest data element in the left subtree of 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Segoe UI"/>
              </a:rPr>
              <a:t>subtreeRoot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Segoe UI"/>
              </a:rPr>
              <a:t>subtreeRoot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the node in a subtree that is the predecessor to the root of the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subtree, or 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if the root of the subtree has no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predecessor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&lt;E&gt; Node&lt;E&gt;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predecessorInSubtree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(Node&lt;E&gt;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subtreeRoot.left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maximumInSubtree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subtreeRoot.left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0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Segoe UI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Find the node in a subtree that is the successor to the root of the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subtree. If the successor node exists, then it is the node that has the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smallest data element in the right subtree of 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Segoe UI"/>
              </a:rPr>
              <a:t>subtreeRoot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Segoe UI"/>
              </a:rPr>
              <a:t>subtreeRoot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   the root of the subtree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the node in a subtree that is the successor to the root of the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subtree, or 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7F7F9F"/>
                </a:solidFill>
                <a:latin typeface="Segoe UI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if the root of the subtree has no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         successor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*/</a:t>
            </a:r>
          </a:p>
          <a:p>
            <a:r>
              <a:rPr lang="it-IT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it-IT" dirty="0">
                <a:solidFill>
                  <a:srgbClr val="000000"/>
                </a:solidFill>
                <a:latin typeface="Segoe UI"/>
              </a:rPr>
              <a:t> </a:t>
            </a:r>
            <a:r>
              <a:rPr lang="it-IT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it-IT" dirty="0">
                <a:solidFill>
                  <a:srgbClr val="000000"/>
                </a:solidFill>
                <a:latin typeface="Segoe UI"/>
              </a:rPr>
              <a:t> &lt;E&gt; Node&lt;E&gt; successorInSubtree(Node&lt;E&gt; subtreeRoot)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subtreeRoot.right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BinarySearchTree.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minimumInSubtree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subtreeRoot.right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285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delete a node in a BST there are 3 cases to consider: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deleting a leaf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deleting a node with one child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deleting a node with two children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Leaf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deleting a leaf node is easy because the leaf has no children</a:t>
            </a:r>
          </a:p>
          <a:p>
            <a:pPr lvl="1"/>
            <a:r>
              <a:rPr lang="en-US" dirty="0" smtClean="0"/>
              <a:t>simply remove the node from the tree</a:t>
            </a:r>
          </a:p>
          <a:p>
            <a:endParaRPr lang="en-US" dirty="0" smtClean="0"/>
          </a:p>
          <a:p>
            <a:r>
              <a:rPr lang="en-US" dirty="0" smtClean="0"/>
              <a:t>e.g., delete 93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028420" y="3544214"/>
            <a:ext cx="1072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93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Node with One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deleting a node with one child is also easy because of the structure of the BST</a:t>
            </a:r>
          </a:p>
          <a:p>
            <a:pPr lvl="1"/>
            <a:r>
              <a:rPr lang="en-US" dirty="0" smtClean="0"/>
              <a:t>remove the node by replacing it with its child</a:t>
            </a:r>
          </a:p>
          <a:p>
            <a:endParaRPr lang="en-US" dirty="0" smtClean="0"/>
          </a:p>
          <a:p>
            <a:r>
              <a:rPr lang="en-US" dirty="0" smtClean="0"/>
              <a:t>e.g., delete 83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61066" y="2507288"/>
            <a:ext cx="1067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83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Node with Two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deleting a node with two children is a little trickier</a:t>
            </a:r>
          </a:p>
          <a:p>
            <a:pPr lvl="1"/>
            <a:r>
              <a:rPr lang="en-US" dirty="0" smtClean="0"/>
              <a:t>can you see how to do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Node with Two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replace the node with </a:t>
            </a:r>
            <a:r>
              <a:rPr lang="en-US" dirty="0"/>
              <a:t>its </a:t>
            </a:r>
            <a:r>
              <a:rPr lang="en-US" dirty="0" err="1"/>
              <a:t>inorder</a:t>
            </a:r>
            <a:r>
              <a:rPr lang="en-US" dirty="0"/>
              <a:t> predecessor OR </a:t>
            </a:r>
            <a:r>
              <a:rPr lang="en-US" dirty="0" err="1" smtClean="0"/>
              <a:t>inorder</a:t>
            </a:r>
            <a:r>
              <a:rPr lang="en-US" dirty="0" smtClean="0"/>
              <a:t> </a:t>
            </a:r>
            <a:r>
              <a:rPr lang="en-US" dirty="0"/>
              <a:t>successor</a:t>
            </a:r>
            <a:endParaRPr lang="en-US" dirty="0" smtClean="0"/>
          </a:p>
          <a:p>
            <a:pPr lvl="1"/>
            <a:r>
              <a:rPr lang="en-US" dirty="0" smtClean="0"/>
              <a:t>call the node to be deleted Z</a:t>
            </a:r>
          </a:p>
          <a:p>
            <a:pPr lvl="1"/>
            <a:r>
              <a:rPr lang="en-US" dirty="0" smtClean="0"/>
              <a:t>find the </a:t>
            </a:r>
            <a:r>
              <a:rPr lang="en-US" dirty="0" err="1" smtClean="0"/>
              <a:t>inorder</a:t>
            </a:r>
            <a:r>
              <a:rPr lang="en-US" dirty="0" smtClean="0"/>
              <a:t> predecessor OR the </a:t>
            </a:r>
            <a:r>
              <a:rPr lang="en-US" dirty="0" err="1" smtClean="0"/>
              <a:t>inorder</a:t>
            </a:r>
            <a:r>
              <a:rPr lang="en-US" dirty="0" smtClean="0"/>
              <a:t> successor</a:t>
            </a:r>
          </a:p>
          <a:p>
            <a:pPr lvl="2"/>
            <a:r>
              <a:rPr lang="en-US" dirty="0" smtClean="0"/>
              <a:t>call this node </a:t>
            </a:r>
            <a:r>
              <a:rPr lang="en-US" dirty="0" smtClean="0"/>
              <a:t>Y</a:t>
            </a:r>
            <a:endParaRPr lang="en-US" dirty="0" smtClean="0"/>
          </a:p>
          <a:p>
            <a:pPr lvl="1"/>
            <a:r>
              <a:rPr lang="en-US" dirty="0" smtClean="0"/>
              <a:t>copy the data element of Y into the data element of Z</a:t>
            </a:r>
          </a:p>
          <a:p>
            <a:pPr lvl="1"/>
            <a:r>
              <a:rPr lang="en-US" dirty="0" smtClean="0"/>
              <a:t>delete Y</a:t>
            </a:r>
          </a:p>
          <a:p>
            <a:endParaRPr lang="en-US" dirty="0" smtClean="0"/>
          </a:p>
          <a:p>
            <a:r>
              <a:rPr lang="en-US" dirty="0" smtClean="0"/>
              <a:t>e.g., delete 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 (BST)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tree from the previous slide is a special kind of binary tree called a </a:t>
            </a:r>
            <a:r>
              <a:rPr lang="en-US" i="1" dirty="0" smtClean="0"/>
              <a:t>binary search tree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a binary search tree: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all nodes in the left </a:t>
            </a:r>
            <a:r>
              <a:rPr lang="en-US" dirty="0" err="1" smtClean="0"/>
              <a:t>subtree</a:t>
            </a:r>
            <a:r>
              <a:rPr lang="en-US" dirty="0" smtClean="0"/>
              <a:t> have data elements that are less than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all nodes in the right </a:t>
            </a:r>
            <a:r>
              <a:rPr lang="en-US" dirty="0" err="1" smtClean="0"/>
              <a:t>subtree</a:t>
            </a:r>
            <a:r>
              <a:rPr lang="en-US" dirty="0" smtClean="0"/>
              <a:t> have data elements that are greater than the data element of the root node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rules 1 and 2 apply recursively to every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25915" y="203008"/>
            <a:ext cx="369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</a:t>
            </a:r>
            <a:r>
              <a:rPr lang="en-US" dirty="0" smtClean="0">
                <a:latin typeface="+mn-lt"/>
              </a:rPr>
              <a:t>50 using </a:t>
            </a:r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 predecessor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17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35074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68510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84129" y="4005070"/>
            <a:ext cx="1363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inorder</a:t>
            </a:r>
            <a:endParaRPr lang="en-US" dirty="0" smtClean="0">
              <a:solidFill>
                <a:schemeClr val="accent4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prede</a:t>
            </a:r>
            <a:r>
              <a:rPr lang="en-US" dirty="0" smtClean="0">
                <a:solidFill>
                  <a:schemeClr val="accent4"/>
                </a:solidFill>
                <a:latin typeface="+mn-lt"/>
              </a:rPr>
              <a:t>cessor</a:t>
            </a:r>
            <a:endParaRPr lang="en-US" dirty="0" smtClean="0">
              <a:solidFill>
                <a:schemeClr val="accent4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to Z</a:t>
            </a:r>
          </a:p>
        </p:txBody>
      </p:sp>
    </p:spTree>
    <p:extLst>
      <p:ext uri="{BB962C8B-B14F-4D97-AF65-F5344CB8AC3E}">
        <p14:creationId xmlns:p14="http://schemas.microsoft.com/office/powerpoint/2010/main" val="211644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99CC"/>
                </a:solidFill>
              </a:rPr>
              <a:t>44</a:t>
            </a:r>
            <a:endParaRPr lang="en-CA" sz="2400" dirty="0">
              <a:solidFill>
                <a:srgbClr val="FF99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91650" y="491043"/>
            <a:ext cx="2235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99CC"/>
                </a:solidFill>
                <a:latin typeface="+mn-lt"/>
              </a:rPr>
              <a:t>copy Y data to Z data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68510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84129" y="4005070"/>
            <a:ext cx="1363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inorder</a:t>
            </a:r>
            <a:endParaRPr lang="en-US" dirty="0" smtClean="0">
              <a:solidFill>
                <a:schemeClr val="accent4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prede</a:t>
            </a:r>
            <a:r>
              <a:rPr lang="en-US" dirty="0" smtClean="0">
                <a:solidFill>
                  <a:schemeClr val="accent4"/>
                </a:solidFill>
                <a:latin typeface="+mn-lt"/>
              </a:rPr>
              <a:t>cessor</a:t>
            </a:r>
            <a:endParaRPr lang="en-US" dirty="0" smtClean="0">
              <a:solidFill>
                <a:schemeClr val="accent4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to 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535074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1919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535074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31825" y="2507288"/>
            <a:ext cx="973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68510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5427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endCxn id="29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4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25915" y="203008"/>
            <a:ext cx="3452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</a:t>
            </a:r>
            <a:r>
              <a:rPr lang="en-US" dirty="0" smtClean="0">
                <a:latin typeface="+mn-lt"/>
              </a:rPr>
              <a:t>50 using </a:t>
            </a:r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 successor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02428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63284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83965" y="4005070"/>
            <a:ext cx="1121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+mn-lt"/>
              </a:rPr>
              <a:t>inorder</a:t>
            </a:r>
            <a:endParaRPr lang="en-US" dirty="0" smtClean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successor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to Z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99CC"/>
                </a:solidFill>
              </a:rPr>
              <a:t>51</a:t>
            </a:r>
            <a:endParaRPr lang="en-CA" sz="2400" dirty="0">
              <a:solidFill>
                <a:srgbClr val="FF99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02428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63284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83965" y="4005070"/>
            <a:ext cx="1121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+mn-lt"/>
              </a:rPr>
              <a:t>inorder</a:t>
            </a:r>
            <a:endParaRPr lang="en-US" dirty="0" smtClean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successor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to 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41245" y="491043"/>
            <a:ext cx="2235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99CC"/>
                </a:solidFill>
                <a:latin typeface="+mn-lt"/>
              </a:rPr>
              <a:t>copy Y data to Z data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02428" y="100950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63284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47804" y="2507288"/>
            <a:ext cx="973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Y</a:t>
            </a: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33887" y="314096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3887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7923" y="364502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214463" y="422110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214463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8499" y="472515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7394755" y="3789052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 rot="5400000">
            <a:off x="1115578" y="1239934"/>
            <a:ext cx="2822743" cy="40900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5400000">
            <a:off x="4139945" y="1556775"/>
            <a:ext cx="5184631" cy="4781378"/>
          </a:xfrm>
          <a:prstGeom prst="ellipse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45469" y="556719"/>
            <a:ext cx="20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right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subtree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(all elements &gt; 50)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15550" y="951899"/>
            <a:ext cx="20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left </a:t>
            </a:r>
            <a:r>
              <a:rPr lang="en-US" dirty="0" smtClean="0">
                <a:solidFill>
                  <a:schemeClr val="accent4"/>
                </a:solidFill>
                <a:latin typeface="+mn-lt"/>
              </a:rPr>
              <a:t>subtree</a:t>
            </a:r>
          </a:p>
          <a:p>
            <a:pPr algn="ctr"/>
            <a:r>
              <a:rPr lang="en-US" dirty="0" smtClean="0">
                <a:solidFill>
                  <a:schemeClr val="accent4"/>
                </a:solidFill>
                <a:latin typeface="+mn-lt"/>
              </a:rPr>
              <a:t>(all elements &lt; 50)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14393" y="3155375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14393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38429" y="3659431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44" idx="0"/>
          </p:cNvCxnSpPr>
          <p:nvPr/>
        </p:nvCxnSpPr>
        <p:spPr>
          <a:xfrm flipH="1">
            <a:off x="4838429" y="2723327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004704" y="5301223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76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04704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28740" y="5805279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endCxn id="62" idx="0"/>
          </p:cNvCxnSpPr>
          <p:nvPr/>
        </p:nvCxnSpPr>
        <p:spPr>
          <a:xfrm>
            <a:off x="6184996" y="4869175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BST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types of data elements can a BST hold?</a:t>
            </a:r>
          </a:p>
          <a:p>
            <a:pPr lvl="1"/>
            <a:r>
              <a:rPr lang="en-US" dirty="0" smtClean="0"/>
              <a:t>hint: we need to be able to perform comparisons such as less than, greater than, and equal to with the data elements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solidFill>
                <a:srgbClr val="7F0055"/>
              </a:solidFill>
              <a:latin typeface="Segoe UI"/>
            </a:endParaRPr>
          </a:p>
          <a:p>
            <a:endParaRPr lang="en-US" dirty="0">
              <a:solidFill>
                <a:srgbClr val="7F0055"/>
              </a:solidFill>
              <a:latin typeface="Segoe UI"/>
            </a:endParaRPr>
          </a:p>
          <a:p>
            <a:endParaRPr lang="en-US" dirty="0" smtClean="0">
              <a:solidFill>
                <a:srgbClr val="7F0055"/>
              </a:solidFill>
              <a:latin typeface="Segoe UI"/>
            </a:endParaRPr>
          </a:p>
          <a:p>
            <a:endParaRPr lang="en-US" dirty="0">
              <a:solidFill>
                <a:srgbClr val="7F0055"/>
              </a:solidFill>
              <a:latin typeface="Segoe UI"/>
            </a:endParaRPr>
          </a:p>
          <a:p>
            <a:endParaRPr lang="en-US" dirty="0" smtClean="0">
              <a:solidFill>
                <a:srgbClr val="7F0055"/>
              </a:solidFill>
              <a:latin typeface="Segoe UI"/>
            </a:endParaRPr>
          </a:p>
          <a:p>
            <a:endParaRPr lang="en-US" dirty="0">
              <a:solidFill>
                <a:srgbClr val="7F0055"/>
              </a:solidFill>
              <a:latin typeface="Segoe UI"/>
            </a:endParaRPr>
          </a:p>
          <a:p>
            <a:endParaRPr lang="en-US" dirty="0" smtClean="0">
              <a:solidFill>
                <a:srgbClr val="7F0055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BinarySearchTree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&lt;E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extends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Comparable&lt;?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super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E&gt;&gt; {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4975248" y="1412755"/>
            <a:ext cx="172821" cy="328359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21108" y="3414731"/>
            <a:ext cx="4481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egoe UI Semibold" panose="020B0702040204020203" pitchFamily="34" charset="0"/>
              </a:rPr>
              <a:t>E</a:t>
            </a:r>
            <a:r>
              <a:rPr lang="en-US" dirty="0" smtClean="0">
                <a:latin typeface="+mn-lt"/>
              </a:rPr>
              <a:t> must implement </a:t>
            </a:r>
            <a:r>
              <a:rPr lang="en-US" dirty="0" smtClean="0">
                <a:latin typeface="Segoe UI Semibold" panose="020B0702040204020203" pitchFamily="34" charset="0"/>
              </a:rPr>
              <a:t>Comparable&lt;G&gt;</a:t>
            </a:r>
            <a:r>
              <a:rPr lang="en-US" dirty="0" smtClean="0">
                <a:latin typeface="+mn-lt"/>
              </a:rPr>
              <a:t> where</a:t>
            </a:r>
          </a:p>
          <a:p>
            <a:r>
              <a:rPr lang="en-US" dirty="0" smtClean="0">
                <a:latin typeface="Segoe UI Semibold" panose="020B0702040204020203" pitchFamily="34" charset="0"/>
              </a:rPr>
              <a:t>G</a:t>
            </a:r>
            <a:r>
              <a:rPr lang="en-US" dirty="0" smtClean="0">
                <a:latin typeface="+mn-lt"/>
              </a:rPr>
              <a:t> is either </a:t>
            </a:r>
            <a:r>
              <a:rPr lang="en-US" dirty="0" smtClean="0">
                <a:latin typeface="Segoe UI Semibold" panose="020B0702040204020203" pitchFamily="34" charset="0"/>
              </a:rPr>
              <a:t>E</a:t>
            </a:r>
            <a:r>
              <a:rPr lang="en-US" dirty="0" smtClean="0">
                <a:latin typeface="+mn-lt"/>
              </a:rPr>
              <a:t> or an ancestor of </a:t>
            </a:r>
            <a:r>
              <a:rPr lang="en-US" dirty="0" smtClean="0">
                <a:latin typeface="Segoe UI Semibold" panose="020B0702040204020203" pitchFamily="34" charset="0"/>
              </a:rPr>
              <a:t>E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399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BST: Nodes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need a node class that:</a:t>
            </a:r>
          </a:p>
          <a:p>
            <a:pPr lvl="1"/>
            <a:r>
              <a:rPr lang="en-US" dirty="0" smtClean="0"/>
              <a:t>has-a data</a:t>
            </a:r>
            <a:r>
              <a:rPr lang="en-US" dirty="0" smtClean="0"/>
              <a:t> element</a:t>
            </a:r>
          </a:p>
          <a:p>
            <a:pPr lvl="1"/>
            <a:r>
              <a:rPr lang="en-US" dirty="0" smtClean="0"/>
              <a:t>has-a link to the left subtree</a:t>
            </a:r>
          </a:p>
          <a:p>
            <a:pPr lvl="1"/>
            <a:r>
              <a:rPr lang="en-US" dirty="0" smtClean="0"/>
              <a:t>has-a link to the right subtree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4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BinarySearchTree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&lt;E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extends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Comparable&lt;?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super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E&gt;&gt;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Node&lt;E&gt;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E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data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Node&lt;E&gt;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left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Node&lt;E&gt;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right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 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Create a node with the given data element. The left and right child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nodes are set to null.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data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           the element to store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Node(E data)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data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data;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left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right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05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BST: </a:t>
            </a:r>
            <a:r>
              <a:rPr lang="en-US" dirty="0" smtClean="0"/>
              <a:t>Fields and </a:t>
            </a:r>
            <a:r>
              <a:rPr lang="en-US" dirty="0" err="1" smtClean="0"/>
              <a:t>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BST has-a root node</a:t>
            </a:r>
          </a:p>
          <a:p>
            <a:endParaRPr lang="en-US" dirty="0"/>
          </a:p>
          <a:p>
            <a:r>
              <a:rPr lang="en-US" dirty="0" smtClean="0"/>
              <a:t>creating an empty BST should set the root node to null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020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13704</TotalTime>
  <Words>1663</Words>
  <Application>Microsoft Office PowerPoint</Application>
  <PresentationFormat>On-screen Show (4:3)</PresentationFormat>
  <Paragraphs>412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Origin</vt:lpstr>
      <vt:lpstr>1_Origin</vt:lpstr>
      <vt:lpstr>Binary Search Trees</vt:lpstr>
      <vt:lpstr>PowerPoint Presentation</vt:lpstr>
      <vt:lpstr>Binary Search Trees (BST)</vt:lpstr>
      <vt:lpstr>PowerPoint Presentation</vt:lpstr>
      <vt:lpstr>Implementing a BST</vt:lpstr>
      <vt:lpstr>PowerPoint Presentation</vt:lpstr>
      <vt:lpstr>Implementing a BST: Nodes</vt:lpstr>
      <vt:lpstr>PowerPoint Presentation</vt:lpstr>
      <vt:lpstr>Implementing a BST: Fields and Ctor</vt:lpstr>
      <vt:lpstr>PowerPoint Presentation</vt:lpstr>
      <vt:lpstr>Implementing a BST: Adding elements</vt:lpstr>
      <vt:lpstr>PowerPoint Presentation</vt:lpstr>
      <vt:lpstr>PowerPoint Presentation</vt:lpstr>
      <vt:lpstr>Predecessors and Successors in a BST</vt:lpstr>
      <vt:lpstr>PowerPoint Presentation</vt:lpstr>
      <vt:lpstr>Predecessors and Successors in a BST</vt:lpstr>
      <vt:lpstr>PowerPoint Presentation</vt:lpstr>
      <vt:lpstr>PowerPoint Presentation</vt:lpstr>
      <vt:lpstr>PowerPoint Presentation</vt:lpstr>
      <vt:lpstr>PowerPoint Presentation</vt:lpstr>
      <vt:lpstr>Deletion from a BST</vt:lpstr>
      <vt:lpstr>Deleting a Leaf Node</vt:lpstr>
      <vt:lpstr>PowerPoint Presentation</vt:lpstr>
      <vt:lpstr>PowerPoint Presentation</vt:lpstr>
      <vt:lpstr>Deleting a Node with One Child</vt:lpstr>
      <vt:lpstr>PowerPoint Presentation</vt:lpstr>
      <vt:lpstr>PowerPoint Presentation</vt:lpstr>
      <vt:lpstr>Deleting a Node with Two Children</vt:lpstr>
      <vt:lpstr>Deleting a Node with Two Children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1027</cp:revision>
  <dcterms:created xsi:type="dcterms:W3CDTF">2006-08-16T00:00:00Z</dcterms:created>
  <dcterms:modified xsi:type="dcterms:W3CDTF">2015-04-08T00:01:12Z</dcterms:modified>
</cp:coreProperties>
</file>