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14" r:id="rId2"/>
    <p:sldMasterId id="2147484326" r:id="rId3"/>
  </p:sldMasterIdLst>
  <p:notesMasterIdLst>
    <p:notesMasterId r:id="rId39"/>
  </p:notesMasterIdLst>
  <p:handoutMasterIdLst>
    <p:handoutMasterId r:id="rId40"/>
  </p:handoutMasterIdLst>
  <p:sldIdLst>
    <p:sldId id="768" r:id="rId4"/>
    <p:sldId id="840" r:id="rId5"/>
    <p:sldId id="769" r:id="rId6"/>
    <p:sldId id="772" r:id="rId7"/>
    <p:sldId id="771" r:id="rId8"/>
    <p:sldId id="773" r:id="rId9"/>
    <p:sldId id="770" r:id="rId10"/>
    <p:sldId id="775" r:id="rId11"/>
    <p:sldId id="774" r:id="rId12"/>
    <p:sldId id="776" r:id="rId13"/>
    <p:sldId id="777" r:id="rId14"/>
    <p:sldId id="778" r:id="rId15"/>
    <p:sldId id="779" r:id="rId16"/>
    <p:sldId id="780" r:id="rId17"/>
    <p:sldId id="781" r:id="rId18"/>
    <p:sldId id="782" r:id="rId19"/>
    <p:sldId id="783" r:id="rId20"/>
    <p:sldId id="784" r:id="rId21"/>
    <p:sldId id="785" r:id="rId22"/>
    <p:sldId id="786" r:id="rId23"/>
    <p:sldId id="788" r:id="rId24"/>
    <p:sldId id="789" r:id="rId25"/>
    <p:sldId id="841" r:id="rId26"/>
    <p:sldId id="842" r:id="rId27"/>
    <p:sldId id="843" r:id="rId28"/>
    <p:sldId id="844" r:id="rId29"/>
    <p:sldId id="845" r:id="rId30"/>
    <p:sldId id="846" r:id="rId31"/>
    <p:sldId id="847" r:id="rId32"/>
    <p:sldId id="848" r:id="rId33"/>
    <p:sldId id="849" r:id="rId34"/>
    <p:sldId id="790" r:id="rId35"/>
    <p:sldId id="791" r:id="rId36"/>
    <p:sldId id="792" r:id="rId37"/>
    <p:sldId id="79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32" d="100"/>
          <a:sy n="132" d="100"/>
        </p:scale>
        <p:origin x="-1020" y="-78"/>
      </p:cViewPr>
      <p:guideLst>
        <p:guide orient="horz" pos="3720"/>
        <p:guide orient="horz" pos="2160"/>
        <p:guide orient="horz" pos="3539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05/04/2015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5D12C-3AF0-40A5-94F7-CBF51ED916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0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04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69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7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6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21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8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1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2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29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31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05/04/2015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55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5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77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>
                <a:solidFill>
                  <a:srgbClr val="F8F8F8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9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63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6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1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1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>
                <a:solidFill>
                  <a:srgbClr val="F8F8F8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05/04/2015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98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>
                <a:solidFill>
                  <a:srgbClr val="000000"/>
                </a:solidFill>
              </a:rPr>
              <a:pPr>
                <a:defRPr/>
              </a:pPr>
              <a:t>4/5/2015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.fltmaps.com/en" TargetMode="External"/><Relationship Id="rId2" Type="http://schemas.openxmlformats.org/officeDocument/2006/relationships/hyperlink" Target="http://friend-wheel.com/flashwheel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sualcomplexity.com/vc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Trees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a tree means that every node is the root of a 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800000">
            <a:off x="960758" y="1450381"/>
            <a:ext cx="1957466" cy="28821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34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03619" y="43460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3208294" y="1247370"/>
            <a:ext cx="2719751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29622" y="48115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4616474" y="2386983"/>
            <a:ext cx="4896595" cy="352420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6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04606" y="11682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5426193" y="3196707"/>
            <a:ext cx="3871447" cy="29299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88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92964" y="235660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2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2474153" y="3001756"/>
            <a:ext cx="1315344" cy="10369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23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33165" y="424992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8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binary tree is a tree where each node has at most two children</a:t>
            </a:r>
          </a:p>
          <a:p>
            <a:pPr lvl="1"/>
            <a:r>
              <a:rPr lang="en-US" dirty="0" smtClean="0"/>
              <a:t>very common in computer science</a:t>
            </a:r>
            <a:endParaRPr lang="en-US" dirty="0"/>
          </a:p>
          <a:p>
            <a:pPr lvl="1"/>
            <a:r>
              <a:rPr lang="en-US" dirty="0" smtClean="0"/>
              <a:t>many variations</a:t>
            </a:r>
          </a:p>
          <a:p>
            <a:r>
              <a:rPr lang="en-US" dirty="0" smtClean="0"/>
              <a:t>traditionally, the children nodes are called the left node and the right node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91123" y="145947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04068" y="1459471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66987" y="248360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37834" y="248360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38234" y="252425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graph </a:t>
            </a:r>
            <a:r>
              <a:rPr lang="en-US" dirty="0"/>
              <a:t>is a data structure made up of nodes</a:t>
            </a:r>
          </a:p>
          <a:p>
            <a:pPr lvl="1"/>
            <a:r>
              <a:rPr lang="en-US" dirty="0"/>
              <a:t>each node stores data</a:t>
            </a:r>
          </a:p>
          <a:p>
            <a:pPr lvl="1"/>
            <a:r>
              <a:rPr lang="en-US" dirty="0"/>
              <a:t>each node has links to zero or more </a:t>
            </a:r>
            <a:r>
              <a:rPr lang="en-US" dirty="0" smtClean="0"/>
              <a:t>nodes</a:t>
            </a:r>
            <a:endParaRPr lang="en-US" dirty="0"/>
          </a:p>
          <a:p>
            <a:pPr lvl="2"/>
            <a:r>
              <a:rPr lang="en-US" dirty="0" smtClean="0"/>
              <a:t>in graph theory the links are normally called </a:t>
            </a:r>
            <a:r>
              <a:rPr lang="en-US" i="1" dirty="0" smtClean="0"/>
              <a:t>edges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graphs occur frequently in a wide variety of real-world problems</a:t>
            </a:r>
          </a:p>
          <a:p>
            <a:pPr lvl="1"/>
            <a:r>
              <a:rPr lang="en-US" dirty="0" smtClean="0"/>
              <a:t>social network analysis</a:t>
            </a:r>
          </a:p>
          <a:p>
            <a:pPr lvl="2"/>
            <a:r>
              <a:rPr lang="en-US" dirty="0" smtClean="0"/>
              <a:t>e.g., six-degrees-of-Kevin-Bacon, </a:t>
            </a:r>
            <a:r>
              <a:rPr lang="en-US" dirty="0" smtClean="0">
                <a:hlinkClick r:id="rId2"/>
              </a:rPr>
              <a:t>Facebook Friend Wheel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transportation networks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ac.fltmaps.com/en</a:t>
            </a:r>
            <a:endParaRPr lang="en-US" dirty="0" smtClean="0"/>
          </a:p>
          <a:p>
            <a:pPr lvl="1"/>
            <a:r>
              <a:rPr lang="en-US" dirty="0" smtClean="0"/>
              <a:t>many other examples</a:t>
            </a:r>
          </a:p>
          <a:p>
            <a:pPr lvl="2"/>
            <a:r>
              <a:rPr lang="en-US" dirty="0">
                <a:hlinkClick r:id="rId4"/>
              </a:rPr>
              <a:t>http://www.visualcomplexity.com/vc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36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trees leads naturally to recursive algorithms that operate on trees</a:t>
            </a:r>
          </a:p>
          <a:p>
            <a:r>
              <a:rPr lang="en-US" dirty="0" smtClean="0"/>
              <a:t>for example, suppose that you want to search a binary tree for a particular element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static &lt;E&gt; </a:t>
            </a:r>
            <a:r>
              <a:rPr lang="en-US" dirty="0" err="1" smtClean="0"/>
              <a:t>boolean</a:t>
            </a:r>
            <a:r>
              <a:rPr lang="en-US" dirty="0" smtClean="0"/>
              <a:t> contains(E element, Node&lt;E&gt; node) {</a:t>
            </a:r>
          </a:p>
          <a:p>
            <a:r>
              <a:rPr lang="en-US" dirty="0" smtClean="0"/>
              <a:t>  if (node == null) {</a:t>
            </a:r>
          </a:p>
          <a:p>
            <a:r>
              <a:rPr lang="en-US" dirty="0"/>
              <a:t> </a:t>
            </a:r>
            <a:r>
              <a:rPr lang="en-US" dirty="0" smtClean="0"/>
              <a:t>   return false;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element.equals</a:t>
            </a:r>
            <a:r>
              <a:rPr lang="en-US" dirty="0" smtClean="0"/>
              <a:t>(</a:t>
            </a:r>
            <a:r>
              <a:rPr lang="en-US" dirty="0" err="1" smtClean="0"/>
              <a:t>node.data</a:t>
            </a:r>
            <a:r>
              <a:rPr lang="en-US" dirty="0" smtClean="0"/>
              <a:t>))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inLeftTree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node.left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inLeftTree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inRightTree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node.right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return </a:t>
            </a:r>
            <a:r>
              <a:rPr lang="en-US" dirty="0" err="1" smtClean="0"/>
              <a:t>inRightTree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7221922" y="2334467"/>
            <a:ext cx="115214" cy="86410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221922" y="3371393"/>
            <a:ext cx="115214" cy="103692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7221922" y="4581140"/>
            <a:ext cx="115214" cy="5184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4743" y="2581853"/>
            <a:ext cx="149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root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4743" y="3566690"/>
            <a:ext cx="140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left</a:t>
            </a:r>
          </a:p>
          <a:p>
            <a:r>
              <a:rPr lang="en-US" dirty="0" smtClean="0">
                <a:latin typeface="+mn-lt"/>
              </a:rPr>
              <a:t>subtree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4743" y="4517205"/>
            <a:ext cx="1558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right</a:t>
            </a:r>
          </a:p>
          <a:p>
            <a:r>
              <a:rPr lang="en-US" dirty="0" smtClean="0">
                <a:latin typeface="+mn-lt"/>
              </a:rPr>
              <a:t>subtree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9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6422" y="43343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t.contains</a:t>
            </a:r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(93)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84696" y="100950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50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8329" y="216164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27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8828" y="403642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8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54583" y="403642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44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40362" y="219557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73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64911" y="324433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83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trees are special cases of graphs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tree is a data structure made up of nodes</a:t>
            </a:r>
          </a:p>
          <a:p>
            <a:pPr lvl="1"/>
            <a:r>
              <a:rPr lang="en-US" dirty="0" smtClean="0"/>
              <a:t>each node stores data</a:t>
            </a:r>
          </a:p>
          <a:p>
            <a:pPr lvl="1"/>
            <a:r>
              <a:rPr lang="en-US" dirty="0" smtClean="0"/>
              <a:t>each node has links to zero or more nodes in the next level of the tree</a:t>
            </a:r>
          </a:p>
          <a:p>
            <a:pPr lvl="2"/>
            <a:r>
              <a:rPr lang="en-US" dirty="0" smtClean="0"/>
              <a:t>children of the node</a:t>
            </a:r>
          </a:p>
          <a:p>
            <a:pPr lvl="1"/>
            <a:r>
              <a:rPr lang="en-US" dirty="0" smtClean="0"/>
              <a:t>each node has exactly one parent node</a:t>
            </a:r>
          </a:p>
          <a:p>
            <a:pPr lvl="2"/>
            <a:r>
              <a:rPr lang="en-US" dirty="0" smtClean="0"/>
              <a:t>except for the root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30847" y="509960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74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09367" y="51572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93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visiting every element of the tree can also be done recursively</a:t>
            </a:r>
          </a:p>
          <a:p>
            <a:r>
              <a:rPr lang="en-US" dirty="0" smtClean="0"/>
              <a:t>3 possibilities based on when the root is visited</a:t>
            </a:r>
          </a:p>
          <a:p>
            <a:pPr lvl="1"/>
            <a:r>
              <a:rPr lang="en-US" dirty="0" err="1" smtClean="0"/>
              <a:t>inorder</a:t>
            </a:r>
            <a:endParaRPr lang="en-US" dirty="0" smtClean="0"/>
          </a:p>
          <a:p>
            <a:pPr lvl="2"/>
            <a:r>
              <a:rPr lang="en-US" dirty="0" smtClean="0"/>
              <a:t>visit left child, then root, then right child</a:t>
            </a:r>
          </a:p>
          <a:p>
            <a:pPr lvl="1"/>
            <a:r>
              <a:rPr lang="en-US" dirty="0" smtClean="0"/>
              <a:t>preorder</a:t>
            </a:r>
          </a:p>
          <a:p>
            <a:pPr lvl="2"/>
            <a:r>
              <a:rPr lang="en-US" dirty="0" smtClean="0"/>
              <a:t>visit root, then left child, then right child</a:t>
            </a:r>
          </a:p>
          <a:p>
            <a:pPr lvl="1"/>
            <a:r>
              <a:rPr lang="en-US" dirty="0" err="1" smtClean="0"/>
              <a:t>postorder</a:t>
            </a:r>
            <a:endParaRPr lang="en-US" dirty="0" smtClean="0"/>
          </a:p>
          <a:p>
            <a:pPr lvl="2"/>
            <a:r>
              <a:rPr lang="en-US" dirty="0" smtClean="0"/>
              <a:t>visit left child, then right child, then root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574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74,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69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preorder: 50, 27, 8, 44, 73, 83, 74,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80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postorder</a:t>
            </a:r>
            <a:r>
              <a:rPr lang="en-US" dirty="0" smtClean="0">
                <a:latin typeface="+mn-lt"/>
              </a:rPr>
              <a:t>: 8, 44, 27, 74, 93, 83, 73, 50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2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 flipV="1">
            <a:off x="1173187" y="663864"/>
            <a:ext cx="7313490" cy="4709346"/>
            <a:chOff x="1173187" y="663864"/>
            <a:chExt cx="7313490" cy="4709346"/>
          </a:xfrm>
        </p:grpSpPr>
        <p:sp>
          <p:nvSpPr>
            <p:cNvPr id="5" name="Rectangle 4"/>
            <p:cNvSpPr/>
            <p:nvPr/>
          </p:nvSpPr>
          <p:spPr>
            <a:xfrm>
              <a:off x="4247964" y="66386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50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4796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01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3187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79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726" y="168901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34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94743" y="273179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88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66533" y="274175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67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86183" y="273761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23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7060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5502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99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38605" y="3778683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99132" y="377464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56173" y="4811568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16700" y="480752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5" idx="2"/>
              <a:endCxn id="9" idx="0"/>
            </p:cNvCxnSpPr>
            <p:nvPr/>
          </p:nvCxnSpPr>
          <p:spPr>
            <a:xfrm flipH="1">
              <a:off x="2381762" y="1225506"/>
              <a:ext cx="2190238" cy="4635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2"/>
              <a:endCxn id="7" idx="0"/>
            </p:cNvCxnSpPr>
            <p:nvPr/>
          </p:nvCxnSpPr>
          <p:spPr>
            <a:xfrm>
              <a:off x="4572000" y="1225506"/>
              <a:ext cx="230505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6" idx="0"/>
            </p:cNvCxnSpPr>
            <p:nvPr/>
          </p:nvCxnSpPr>
          <p:spPr>
            <a:xfrm>
              <a:off x="4572000" y="1225506"/>
              <a:ext cx="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2"/>
              <a:endCxn id="8" idx="0"/>
            </p:cNvCxnSpPr>
            <p:nvPr/>
          </p:nvCxnSpPr>
          <p:spPr>
            <a:xfrm flipH="1">
              <a:off x="1497223" y="2250654"/>
              <a:ext cx="884539" cy="4870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6" idx="2"/>
              <a:endCxn id="12" idx="0"/>
            </p:cNvCxnSpPr>
            <p:nvPr/>
          </p:nvCxnSpPr>
          <p:spPr>
            <a:xfrm flipH="1">
              <a:off x="3110219" y="2265177"/>
              <a:ext cx="1461781" cy="4724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6" idx="2"/>
              <a:endCxn id="14" idx="0"/>
            </p:cNvCxnSpPr>
            <p:nvPr/>
          </p:nvCxnSpPr>
          <p:spPr>
            <a:xfrm flipH="1">
              <a:off x="4089538" y="2265177"/>
              <a:ext cx="482462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6" idx="2"/>
              <a:endCxn id="13" idx="0"/>
            </p:cNvCxnSpPr>
            <p:nvPr/>
          </p:nvCxnSpPr>
          <p:spPr>
            <a:xfrm>
              <a:off x="4572000" y="2265177"/>
              <a:ext cx="479096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6" idx="2"/>
              <a:endCxn id="11" idx="0"/>
            </p:cNvCxnSpPr>
            <p:nvPr/>
          </p:nvCxnSpPr>
          <p:spPr>
            <a:xfrm>
              <a:off x="4572000" y="2265177"/>
              <a:ext cx="1418569" cy="4765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0" idx="2"/>
              <a:endCxn id="16" idx="0"/>
            </p:cNvCxnSpPr>
            <p:nvPr/>
          </p:nvCxnSpPr>
          <p:spPr>
            <a:xfrm flipH="1">
              <a:off x="7223168" y="3293439"/>
              <a:ext cx="495611" cy="481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2"/>
              <a:endCxn id="15" idx="0"/>
            </p:cNvCxnSpPr>
            <p:nvPr/>
          </p:nvCxnSpPr>
          <p:spPr>
            <a:xfrm>
              <a:off x="7718779" y="3293439"/>
              <a:ext cx="443862" cy="485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6" idx="2"/>
              <a:endCxn id="18" idx="0"/>
            </p:cNvCxnSpPr>
            <p:nvPr/>
          </p:nvCxnSpPr>
          <p:spPr>
            <a:xfrm flipH="1">
              <a:off x="6740736" y="4336284"/>
              <a:ext cx="482432" cy="4712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6" idx="2"/>
              <a:endCxn id="17" idx="0"/>
            </p:cNvCxnSpPr>
            <p:nvPr/>
          </p:nvCxnSpPr>
          <p:spPr>
            <a:xfrm>
              <a:off x="7223168" y="4336284"/>
              <a:ext cx="457041" cy="4752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" idx="2"/>
              <a:endCxn id="10" idx="0"/>
            </p:cNvCxnSpPr>
            <p:nvPr/>
          </p:nvCxnSpPr>
          <p:spPr>
            <a:xfrm>
              <a:off x="6877050" y="2265177"/>
              <a:ext cx="841729" cy="4666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33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root of the tree is the node that has no parent node</a:t>
            </a:r>
          </a:p>
          <a:p>
            <a:r>
              <a:rPr lang="en-US" dirty="0" smtClean="0"/>
              <a:t>all algorithms start at the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71372" y="678292"/>
            <a:ext cx="60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04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node without any children is called a leaf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79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67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23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33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99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1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83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</a:t>
            </a:r>
            <a:endParaRPr lang="en-CA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26155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3915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8470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0028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950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69668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9141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91573" y="486454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4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13675</TotalTime>
  <Words>753</Words>
  <Application>Microsoft Office PowerPoint</Application>
  <PresentationFormat>On-screen Show (4:3)</PresentationFormat>
  <Paragraphs>373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Origin</vt:lpstr>
      <vt:lpstr>Office Theme</vt:lpstr>
      <vt:lpstr>1_Origin</vt:lpstr>
      <vt:lpstr>Trees</vt:lpstr>
      <vt:lpstr>Graphs</vt:lpstr>
      <vt:lpstr>Trees</vt:lpstr>
      <vt:lpstr>PowerPoint Presentation</vt:lpstr>
      <vt:lpstr>PowerPoint Presentation</vt:lpstr>
      <vt:lpstr>Trees</vt:lpstr>
      <vt:lpstr>PowerPoint Presentation</vt:lpstr>
      <vt:lpstr>Trees</vt:lpstr>
      <vt:lpstr>PowerPoint Presentation</vt:lpstr>
      <vt:lpstr>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Tree</vt:lpstr>
      <vt:lpstr>PowerPoint Presentation</vt:lpstr>
      <vt:lpstr>PowerPoint Presentation</vt:lpstr>
      <vt:lpstr>PowerPoint Presentation</vt:lpstr>
      <vt:lpstr>PowerPoint Presentation</vt:lpstr>
      <vt:lpstr>Binary Tree Algorithms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1023</cp:revision>
  <dcterms:created xsi:type="dcterms:W3CDTF">2006-08-16T00:00:00Z</dcterms:created>
  <dcterms:modified xsi:type="dcterms:W3CDTF">2015-04-06T00:54:00Z</dcterms:modified>
</cp:coreProperties>
</file>