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  <p:sldMasterId id="2147484314" r:id="rId2"/>
    <p:sldMasterId id="2147484326" r:id="rId3"/>
  </p:sldMasterIdLst>
  <p:notesMasterIdLst>
    <p:notesMasterId r:id="rId39"/>
  </p:notesMasterIdLst>
  <p:handoutMasterIdLst>
    <p:handoutMasterId r:id="rId40"/>
  </p:handoutMasterIdLst>
  <p:sldIdLst>
    <p:sldId id="768" r:id="rId4"/>
    <p:sldId id="840" r:id="rId5"/>
    <p:sldId id="769" r:id="rId6"/>
    <p:sldId id="772" r:id="rId7"/>
    <p:sldId id="771" r:id="rId8"/>
    <p:sldId id="773" r:id="rId9"/>
    <p:sldId id="770" r:id="rId10"/>
    <p:sldId id="775" r:id="rId11"/>
    <p:sldId id="774" r:id="rId12"/>
    <p:sldId id="776" r:id="rId13"/>
    <p:sldId id="777" r:id="rId14"/>
    <p:sldId id="778" r:id="rId15"/>
    <p:sldId id="779" r:id="rId16"/>
    <p:sldId id="780" r:id="rId17"/>
    <p:sldId id="781" r:id="rId18"/>
    <p:sldId id="782" r:id="rId19"/>
    <p:sldId id="783" r:id="rId20"/>
    <p:sldId id="784" r:id="rId21"/>
    <p:sldId id="785" r:id="rId22"/>
    <p:sldId id="786" r:id="rId23"/>
    <p:sldId id="788" r:id="rId24"/>
    <p:sldId id="789" r:id="rId25"/>
    <p:sldId id="841" r:id="rId26"/>
    <p:sldId id="842" r:id="rId27"/>
    <p:sldId id="843" r:id="rId28"/>
    <p:sldId id="844" r:id="rId29"/>
    <p:sldId id="845" r:id="rId30"/>
    <p:sldId id="846" r:id="rId31"/>
    <p:sldId id="847" r:id="rId32"/>
    <p:sldId id="848" r:id="rId33"/>
    <p:sldId id="849" r:id="rId34"/>
    <p:sldId id="790" r:id="rId35"/>
    <p:sldId id="791" r:id="rId36"/>
    <p:sldId id="792" r:id="rId37"/>
    <p:sldId id="793" r:id="rId3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7" autoAdjust="0"/>
  </p:normalViewPr>
  <p:slideViewPr>
    <p:cSldViewPr>
      <p:cViewPr varScale="1">
        <p:scale>
          <a:sx n="132" d="100"/>
          <a:sy n="132" d="100"/>
        </p:scale>
        <p:origin x="-1020" y="-78"/>
      </p:cViewPr>
      <p:guideLst>
        <p:guide orient="horz" pos="3720"/>
        <p:guide orient="horz" pos="2160"/>
        <p:guide orient="horz" pos="3539"/>
        <p:guide pos="2880"/>
        <p:guide pos="4332"/>
        <p:guide pos="14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5" d="100"/>
          <a:sy n="105" d="100"/>
        </p:scale>
        <p:origin x="-3438" y="-90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0DC913-D9B5-486A-9F19-D7B18256D665}" type="datetimeFigureOut">
              <a:rPr lang="en-CA" smtClean="0"/>
              <a:pPr/>
              <a:t>05/04/2015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535837-1C23-4D25-B28C-2AE92FCCBCF9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5843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910CE68-E0FC-4F68-898C-2BAB9D7DDDF7}" type="datetimeFigureOut">
              <a:rPr lang="en-US"/>
              <a:pPr>
                <a:defRPr/>
              </a:pPr>
              <a:t>4/5/2015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425D12C-3AF0-40A5-94F7-CBF51ED916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2443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25D12C-3AF0-40A5-94F7-CBF51ED9167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005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277271DB-76E9-4382-9BF0-149AB5DFBF70}" type="datetime1">
              <a:rPr lang="en-US"/>
              <a:pPr>
                <a:defRPr/>
              </a:pPr>
              <a:t>4/5/2015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E6A6E2-77E7-48C1-B352-47395CF9B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433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9FC6D-BDC2-4E5C-9A76-7351943E1AD7}" type="datetime1">
              <a:rPr lang="en-US"/>
              <a:pPr>
                <a:defRPr/>
              </a:pPr>
              <a:t>4/5/2015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B846A-4A76-47E1-A50F-D21DEB7ED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354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0B431-F19C-45CD-9732-96D79577B162}" type="datetime1">
              <a:rPr lang="en-US"/>
              <a:pPr>
                <a:defRPr/>
              </a:pPr>
              <a:t>4/5/2015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6409E-D61D-4CA8-967B-C4256353B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2313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B3A57-2ADC-41C9-B676-6A51F460B0C5}" type="datetime1">
              <a:rPr lang="en-US"/>
              <a:pPr>
                <a:defRPr/>
              </a:pPr>
              <a:t>4/5/2015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690F7-8BED-4B21-A814-3BA30F5E1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665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A970A-EA42-47E3-AFCC-3D4CCF2A96D2}" type="datetime1">
              <a:rPr lang="en-US"/>
              <a:pPr>
                <a:defRPr/>
              </a:pPr>
              <a:t>4/5/2015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B2F6C-DA97-4A4B-882B-554031CC1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1608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68ADC-7C95-44D6-8242-B905D8736673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05/04/2015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A5BAB-190B-4DB1-B2D3-5531FF5A41A6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3045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68ADC-7C95-44D6-8242-B905D8736673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05/04/2015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A5BAB-190B-4DB1-B2D3-5531FF5A41A6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4698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68ADC-7C95-44D6-8242-B905D8736673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05/04/2015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A5BAB-190B-4DB1-B2D3-5531FF5A41A6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2726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68ADC-7C95-44D6-8242-B905D8736673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05/04/2015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A5BAB-190B-4DB1-B2D3-5531FF5A41A6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5960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68ADC-7C95-44D6-8242-B905D8736673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05/04/2015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A5BAB-190B-4DB1-B2D3-5531FF5A41A6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6212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68ADC-7C95-44D6-8242-B905D8736673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05/04/2015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A5BAB-190B-4DB1-B2D3-5531FF5A41A6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186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4AA16-7FEA-4FB7-8661-30727D3D937E}" type="datetime1">
              <a:rPr lang="en-US"/>
              <a:pPr>
                <a:defRPr/>
              </a:pPr>
              <a:t>4/5/2015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24378-2BDF-4197-888D-42F063AC2A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4935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68ADC-7C95-44D6-8242-B905D8736673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05/04/2015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A5BAB-190B-4DB1-B2D3-5531FF5A41A6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718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68ADC-7C95-44D6-8242-B905D8736673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05/04/2015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A5BAB-190B-4DB1-B2D3-5531FF5A41A6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5522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68ADC-7C95-44D6-8242-B905D8736673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05/04/2015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A5BAB-190B-4DB1-B2D3-5531FF5A41A6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6294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68ADC-7C95-44D6-8242-B905D8736673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05/04/2015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A5BAB-190B-4DB1-B2D3-5531FF5A41A6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4314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68ADC-7C95-44D6-8242-B905D8736673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05/04/2015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A5BAB-190B-4DB1-B2D3-5531FF5A41A6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5555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277271DB-76E9-4382-9BF0-149AB5DFBF70}" type="datetime1">
              <a:rPr lang="en-US">
                <a:solidFill>
                  <a:srgbClr val="000000"/>
                </a:solidFill>
              </a:rPr>
              <a:pPr>
                <a:defRPr/>
              </a:pPr>
              <a:t>4/5/2015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E6A6E2-77E7-48C1-B352-47395CF9BB8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99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4AA16-7FEA-4FB7-8661-30727D3D937E}" type="datetime1">
              <a:rPr lang="en-US">
                <a:solidFill>
                  <a:srgbClr val="000000"/>
                </a:solidFill>
              </a:rPr>
              <a:pPr>
                <a:defRPr/>
              </a:pPr>
              <a:t>4/5/2015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24378-2BDF-4197-888D-42F063AC2A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75269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C8119-5AEF-4B5C-8EE3-98847634C6D6}" type="datetime1">
              <a:rPr lang="en-US">
                <a:solidFill>
                  <a:srgbClr val="000000"/>
                </a:solidFill>
              </a:rPr>
              <a:pPr>
                <a:defRPr/>
              </a:pPr>
              <a:t>4/5/2015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62C08-682E-43F6-B2C1-8599D21120B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3773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A961C-EC32-424D-8FC6-8D10F7A56E59}" type="datetime1">
              <a:rPr lang="en-US">
                <a:solidFill>
                  <a:srgbClr val="F8F8F8"/>
                </a:solidFill>
              </a:rPr>
              <a:pPr>
                <a:defRPr/>
              </a:pPr>
              <a:t>4/5/2015</a:t>
            </a:fld>
            <a:endParaRPr lang="en-US">
              <a:solidFill>
                <a:srgbClr val="F8F8F8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8F8F8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5F75A-9778-4183-A164-C5ED4B095EC6}" type="slidenum">
              <a:rPr lang="en-US">
                <a:solidFill>
                  <a:srgbClr val="F8F8F8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998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5BFD5-5BCA-48AE-A5FD-BC7627AC3B91}" type="datetime1">
              <a:rPr lang="en-US">
                <a:solidFill>
                  <a:srgbClr val="000000"/>
                </a:solidFill>
              </a:rPr>
              <a:pPr>
                <a:defRPr/>
              </a:pPr>
              <a:t>4/5/2015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45016-102C-4ACC-9DB4-D679AF04752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252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C8119-5AEF-4B5C-8EE3-98847634C6D6}" type="datetime1">
              <a:rPr lang="en-US"/>
              <a:pPr>
                <a:defRPr/>
              </a:pPr>
              <a:t>4/5/2015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62C08-682E-43F6-B2C1-8599D21120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87060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D44D1-4C2D-407B-874E-08FE6253C6BF}" type="datetime1">
              <a:rPr lang="en-US">
                <a:solidFill>
                  <a:srgbClr val="000000"/>
                </a:solidFill>
              </a:rPr>
              <a:pPr>
                <a:defRPr/>
              </a:pPr>
              <a:t>4/5/2015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D9F26-1C61-4F2F-8BD9-F5DC09141A8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7192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C0955-F7CA-4486-B870-EB3560E140F3}" type="datetime1">
              <a:rPr lang="en-US">
                <a:solidFill>
                  <a:srgbClr val="000000"/>
                </a:solidFill>
              </a:rPr>
              <a:pPr>
                <a:defRPr/>
              </a:pPr>
              <a:t>4/5/2015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529A4-9236-4C99-8AE7-13058A65792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0639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C47CD-21E6-4C71-BF69-1105FDB34260}" type="datetime1">
              <a:rPr lang="en-US">
                <a:solidFill>
                  <a:srgbClr val="000000"/>
                </a:solidFill>
              </a:rPr>
              <a:pPr>
                <a:defRPr/>
              </a:pPr>
              <a:t>4/5/2015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AE6AE-A8CB-4377-9816-A54EDC39FFB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3865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C47CD-21E6-4C71-BF69-1105FDB34260}" type="datetime1">
              <a:rPr lang="en-US">
                <a:solidFill>
                  <a:srgbClr val="000000"/>
                </a:solidFill>
              </a:rPr>
              <a:pPr>
                <a:defRPr/>
              </a:pPr>
              <a:t>4/5/2015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AE6AE-A8CB-4377-9816-A54EDC39FFB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75829"/>
            <a:ext cx="8229600" cy="5781131"/>
          </a:xfrm>
        </p:spPr>
        <p:txBody>
          <a:bodyPr>
            <a:normAutofit/>
          </a:bodyPr>
          <a:lstStyle>
            <a:lvl1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61118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9FC6D-BDC2-4E5C-9A76-7351943E1AD7}" type="datetime1">
              <a:rPr lang="en-US">
                <a:solidFill>
                  <a:srgbClr val="000000"/>
                </a:solidFill>
              </a:rPr>
              <a:pPr>
                <a:defRPr/>
              </a:pPr>
              <a:t>4/5/2015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B846A-4A76-47E1-A50F-D21DEB7EDC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75135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0B431-F19C-45CD-9732-96D79577B162}" type="datetime1">
              <a:rPr lang="en-US">
                <a:solidFill>
                  <a:srgbClr val="F8F8F8"/>
                </a:solidFill>
              </a:rPr>
              <a:pPr>
                <a:defRPr/>
              </a:pPr>
              <a:t>4/5/2015</a:t>
            </a:fld>
            <a:endParaRPr lang="en-US">
              <a:solidFill>
                <a:srgbClr val="F8F8F8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8F8F8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6409E-D61D-4CA8-967B-C4256353BDCB}" type="slidenum">
              <a:rPr lang="en-US">
                <a:solidFill>
                  <a:srgbClr val="F8F8F8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2063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B3A57-2ADC-41C9-B676-6A51F460B0C5}" type="datetime1">
              <a:rPr lang="en-US">
                <a:solidFill>
                  <a:srgbClr val="000000"/>
                </a:solidFill>
              </a:rPr>
              <a:pPr>
                <a:defRPr/>
              </a:pPr>
              <a:t>4/5/2015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690F7-8BED-4B21-A814-3BA30F5E17C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4999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A970A-EA42-47E3-AFCC-3D4CCF2A96D2}" type="datetime1">
              <a:rPr lang="en-US">
                <a:solidFill>
                  <a:srgbClr val="000000"/>
                </a:solidFill>
              </a:rPr>
              <a:pPr>
                <a:defRPr/>
              </a:pPr>
              <a:t>4/5/2015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B2F6C-DA97-4A4B-882B-554031CC1AB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785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A961C-EC32-424D-8FC6-8D10F7A56E59}" type="datetime1">
              <a:rPr lang="en-US"/>
              <a:pPr>
                <a:defRPr/>
              </a:pPr>
              <a:t>4/5/2015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5F75A-9778-4183-A164-C5ED4B095E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8597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5BFD5-5BCA-48AE-A5FD-BC7627AC3B91}" type="datetime1">
              <a:rPr lang="en-US"/>
              <a:pPr>
                <a:defRPr/>
              </a:pPr>
              <a:t>4/5/2015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45016-102C-4ACC-9DB4-D679AF047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306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D44D1-4C2D-407B-874E-08FE6253C6BF}" type="datetime1">
              <a:rPr lang="en-US"/>
              <a:pPr>
                <a:defRPr/>
              </a:pPr>
              <a:t>4/5/2015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D9F26-1C61-4F2F-8BD9-F5DC09141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594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C0955-F7CA-4486-B870-EB3560E140F3}" type="datetime1">
              <a:rPr lang="en-US"/>
              <a:pPr>
                <a:defRPr/>
              </a:pPr>
              <a:t>4/5/2015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529A4-9236-4C99-8AE7-13058A6579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6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C47CD-21E6-4C71-BF69-1105FDB34260}" type="datetime1">
              <a:rPr lang="en-US"/>
              <a:pPr>
                <a:defRPr/>
              </a:pPr>
              <a:t>4/5/2015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AE6AE-A8CB-4377-9816-A54EDC39F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40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C47CD-21E6-4C71-BF69-1105FDB34260}" type="datetime1">
              <a:rPr lang="en-US"/>
              <a:pPr>
                <a:defRPr/>
              </a:pPr>
              <a:t>4/5/2015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AE6AE-A8CB-4377-9816-A54EDC39F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75829"/>
            <a:ext cx="8229600" cy="5781131"/>
          </a:xfrm>
        </p:spPr>
        <p:txBody>
          <a:bodyPr>
            <a:normAutofit/>
          </a:bodyPr>
          <a:lstStyle>
            <a:lvl1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463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F79B9A-9DDF-413B-A437-B3CDE6416320}" type="datetime1">
              <a:rPr lang="en-US"/>
              <a:pPr>
                <a:defRPr/>
              </a:pPr>
              <a:t>4/5/2015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EFBCBE-3178-422A-8244-A4E30F7D6A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6" r:id="rId1"/>
    <p:sldLayoutId id="2147484301" r:id="rId2"/>
    <p:sldLayoutId id="2147484302" r:id="rId3"/>
    <p:sldLayoutId id="2147484307" r:id="rId4"/>
    <p:sldLayoutId id="2147484303" r:id="rId5"/>
    <p:sldLayoutId id="2147484304" r:id="rId6"/>
    <p:sldLayoutId id="2147484308" r:id="rId7"/>
    <p:sldLayoutId id="2147484309" r:id="rId8"/>
    <p:sldLayoutId id="2147484313" r:id="rId9"/>
    <p:sldLayoutId id="2147484310" r:id="rId10"/>
    <p:sldLayoutId id="2147484311" r:id="rId11"/>
    <p:sldLayoutId id="2147484305" r:id="rId12"/>
    <p:sldLayoutId id="2147484312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8768ADC-7C95-44D6-8242-B905D8736673}" type="datetimeFigureOut">
              <a:rPr lang="en-CA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05/04/2015</a:t>
            </a:fld>
            <a:endParaRPr lang="en-CA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D7A5BAB-190B-4DB1-B2D3-5531FF5A41A6}" type="slidenum">
              <a:rPr lang="en-CA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CA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0983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5" r:id="rId1"/>
    <p:sldLayoutId id="2147484316" r:id="rId2"/>
    <p:sldLayoutId id="2147484317" r:id="rId3"/>
    <p:sldLayoutId id="2147484318" r:id="rId4"/>
    <p:sldLayoutId id="2147484319" r:id="rId5"/>
    <p:sldLayoutId id="2147484320" r:id="rId6"/>
    <p:sldLayoutId id="2147484321" r:id="rId7"/>
    <p:sldLayoutId id="2147484322" r:id="rId8"/>
    <p:sldLayoutId id="2147484323" r:id="rId9"/>
    <p:sldLayoutId id="2147484324" r:id="rId10"/>
    <p:sldLayoutId id="214748432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F79B9A-9DDF-413B-A437-B3CDE6416320}" type="datetime1">
              <a:rPr lang="en-US">
                <a:solidFill>
                  <a:srgbClr val="000000"/>
                </a:solidFill>
              </a:rPr>
              <a:pPr>
                <a:defRPr/>
              </a:pPr>
              <a:t>4/5/2015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EFBCBE-3178-422A-8244-A4E30F7D6A0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388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7" r:id="rId1"/>
    <p:sldLayoutId id="2147484328" r:id="rId2"/>
    <p:sldLayoutId id="2147484329" r:id="rId3"/>
    <p:sldLayoutId id="2147484330" r:id="rId4"/>
    <p:sldLayoutId id="2147484331" r:id="rId5"/>
    <p:sldLayoutId id="2147484332" r:id="rId6"/>
    <p:sldLayoutId id="2147484333" r:id="rId7"/>
    <p:sldLayoutId id="2147484334" r:id="rId8"/>
    <p:sldLayoutId id="2147484335" r:id="rId9"/>
    <p:sldLayoutId id="2147484336" r:id="rId10"/>
    <p:sldLayoutId id="2147484337" r:id="rId11"/>
    <p:sldLayoutId id="2147484338" r:id="rId12"/>
    <p:sldLayoutId id="2147484339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ac.fltmaps.com/en" TargetMode="External"/><Relationship Id="rId2" Type="http://schemas.openxmlformats.org/officeDocument/2006/relationships/hyperlink" Target="http://friend-wheel.com/flashwheel.ph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visualcomplexity.com/vc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Trees</a:t>
            </a:r>
            <a:endParaRPr lang="en-CA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6452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recursive structure of a tree means that every node is the root of a tree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95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 rot="1800000">
            <a:off x="960758" y="1450381"/>
            <a:ext cx="1957466" cy="288218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247964" y="1139148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50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2178819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11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53014" y="2178819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6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73187" y="3213000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79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57726" y="2164296"/>
            <a:ext cx="648072" cy="56164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rgbClr val="FF0000"/>
                </a:solidFill>
              </a:rPr>
              <a:t>34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394743" y="3207081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88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666533" y="3217041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67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86183" y="3212898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23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27060" y="3213000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33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765502" y="3213000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99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838605" y="4253967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899132" y="4249926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31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356173" y="5286852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83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16700" y="5282811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6</a:t>
            </a:r>
            <a:endParaRPr lang="en-CA" sz="240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stCxn id="5" idx="2"/>
            <a:endCxn id="9" idx="0"/>
          </p:cNvCxnSpPr>
          <p:nvPr/>
        </p:nvCxnSpPr>
        <p:spPr>
          <a:xfrm flipH="1">
            <a:off x="2381762" y="1700790"/>
            <a:ext cx="2190238" cy="46350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5" idx="2"/>
            <a:endCxn id="7" idx="0"/>
          </p:cNvCxnSpPr>
          <p:nvPr/>
        </p:nvCxnSpPr>
        <p:spPr>
          <a:xfrm>
            <a:off x="4572000" y="1700790"/>
            <a:ext cx="2305050" cy="47802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5" idx="2"/>
            <a:endCxn id="6" idx="0"/>
          </p:cNvCxnSpPr>
          <p:nvPr/>
        </p:nvCxnSpPr>
        <p:spPr>
          <a:xfrm>
            <a:off x="4572000" y="1700790"/>
            <a:ext cx="0" cy="47802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9" idx="2"/>
            <a:endCxn id="8" idx="0"/>
          </p:cNvCxnSpPr>
          <p:nvPr/>
        </p:nvCxnSpPr>
        <p:spPr>
          <a:xfrm flipH="1">
            <a:off x="1497223" y="2725938"/>
            <a:ext cx="884539" cy="4870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6" idx="2"/>
            <a:endCxn id="12" idx="0"/>
          </p:cNvCxnSpPr>
          <p:nvPr/>
        </p:nvCxnSpPr>
        <p:spPr>
          <a:xfrm flipH="1">
            <a:off x="3110219" y="2740461"/>
            <a:ext cx="1461781" cy="47243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6" idx="2"/>
            <a:endCxn id="14" idx="0"/>
          </p:cNvCxnSpPr>
          <p:nvPr/>
        </p:nvCxnSpPr>
        <p:spPr>
          <a:xfrm flipH="1">
            <a:off x="4089538" y="2740461"/>
            <a:ext cx="482462" cy="47253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" idx="2"/>
            <a:endCxn id="13" idx="0"/>
          </p:cNvCxnSpPr>
          <p:nvPr/>
        </p:nvCxnSpPr>
        <p:spPr>
          <a:xfrm>
            <a:off x="4572000" y="2740461"/>
            <a:ext cx="479096" cy="47253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6" idx="2"/>
            <a:endCxn id="11" idx="0"/>
          </p:cNvCxnSpPr>
          <p:nvPr/>
        </p:nvCxnSpPr>
        <p:spPr>
          <a:xfrm>
            <a:off x="4572000" y="2740461"/>
            <a:ext cx="1418569" cy="4765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0" idx="2"/>
            <a:endCxn id="16" idx="0"/>
          </p:cNvCxnSpPr>
          <p:nvPr/>
        </p:nvCxnSpPr>
        <p:spPr>
          <a:xfrm flipH="1">
            <a:off x="7223168" y="3768723"/>
            <a:ext cx="495611" cy="48120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0" idx="2"/>
            <a:endCxn id="15" idx="0"/>
          </p:cNvCxnSpPr>
          <p:nvPr/>
        </p:nvCxnSpPr>
        <p:spPr>
          <a:xfrm>
            <a:off x="7718779" y="3768723"/>
            <a:ext cx="443862" cy="4852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16" idx="2"/>
            <a:endCxn id="18" idx="0"/>
          </p:cNvCxnSpPr>
          <p:nvPr/>
        </p:nvCxnSpPr>
        <p:spPr>
          <a:xfrm flipH="1">
            <a:off x="6740736" y="4811568"/>
            <a:ext cx="482432" cy="47124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16" idx="2"/>
            <a:endCxn id="17" idx="0"/>
          </p:cNvCxnSpPr>
          <p:nvPr/>
        </p:nvCxnSpPr>
        <p:spPr>
          <a:xfrm>
            <a:off x="7223168" y="4811568"/>
            <a:ext cx="457041" cy="47528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7" idx="2"/>
            <a:endCxn id="10" idx="0"/>
          </p:cNvCxnSpPr>
          <p:nvPr/>
        </p:nvCxnSpPr>
        <p:spPr>
          <a:xfrm>
            <a:off x="6877050" y="2740461"/>
            <a:ext cx="841729" cy="46662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103619" y="4346081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4"/>
                </a:solidFill>
                <a:latin typeface="+mn-lt"/>
              </a:rPr>
              <a:t>subtree</a:t>
            </a:r>
            <a:endParaRPr lang="en-US" dirty="0">
              <a:solidFill>
                <a:schemeClr val="accent4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1714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val 29"/>
          <p:cNvSpPr/>
          <p:nvPr/>
        </p:nvSpPr>
        <p:spPr>
          <a:xfrm rot="5400000">
            <a:off x="3208294" y="1247370"/>
            <a:ext cx="2719751" cy="4090097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247964" y="1139148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50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2178819"/>
            <a:ext cx="648072" cy="56164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rgbClr val="FF0000"/>
                </a:solidFill>
              </a:rPr>
              <a:t>11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53014" y="2178819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6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73187" y="3213000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79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57726" y="2164296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34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394743" y="3207081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88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666533" y="3217041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67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86183" y="3212898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23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27060" y="3213000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33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765502" y="3213000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99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838605" y="4253967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899132" y="4249926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31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356173" y="5286852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83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16700" y="5282811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6</a:t>
            </a:r>
            <a:endParaRPr lang="en-CA" sz="240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stCxn id="5" idx="2"/>
            <a:endCxn id="9" idx="0"/>
          </p:cNvCxnSpPr>
          <p:nvPr/>
        </p:nvCxnSpPr>
        <p:spPr>
          <a:xfrm flipH="1">
            <a:off x="2381762" y="1700790"/>
            <a:ext cx="2190238" cy="46350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5" idx="2"/>
            <a:endCxn id="7" idx="0"/>
          </p:cNvCxnSpPr>
          <p:nvPr/>
        </p:nvCxnSpPr>
        <p:spPr>
          <a:xfrm>
            <a:off x="4572000" y="1700790"/>
            <a:ext cx="2305050" cy="47802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5" idx="2"/>
            <a:endCxn id="6" idx="0"/>
          </p:cNvCxnSpPr>
          <p:nvPr/>
        </p:nvCxnSpPr>
        <p:spPr>
          <a:xfrm>
            <a:off x="4572000" y="1700790"/>
            <a:ext cx="0" cy="47802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9" idx="2"/>
            <a:endCxn id="8" idx="0"/>
          </p:cNvCxnSpPr>
          <p:nvPr/>
        </p:nvCxnSpPr>
        <p:spPr>
          <a:xfrm flipH="1">
            <a:off x="1497223" y="2725938"/>
            <a:ext cx="884539" cy="4870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6" idx="2"/>
            <a:endCxn id="12" idx="0"/>
          </p:cNvCxnSpPr>
          <p:nvPr/>
        </p:nvCxnSpPr>
        <p:spPr>
          <a:xfrm flipH="1">
            <a:off x="3110219" y="2740461"/>
            <a:ext cx="1461781" cy="47243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6" idx="2"/>
            <a:endCxn id="14" idx="0"/>
          </p:cNvCxnSpPr>
          <p:nvPr/>
        </p:nvCxnSpPr>
        <p:spPr>
          <a:xfrm flipH="1">
            <a:off x="4089538" y="2740461"/>
            <a:ext cx="482462" cy="47253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" idx="2"/>
            <a:endCxn id="13" idx="0"/>
          </p:cNvCxnSpPr>
          <p:nvPr/>
        </p:nvCxnSpPr>
        <p:spPr>
          <a:xfrm>
            <a:off x="4572000" y="2740461"/>
            <a:ext cx="479096" cy="47253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6" idx="2"/>
            <a:endCxn id="11" idx="0"/>
          </p:cNvCxnSpPr>
          <p:nvPr/>
        </p:nvCxnSpPr>
        <p:spPr>
          <a:xfrm>
            <a:off x="4572000" y="2740461"/>
            <a:ext cx="1418569" cy="4765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0" idx="2"/>
            <a:endCxn id="16" idx="0"/>
          </p:cNvCxnSpPr>
          <p:nvPr/>
        </p:nvCxnSpPr>
        <p:spPr>
          <a:xfrm flipH="1">
            <a:off x="7223168" y="3768723"/>
            <a:ext cx="495611" cy="48120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0" idx="2"/>
            <a:endCxn id="15" idx="0"/>
          </p:cNvCxnSpPr>
          <p:nvPr/>
        </p:nvCxnSpPr>
        <p:spPr>
          <a:xfrm>
            <a:off x="7718779" y="3768723"/>
            <a:ext cx="443862" cy="4852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16" idx="2"/>
            <a:endCxn id="18" idx="0"/>
          </p:cNvCxnSpPr>
          <p:nvPr/>
        </p:nvCxnSpPr>
        <p:spPr>
          <a:xfrm flipH="1">
            <a:off x="6740736" y="4811568"/>
            <a:ext cx="482432" cy="47124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16" idx="2"/>
            <a:endCxn id="17" idx="0"/>
          </p:cNvCxnSpPr>
          <p:nvPr/>
        </p:nvCxnSpPr>
        <p:spPr>
          <a:xfrm>
            <a:off x="7223168" y="4811568"/>
            <a:ext cx="457041" cy="47528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7" idx="2"/>
            <a:endCxn id="10" idx="0"/>
          </p:cNvCxnSpPr>
          <p:nvPr/>
        </p:nvCxnSpPr>
        <p:spPr>
          <a:xfrm>
            <a:off x="6877050" y="2740461"/>
            <a:ext cx="841729" cy="46662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129622" y="4811568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4"/>
                </a:solidFill>
                <a:latin typeface="+mn-lt"/>
              </a:rPr>
              <a:t>subtree</a:t>
            </a:r>
            <a:endParaRPr lang="en-US" dirty="0">
              <a:solidFill>
                <a:schemeClr val="accent4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1714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val 29"/>
          <p:cNvSpPr/>
          <p:nvPr/>
        </p:nvSpPr>
        <p:spPr>
          <a:xfrm rot="5400000">
            <a:off x="4616474" y="2386983"/>
            <a:ext cx="4896595" cy="3524209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247964" y="1139148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50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2178819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11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53014" y="2178819"/>
            <a:ext cx="648072" cy="56164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rgbClr val="FF0000"/>
                </a:solidFill>
              </a:rPr>
              <a:t>6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73187" y="3213000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79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57726" y="2164296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34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394743" y="3207081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88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666533" y="3217041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67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86183" y="3212898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23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27060" y="3213000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33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765502" y="3213000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99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838605" y="4253967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899132" y="4249926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31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356173" y="5286852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83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16700" y="5282811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6</a:t>
            </a:r>
            <a:endParaRPr lang="en-CA" sz="240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stCxn id="5" idx="2"/>
            <a:endCxn id="9" idx="0"/>
          </p:cNvCxnSpPr>
          <p:nvPr/>
        </p:nvCxnSpPr>
        <p:spPr>
          <a:xfrm flipH="1">
            <a:off x="2381762" y="1700790"/>
            <a:ext cx="2190238" cy="46350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5" idx="2"/>
            <a:endCxn id="7" idx="0"/>
          </p:cNvCxnSpPr>
          <p:nvPr/>
        </p:nvCxnSpPr>
        <p:spPr>
          <a:xfrm>
            <a:off x="4572000" y="1700790"/>
            <a:ext cx="2305050" cy="47802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5" idx="2"/>
            <a:endCxn id="6" idx="0"/>
          </p:cNvCxnSpPr>
          <p:nvPr/>
        </p:nvCxnSpPr>
        <p:spPr>
          <a:xfrm>
            <a:off x="4572000" y="1700790"/>
            <a:ext cx="0" cy="47802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9" idx="2"/>
            <a:endCxn id="8" idx="0"/>
          </p:cNvCxnSpPr>
          <p:nvPr/>
        </p:nvCxnSpPr>
        <p:spPr>
          <a:xfrm flipH="1">
            <a:off x="1497223" y="2725938"/>
            <a:ext cx="884539" cy="4870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6" idx="2"/>
            <a:endCxn id="12" idx="0"/>
          </p:cNvCxnSpPr>
          <p:nvPr/>
        </p:nvCxnSpPr>
        <p:spPr>
          <a:xfrm flipH="1">
            <a:off x="3110219" y="2740461"/>
            <a:ext cx="1461781" cy="47243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6" idx="2"/>
            <a:endCxn id="14" idx="0"/>
          </p:cNvCxnSpPr>
          <p:nvPr/>
        </p:nvCxnSpPr>
        <p:spPr>
          <a:xfrm flipH="1">
            <a:off x="4089538" y="2740461"/>
            <a:ext cx="482462" cy="47253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" idx="2"/>
            <a:endCxn id="13" idx="0"/>
          </p:cNvCxnSpPr>
          <p:nvPr/>
        </p:nvCxnSpPr>
        <p:spPr>
          <a:xfrm>
            <a:off x="4572000" y="2740461"/>
            <a:ext cx="479096" cy="47253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6" idx="2"/>
            <a:endCxn id="11" idx="0"/>
          </p:cNvCxnSpPr>
          <p:nvPr/>
        </p:nvCxnSpPr>
        <p:spPr>
          <a:xfrm>
            <a:off x="4572000" y="2740461"/>
            <a:ext cx="1418569" cy="4765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0" idx="2"/>
            <a:endCxn id="16" idx="0"/>
          </p:cNvCxnSpPr>
          <p:nvPr/>
        </p:nvCxnSpPr>
        <p:spPr>
          <a:xfrm flipH="1">
            <a:off x="7223168" y="3768723"/>
            <a:ext cx="495611" cy="48120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0" idx="2"/>
            <a:endCxn id="15" idx="0"/>
          </p:cNvCxnSpPr>
          <p:nvPr/>
        </p:nvCxnSpPr>
        <p:spPr>
          <a:xfrm>
            <a:off x="7718779" y="3768723"/>
            <a:ext cx="443862" cy="4852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16" idx="2"/>
            <a:endCxn id="18" idx="0"/>
          </p:cNvCxnSpPr>
          <p:nvPr/>
        </p:nvCxnSpPr>
        <p:spPr>
          <a:xfrm flipH="1">
            <a:off x="6740736" y="4811568"/>
            <a:ext cx="482432" cy="47124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16" idx="2"/>
            <a:endCxn id="17" idx="0"/>
          </p:cNvCxnSpPr>
          <p:nvPr/>
        </p:nvCxnSpPr>
        <p:spPr>
          <a:xfrm>
            <a:off x="7223168" y="4811568"/>
            <a:ext cx="457041" cy="47528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7" idx="2"/>
            <a:endCxn id="10" idx="0"/>
          </p:cNvCxnSpPr>
          <p:nvPr/>
        </p:nvCxnSpPr>
        <p:spPr>
          <a:xfrm>
            <a:off x="6877050" y="2740461"/>
            <a:ext cx="841729" cy="46662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604606" y="1168261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4"/>
                </a:solidFill>
                <a:latin typeface="+mn-lt"/>
              </a:rPr>
              <a:t>subtree</a:t>
            </a:r>
            <a:endParaRPr lang="en-US" dirty="0">
              <a:solidFill>
                <a:schemeClr val="accent4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1714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val 29"/>
          <p:cNvSpPr/>
          <p:nvPr/>
        </p:nvSpPr>
        <p:spPr>
          <a:xfrm rot="5400000">
            <a:off x="5426193" y="3196707"/>
            <a:ext cx="3871447" cy="2929912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247964" y="1139148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50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2178819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11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53014" y="2178819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6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73187" y="3213000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79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57726" y="2164296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34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394743" y="3207081"/>
            <a:ext cx="648072" cy="56164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rgbClr val="FF0000"/>
                </a:solidFill>
              </a:rPr>
              <a:t>88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666533" y="3217041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67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86183" y="3212898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23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27060" y="3213000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33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765502" y="3213000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99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838605" y="4253967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899132" y="4249926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31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356173" y="5286852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83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16700" y="5282811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6</a:t>
            </a:r>
            <a:endParaRPr lang="en-CA" sz="240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stCxn id="5" idx="2"/>
            <a:endCxn id="9" idx="0"/>
          </p:cNvCxnSpPr>
          <p:nvPr/>
        </p:nvCxnSpPr>
        <p:spPr>
          <a:xfrm flipH="1">
            <a:off x="2381762" y="1700790"/>
            <a:ext cx="2190238" cy="46350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5" idx="2"/>
            <a:endCxn id="7" idx="0"/>
          </p:cNvCxnSpPr>
          <p:nvPr/>
        </p:nvCxnSpPr>
        <p:spPr>
          <a:xfrm>
            <a:off x="4572000" y="1700790"/>
            <a:ext cx="2305050" cy="47802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5" idx="2"/>
            <a:endCxn id="6" idx="0"/>
          </p:cNvCxnSpPr>
          <p:nvPr/>
        </p:nvCxnSpPr>
        <p:spPr>
          <a:xfrm>
            <a:off x="4572000" y="1700790"/>
            <a:ext cx="0" cy="47802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9" idx="2"/>
            <a:endCxn id="8" idx="0"/>
          </p:cNvCxnSpPr>
          <p:nvPr/>
        </p:nvCxnSpPr>
        <p:spPr>
          <a:xfrm flipH="1">
            <a:off x="1497223" y="2725938"/>
            <a:ext cx="884539" cy="4870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6" idx="2"/>
            <a:endCxn id="12" idx="0"/>
          </p:cNvCxnSpPr>
          <p:nvPr/>
        </p:nvCxnSpPr>
        <p:spPr>
          <a:xfrm flipH="1">
            <a:off x="3110219" y="2740461"/>
            <a:ext cx="1461781" cy="47243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6" idx="2"/>
            <a:endCxn id="14" idx="0"/>
          </p:cNvCxnSpPr>
          <p:nvPr/>
        </p:nvCxnSpPr>
        <p:spPr>
          <a:xfrm flipH="1">
            <a:off x="4089538" y="2740461"/>
            <a:ext cx="482462" cy="47253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" idx="2"/>
            <a:endCxn id="13" idx="0"/>
          </p:cNvCxnSpPr>
          <p:nvPr/>
        </p:nvCxnSpPr>
        <p:spPr>
          <a:xfrm>
            <a:off x="4572000" y="2740461"/>
            <a:ext cx="479096" cy="47253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6" idx="2"/>
            <a:endCxn id="11" idx="0"/>
          </p:cNvCxnSpPr>
          <p:nvPr/>
        </p:nvCxnSpPr>
        <p:spPr>
          <a:xfrm>
            <a:off x="4572000" y="2740461"/>
            <a:ext cx="1418569" cy="4765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0" idx="2"/>
            <a:endCxn id="16" idx="0"/>
          </p:cNvCxnSpPr>
          <p:nvPr/>
        </p:nvCxnSpPr>
        <p:spPr>
          <a:xfrm flipH="1">
            <a:off x="7223168" y="3768723"/>
            <a:ext cx="495611" cy="48120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0" idx="2"/>
            <a:endCxn id="15" idx="0"/>
          </p:cNvCxnSpPr>
          <p:nvPr/>
        </p:nvCxnSpPr>
        <p:spPr>
          <a:xfrm>
            <a:off x="7718779" y="3768723"/>
            <a:ext cx="443862" cy="4852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16" idx="2"/>
            <a:endCxn id="18" idx="0"/>
          </p:cNvCxnSpPr>
          <p:nvPr/>
        </p:nvCxnSpPr>
        <p:spPr>
          <a:xfrm flipH="1">
            <a:off x="6740736" y="4811568"/>
            <a:ext cx="482432" cy="47124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16" idx="2"/>
            <a:endCxn id="17" idx="0"/>
          </p:cNvCxnSpPr>
          <p:nvPr/>
        </p:nvCxnSpPr>
        <p:spPr>
          <a:xfrm>
            <a:off x="7223168" y="4811568"/>
            <a:ext cx="457041" cy="47528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7" idx="2"/>
            <a:endCxn id="10" idx="0"/>
          </p:cNvCxnSpPr>
          <p:nvPr/>
        </p:nvCxnSpPr>
        <p:spPr>
          <a:xfrm>
            <a:off x="6877050" y="2740461"/>
            <a:ext cx="841729" cy="46662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792964" y="2356606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4"/>
                </a:solidFill>
                <a:latin typeface="+mn-lt"/>
              </a:rPr>
              <a:t>subtree</a:t>
            </a:r>
            <a:endParaRPr lang="en-US" dirty="0">
              <a:solidFill>
                <a:schemeClr val="accent4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3626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val 29"/>
          <p:cNvSpPr/>
          <p:nvPr/>
        </p:nvSpPr>
        <p:spPr>
          <a:xfrm rot="5400000">
            <a:off x="2474153" y="3001756"/>
            <a:ext cx="1315344" cy="1036926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247964" y="1139148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50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2178819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11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53014" y="2178819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6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73187" y="3213000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79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57726" y="2164296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34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394743" y="3207081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88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666533" y="3217041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67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86183" y="3212898"/>
            <a:ext cx="648072" cy="56164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rgbClr val="FF0000"/>
                </a:solidFill>
              </a:rPr>
              <a:t>23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27060" y="3213000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33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765502" y="3213000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99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838605" y="4253967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899132" y="4249926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31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356173" y="5286852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83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16700" y="5282811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6</a:t>
            </a:r>
            <a:endParaRPr lang="en-CA" sz="240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stCxn id="5" idx="2"/>
            <a:endCxn id="9" idx="0"/>
          </p:cNvCxnSpPr>
          <p:nvPr/>
        </p:nvCxnSpPr>
        <p:spPr>
          <a:xfrm flipH="1">
            <a:off x="2381762" y="1700790"/>
            <a:ext cx="2190238" cy="46350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5" idx="2"/>
            <a:endCxn id="7" idx="0"/>
          </p:cNvCxnSpPr>
          <p:nvPr/>
        </p:nvCxnSpPr>
        <p:spPr>
          <a:xfrm>
            <a:off x="4572000" y="1700790"/>
            <a:ext cx="2305050" cy="47802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5" idx="2"/>
            <a:endCxn id="6" idx="0"/>
          </p:cNvCxnSpPr>
          <p:nvPr/>
        </p:nvCxnSpPr>
        <p:spPr>
          <a:xfrm>
            <a:off x="4572000" y="1700790"/>
            <a:ext cx="0" cy="47802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9" idx="2"/>
            <a:endCxn id="8" idx="0"/>
          </p:cNvCxnSpPr>
          <p:nvPr/>
        </p:nvCxnSpPr>
        <p:spPr>
          <a:xfrm flipH="1">
            <a:off x="1497223" y="2725938"/>
            <a:ext cx="884539" cy="4870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6" idx="2"/>
            <a:endCxn id="12" idx="0"/>
          </p:cNvCxnSpPr>
          <p:nvPr/>
        </p:nvCxnSpPr>
        <p:spPr>
          <a:xfrm flipH="1">
            <a:off x="3110219" y="2740461"/>
            <a:ext cx="1461781" cy="47243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6" idx="2"/>
            <a:endCxn id="14" idx="0"/>
          </p:cNvCxnSpPr>
          <p:nvPr/>
        </p:nvCxnSpPr>
        <p:spPr>
          <a:xfrm flipH="1">
            <a:off x="4089538" y="2740461"/>
            <a:ext cx="482462" cy="47253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" idx="2"/>
            <a:endCxn id="13" idx="0"/>
          </p:cNvCxnSpPr>
          <p:nvPr/>
        </p:nvCxnSpPr>
        <p:spPr>
          <a:xfrm>
            <a:off x="4572000" y="2740461"/>
            <a:ext cx="479096" cy="47253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6" idx="2"/>
            <a:endCxn id="11" idx="0"/>
          </p:cNvCxnSpPr>
          <p:nvPr/>
        </p:nvCxnSpPr>
        <p:spPr>
          <a:xfrm>
            <a:off x="4572000" y="2740461"/>
            <a:ext cx="1418569" cy="4765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0" idx="2"/>
            <a:endCxn id="16" idx="0"/>
          </p:cNvCxnSpPr>
          <p:nvPr/>
        </p:nvCxnSpPr>
        <p:spPr>
          <a:xfrm flipH="1">
            <a:off x="7223168" y="3768723"/>
            <a:ext cx="495611" cy="48120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0" idx="2"/>
            <a:endCxn id="15" idx="0"/>
          </p:cNvCxnSpPr>
          <p:nvPr/>
        </p:nvCxnSpPr>
        <p:spPr>
          <a:xfrm>
            <a:off x="7718779" y="3768723"/>
            <a:ext cx="443862" cy="4852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16" idx="2"/>
            <a:endCxn id="18" idx="0"/>
          </p:cNvCxnSpPr>
          <p:nvPr/>
        </p:nvCxnSpPr>
        <p:spPr>
          <a:xfrm flipH="1">
            <a:off x="6740736" y="4811568"/>
            <a:ext cx="482432" cy="47124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16" idx="2"/>
            <a:endCxn id="17" idx="0"/>
          </p:cNvCxnSpPr>
          <p:nvPr/>
        </p:nvCxnSpPr>
        <p:spPr>
          <a:xfrm>
            <a:off x="7223168" y="4811568"/>
            <a:ext cx="457041" cy="47528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7" idx="2"/>
            <a:endCxn id="10" idx="0"/>
          </p:cNvCxnSpPr>
          <p:nvPr/>
        </p:nvCxnSpPr>
        <p:spPr>
          <a:xfrm>
            <a:off x="6877050" y="2740461"/>
            <a:ext cx="841729" cy="46662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633165" y="4249926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4"/>
                </a:solidFill>
                <a:latin typeface="+mn-lt"/>
              </a:rPr>
              <a:t>subtree</a:t>
            </a:r>
            <a:endParaRPr lang="en-US" dirty="0">
              <a:solidFill>
                <a:schemeClr val="accent4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7288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Tree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binary tree is a tree where each node has at most two children</a:t>
            </a:r>
          </a:p>
          <a:p>
            <a:pPr lvl="1"/>
            <a:r>
              <a:rPr lang="en-US" dirty="0" smtClean="0"/>
              <a:t>very common in computer science</a:t>
            </a:r>
            <a:endParaRPr lang="en-US" dirty="0"/>
          </a:p>
          <a:p>
            <a:pPr lvl="1"/>
            <a:r>
              <a:rPr lang="en-US" dirty="0" smtClean="0"/>
              <a:t>many variations</a:t>
            </a:r>
          </a:p>
          <a:p>
            <a:r>
              <a:rPr lang="en-US" dirty="0" smtClean="0"/>
              <a:t>traditionally, the children nodes are called the left node and the right node</a:t>
            </a:r>
          </a:p>
          <a:p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05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191123" y="1459471"/>
            <a:ext cx="513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nstantia" pitchFamily="18" charset="0"/>
              </a:rPr>
              <a:t>left</a:t>
            </a:r>
            <a:endParaRPr lang="en-US" dirty="0">
              <a:latin typeface="Constantia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704068" y="1459471"/>
            <a:ext cx="668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nstantia" pitchFamily="18" charset="0"/>
              </a:rPr>
              <a:t>right</a:t>
            </a:r>
            <a:endParaRPr lang="en-US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88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966987" y="2483607"/>
            <a:ext cx="513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nstantia" pitchFamily="18" charset="0"/>
              </a:rPr>
              <a:t>left</a:t>
            </a:r>
            <a:endParaRPr lang="en-US" dirty="0">
              <a:latin typeface="Constantia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337834" y="2483604"/>
            <a:ext cx="668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nstantia" pitchFamily="18" charset="0"/>
              </a:rPr>
              <a:t>right</a:t>
            </a:r>
            <a:endParaRPr lang="en-US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79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938234" y="2524254"/>
            <a:ext cx="668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nstantia" pitchFamily="18" charset="0"/>
              </a:rPr>
              <a:t>right</a:t>
            </a:r>
            <a:endParaRPr lang="en-US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99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smtClean="0"/>
              <a:t>graph </a:t>
            </a:r>
            <a:r>
              <a:rPr lang="en-US" dirty="0"/>
              <a:t>is a data structure made up of nodes</a:t>
            </a:r>
          </a:p>
          <a:p>
            <a:pPr lvl="1"/>
            <a:r>
              <a:rPr lang="en-US" dirty="0"/>
              <a:t>each node stores data</a:t>
            </a:r>
          </a:p>
          <a:p>
            <a:pPr lvl="1"/>
            <a:r>
              <a:rPr lang="en-US" dirty="0"/>
              <a:t>each node has links to zero or more </a:t>
            </a:r>
            <a:r>
              <a:rPr lang="en-US" dirty="0" smtClean="0"/>
              <a:t>nodes</a:t>
            </a:r>
            <a:endParaRPr lang="en-US" dirty="0"/>
          </a:p>
          <a:p>
            <a:pPr lvl="2"/>
            <a:r>
              <a:rPr lang="en-US" dirty="0" smtClean="0"/>
              <a:t>in graph theory the links are normally called </a:t>
            </a:r>
            <a:r>
              <a:rPr lang="en-US" i="1" dirty="0" smtClean="0"/>
              <a:t>edges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graphs occur frequently in a wide variety of real-world problems</a:t>
            </a:r>
          </a:p>
          <a:p>
            <a:pPr lvl="1"/>
            <a:r>
              <a:rPr lang="en-US" dirty="0" smtClean="0"/>
              <a:t>social network analysis</a:t>
            </a:r>
          </a:p>
          <a:p>
            <a:pPr lvl="2"/>
            <a:r>
              <a:rPr lang="en-US" dirty="0" smtClean="0"/>
              <a:t>e.g., six-degrees-of-Kevin-Bacon, </a:t>
            </a:r>
            <a:r>
              <a:rPr lang="en-US" dirty="0" smtClean="0">
                <a:hlinkClick r:id="rId2"/>
              </a:rPr>
              <a:t>Facebook Friend Wheel</a:t>
            </a:r>
            <a:r>
              <a:rPr lang="en-US" dirty="0" smtClean="0"/>
              <a:t>  </a:t>
            </a:r>
          </a:p>
          <a:p>
            <a:pPr lvl="1"/>
            <a:r>
              <a:rPr lang="en-US" dirty="0" smtClean="0"/>
              <a:t>transportation networks</a:t>
            </a:r>
          </a:p>
          <a:p>
            <a:pPr lvl="2"/>
            <a:r>
              <a:rPr lang="en-US" dirty="0"/>
              <a:t>e.g.,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ac.fltmaps.com/en</a:t>
            </a:r>
            <a:endParaRPr lang="en-US" dirty="0" smtClean="0"/>
          </a:p>
          <a:p>
            <a:pPr lvl="1"/>
            <a:r>
              <a:rPr lang="en-US" dirty="0" smtClean="0"/>
              <a:t>many other examples</a:t>
            </a:r>
          </a:p>
          <a:p>
            <a:pPr lvl="2"/>
            <a:r>
              <a:rPr lang="en-US" dirty="0">
                <a:hlinkClick r:id="rId4"/>
              </a:rPr>
              <a:t>http://www.visualcomplexity.com/vc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4366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853501" y="3604377"/>
            <a:ext cx="513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nstantia" pitchFamily="18" charset="0"/>
              </a:rPr>
              <a:t>left</a:t>
            </a:r>
            <a:endParaRPr lang="en-US" dirty="0">
              <a:latin typeface="Constantia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224348" y="3604374"/>
            <a:ext cx="668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nstantia" pitchFamily="18" charset="0"/>
              </a:rPr>
              <a:t>right</a:t>
            </a:r>
            <a:endParaRPr lang="en-US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34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Tree Algorithms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recursive structure of trees leads naturally to recursive algorithms that operate on trees</a:t>
            </a:r>
          </a:p>
          <a:p>
            <a:r>
              <a:rPr lang="en-US" dirty="0" smtClean="0"/>
              <a:t>for example, suppose that you want to search a binary tree for a particular element</a:t>
            </a:r>
          </a:p>
          <a:p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26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public static &lt;E&gt; </a:t>
            </a:r>
            <a:r>
              <a:rPr lang="en-US" dirty="0" err="1" smtClean="0"/>
              <a:t>boolean</a:t>
            </a:r>
            <a:r>
              <a:rPr lang="en-US" dirty="0" smtClean="0"/>
              <a:t> contains(E element, Node&lt;E&gt; node) {</a:t>
            </a:r>
          </a:p>
          <a:p>
            <a:r>
              <a:rPr lang="en-US" dirty="0" smtClean="0"/>
              <a:t>  if (node == null) {</a:t>
            </a:r>
          </a:p>
          <a:p>
            <a:r>
              <a:rPr lang="en-US" dirty="0"/>
              <a:t> </a:t>
            </a:r>
            <a:r>
              <a:rPr lang="en-US" dirty="0" smtClean="0"/>
              <a:t>   return false;</a:t>
            </a:r>
          </a:p>
          <a:p>
            <a:r>
              <a:rPr lang="en-US" dirty="0"/>
              <a:t> </a:t>
            </a:r>
            <a:r>
              <a:rPr lang="en-US" dirty="0" smtClean="0"/>
              <a:t> }</a:t>
            </a:r>
          </a:p>
          <a:p>
            <a:r>
              <a:rPr lang="en-US" dirty="0"/>
              <a:t> </a:t>
            </a:r>
            <a:r>
              <a:rPr lang="en-US" dirty="0" smtClean="0"/>
              <a:t> if (</a:t>
            </a:r>
            <a:r>
              <a:rPr lang="en-US" dirty="0" err="1" smtClean="0"/>
              <a:t>element.equals</a:t>
            </a:r>
            <a:r>
              <a:rPr lang="en-US" dirty="0" smtClean="0"/>
              <a:t>(</a:t>
            </a:r>
            <a:r>
              <a:rPr lang="en-US" dirty="0" err="1" smtClean="0"/>
              <a:t>node.data</a:t>
            </a:r>
            <a:r>
              <a:rPr lang="en-US" dirty="0" smtClean="0"/>
              <a:t>)) {</a:t>
            </a:r>
          </a:p>
          <a:p>
            <a:r>
              <a:rPr lang="en-US" dirty="0"/>
              <a:t> </a:t>
            </a:r>
            <a:r>
              <a:rPr lang="en-US" dirty="0" smtClean="0"/>
              <a:t>   return true;</a:t>
            </a:r>
          </a:p>
          <a:p>
            <a:r>
              <a:rPr lang="en-US" dirty="0"/>
              <a:t> </a:t>
            </a:r>
            <a:r>
              <a:rPr lang="en-US" dirty="0" smtClean="0"/>
              <a:t> }</a:t>
            </a:r>
          </a:p>
          <a:p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inLeftTree</a:t>
            </a:r>
            <a:r>
              <a:rPr lang="en-US" dirty="0" smtClean="0"/>
              <a:t> = contains(element, </a:t>
            </a:r>
            <a:r>
              <a:rPr lang="en-US" dirty="0" err="1" smtClean="0"/>
              <a:t>node.left</a:t>
            </a:r>
            <a:r>
              <a:rPr lang="en-US" dirty="0" smtClean="0"/>
              <a:t>);</a:t>
            </a:r>
          </a:p>
          <a:p>
            <a:r>
              <a:rPr lang="en-US" dirty="0"/>
              <a:t> </a:t>
            </a:r>
            <a:r>
              <a:rPr lang="en-US" dirty="0" smtClean="0"/>
              <a:t> if (</a:t>
            </a:r>
            <a:r>
              <a:rPr lang="en-US" dirty="0" err="1" smtClean="0"/>
              <a:t>inLeftTree</a:t>
            </a:r>
            <a:r>
              <a:rPr lang="en-US" dirty="0" smtClean="0"/>
              <a:t>) {</a:t>
            </a:r>
          </a:p>
          <a:p>
            <a:r>
              <a:rPr lang="en-US" dirty="0"/>
              <a:t> </a:t>
            </a:r>
            <a:r>
              <a:rPr lang="en-US" dirty="0" smtClean="0"/>
              <a:t>   return true;</a:t>
            </a:r>
          </a:p>
          <a:p>
            <a:r>
              <a:rPr lang="en-US" dirty="0"/>
              <a:t> </a:t>
            </a:r>
            <a:r>
              <a:rPr lang="en-US" dirty="0" smtClean="0"/>
              <a:t> }</a:t>
            </a:r>
          </a:p>
          <a:p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inRightTree</a:t>
            </a:r>
            <a:r>
              <a:rPr lang="en-US" dirty="0" smtClean="0"/>
              <a:t> = contains(element, </a:t>
            </a:r>
            <a:r>
              <a:rPr lang="en-US" dirty="0" err="1" smtClean="0"/>
              <a:t>node.right</a:t>
            </a:r>
            <a:r>
              <a:rPr lang="en-US" dirty="0" smtClean="0"/>
              <a:t>);</a:t>
            </a:r>
          </a:p>
          <a:p>
            <a:r>
              <a:rPr lang="en-US" dirty="0"/>
              <a:t> </a:t>
            </a:r>
            <a:r>
              <a:rPr lang="en-US" dirty="0" smtClean="0"/>
              <a:t> return </a:t>
            </a:r>
            <a:r>
              <a:rPr lang="en-US" dirty="0" err="1" smtClean="0"/>
              <a:t>inRightTree</a:t>
            </a:r>
            <a:r>
              <a:rPr lang="en-US" dirty="0" smtClean="0"/>
              <a:t>;</a:t>
            </a:r>
          </a:p>
          <a:p>
            <a:r>
              <a:rPr lang="en-US" dirty="0" smtClean="0"/>
              <a:t>}</a:t>
            </a:r>
          </a:p>
          <a:p>
            <a:endParaRPr lang="en-US" dirty="0"/>
          </a:p>
        </p:txBody>
      </p:sp>
      <p:sp>
        <p:nvSpPr>
          <p:cNvPr id="2" name="Right Brace 1"/>
          <p:cNvSpPr/>
          <p:nvPr/>
        </p:nvSpPr>
        <p:spPr>
          <a:xfrm>
            <a:off x="7221922" y="2334467"/>
            <a:ext cx="115214" cy="864105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Brace 5"/>
          <p:cNvSpPr/>
          <p:nvPr/>
        </p:nvSpPr>
        <p:spPr>
          <a:xfrm>
            <a:off x="7221922" y="3371393"/>
            <a:ext cx="115214" cy="1036926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e 6"/>
          <p:cNvSpPr/>
          <p:nvPr/>
        </p:nvSpPr>
        <p:spPr>
          <a:xfrm>
            <a:off x="7221922" y="4581140"/>
            <a:ext cx="115214" cy="518463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394743" y="2581853"/>
            <a:ext cx="1491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examine root</a:t>
            </a:r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94743" y="3566690"/>
            <a:ext cx="14068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examine left</a:t>
            </a:r>
          </a:p>
          <a:p>
            <a:r>
              <a:rPr lang="en-US" dirty="0" smtClean="0">
                <a:latin typeface="+mn-lt"/>
              </a:rPr>
              <a:t>subtree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94743" y="4517205"/>
            <a:ext cx="15583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examine right</a:t>
            </a:r>
          </a:p>
          <a:p>
            <a:r>
              <a:rPr lang="en-US" dirty="0" smtClean="0">
                <a:latin typeface="+mn-lt"/>
              </a:rPr>
              <a:t>subtree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3995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756422" y="433436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t.contains</a:t>
            </a:r>
            <a:r>
              <a:rPr lang="en-US" b="1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(93)</a:t>
            </a:r>
            <a:endParaRPr lang="en-US" b="1" dirty="0"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1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50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584696" y="1009506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50 == 93?</a:t>
            </a:r>
            <a:endParaRPr lang="en-US" b="1" dirty="0"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10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27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68329" y="2161646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27 == 93?</a:t>
            </a:r>
            <a:endParaRPr lang="en-US" b="1" dirty="0"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54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68828" y="4036422"/>
            <a:ext cx="1109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8 == 93?</a:t>
            </a:r>
            <a:endParaRPr lang="en-US" b="1" dirty="0"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54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44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054583" y="4036422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44 == 93?</a:t>
            </a:r>
            <a:endParaRPr lang="en-US" b="1" dirty="0"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54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73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540362" y="2195572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73 == 93?</a:t>
            </a:r>
            <a:endParaRPr lang="en-US" b="1" dirty="0"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54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83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664911" y="3244334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83 == 93?</a:t>
            </a:r>
            <a:endParaRPr lang="en-US" b="1" dirty="0"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54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trees are special cases of graphs</a:t>
            </a:r>
          </a:p>
          <a:p>
            <a:r>
              <a:rPr lang="en-US" dirty="0" smtClean="0"/>
              <a:t>a </a:t>
            </a:r>
            <a:r>
              <a:rPr lang="en-US" dirty="0" smtClean="0"/>
              <a:t>tree is a data structure made up of nodes</a:t>
            </a:r>
          </a:p>
          <a:p>
            <a:pPr lvl="1"/>
            <a:r>
              <a:rPr lang="en-US" dirty="0" smtClean="0"/>
              <a:t>each node stores data</a:t>
            </a:r>
          </a:p>
          <a:p>
            <a:pPr lvl="1"/>
            <a:r>
              <a:rPr lang="en-US" dirty="0" smtClean="0"/>
              <a:t>each node has links to zero or more nodes in the next level of the tree</a:t>
            </a:r>
          </a:p>
          <a:p>
            <a:pPr lvl="2"/>
            <a:r>
              <a:rPr lang="en-US" dirty="0" smtClean="0"/>
              <a:t>children of the node</a:t>
            </a:r>
          </a:p>
          <a:p>
            <a:pPr lvl="1"/>
            <a:r>
              <a:rPr lang="en-US" dirty="0" smtClean="0"/>
              <a:t>each node has exactly one parent node</a:t>
            </a:r>
          </a:p>
          <a:p>
            <a:pPr lvl="2"/>
            <a:r>
              <a:rPr lang="en-US" dirty="0" smtClean="0"/>
              <a:t>except for the root node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74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430847" y="5099603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74 == 93?</a:t>
            </a:r>
            <a:endParaRPr lang="en-US" b="1" dirty="0"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54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93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909367" y="5157210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93 == 93?</a:t>
            </a:r>
            <a:endParaRPr lang="en-US" b="1" dirty="0"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54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visiting every element of the tree can also be done recursively</a:t>
            </a:r>
          </a:p>
          <a:p>
            <a:r>
              <a:rPr lang="en-US" dirty="0" smtClean="0"/>
              <a:t>3 possibilities based on when the root is visited</a:t>
            </a:r>
          </a:p>
          <a:p>
            <a:pPr lvl="1"/>
            <a:r>
              <a:rPr lang="en-US" dirty="0" err="1" smtClean="0"/>
              <a:t>inorder</a:t>
            </a:r>
            <a:endParaRPr lang="en-US" dirty="0" smtClean="0"/>
          </a:p>
          <a:p>
            <a:pPr lvl="2"/>
            <a:r>
              <a:rPr lang="en-US" dirty="0" smtClean="0"/>
              <a:t>visit left child, then root, then right child</a:t>
            </a:r>
          </a:p>
          <a:p>
            <a:pPr lvl="1"/>
            <a:r>
              <a:rPr lang="en-US" dirty="0" smtClean="0"/>
              <a:t>preorder</a:t>
            </a:r>
          </a:p>
          <a:p>
            <a:pPr lvl="2"/>
            <a:r>
              <a:rPr lang="en-US" dirty="0" smtClean="0"/>
              <a:t>visit root, then left child, then right child</a:t>
            </a:r>
          </a:p>
          <a:p>
            <a:pPr lvl="1"/>
            <a:r>
              <a:rPr lang="en-US" dirty="0" err="1" smtClean="0"/>
              <a:t>postorder</a:t>
            </a:r>
            <a:endParaRPr lang="en-US" dirty="0" smtClean="0"/>
          </a:p>
          <a:p>
            <a:pPr lvl="2"/>
            <a:r>
              <a:rPr lang="en-US" dirty="0" smtClean="0"/>
              <a:t>visit left child, then right child, then root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045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54724" y="5330031"/>
            <a:ext cx="3574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inorder</a:t>
            </a:r>
            <a:r>
              <a:rPr lang="en-US" dirty="0" smtClean="0">
                <a:latin typeface="+mn-lt"/>
              </a:rPr>
              <a:t>: 8, 27, 44, 50, 73, 74, 83, 93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035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4724" y="5330031"/>
            <a:ext cx="3699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preorder: 50, 27, 8, 44, 73, 83, 74, 93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035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4724" y="5330031"/>
            <a:ext cx="3800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postorder</a:t>
            </a:r>
            <a:r>
              <a:rPr lang="en-US" dirty="0" smtClean="0">
                <a:latin typeface="+mn-lt"/>
              </a:rPr>
              <a:t>: 8, 44, 27, 74, 93, 83, 73, 50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7919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247964" y="1139148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50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2178819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11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53014" y="2178819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6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73187" y="3213000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79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57726" y="2164296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34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394743" y="3207081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88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666533" y="3217041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67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86183" y="3212898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23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27060" y="3213000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33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765502" y="3213000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99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838605" y="4253967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899132" y="4249926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31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356173" y="5286852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83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16700" y="5282811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6</a:t>
            </a:r>
            <a:endParaRPr lang="en-CA" sz="240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stCxn id="5" idx="2"/>
            <a:endCxn id="9" idx="0"/>
          </p:cNvCxnSpPr>
          <p:nvPr/>
        </p:nvCxnSpPr>
        <p:spPr>
          <a:xfrm flipH="1">
            <a:off x="2381762" y="1700790"/>
            <a:ext cx="2190238" cy="46350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5" idx="2"/>
            <a:endCxn id="7" idx="0"/>
          </p:cNvCxnSpPr>
          <p:nvPr/>
        </p:nvCxnSpPr>
        <p:spPr>
          <a:xfrm>
            <a:off x="4572000" y="1700790"/>
            <a:ext cx="2305050" cy="47802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5" idx="2"/>
            <a:endCxn id="6" idx="0"/>
          </p:cNvCxnSpPr>
          <p:nvPr/>
        </p:nvCxnSpPr>
        <p:spPr>
          <a:xfrm>
            <a:off x="4572000" y="1700790"/>
            <a:ext cx="0" cy="47802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9" idx="2"/>
            <a:endCxn id="8" idx="0"/>
          </p:cNvCxnSpPr>
          <p:nvPr/>
        </p:nvCxnSpPr>
        <p:spPr>
          <a:xfrm flipH="1">
            <a:off x="1497223" y="2725938"/>
            <a:ext cx="884539" cy="4870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6" idx="2"/>
            <a:endCxn id="12" idx="0"/>
          </p:cNvCxnSpPr>
          <p:nvPr/>
        </p:nvCxnSpPr>
        <p:spPr>
          <a:xfrm flipH="1">
            <a:off x="3110219" y="2740461"/>
            <a:ext cx="1461781" cy="47243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6" idx="2"/>
            <a:endCxn id="14" idx="0"/>
          </p:cNvCxnSpPr>
          <p:nvPr/>
        </p:nvCxnSpPr>
        <p:spPr>
          <a:xfrm flipH="1">
            <a:off x="4089538" y="2740461"/>
            <a:ext cx="482462" cy="47253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" idx="2"/>
            <a:endCxn id="13" idx="0"/>
          </p:cNvCxnSpPr>
          <p:nvPr/>
        </p:nvCxnSpPr>
        <p:spPr>
          <a:xfrm>
            <a:off x="4572000" y="2740461"/>
            <a:ext cx="479096" cy="47253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6" idx="2"/>
            <a:endCxn id="11" idx="0"/>
          </p:cNvCxnSpPr>
          <p:nvPr/>
        </p:nvCxnSpPr>
        <p:spPr>
          <a:xfrm>
            <a:off x="4572000" y="2740461"/>
            <a:ext cx="1418569" cy="4765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0" idx="2"/>
            <a:endCxn id="16" idx="0"/>
          </p:cNvCxnSpPr>
          <p:nvPr/>
        </p:nvCxnSpPr>
        <p:spPr>
          <a:xfrm flipH="1">
            <a:off x="7223168" y="3768723"/>
            <a:ext cx="495611" cy="48120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0" idx="2"/>
            <a:endCxn id="15" idx="0"/>
          </p:cNvCxnSpPr>
          <p:nvPr/>
        </p:nvCxnSpPr>
        <p:spPr>
          <a:xfrm>
            <a:off x="7718779" y="3768723"/>
            <a:ext cx="443862" cy="4852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16" idx="2"/>
            <a:endCxn id="18" idx="0"/>
          </p:cNvCxnSpPr>
          <p:nvPr/>
        </p:nvCxnSpPr>
        <p:spPr>
          <a:xfrm flipH="1">
            <a:off x="6740736" y="4811568"/>
            <a:ext cx="482432" cy="47124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16" idx="2"/>
            <a:endCxn id="17" idx="0"/>
          </p:cNvCxnSpPr>
          <p:nvPr/>
        </p:nvCxnSpPr>
        <p:spPr>
          <a:xfrm>
            <a:off x="7223168" y="4811568"/>
            <a:ext cx="457041" cy="47528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7" idx="2"/>
            <a:endCxn id="10" idx="0"/>
          </p:cNvCxnSpPr>
          <p:nvPr/>
        </p:nvCxnSpPr>
        <p:spPr>
          <a:xfrm>
            <a:off x="6877050" y="2740461"/>
            <a:ext cx="841729" cy="46662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225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 flipV="1">
            <a:off x="1173187" y="663864"/>
            <a:ext cx="7313490" cy="4709346"/>
            <a:chOff x="1173187" y="663864"/>
            <a:chExt cx="7313490" cy="4709346"/>
          </a:xfrm>
        </p:grpSpPr>
        <p:sp>
          <p:nvSpPr>
            <p:cNvPr id="5" name="Rectangle 4"/>
            <p:cNvSpPr/>
            <p:nvPr/>
          </p:nvSpPr>
          <p:spPr>
            <a:xfrm>
              <a:off x="4247964" y="663864"/>
              <a:ext cx="648072" cy="56164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CA" sz="2400" dirty="0" smtClean="0">
                  <a:solidFill>
                    <a:schemeClr val="tx1"/>
                  </a:solidFill>
                </a:rPr>
                <a:t>50</a:t>
              </a:r>
              <a:endParaRPr lang="en-CA" sz="2400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4247964" y="1703535"/>
              <a:ext cx="648072" cy="56164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CA" sz="2400" dirty="0" smtClean="0">
                  <a:solidFill>
                    <a:schemeClr val="tx1"/>
                  </a:solidFill>
                </a:rPr>
                <a:t>11</a:t>
              </a:r>
              <a:endParaRPr lang="en-CA" sz="2400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6553014" y="1703535"/>
              <a:ext cx="648072" cy="56164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CA" sz="2400" dirty="0" smtClean="0">
                  <a:solidFill>
                    <a:schemeClr val="tx1"/>
                  </a:solidFill>
                </a:rPr>
                <a:t>6</a:t>
              </a:r>
              <a:endParaRPr lang="en-CA" sz="2400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173187" y="2737716"/>
              <a:ext cx="648072" cy="56164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CA" sz="2400" dirty="0" smtClean="0">
                  <a:solidFill>
                    <a:schemeClr val="tx1"/>
                  </a:solidFill>
                </a:rPr>
                <a:t>79</a:t>
              </a:r>
              <a:endParaRPr lang="en-CA" sz="2400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057726" y="1689012"/>
              <a:ext cx="648072" cy="56164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CA" sz="2400" dirty="0" smtClean="0">
                  <a:solidFill>
                    <a:schemeClr val="tx1"/>
                  </a:solidFill>
                </a:rPr>
                <a:t>34</a:t>
              </a:r>
              <a:endParaRPr lang="en-CA" sz="2400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394743" y="2731797"/>
              <a:ext cx="648072" cy="56164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CA" sz="2400" dirty="0" smtClean="0">
                  <a:solidFill>
                    <a:schemeClr val="tx1"/>
                  </a:solidFill>
                </a:rPr>
                <a:t>88</a:t>
              </a:r>
              <a:endParaRPr lang="en-CA" sz="2400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666533" y="2741757"/>
              <a:ext cx="648072" cy="56164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CA" sz="2400" dirty="0" smtClean="0">
                  <a:solidFill>
                    <a:schemeClr val="tx1"/>
                  </a:solidFill>
                </a:rPr>
                <a:t>67</a:t>
              </a:r>
              <a:endParaRPr lang="en-CA" sz="2400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786183" y="2737614"/>
              <a:ext cx="648072" cy="56164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CA" sz="2400" dirty="0" smtClean="0">
                  <a:solidFill>
                    <a:schemeClr val="tx1"/>
                  </a:solidFill>
                </a:rPr>
                <a:t>23</a:t>
              </a:r>
              <a:endParaRPr lang="en-CA" sz="2400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727060" y="2737716"/>
              <a:ext cx="648072" cy="56164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CA" sz="2400" dirty="0" smtClean="0">
                  <a:solidFill>
                    <a:schemeClr val="tx1"/>
                  </a:solidFill>
                </a:rPr>
                <a:t>33</a:t>
              </a:r>
              <a:endParaRPr lang="en-CA" sz="2400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765502" y="2737716"/>
              <a:ext cx="648072" cy="56164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CA" sz="2400" dirty="0" smtClean="0">
                  <a:solidFill>
                    <a:schemeClr val="tx1"/>
                  </a:solidFill>
                </a:rPr>
                <a:t>99</a:t>
              </a:r>
              <a:endParaRPr lang="en-CA" sz="2400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838605" y="3778683"/>
              <a:ext cx="648072" cy="56164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CA" sz="2400" dirty="0" smtClean="0">
                  <a:solidFill>
                    <a:schemeClr val="tx1"/>
                  </a:solidFill>
                </a:rPr>
                <a:t>1</a:t>
              </a:r>
              <a:endParaRPr lang="en-CA" sz="2400" dirty="0">
                <a:solidFill>
                  <a:schemeClr val="tx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899132" y="3774642"/>
              <a:ext cx="648072" cy="56164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CA" sz="2400" dirty="0" smtClean="0">
                  <a:solidFill>
                    <a:schemeClr val="tx1"/>
                  </a:solidFill>
                </a:rPr>
                <a:t>31</a:t>
              </a:r>
              <a:endParaRPr lang="en-CA" sz="2400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7356173" y="4811568"/>
              <a:ext cx="648072" cy="56164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CA" sz="2400" dirty="0" smtClean="0">
                  <a:solidFill>
                    <a:schemeClr val="tx1"/>
                  </a:solidFill>
                </a:rPr>
                <a:t>83</a:t>
              </a:r>
              <a:endParaRPr lang="en-CA" sz="2400" dirty="0">
                <a:solidFill>
                  <a:schemeClr val="tx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416700" y="4807527"/>
              <a:ext cx="648072" cy="56164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CA" sz="2400" dirty="0" smtClean="0">
                  <a:solidFill>
                    <a:schemeClr val="tx1"/>
                  </a:solidFill>
                </a:rPr>
                <a:t>6</a:t>
              </a:r>
              <a:endParaRPr lang="en-CA" sz="2400" dirty="0">
                <a:solidFill>
                  <a:schemeClr val="tx1"/>
                </a:solidFill>
              </a:endParaRPr>
            </a:p>
          </p:txBody>
        </p:sp>
        <p:cxnSp>
          <p:nvCxnSpPr>
            <p:cNvPr id="19" name="Straight Arrow Connector 18"/>
            <p:cNvCxnSpPr>
              <a:stCxn id="5" idx="2"/>
              <a:endCxn id="9" idx="0"/>
            </p:cNvCxnSpPr>
            <p:nvPr/>
          </p:nvCxnSpPr>
          <p:spPr>
            <a:xfrm flipH="1">
              <a:off x="2381762" y="1225506"/>
              <a:ext cx="2190238" cy="46350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5" idx="2"/>
              <a:endCxn id="7" idx="0"/>
            </p:cNvCxnSpPr>
            <p:nvPr/>
          </p:nvCxnSpPr>
          <p:spPr>
            <a:xfrm>
              <a:off x="4572000" y="1225506"/>
              <a:ext cx="2305050" cy="47802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5" idx="2"/>
              <a:endCxn id="6" idx="0"/>
            </p:cNvCxnSpPr>
            <p:nvPr/>
          </p:nvCxnSpPr>
          <p:spPr>
            <a:xfrm>
              <a:off x="4572000" y="1225506"/>
              <a:ext cx="0" cy="47802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9" idx="2"/>
              <a:endCxn id="8" idx="0"/>
            </p:cNvCxnSpPr>
            <p:nvPr/>
          </p:nvCxnSpPr>
          <p:spPr>
            <a:xfrm flipH="1">
              <a:off x="1497223" y="2250654"/>
              <a:ext cx="884539" cy="48706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6" idx="2"/>
              <a:endCxn id="12" idx="0"/>
            </p:cNvCxnSpPr>
            <p:nvPr/>
          </p:nvCxnSpPr>
          <p:spPr>
            <a:xfrm flipH="1">
              <a:off x="3110219" y="2265177"/>
              <a:ext cx="1461781" cy="47243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6" idx="2"/>
              <a:endCxn id="14" idx="0"/>
            </p:cNvCxnSpPr>
            <p:nvPr/>
          </p:nvCxnSpPr>
          <p:spPr>
            <a:xfrm flipH="1">
              <a:off x="4089538" y="2265177"/>
              <a:ext cx="482462" cy="47253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6" idx="2"/>
              <a:endCxn id="13" idx="0"/>
            </p:cNvCxnSpPr>
            <p:nvPr/>
          </p:nvCxnSpPr>
          <p:spPr>
            <a:xfrm>
              <a:off x="4572000" y="2265177"/>
              <a:ext cx="479096" cy="47253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6" idx="2"/>
              <a:endCxn id="11" idx="0"/>
            </p:cNvCxnSpPr>
            <p:nvPr/>
          </p:nvCxnSpPr>
          <p:spPr>
            <a:xfrm>
              <a:off x="4572000" y="2265177"/>
              <a:ext cx="1418569" cy="47658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10" idx="2"/>
              <a:endCxn id="16" idx="0"/>
            </p:cNvCxnSpPr>
            <p:nvPr/>
          </p:nvCxnSpPr>
          <p:spPr>
            <a:xfrm flipH="1">
              <a:off x="7223168" y="3293439"/>
              <a:ext cx="495611" cy="48120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10" idx="2"/>
              <a:endCxn id="15" idx="0"/>
            </p:cNvCxnSpPr>
            <p:nvPr/>
          </p:nvCxnSpPr>
          <p:spPr>
            <a:xfrm>
              <a:off x="7718779" y="3293439"/>
              <a:ext cx="443862" cy="48524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16" idx="2"/>
              <a:endCxn id="18" idx="0"/>
            </p:cNvCxnSpPr>
            <p:nvPr/>
          </p:nvCxnSpPr>
          <p:spPr>
            <a:xfrm flipH="1">
              <a:off x="6740736" y="4336284"/>
              <a:ext cx="482432" cy="47124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stCxn id="16" idx="2"/>
              <a:endCxn id="17" idx="0"/>
            </p:cNvCxnSpPr>
            <p:nvPr/>
          </p:nvCxnSpPr>
          <p:spPr>
            <a:xfrm>
              <a:off x="7223168" y="4336284"/>
              <a:ext cx="457041" cy="47528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>
              <a:stCxn id="7" idx="2"/>
              <a:endCxn id="10" idx="0"/>
            </p:cNvCxnSpPr>
            <p:nvPr/>
          </p:nvCxnSpPr>
          <p:spPr>
            <a:xfrm>
              <a:off x="6877050" y="2265177"/>
              <a:ext cx="841729" cy="4666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7339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root of the tree is the node that has no parent node</a:t>
            </a:r>
          </a:p>
          <a:p>
            <a:r>
              <a:rPr lang="en-US" dirty="0" smtClean="0"/>
              <a:t>all algorithms start at the root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47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247964" y="1139148"/>
            <a:ext cx="648072" cy="56164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rgbClr val="FF0000"/>
                </a:solidFill>
              </a:rPr>
              <a:t>50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2178819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11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53014" y="2178819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6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73187" y="3213000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79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57726" y="2164296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34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394743" y="3207081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88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666533" y="3217041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67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86183" y="3212898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23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27060" y="3213000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33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765502" y="3213000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99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838605" y="4253967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899132" y="4249926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31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356173" y="5286852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83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16700" y="5282811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6</a:t>
            </a:r>
            <a:endParaRPr lang="en-CA" sz="240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stCxn id="5" idx="2"/>
            <a:endCxn id="9" idx="0"/>
          </p:cNvCxnSpPr>
          <p:nvPr/>
        </p:nvCxnSpPr>
        <p:spPr>
          <a:xfrm flipH="1">
            <a:off x="2381762" y="1700790"/>
            <a:ext cx="2190238" cy="46350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5" idx="2"/>
            <a:endCxn id="7" idx="0"/>
          </p:cNvCxnSpPr>
          <p:nvPr/>
        </p:nvCxnSpPr>
        <p:spPr>
          <a:xfrm>
            <a:off x="4572000" y="1700790"/>
            <a:ext cx="2305050" cy="47802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5" idx="2"/>
            <a:endCxn id="6" idx="0"/>
          </p:cNvCxnSpPr>
          <p:nvPr/>
        </p:nvCxnSpPr>
        <p:spPr>
          <a:xfrm>
            <a:off x="4572000" y="1700790"/>
            <a:ext cx="0" cy="47802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9" idx="2"/>
            <a:endCxn id="8" idx="0"/>
          </p:cNvCxnSpPr>
          <p:nvPr/>
        </p:nvCxnSpPr>
        <p:spPr>
          <a:xfrm flipH="1">
            <a:off x="1497223" y="2725938"/>
            <a:ext cx="884539" cy="4870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6" idx="2"/>
            <a:endCxn id="12" idx="0"/>
          </p:cNvCxnSpPr>
          <p:nvPr/>
        </p:nvCxnSpPr>
        <p:spPr>
          <a:xfrm flipH="1">
            <a:off x="3110219" y="2740461"/>
            <a:ext cx="1461781" cy="47243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6" idx="2"/>
            <a:endCxn id="14" idx="0"/>
          </p:cNvCxnSpPr>
          <p:nvPr/>
        </p:nvCxnSpPr>
        <p:spPr>
          <a:xfrm flipH="1">
            <a:off x="4089538" y="2740461"/>
            <a:ext cx="482462" cy="47253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" idx="2"/>
            <a:endCxn id="13" idx="0"/>
          </p:cNvCxnSpPr>
          <p:nvPr/>
        </p:nvCxnSpPr>
        <p:spPr>
          <a:xfrm>
            <a:off x="4572000" y="2740461"/>
            <a:ext cx="479096" cy="47253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6" idx="2"/>
            <a:endCxn id="11" idx="0"/>
          </p:cNvCxnSpPr>
          <p:nvPr/>
        </p:nvCxnSpPr>
        <p:spPr>
          <a:xfrm>
            <a:off x="4572000" y="2740461"/>
            <a:ext cx="1418569" cy="4765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0" idx="2"/>
            <a:endCxn id="16" idx="0"/>
          </p:cNvCxnSpPr>
          <p:nvPr/>
        </p:nvCxnSpPr>
        <p:spPr>
          <a:xfrm flipH="1">
            <a:off x="7223168" y="3768723"/>
            <a:ext cx="495611" cy="48120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0" idx="2"/>
            <a:endCxn id="15" idx="0"/>
          </p:cNvCxnSpPr>
          <p:nvPr/>
        </p:nvCxnSpPr>
        <p:spPr>
          <a:xfrm>
            <a:off x="7718779" y="3768723"/>
            <a:ext cx="443862" cy="4852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16" idx="2"/>
            <a:endCxn id="18" idx="0"/>
          </p:cNvCxnSpPr>
          <p:nvPr/>
        </p:nvCxnSpPr>
        <p:spPr>
          <a:xfrm flipH="1">
            <a:off x="6740736" y="4811568"/>
            <a:ext cx="482432" cy="47124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16" idx="2"/>
            <a:endCxn id="17" idx="0"/>
          </p:cNvCxnSpPr>
          <p:nvPr/>
        </p:nvCxnSpPr>
        <p:spPr>
          <a:xfrm>
            <a:off x="7223168" y="4811568"/>
            <a:ext cx="457041" cy="47528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7" idx="2"/>
            <a:endCxn id="10" idx="0"/>
          </p:cNvCxnSpPr>
          <p:nvPr/>
        </p:nvCxnSpPr>
        <p:spPr>
          <a:xfrm>
            <a:off x="6877050" y="2740461"/>
            <a:ext cx="841729" cy="46662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4271372" y="678292"/>
            <a:ext cx="601255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root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6043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node without any children is called a leaf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59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247964" y="1139148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50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2178819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11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53014" y="2178819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6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73187" y="3213000"/>
            <a:ext cx="648072" cy="56164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rgbClr val="00B050"/>
                </a:solidFill>
              </a:rPr>
              <a:t>79</a:t>
            </a:r>
            <a:endParaRPr lang="en-CA" sz="2400" dirty="0">
              <a:solidFill>
                <a:srgbClr val="00B05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57726" y="2164296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34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394743" y="3207081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88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666533" y="3217041"/>
            <a:ext cx="648072" cy="56164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rgbClr val="00B050"/>
                </a:solidFill>
              </a:rPr>
              <a:t>67</a:t>
            </a:r>
            <a:endParaRPr lang="en-CA" sz="24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86183" y="3212898"/>
            <a:ext cx="648072" cy="56164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rgbClr val="00B050"/>
                </a:solidFill>
              </a:rPr>
              <a:t>23</a:t>
            </a:r>
            <a:endParaRPr lang="en-CA" sz="2400" dirty="0">
              <a:solidFill>
                <a:srgbClr val="00B05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27060" y="3213000"/>
            <a:ext cx="648072" cy="56164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rgbClr val="00B050"/>
                </a:solidFill>
              </a:rPr>
              <a:t>33</a:t>
            </a:r>
            <a:endParaRPr lang="en-CA" sz="2400" dirty="0">
              <a:solidFill>
                <a:srgbClr val="00B05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765502" y="3213000"/>
            <a:ext cx="648072" cy="56164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rgbClr val="00B050"/>
                </a:solidFill>
              </a:rPr>
              <a:t>99</a:t>
            </a:r>
            <a:endParaRPr lang="en-CA" sz="2400" dirty="0">
              <a:solidFill>
                <a:srgbClr val="00B05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838605" y="4253967"/>
            <a:ext cx="648072" cy="56164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rgbClr val="00B050"/>
                </a:solidFill>
              </a:rPr>
              <a:t>1</a:t>
            </a:r>
            <a:endParaRPr lang="en-CA" sz="2400" dirty="0">
              <a:solidFill>
                <a:srgbClr val="00B05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899132" y="4249926"/>
            <a:ext cx="648072" cy="561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31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356173" y="5286852"/>
            <a:ext cx="648072" cy="56164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rgbClr val="00B050"/>
                </a:solidFill>
              </a:rPr>
              <a:t>83</a:t>
            </a:r>
            <a:endParaRPr lang="en-CA" sz="2400" dirty="0">
              <a:solidFill>
                <a:srgbClr val="00B05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16700" y="5282811"/>
            <a:ext cx="648072" cy="56164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2400" dirty="0" smtClean="0">
                <a:solidFill>
                  <a:srgbClr val="00B050"/>
                </a:solidFill>
              </a:rPr>
              <a:t>6</a:t>
            </a:r>
            <a:endParaRPr lang="en-CA" sz="2400" dirty="0">
              <a:solidFill>
                <a:srgbClr val="00B050"/>
              </a:solidFill>
            </a:endParaRPr>
          </a:p>
        </p:txBody>
      </p:sp>
      <p:cxnSp>
        <p:nvCxnSpPr>
          <p:cNvPr id="19" name="Straight Arrow Connector 18"/>
          <p:cNvCxnSpPr>
            <a:stCxn id="5" idx="2"/>
            <a:endCxn id="9" idx="0"/>
          </p:cNvCxnSpPr>
          <p:nvPr/>
        </p:nvCxnSpPr>
        <p:spPr>
          <a:xfrm flipH="1">
            <a:off x="2381762" y="1700790"/>
            <a:ext cx="2190238" cy="46350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5" idx="2"/>
            <a:endCxn id="7" idx="0"/>
          </p:cNvCxnSpPr>
          <p:nvPr/>
        </p:nvCxnSpPr>
        <p:spPr>
          <a:xfrm>
            <a:off x="4572000" y="1700790"/>
            <a:ext cx="2305050" cy="47802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5" idx="2"/>
            <a:endCxn id="6" idx="0"/>
          </p:cNvCxnSpPr>
          <p:nvPr/>
        </p:nvCxnSpPr>
        <p:spPr>
          <a:xfrm>
            <a:off x="4572000" y="1700790"/>
            <a:ext cx="0" cy="47802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9" idx="2"/>
            <a:endCxn id="8" idx="0"/>
          </p:cNvCxnSpPr>
          <p:nvPr/>
        </p:nvCxnSpPr>
        <p:spPr>
          <a:xfrm flipH="1">
            <a:off x="1497223" y="2725938"/>
            <a:ext cx="884539" cy="4870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6" idx="2"/>
            <a:endCxn id="12" idx="0"/>
          </p:cNvCxnSpPr>
          <p:nvPr/>
        </p:nvCxnSpPr>
        <p:spPr>
          <a:xfrm flipH="1">
            <a:off x="3110219" y="2740461"/>
            <a:ext cx="1461781" cy="47243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6" idx="2"/>
            <a:endCxn id="14" idx="0"/>
          </p:cNvCxnSpPr>
          <p:nvPr/>
        </p:nvCxnSpPr>
        <p:spPr>
          <a:xfrm flipH="1">
            <a:off x="4089538" y="2740461"/>
            <a:ext cx="482462" cy="47253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" idx="2"/>
            <a:endCxn id="13" idx="0"/>
          </p:cNvCxnSpPr>
          <p:nvPr/>
        </p:nvCxnSpPr>
        <p:spPr>
          <a:xfrm>
            <a:off x="4572000" y="2740461"/>
            <a:ext cx="479096" cy="47253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6" idx="2"/>
            <a:endCxn id="11" idx="0"/>
          </p:cNvCxnSpPr>
          <p:nvPr/>
        </p:nvCxnSpPr>
        <p:spPr>
          <a:xfrm>
            <a:off x="4572000" y="2740461"/>
            <a:ext cx="1418569" cy="4765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0" idx="2"/>
            <a:endCxn id="16" idx="0"/>
          </p:cNvCxnSpPr>
          <p:nvPr/>
        </p:nvCxnSpPr>
        <p:spPr>
          <a:xfrm flipH="1">
            <a:off x="7223168" y="3768723"/>
            <a:ext cx="495611" cy="48120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0" idx="2"/>
            <a:endCxn id="15" idx="0"/>
          </p:cNvCxnSpPr>
          <p:nvPr/>
        </p:nvCxnSpPr>
        <p:spPr>
          <a:xfrm>
            <a:off x="7718779" y="3768723"/>
            <a:ext cx="443862" cy="4852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16" idx="2"/>
            <a:endCxn id="18" idx="0"/>
          </p:cNvCxnSpPr>
          <p:nvPr/>
        </p:nvCxnSpPr>
        <p:spPr>
          <a:xfrm flipH="1">
            <a:off x="6740736" y="4811568"/>
            <a:ext cx="482432" cy="47124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16" idx="2"/>
            <a:endCxn id="17" idx="0"/>
          </p:cNvCxnSpPr>
          <p:nvPr/>
        </p:nvCxnSpPr>
        <p:spPr>
          <a:xfrm>
            <a:off x="7223168" y="4811568"/>
            <a:ext cx="457041" cy="47528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7" idx="2"/>
            <a:endCxn id="10" idx="0"/>
          </p:cNvCxnSpPr>
          <p:nvPr/>
        </p:nvCxnSpPr>
        <p:spPr>
          <a:xfrm>
            <a:off x="6877050" y="2740461"/>
            <a:ext cx="841729" cy="46662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226155" y="3865218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+mn-lt"/>
              </a:rPr>
              <a:t>leaf</a:t>
            </a:r>
            <a:endParaRPr lang="en-US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839151" y="3865218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+mn-lt"/>
              </a:rPr>
              <a:t>leaf</a:t>
            </a:r>
            <a:endParaRPr lang="en-US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818470" y="3865218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+mn-lt"/>
              </a:rPr>
              <a:t>leaf</a:t>
            </a:r>
            <a:endParaRPr lang="en-US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780028" y="3865218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+mn-lt"/>
              </a:rPr>
              <a:t>leaf</a:t>
            </a:r>
            <a:endParaRPr lang="en-US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719501" y="3865218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+mn-lt"/>
              </a:rPr>
              <a:t>leaf</a:t>
            </a:r>
            <a:endParaRPr lang="en-US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469668" y="5963708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+mn-lt"/>
              </a:rPr>
              <a:t>leaf</a:t>
            </a:r>
            <a:endParaRPr lang="en-US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409141" y="5963708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+mn-lt"/>
              </a:rPr>
              <a:t>leaf</a:t>
            </a:r>
            <a:endParaRPr lang="en-US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891573" y="4864544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+mn-lt"/>
              </a:rPr>
              <a:t>leaf</a:t>
            </a:r>
            <a:endParaRPr lang="en-US" dirty="0">
              <a:solidFill>
                <a:srgbClr val="00B05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3242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lnDef>
      <a:spPr>
        <a:ln w="381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lnDef>
      <a:spPr>
        <a:ln w="381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3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4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13675</TotalTime>
  <Words>753</Words>
  <Application>Microsoft Office PowerPoint</Application>
  <PresentationFormat>On-screen Show (4:3)</PresentationFormat>
  <Paragraphs>373</Paragraphs>
  <Slides>35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35</vt:i4>
      </vt:variant>
    </vt:vector>
  </HeadingPairs>
  <TitlesOfParts>
    <vt:vector size="38" baseType="lpstr">
      <vt:lpstr>Origin</vt:lpstr>
      <vt:lpstr>Office Theme</vt:lpstr>
      <vt:lpstr>1_Origin</vt:lpstr>
      <vt:lpstr>Trees</vt:lpstr>
      <vt:lpstr>Graphs</vt:lpstr>
      <vt:lpstr>Trees</vt:lpstr>
      <vt:lpstr>PowerPoint Presentation</vt:lpstr>
      <vt:lpstr>PowerPoint Presentation</vt:lpstr>
      <vt:lpstr>Trees</vt:lpstr>
      <vt:lpstr>PowerPoint Presentation</vt:lpstr>
      <vt:lpstr>Trees</vt:lpstr>
      <vt:lpstr>PowerPoint Presentation</vt:lpstr>
      <vt:lpstr>Trees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Binary Tree</vt:lpstr>
      <vt:lpstr>PowerPoint Presentation</vt:lpstr>
      <vt:lpstr>PowerPoint Presentation</vt:lpstr>
      <vt:lpstr>PowerPoint Presentation</vt:lpstr>
      <vt:lpstr>PowerPoint Presentation</vt:lpstr>
      <vt:lpstr>Binary Tree Algorithms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Iteration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</cp:lastModifiedBy>
  <cp:revision>1023</cp:revision>
  <dcterms:created xsi:type="dcterms:W3CDTF">2006-08-16T00:00:00Z</dcterms:created>
  <dcterms:modified xsi:type="dcterms:W3CDTF">2015-04-06T00:54:00Z</dcterms:modified>
</cp:coreProperties>
</file>