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314" r:id="rId2"/>
    <p:sldMasterId id="2147484328" r:id="rId3"/>
  </p:sldMasterIdLst>
  <p:notesMasterIdLst>
    <p:notesMasterId r:id="rId54"/>
  </p:notesMasterIdLst>
  <p:handoutMasterIdLst>
    <p:handoutMasterId r:id="rId55"/>
  </p:handoutMasterIdLst>
  <p:sldIdLst>
    <p:sldId id="728" r:id="rId4"/>
    <p:sldId id="749" r:id="rId5"/>
    <p:sldId id="784" r:id="rId6"/>
    <p:sldId id="785" r:id="rId7"/>
    <p:sldId id="786" r:id="rId8"/>
    <p:sldId id="787" r:id="rId9"/>
    <p:sldId id="788" r:id="rId10"/>
    <p:sldId id="791" r:id="rId11"/>
    <p:sldId id="860" r:id="rId12"/>
    <p:sldId id="861" r:id="rId13"/>
    <p:sldId id="862" r:id="rId14"/>
    <p:sldId id="880" r:id="rId15"/>
    <p:sldId id="863" r:id="rId16"/>
    <p:sldId id="864" r:id="rId17"/>
    <p:sldId id="865" r:id="rId18"/>
    <p:sldId id="866" r:id="rId19"/>
    <p:sldId id="867" r:id="rId20"/>
    <p:sldId id="868" r:id="rId21"/>
    <p:sldId id="869" r:id="rId22"/>
    <p:sldId id="870" r:id="rId23"/>
    <p:sldId id="871" r:id="rId24"/>
    <p:sldId id="872" r:id="rId25"/>
    <p:sldId id="873" r:id="rId26"/>
    <p:sldId id="874" r:id="rId27"/>
    <p:sldId id="875" r:id="rId28"/>
    <p:sldId id="876" r:id="rId29"/>
    <p:sldId id="877" r:id="rId30"/>
    <p:sldId id="878" r:id="rId31"/>
    <p:sldId id="879" r:id="rId32"/>
    <p:sldId id="881" r:id="rId33"/>
    <p:sldId id="882" r:id="rId34"/>
    <p:sldId id="883" r:id="rId35"/>
    <p:sldId id="790" r:id="rId36"/>
    <p:sldId id="793" r:id="rId37"/>
    <p:sldId id="840" r:id="rId38"/>
    <p:sldId id="841" r:id="rId39"/>
    <p:sldId id="842" r:id="rId40"/>
    <p:sldId id="858" r:id="rId41"/>
    <p:sldId id="853" r:id="rId42"/>
    <p:sldId id="852" r:id="rId43"/>
    <p:sldId id="854" r:id="rId44"/>
    <p:sldId id="855" r:id="rId45"/>
    <p:sldId id="856" r:id="rId46"/>
    <p:sldId id="843" r:id="rId47"/>
    <p:sldId id="859" r:id="rId48"/>
    <p:sldId id="844" r:id="rId49"/>
    <p:sldId id="845" r:id="rId50"/>
    <p:sldId id="846" r:id="rId51"/>
    <p:sldId id="847" r:id="rId52"/>
    <p:sldId id="848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31/03/2015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05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95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46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53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14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5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>
                <a:solidFill>
                  <a:srgbClr val="F8F8F8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890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32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01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5211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>
                <a:solidFill>
                  <a:srgbClr val="F8F8F8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92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8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934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546D6FF-C891-4159-B431-8E53CFCADFDE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EFA10-DCF3-4FFE-AFBA-F83CF2F22B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94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F873-4163-4E41-97B6-D7CDDFCB651A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1D6-1F69-4FC6-9D02-A07BF57C0D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4342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9BC6-DF29-44E0-B09A-1BED331363D7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659C-8185-43E0-99D0-C6E27206A3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08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E1C5B-5E7A-4DE3-BAC3-D04F8DE761DE}" type="datetime1">
              <a:rPr lang="en-US">
                <a:solidFill>
                  <a:srgbClr val="F8F8F8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1D76C-8743-4B33-94C2-F2618AB00A3D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62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A004E-A7DC-4953-A9D9-B427AF4A2531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CA54-7C2A-4346-95A2-CCC34608876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4782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397B-1FE6-4EF6-9FA3-F9F2C3B53784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2AC7-109F-4BA9-B1D7-59BE7C50DE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107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CF5A-35D5-4CD8-B7FC-B4BD04BFB355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646B-918D-49A2-BF6D-A3C6EB12E5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696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7542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8481-8AAE-4272-8AF2-9D73540960F7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D17D-392A-4773-BDD8-DECFF5DAD7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372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51C4-3DD8-4738-8F45-A959A06B8D8E}" type="datetime1">
              <a:rPr lang="en-US">
                <a:solidFill>
                  <a:srgbClr val="F8F8F8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F7D9-1946-4E8E-8008-E5EC2132862A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06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364E-1564-49DF-BA88-B1C3D347F7B9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0269D-0139-484E-BDD2-E56718709F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46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C5E8B-8035-4883-9BD9-2A7CEAB89B4B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3165-477C-4A32-873B-B8892B4A61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767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64FF-8B90-4557-A759-CC7674438530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E8DD-7C13-4CFA-83A3-5C82826C23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33436"/>
            <a:ext cx="8229600" cy="5723524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7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  <p:sldLayoutId id="2147484326" r:id="rId12"/>
    <p:sldLayoutId id="214748432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28FA1E-0E06-4220-B584-FC1CF02F7D72}" type="datetime1">
              <a:rPr lang="en-US">
                <a:solidFill>
                  <a:srgbClr val="000000"/>
                </a:solidFill>
              </a:rPr>
              <a:pPr>
                <a:defRPr/>
              </a:pPr>
              <a:t>3/31/2015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B7AA7E-2757-4015-89C4-9DBA87FA38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6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9" r:id="rId1"/>
    <p:sldLayoutId id="2147484330" r:id="rId2"/>
    <p:sldLayoutId id="2147484331" r:id="rId3"/>
    <p:sldLayoutId id="2147484332" r:id="rId4"/>
    <p:sldLayoutId id="2147484333" r:id="rId5"/>
    <p:sldLayoutId id="2147484334" r:id="rId6"/>
    <p:sldLayoutId id="2147484335" r:id="rId7"/>
    <p:sldLayoutId id="2147484336" r:id="rId8"/>
    <p:sldLayoutId id="2147484337" r:id="rId9"/>
    <p:sldLayoutId id="2147484338" r:id="rId10"/>
    <p:sldLayoutId id="2147484339" r:id="rId11"/>
    <p:sldLayoutId id="2147484340" r:id="rId12"/>
    <p:sldLayoutId id="214748434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 More Data Structures (Part 1)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Stacks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a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silly and usually inefficient way to reverse a sequence is to use a stack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Don't do this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static &lt;E&gt; List&lt;E&gt; reverse(List&lt;E&gt; t) {</a:t>
            </a:r>
          </a:p>
          <a:p>
            <a:r>
              <a:rPr lang="en-US" dirty="0" smtClean="0"/>
              <a:t>  List&lt;E&gt; result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Stack&lt;E&gt; </a:t>
            </a:r>
            <a:r>
              <a:rPr lang="en-US" dirty="0" err="1" smtClean="0"/>
              <a:t>st</a:t>
            </a:r>
            <a:r>
              <a:rPr lang="en-US" dirty="0" smtClean="0"/>
              <a:t> = new Stack&lt;E&gt;();</a:t>
            </a:r>
          </a:p>
          <a:p>
            <a:r>
              <a:rPr lang="en-US" dirty="0" smtClean="0"/>
              <a:t>  for (E </a:t>
            </a:r>
            <a:r>
              <a:rPr lang="en-US" dirty="0" err="1" smtClean="0"/>
              <a:t>e</a:t>
            </a:r>
            <a:r>
              <a:rPr lang="en-US" dirty="0" smtClean="0"/>
              <a:t> : 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st.push</a:t>
            </a:r>
            <a:r>
              <a:rPr lang="en-US" dirty="0" smtClean="0"/>
              <a:t>(e);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while (!</a:t>
            </a:r>
            <a:r>
              <a:rPr lang="en-US" dirty="0" err="1" smtClean="0"/>
              <a:t>st.isEmpty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result.add</a:t>
            </a:r>
            <a:r>
              <a:rPr lang="en-US" dirty="0" smtClean="0"/>
              <a:t>(st.pop());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result;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1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Recursive Method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stack can be used to convert a recursive method to a non-recursive method</a:t>
            </a:r>
          </a:p>
          <a:p>
            <a:r>
              <a:rPr lang="en-US" dirty="0" smtClean="0"/>
              <a:t>the key to understanding how to do this lies in the memory diagram for a recursive memory</a:t>
            </a:r>
          </a:p>
          <a:p>
            <a:pPr lvl="1"/>
            <a:r>
              <a:rPr lang="en-US" dirty="0" smtClean="0"/>
              <a:t>the following slides are from the Day 25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2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A54B2-749F-4E07-87B5-F79153A7FC7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double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result;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&lt;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 smtClean="0">
                <a:latin typeface="Segoe UI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1.0 / </a:t>
            </a:r>
            <a:r>
              <a:rPr lang="en-US" i="1" dirty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(-n);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if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(n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==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0)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>
                <a:latin typeface="Segoe UI"/>
              </a:rPr>
              <a:t>=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1.0;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{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smtClean="0">
                <a:latin typeface="Segoe UI"/>
              </a:rPr>
              <a:t>result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 </a:t>
            </a:r>
            <a:r>
              <a:rPr lang="en-US" dirty="0">
                <a:latin typeface="Segoe UI"/>
              </a:rPr>
              <a:t>=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10 * 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powerOf10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(n - 1);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Segoe UI"/>
              </a:rPr>
              <a:t>return</a:t>
            </a:r>
            <a:r>
              <a:rPr lang="en-US" dirty="0" smtClean="0">
                <a:latin typeface="Segoe UI"/>
              </a:rPr>
              <a:t> result;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990474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1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57115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78816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59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14967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15733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34562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471209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241568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883600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678850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19285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1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211115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754451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01911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41843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1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716" y="2161646"/>
            <a:ext cx="2592315" cy="3886575"/>
          </a:xfrm>
          <a:prstGeom prst="rect">
            <a:avLst/>
          </a:prstGeom>
          <a:noFill/>
        </p:spPr>
      </p:pic>
      <p:pic>
        <p:nvPicPr>
          <p:cNvPr id="1028" name="Picture 4" descr="C:\Users\burton\AppData\Local\Microsoft\Windows\Temporary Internet Files\Content.IE5\C14MNT8S\MP9004224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783" y="2131459"/>
            <a:ext cx="3088333" cy="3889856"/>
          </a:xfrm>
          <a:prstGeom prst="rect">
            <a:avLst/>
          </a:prstGeom>
          <a:noFill/>
        </p:spPr>
      </p:pic>
      <p:pic>
        <p:nvPicPr>
          <p:cNvPr id="1033" name="Picture 9" descr="C:\Users\burton\AppData\Local\Microsoft\Windows\Temporary Internet Files\Content.IE5\X5GVJJ4G\MC90023298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8673" y="3256179"/>
            <a:ext cx="1848416" cy="1786550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of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90447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43269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83546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02815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64305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6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39084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00490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718269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powerOf10(0)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21851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470882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25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82021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46693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91982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677154"/>
              </p:ext>
            </p:extLst>
          </p:nvPr>
        </p:nvGraphicFramePr>
        <p:xfrm>
          <a:off x="4313526" y="500053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950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i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83967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9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39563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05277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powerOf10(1)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14724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62255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68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81760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399659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44843"/>
              </p:ext>
            </p:extLst>
          </p:nvPr>
        </p:nvGraphicFramePr>
        <p:xfrm>
          <a:off x="4313526" y="3388608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003908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43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521310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powerOf10(2)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718041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16464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3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88634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 * 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46258"/>
              </p:ext>
            </p:extLst>
          </p:nvPr>
        </p:nvGraphicFramePr>
        <p:xfrm>
          <a:off x="4313526" y="175733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750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474857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142201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89090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powerOf10(3)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1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392936"/>
              </p:ext>
            </p:extLst>
          </p:nvPr>
        </p:nvGraphicFramePr>
        <p:xfrm>
          <a:off x="4313526" y="145401"/>
          <a:ext cx="452139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019"/>
                <a:gridCol w="679619"/>
                <a:gridCol w="2770754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powerOf10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result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94558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1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03345"/>
              </p:ext>
            </p:extLst>
          </p:nvPr>
        </p:nvGraphicFramePr>
        <p:xfrm>
          <a:off x="50608" y="1083262"/>
          <a:ext cx="4118142" cy="1539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88902"/>
                <a:gridCol w="691284"/>
                <a:gridCol w="2937956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main </a:t>
                      </a:r>
                      <a:r>
                        <a:rPr lang="en-CA" b="0" dirty="0" smtClean="0">
                          <a:latin typeface="Courier New" pitchFamily="49" charset="0"/>
                          <a:cs typeface="Courier New" pitchFamily="49" charset="0"/>
                        </a:rPr>
                        <a:t>method</a:t>
                      </a:r>
                      <a:endParaRPr lang="en-US" b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76200"/>
            <a:ext cx="43813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x = Recursion.powerOf10(3);</a:t>
            </a:r>
            <a:endParaRPr lang="en-US" sz="1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42" y="2161646"/>
            <a:ext cx="2592315" cy="3886575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of the stack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5263284" y="2795323"/>
            <a:ext cx="1209747" cy="6336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stack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to simulate what the JVM is doing during the recursive method</a:t>
            </a:r>
          </a:p>
          <a:p>
            <a:pPr lvl="1"/>
            <a:r>
              <a:rPr lang="en-US" dirty="0" smtClean="0"/>
              <a:t>each recursive call that is not a base case pushes a 10 onto the stack</a:t>
            </a:r>
          </a:p>
          <a:p>
            <a:pPr lvl="1"/>
            <a:r>
              <a:rPr lang="en-US" dirty="0" smtClean="0"/>
              <a:t>a recursive call that reaches a base case pushes a 1 onto the stack</a:t>
            </a:r>
          </a:p>
          <a:p>
            <a:pPr lvl="1"/>
            <a:r>
              <a:rPr lang="en-US" dirty="0" smtClean="0"/>
              <a:t>pop the stack until it is empty, multiplying the values as you go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57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powerOf10(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n)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Stack&lt;Integer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&gt; t 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Stack&lt;Integer&gt;();</a:t>
            </a: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recursive calls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while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(n &gt; 0)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t.push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(10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n-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-;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base case: n == 0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t.push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(1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accumulate the result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 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t.pop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while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(!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t.isEmpty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result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*=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t.pop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result;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021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a Recursive Method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a stack in the previous example is too complicated for the problem that we were trying to solve</a:t>
            </a:r>
          </a:p>
          <a:p>
            <a:pPr lvl="1"/>
            <a:r>
              <a:rPr lang="en-US" dirty="0" smtClean="0"/>
              <a:t>but it illustrates the basic idea of using a stack to convert a recursive method to an iterative method</a:t>
            </a:r>
          </a:p>
          <a:p>
            <a:r>
              <a:rPr lang="en-US" dirty="0" smtClean="0"/>
              <a:t>more complicated examples require greater sophistication in exactly what is pushed onto the stack</a:t>
            </a:r>
          </a:p>
          <a:p>
            <a:pPr lvl="1"/>
            <a:r>
              <a:rPr lang="en-US" dirty="0" smtClean="0"/>
              <a:t>see the make-up lab (Part 1) when it becomes available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E8DD-7C13-4CFA-83A3-5C82826C23B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69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end of the list becomes the top of the stack</a:t>
            </a:r>
          </a:p>
          <a:p>
            <a:pPr lvl="1"/>
            <a:r>
              <a:rPr lang="en-US" dirty="0" smtClean="0"/>
              <a:t>adding and removing to the end of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usually can be performed in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void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</a:t>
            </a:r>
            <a:r>
              <a:rPr lang="en-US" dirty="0" smtClean="0"/>
              <a:t>(</a:t>
            </a:r>
            <a:r>
              <a:rPr lang="en-US" dirty="0" err="1" smtClean="0"/>
              <a:t>this.stack.size</a:t>
            </a:r>
            <a:r>
              <a:rPr lang="en-US" dirty="0" smtClean="0"/>
              <a:t>()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ArrayList</a:t>
            </a:r>
            <a:r>
              <a:rPr lang="en-US" dirty="0" smtClean="0"/>
              <a:t> version of stack hints at how to implement a stack using a plain </a:t>
            </a:r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however, an array always holds a fixed number of elements</a:t>
            </a:r>
          </a:p>
          <a:p>
            <a:pPr lvl="2"/>
            <a:r>
              <a:rPr lang="en-US" dirty="0" smtClean="0"/>
              <a:t>you cannot add to the end of the array without creating a new array</a:t>
            </a:r>
          </a:p>
          <a:p>
            <a:pPr lvl="2"/>
            <a:r>
              <a:rPr lang="en-US" dirty="0" smtClean="0"/>
              <a:t>you cannot remove elements from the array without creating a new array</a:t>
            </a:r>
            <a:endParaRPr lang="en-US" dirty="0" smtClean="0"/>
          </a:p>
          <a:p>
            <a:r>
              <a:rPr lang="en-US" dirty="0" smtClean="0"/>
              <a:t>instead of adding and removing from the end of the array, we need to keep track of which element of the array represents the current top of the stack</a:t>
            </a:r>
          </a:p>
          <a:p>
            <a:pPr lvl="1"/>
            <a:r>
              <a:rPr lang="en-US" dirty="0" smtClean="0"/>
              <a:t>we need a field for this index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12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java.util.Arrays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java.util.EmptyStackException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latin typeface="Segoe UI"/>
            </a:endParaRPr>
          </a:p>
          <a:p>
            <a:r>
              <a:rPr lang="en-US" dirty="0">
                <a:solidFill>
                  <a:srgbClr val="7F0055"/>
                </a:solidFill>
                <a:latin typeface="Segoe UI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IntStack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{</a:t>
            </a:r>
          </a:p>
          <a:p>
            <a:r>
              <a:rPr lang="en-US" dirty="0" smtClean="0">
                <a:solidFill>
                  <a:srgbClr val="3F7F5F"/>
                </a:solidFill>
                <a:highlight>
                  <a:srgbClr val="E8F2FE"/>
                </a:highlight>
                <a:latin typeface="Segoe UI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the initial capacity of the stack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i="1" dirty="0" smtClean="0">
                <a:solidFill>
                  <a:srgbClr val="0000C0"/>
                </a:solidFill>
                <a:latin typeface="Segoe UI"/>
              </a:rPr>
              <a:t>DEFAULT_CAPACITY</a:t>
            </a:r>
            <a:r>
              <a:rPr lang="en-US" i="1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16;</a:t>
            </a:r>
          </a:p>
          <a:p>
            <a:endParaRPr lang="en-US" dirty="0" smtClean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the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array that stores the stack</a:t>
            </a:r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[] </a:t>
            </a:r>
            <a:r>
              <a:rPr lang="en-US" dirty="0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// the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index of the top of the stack (equal to -1 for an empty stack)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private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44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Create an empty stack.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*/</a:t>
            </a:r>
            <a:endParaRPr lang="en-US" dirty="0" smtClean="0">
              <a:solidFill>
                <a:srgbClr val="7F0055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IntStack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IntStack.</a:t>
            </a:r>
            <a:r>
              <a:rPr lang="en-US" i="1" dirty="0" err="1">
                <a:solidFill>
                  <a:srgbClr val="0000C0"/>
                </a:solidFill>
                <a:latin typeface="Segoe UI"/>
              </a:rPr>
              <a:t>DEFAULT_CAPACITY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];</a:t>
            </a:r>
            <a:endParaRPr lang="en-US" dirty="0">
              <a:solidFill>
                <a:srgbClr val="000000"/>
              </a:solidFill>
              <a:highlight>
                <a:srgbClr val="D4D4D4"/>
              </a:highlight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-1;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095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 t = new </a:t>
            </a:r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802067"/>
              </p:ext>
            </p:extLst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521" y="398137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endParaRPr lang="en-US" dirty="0">
              <a:solidFill>
                <a:prstClr val="black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3371393"/>
            <a:ext cx="2306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b="1" dirty="0" smtClean="0">
                <a:solidFill>
                  <a:prstClr val="black"/>
                </a:solidFill>
                <a:latin typeface="Segoe UI"/>
                <a:cs typeface="Courier New" pitchFamily="49" charset="0"/>
              </a:rPr>
              <a:t> == </a:t>
            </a:r>
            <a:r>
              <a:rPr lang="en-US" b="1" dirty="0" smtClean="0">
                <a:solidFill>
                  <a:prstClr val="black"/>
                </a:solidFill>
                <a:latin typeface="Segoe UI"/>
                <a:cs typeface="Courier New" pitchFamily="49" charset="0"/>
              </a:rPr>
              <a:t>-1</a:t>
            </a:r>
            <a:endParaRPr lang="en-US" dirty="0">
              <a:solidFill>
                <a:prstClr val="black"/>
              </a:solidFill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4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pushing a value onto the stack:</a:t>
            </a:r>
          </a:p>
          <a:p>
            <a:pPr lvl="1"/>
            <a:r>
              <a:rPr lang="en-US" dirty="0" smtClean="0"/>
              <a:t>increment </a:t>
            </a:r>
            <a:r>
              <a:rPr lang="en-US" sz="2000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sz="1800" b="1" dirty="0">
                <a:solidFill>
                  <a:srgbClr val="0000C0"/>
                </a:solidFill>
                <a:latin typeface="Segoe UI"/>
                <a:cs typeface="Courier New" pitchFamily="49" charset="0"/>
              </a:rPr>
              <a:t> </a:t>
            </a:r>
            <a:endParaRPr lang="en-US" sz="1800" b="1" dirty="0" smtClean="0">
              <a:solidFill>
                <a:srgbClr val="0000C0"/>
              </a:solidFill>
              <a:latin typeface="Segoe UI"/>
              <a:cs typeface="Courier New" pitchFamily="49" charset="0"/>
            </a:endParaRPr>
          </a:p>
          <a:p>
            <a:pPr lvl="1"/>
            <a:r>
              <a:rPr lang="en-US" dirty="0" smtClean="0"/>
              <a:t>set the value at </a:t>
            </a:r>
            <a:r>
              <a:rPr lang="en-US" sz="2000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r>
              <a:rPr lang="en-US" sz="2000" b="1" dirty="0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sz="2000" b="1" dirty="0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]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5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stacks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push</a:t>
            </a:r>
          </a:p>
          <a:p>
            <a:pPr marL="1006475" lvl="2" indent="-457200"/>
            <a:r>
              <a:rPr lang="en-US" dirty="0" smtClean="0"/>
              <a:t>add to the top of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pop</a:t>
            </a:r>
          </a:p>
          <a:p>
            <a:pPr marL="1006475" lvl="2" indent="-457200"/>
            <a:r>
              <a:rPr lang="en-US" dirty="0" smtClean="0"/>
              <a:t>remove from the top of the stack</a:t>
            </a:r>
          </a:p>
          <a:p>
            <a:pPr marL="1006475" lvl="2" indent="-457200"/>
            <a:r>
              <a:rPr lang="en-US" dirty="0" smtClean="0"/>
              <a:t>throws an exception if there is nothing on the stack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 t = new </a:t>
            </a:r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();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t.push</a:t>
            </a:r>
            <a:r>
              <a:rPr lang="en-US" dirty="0" smtClean="0">
                <a:latin typeface="Segoe UI Semibold" panose="020B0702040204020203" pitchFamily="34" charset="0"/>
              </a:rPr>
              <a:t>(7);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69409"/>
              </p:ext>
            </p:extLst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521" y="398137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3371393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b="1" dirty="0" smtClean="0">
                <a:latin typeface="Segoe UI"/>
                <a:cs typeface="Courier New" pitchFamily="49" charset="0"/>
              </a:rPr>
              <a:t> == 0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16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 t = new </a:t>
            </a:r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();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t.push</a:t>
            </a:r>
            <a:r>
              <a:rPr lang="en-US" dirty="0" smtClean="0">
                <a:latin typeface="Segoe UI Semibold" panose="020B0702040204020203" pitchFamily="34" charset="0"/>
              </a:rPr>
              <a:t>(7);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t.push</a:t>
            </a:r>
            <a:r>
              <a:rPr lang="en-US" dirty="0" smtClean="0">
                <a:latin typeface="Segoe UI Semibold" panose="020B0702040204020203" pitchFamily="34" charset="0"/>
              </a:rPr>
              <a:t>(-5);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23163"/>
              </p:ext>
            </p:extLst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521" y="398137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3371393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b="1" dirty="0" smtClean="0">
                <a:latin typeface="Segoe UI"/>
                <a:cs typeface="Courier New" pitchFamily="49" charset="0"/>
              </a:rPr>
              <a:t> == 1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4631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popping a value from the stack:</a:t>
            </a:r>
          </a:p>
          <a:p>
            <a:pPr lvl="1"/>
            <a:r>
              <a:rPr lang="en-US" dirty="0" smtClean="0"/>
              <a:t>get the value at </a:t>
            </a:r>
            <a:r>
              <a:rPr lang="en-US" sz="2000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r>
              <a:rPr lang="en-US" sz="2000" b="1" dirty="0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sz="2000" b="1" dirty="0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]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decrement </a:t>
            </a:r>
            <a:r>
              <a:rPr lang="en-US" sz="2000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return the value</a:t>
            </a:r>
          </a:p>
          <a:p>
            <a:pPr lvl="1"/>
            <a:endParaRPr lang="en-US" dirty="0"/>
          </a:p>
          <a:p>
            <a:r>
              <a:rPr lang="en-US" dirty="0" smtClean="0"/>
              <a:t>notice that we do not need to modify the value stored in the array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834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 t = new </a:t>
            </a:r>
            <a:r>
              <a:rPr lang="en-US" dirty="0" err="1" smtClean="0">
                <a:latin typeface="Segoe UI Semibold" panose="020B0702040204020203" pitchFamily="34" charset="0"/>
              </a:rPr>
              <a:t>IntStack</a:t>
            </a:r>
            <a:r>
              <a:rPr lang="en-US" dirty="0" smtClean="0">
                <a:latin typeface="Segoe UI Semibold" panose="020B0702040204020203" pitchFamily="34" charset="0"/>
              </a:rPr>
              <a:t>();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t.push</a:t>
            </a:r>
            <a:r>
              <a:rPr lang="en-US" dirty="0" smtClean="0">
                <a:latin typeface="Segoe UI Semibold" panose="020B0702040204020203" pitchFamily="34" charset="0"/>
              </a:rPr>
              <a:t>(7);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t.push</a:t>
            </a:r>
            <a:r>
              <a:rPr lang="en-US" dirty="0" smtClean="0">
                <a:latin typeface="Segoe UI Semibold" panose="020B0702040204020203" pitchFamily="34" charset="0"/>
              </a:rPr>
              <a:t>(-5);</a:t>
            </a:r>
          </a:p>
          <a:p>
            <a:r>
              <a:rPr lang="en-US" dirty="0" err="1" smtClean="0">
                <a:latin typeface="Segoe UI Semibold" panose="020B0702040204020203" pitchFamily="34" charset="0"/>
              </a:rPr>
              <a:t>int</a:t>
            </a:r>
            <a:r>
              <a:rPr lang="en-US" dirty="0" smtClean="0">
                <a:latin typeface="Segoe UI Semibold" panose="020B0702040204020203" pitchFamily="34" charset="0"/>
              </a:rPr>
              <a:t> value = </a:t>
            </a:r>
            <a:r>
              <a:rPr lang="en-US" dirty="0" err="1" smtClean="0">
                <a:latin typeface="Segoe UI Semibold" panose="020B0702040204020203" pitchFamily="34" charset="0"/>
              </a:rPr>
              <a:t>t.pop</a:t>
            </a:r>
            <a:r>
              <a:rPr lang="en-US" dirty="0" smtClean="0">
                <a:latin typeface="Segoe UI Semibold" panose="020B0702040204020203" pitchFamily="34" charset="0"/>
              </a:rPr>
              <a:t>();   // value == -5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475219"/>
              </p:ext>
            </p:extLst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521" y="398137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3371393"/>
            <a:ext cx="22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b="1" dirty="0" smtClean="0">
                <a:latin typeface="Segoe UI"/>
                <a:cs typeface="Courier New" pitchFamily="49" charset="0"/>
              </a:rPr>
              <a:t> == 0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118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Pop and return the top element of the stack.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the top element of the stack</a:t>
            </a:r>
          </a:p>
          <a:p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Segoe UI"/>
              </a:rPr>
              <a:t>  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Segoe UI"/>
              </a:rPr>
              <a:t>EmptyStackException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if the stack is empty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pop()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is the stack empty?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== -1) {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throw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EmptyStackException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get the element at the top of the stack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element =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adjust the top of stack index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-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-;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return the element that was on the top of the stack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return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element;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 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888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smtClean="0">
                <a:latin typeface="Segoe UI Semibold" panose="020B0702040204020203" pitchFamily="34" charset="0"/>
              </a:rPr>
              <a:t>// stack state when we can safely do one more push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79303"/>
              </p:ext>
            </p:extLst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521" y="398137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Segoe UI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3371393"/>
            <a:ext cx="234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Segoe UI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Segoe UI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Segoe UI"/>
                <a:cs typeface="Courier New" pitchFamily="49" charset="0"/>
              </a:rPr>
              <a:t>topIndex</a:t>
            </a:r>
            <a:r>
              <a:rPr lang="en-US" b="1" dirty="0" smtClean="0">
                <a:latin typeface="Segoe UI"/>
                <a:cs typeface="Courier New" pitchFamily="49" charset="0"/>
              </a:rPr>
              <a:t> == 14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9638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/**</a:t>
            </a:r>
            <a:endParaRPr lang="en-US" dirty="0">
              <a:solidFill>
                <a:srgbClr val="3F5FB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Push an element onto the top of the stack.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 </a:t>
            </a:r>
            <a:r>
              <a:rPr lang="en-US" dirty="0">
                <a:solidFill>
                  <a:srgbClr val="7F9FBF"/>
                </a:solidFill>
                <a:latin typeface="Segoe UI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Segoe UI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 element the element to push onto the stack</a:t>
            </a:r>
          </a:p>
          <a:p>
            <a:r>
              <a:rPr lang="en-US" dirty="0" smtClean="0">
                <a:solidFill>
                  <a:srgbClr val="3F5FBF"/>
                </a:solidFill>
                <a:latin typeface="Segoe UI"/>
              </a:rPr>
              <a:t>   </a:t>
            </a:r>
            <a:r>
              <a:rPr lang="en-US" dirty="0">
                <a:solidFill>
                  <a:srgbClr val="3F5FBF"/>
                </a:solidFill>
                <a:latin typeface="Segoe UI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void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push(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element) {</a:t>
            </a: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is there capacity for one more element?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if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- 1) 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{</a:t>
            </a: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increment the top of stack index and insert the element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++;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topIndex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 = element;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{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1538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Capacity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run out of capacity in the current array we need to add capacity by doing the following:</a:t>
            </a:r>
          </a:p>
          <a:p>
            <a:pPr lvl="1"/>
            <a:r>
              <a:rPr lang="en-US" dirty="0" smtClean="0"/>
              <a:t>make a new array with greater capacity</a:t>
            </a:r>
          </a:p>
          <a:p>
            <a:pPr lvl="2"/>
            <a:r>
              <a:rPr lang="en-US" dirty="0" smtClean="0"/>
              <a:t>how much more capacity?</a:t>
            </a:r>
          </a:p>
          <a:p>
            <a:pPr lvl="1"/>
            <a:r>
              <a:rPr lang="en-US" dirty="0" smtClean="0"/>
              <a:t>copy the old array into the new array</a:t>
            </a:r>
          </a:p>
          <a:p>
            <a:pPr lvl="1"/>
            <a:r>
              <a:rPr lang="en-US" dirty="0" smtClean="0"/>
              <a:t>set </a:t>
            </a:r>
            <a:r>
              <a:rPr lang="en-US" sz="2000" b="1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/>
              <a:t> to refer to the new array</a:t>
            </a:r>
          </a:p>
          <a:p>
            <a:pPr lvl="1"/>
            <a:r>
              <a:rPr lang="en-US" dirty="0" smtClean="0"/>
              <a:t>push the element onto the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389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{</a:t>
            </a:r>
            <a:endParaRPr lang="en-US" u="sng" dirty="0">
              <a:solidFill>
                <a:srgbClr val="3F7F5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make a new array with 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double previous</a:t>
            </a:r>
            <a:r>
              <a:rPr lang="en-US" dirty="0" smtClean="0">
                <a:solidFill>
                  <a:srgbClr val="3F7F5F"/>
                </a:solidFill>
                <a:latin typeface="Segoe UI"/>
              </a:rPr>
              <a:t>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capacity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* 2];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copy the old array into the new array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for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0;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 =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refer to the new array and push the element onto the stack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.push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699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Capacity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working with arrays, it is a common operation to have to create a new larger array when you run out of capacity in the existing array</a:t>
            </a:r>
          </a:p>
          <a:p>
            <a:r>
              <a:rPr lang="en-US" dirty="0" smtClean="0"/>
              <a:t>you should use </a:t>
            </a:r>
            <a:r>
              <a:rPr lang="en-US" sz="2400" b="1" dirty="0" err="1" smtClean="0">
                <a:solidFill>
                  <a:srgbClr val="000000"/>
                </a:solidFill>
                <a:latin typeface="Segoe UI"/>
              </a:rPr>
              <a:t>Arrays.</a:t>
            </a:r>
            <a:r>
              <a:rPr lang="en-US" sz="2400" b="1" i="1" dirty="0" err="1" smtClean="0">
                <a:solidFill>
                  <a:srgbClr val="000000"/>
                </a:solidFill>
                <a:latin typeface="Segoe UI"/>
              </a:rPr>
              <a:t>copyOf</a:t>
            </a:r>
            <a:r>
              <a:rPr lang="en-US" dirty="0" smtClean="0"/>
              <a:t> to create and copy an existing array into a new array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top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full? (for stacks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stack can hold (for stacks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else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{</a:t>
            </a:r>
            <a:endParaRPr lang="en-US" u="sng" dirty="0">
              <a:solidFill>
                <a:srgbClr val="3F7F5F"/>
              </a:solidFill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make a new array with greater capacity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dirty="0">
                <a:solidFill>
                  <a:srgbClr val="7F0055"/>
                </a:solidFill>
                <a:latin typeface="Segoe UI"/>
              </a:rPr>
              <a:t>new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* 2];</a:t>
            </a: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copy the old array into the new array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for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= 0;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 &lt;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 = </a:t>
            </a:r>
            <a:r>
              <a:rPr lang="en-US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i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];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endParaRPr lang="en-US" dirty="0">
              <a:latin typeface="Segoe UI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Segoe UI"/>
              </a:rPr>
              <a:t>      // </a:t>
            </a:r>
            <a:r>
              <a:rPr lang="en-US" dirty="0">
                <a:solidFill>
                  <a:srgbClr val="3F7F5F"/>
                </a:solidFill>
                <a:latin typeface="Segoe UI"/>
              </a:rPr>
              <a:t>refer to the new array and push the element onto the stack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 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  <a:latin typeface="Segoe UI"/>
              </a:rPr>
              <a:t>      </a:t>
            </a:r>
            <a:r>
              <a:rPr lang="en-US" dirty="0" err="1" smtClean="0">
                <a:solidFill>
                  <a:srgbClr val="7F0055"/>
                </a:solidFill>
                <a:latin typeface="Segoe UI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Segoe UI"/>
              </a:rPr>
              <a:t>.push</a:t>
            </a:r>
            <a:r>
              <a:rPr lang="en-US" dirty="0" smtClean="0">
                <a:solidFill>
                  <a:srgbClr val="000000"/>
                </a:solidFill>
                <a:latin typeface="Segoe UI"/>
              </a:rPr>
              <a:t>(element</a:t>
            </a:r>
            <a:r>
              <a:rPr lang="en-US" dirty="0">
                <a:solidFill>
                  <a:srgbClr val="000000"/>
                </a:solidFill>
                <a:latin typeface="Segoe UI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  }</a:t>
            </a:r>
            <a:endParaRPr lang="en-US" dirty="0">
              <a:solidFill>
                <a:srgbClr val="000000"/>
              </a:solidFill>
              <a:latin typeface="Segoe UI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Segoe UI"/>
              </a:rPr>
              <a:t>  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9938" y="721470"/>
            <a:ext cx="6310638" cy="2477101"/>
          </a:xfrm>
          <a:prstGeom prst="rect">
            <a:avLst/>
          </a:prstGeom>
          <a:solidFill>
            <a:schemeClr val="accent1"/>
          </a:solidFill>
        </p:spPr>
        <p:txBody>
          <a:bodyPr wrap="none" rtlCol="0" anchor="ctr" anchorCtr="0">
            <a:noAutofit/>
          </a:bodyPr>
          <a:lstStyle/>
          <a:p>
            <a:r>
              <a:rPr lang="en-US" sz="1600" b="1" dirty="0" err="1">
                <a:solidFill>
                  <a:srgbClr val="7F0055"/>
                </a:solidFill>
                <a:latin typeface="Segoe UI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Segoe UI"/>
              </a:rPr>
              <a:t>[] </a:t>
            </a:r>
            <a:r>
              <a:rPr lang="en-US" sz="1600" b="1" dirty="0" err="1">
                <a:solidFill>
                  <a:srgbClr val="000000"/>
                </a:solidFill>
                <a:latin typeface="Segoe UI"/>
              </a:rPr>
              <a:t>newStack</a:t>
            </a:r>
            <a:r>
              <a:rPr lang="en-US" sz="1600" b="1" dirty="0">
                <a:solidFill>
                  <a:srgbClr val="000000"/>
                </a:solidFill>
                <a:latin typeface="Segoe UI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Segoe UI"/>
              </a:rPr>
              <a:t>Arrays.</a:t>
            </a:r>
            <a:r>
              <a:rPr lang="en-US" sz="1600" b="1" i="1" dirty="0" err="1">
                <a:solidFill>
                  <a:srgbClr val="000000"/>
                </a:solidFill>
                <a:latin typeface="Segoe UI"/>
              </a:rPr>
              <a:t>copyOf</a:t>
            </a:r>
            <a:r>
              <a:rPr lang="en-US" sz="1600" b="1" dirty="0">
                <a:solidFill>
                  <a:srgbClr val="000000"/>
                </a:solidFill>
                <a:latin typeface="Segoe UI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sz="1600" b="1" dirty="0">
                <a:solidFill>
                  <a:srgbClr val="000000"/>
                </a:solidFill>
                <a:latin typeface="Segoe UI"/>
              </a:rPr>
              <a:t>, </a:t>
            </a:r>
            <a:r>
              <a:rPr lang="en-US" sz="1600" b="1" dirty="0" err="1">
                <a:solidFill>
                  <a:srgbClr val="7F0055"/>
                </a:solidFill>
                <a:latin typeface="Segoe UI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Segoe UI"/>
              </a:rPr>
              <a:t>stack</a:t>
            </a:r>
            <a:r>
              <a:rPr lang="en-US" sz="1600" b="1" dirty="0" err="1">
                <a:solidFill>
                  <a:srgbClr val="000000"/>
                </a:solidFill>
                <a:latin typeface="Segoe UI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Segoe UI"/>
              </a:rPr>
              <a:t>length</a:t>
            </a:r>
            <a:r>
              <a:rPr lang="en-US" sz="1600" b="1" dirty="0">
                <a:solidFill>
                  <a:srgbClr val="000000"/>
                </a:solidFill>
                <a:latin typeface="Segoe UI"/>
              </a:rPr>
              <a:t> * 2);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603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 is a Last-In-First-Out (LIFO) data structure</a:t>
            </a:r>
          </a:p>
          <a:p>
            <a:pPr lvl="1"/>
            <a:r>
              <a:rPr lang="en-US" dirty="0" smtClean="0"/>
              <a:t>the last element pushed onto the stack is the first element that can be accessed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stacks are used widely in computer science and computer </a:t>
            </a:r>
            <a:r>
              <a:rPr lang="en-US" dirty="0" smtClean="0"/>
              <a:t>engineering</a:t>
            </a:r>
            <a:endParaRPr lang="en-US" dirty="0" smtClean="0"/>
          </a:p>
          <a:p>
            <a:pPr lvl="1"/>
            <a:r>
              <a:rPr lang="en-US" dirty="0" smtClean="0"/>
              <a:t>undo/redo</a:t>
            </a:r>
          </a:p>
          <a:p>
            <a:pPr lvl="1"/>
            <a:r>
              <a:rPr lang="en-US" dirty="0" smtClean="0"/>
              <a:t>widely used in </a:t>
            </a:r>
            <a:r>
              <a:rPr lang="en-US" dirty="0" smtClean="0"/>
              <a:t>parsing</a:t>
            </a:r>
          </a:p>
          <a:p>
            <a:pPr lvl="1"/>
            <a:r>
              <a:rPr lang="en-US" dirty="0"/>
              <a:t>a call stack is used to store information about the active methods in a Java program</a:t>
            </a:r>
            <a:endParaRPr lang="en-US" dirty="0" smtClean="0"/>
          </a:p>
          <a:p>
            <a:pPr lvl="1"/>
            <a:r>
              <a:rPr lang="en-US" dirty="0" smtClean="0"/>
              <a:t>convert a recursive method into a non-recursive one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5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5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6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14454</TotalTime>
  <Words>2259</Words>
  <Application>Microsoft Office PowerPoint</Application>
  <PresentationFormat>On-screen Show (4:3)</PresentationFormat>
  <Paragraphs>779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Origin</vt:lpstr>
      <vt:lpstr>1_Origin</vt:lpstr>
      <vt:lpstr>2_Origin</vt:lpstr>
      <vt:lpstr> More Data Structures (Part 1)</vt:lpstr>
      <vt:lpstr>Stack</vt:lpstr>
      <vt:lpstr>Top of Stack</vt:lpstr>
      <vt:lpstr>Stack Operations</vt:lpstr>
      <vt:lpstr>Stack Optional Operations</vt:lpstr>
      <vt:lpstr>Push</vt:lpstr>
      <vt:lpstr>Pop</vt:lpstr>
      <vt:lpstr>LIFO</vt:lpstr>
      <vt:lpstr>Applications</vt:lpstr>
      <vt:lpstr>Example: Reversing a sequence</vt:lpstr>
      <vt:lpstr>Don't do this</vt:lpstr>
      <vt:lpstr>Converting a Recursive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a stack</vt:lpstr>
      <vt:lpstr>PowerPoint Presentation</vt:lpstr>
      <vt:lpstr>Converting a Recursive Method</vt:lpstr>
      <vt:lpstr>Implementation with ArrayList</vt:lpstr>
      <vt:lpstr>PowerPoint Presentation</vt:lpstr>
      <vt:lpstr>Implementation with Array</vt:lpstr>
      <vt:lpstr>PowerPoint Presentation</vt:lpstr>
      <vt:lpstr>PowerPoint Presentation</vt:lpstr>
      <vt:lpstr>Implementation with Array</vt:lpstr>
      <vt:lpstr>Implementation with Array</vt:lpstr>
      <vt:lpstr>Implementation with Array</vt:lpstr>
      <vt:lpstr>Implementation with Array</vt:lpstr>
      <vt:lpstr>Implementation with Array</vt:lpstr>
      <vt:lpstr>Implementation with Array</vt:lpstr>
      <vt:lpstr>PowerPoint Presentation</vt:lpstr>
      <vt:lpstr>Implementation with Array</vt:lpstr>
      <vt:lpstr>PowerPoint Presentation</vt:lpstr>
      <vt:lpstr>Adding Capacity</vt:lpstr>
      <vt:lpstr>PowerPoint Presentation</vt:lpstr>
      <vt:lpstr>Adding Capacity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1024</cp:revision>
  <dcterms:created xsi:type="dcterms:W3CDTF">2006-08-16T00:00:00Z</dcterms:created>
  <dcterms:modified xsi:type="dcterms:W3CDTF">2015-04-01T02:43:20Z</dcterms:modified>
</cp:coreProperties>
</file>