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59"/>
  </p:notesMasterIdLst>
  <p:handoutMasterIdLst>
    <p:handoutMasterId r:id="rId60"/>
  </p:handoutMasterIdLst>
  <p:sldIdLst>
    <p:sldId id="728" r:id="rId2"/>
    <p:sldId id="799" r:id="rId3"/>
    <p:sldId id="729" r:id="rId4"/>
    <p:sldId id="730" r:id="rId5"/>
    <p:sldId id="731" r:id="rId6"/>
    <p:sldId id="732" r:id="rId7"/>
    <p:sldId id="733" r:id="rId8"/>
    <p:sldId id="734" r:id="rId9"/>
    <p:sldId id="735" r:id="rId10"/>
    <p:sldId id="737" r:id="rId11"/>
    <p:sldId id="736" r:id="rId12"/>
    <p:sldId id="787" r:id="rId13"/>
    <p:sldId id="788" r:id="rId14"/>
    <p:sldId id="789" r:id="rId15"/>
    <p:sldId id="790" r:id="rId16"/>
    <p:sldId id="791" r:id="rId17"/>
    <p:sldId id="792" r:id="rId18"/>
    <p:sldId id="793" r:id="rId19"/>
    <p:sldId id="794" r:id="rId20"/>
    <p:sldId id="795" r:id="rId21"/>
    <p:sldId id="796" r:id="rId22"/>
    <p:sldId id="797" r:id="rId23"/>
    <p:sldId id="798" r:id="rId24"/>
    <p:sldId id="750" r:id="rId25"/>
    <p:sldId id="751" r:id="rId26"/>
    <p:sldId id="752" r:id="rId27"/>
    <p:sldId id="756" r:id="rId28"/>
    <p:sldId id="757" r:id="rId29"/>
    <p:sldId id="758" r:id="rId30"/>
    <p:sldId id="759" r:id="rId31"/>
    <p:sldId id="760" r:id="rId32"/>
    <p:sldId id="761" r:id="rId33"/>
    <p:sldId id="762" r:id="rId34"/>
    <p:sldId id="763" r:id="rId35"/>
    <p:sldId id="764" r:id="rId36"/>
    <p:sldId id="765" r:id="rId37"/>
    <p:sldId id="766" r:id="rId38"/>
    <p:sldId id="767" r:id="rId39"/>
    <p:sldId id="768" r:id="rId40"/>
    <p:sldId id="769" r:id="rId41"/>
    <p:sldId id="770" r:id="rId42"/>
    <p:sldId id="771" r:id="rId43"/>
    <p:sldId id="772" r:id="rId44"/>
    <p:sldId id="773" r:id="rId45"/>
    <p:sldId id="774" r:id="rId46"/>
    <p:sldId id="775" r:id="rId47"/>
    <p:sldId id="776" r:id="rId48"/>
    <p:sldId id="777" r:id="rId49"/>
    <p:sldId id="778" r:id="rId50"/>
    <p:sldId id="779" r:id="rId51"/>
    <p:sldId id="780" r:id="rId52"/>
    <p:sldId id="781" r:id="rId53"/>
    <p:sldId id="782" r:id="rId54"/>
    <p:sldId id="783" r:id="rId55"/>
    <p:sldId id="784" r:id="rId56"/>
    <p:sldId id="785" r:id="rId57"/>
    <p:sldId id="786" r:id="rId5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7" autoAdjust="0"/>
  </p:normalViewPr>
  <p:slideViewPr>
    <p:cSldViewPr>
      <p:cViewPr varScale="1">
        <p:scale>
          <a:sx n="112" d="100"/>
          <a:sy n="112" d="100"/>
        </p:scale>
        <p:origin x="-1590" y="-90"/>
      </p:cViewPr>
      <p:guideLst>
        <p:guide orient="horz" pos="3720"/>
        <p:guide orient="horz" pos="2160"/>
        <p:guide orient="horz" pos="3539"/>
        <p:guide pos="2880"/>
        <p:guide pos="1066"/>
        <p:guide pos="14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-3780" y="-96"/>
      </p:cViewPr>
      <p:guideLst>
        <p:guide orient="horz" pos="2880"/>
        <p:guide pos="2160"/>
      </p:guideLst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0DC913-D9B5-486A-9F19-D7B18256D665}" type="datetimeFigureOut">
              <a:rPr lang="en-CA" smtClean="0"/>
              <a:pPr/>
              <a:t>29/03/2015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535837-1C23-4D25-B28C-2AE92FCCBCF9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5843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910CE68-E0FC-4F68-898C-2BAB9D7DDDF7}" type="datetimeFigureOut">
              <a:rPr lang="en-US"/>
              <a:pPr>
                <a:defRPr/>
              </a:pPr>
              <a:t>3/29/2015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425D12C-3AF0-40A5-94F7-CBF51ED916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2443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25D12C-3AF0-40A5-94F7-CBF51ED9167D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507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277271DB-76E9-4382-9BF0-149AB5DFBF70}" type="datetime1">
              <a:rPr lang="en-US"/>
              <a:pPr>
                <a:defRPr/>
              </a:pPr>
              <a:t>3/29/2015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E6A6E2-77E7-48C1-B352-47395CF9B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433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9FC6D-BDC2-4E5C-9A76-7351943E1AD7}" type="datetime1">
              <a:rPr lang="en-US"/>
              <a:pPr>
                <a:defRPr/>
              </a:pPr>
              <a:t>3/29/2015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B846A-4A76-47E1-A50F-D21DEB7ED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354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0B431-F19C-45CD-9732-96D79577B162}" type="datetime1">
              <a:rPr lang="en-US"/>
              <a:pPr>
                <a:defRPr/>
              </a:pPr>
              <a:t>3/29/2015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6409E-D61D-4CA8-967B-C4256353B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2313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B3A57-2ADC-41C9-B676-6A51F460B0C5}" type="datetime1">
              <a:rPr lang="en-US"/>
              <a:pPr>
                <a:defRPr/>
              </a:pPr>
              <a:t>3/29/2015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690F7-8BED-4B21-A814-3BA30F5E1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6657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A970A-EA42-47E3-AFCC-3D4CCF2A96D2}" type="datetime1">
              <a:rPr lang="en-US"/>
              <a:pPr>
                <a:defRPr/>
              </a:pPr>
              <a:t>3/29/2015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B2F6C-DA97-4A4B-882B-554031CC1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160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4AA16-7FEA-4FB7-8661-30727D3D937E}" type="datetime1">
              <a:rPr lang="en-US"/>
              <a:pPr>
                <a:defRPr/>
              </a:pPr>
              <a:t>3/29/2015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24378-2BDF-4197-888D-42F063AC2A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493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C8119-5AEF-4B5C-8EE3-98847634C6D6}" type="datetime1">
              <a:rPr lang="en-US"/>
              <a:pPr>
                <a:defRPr/>
              </a:pPr>
              <a:t>3/29/2015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62C08-682E-43F6-B2C1-8599D21120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870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A961C-EC32-424D-8FC6-8D10F7A56E59}" type="datetime1">
              <a:rPr lang="en-US"/>
              <a:pPr>
                <a:defRPr/>
              </a:pPr>
              <a:t>3/29/2015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5F75A-9778-4183-A164-C5ED4B095E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8597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5BFD5-5BCA-48AE-A5FD-BC7627AC3B91}" type="datetime1">
              <a:rPr lang="en-US"/>
              <a:pPr>
                <a:defRPr/>
              </a:pPr>
              <a:t>3/29/2015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45016-102C-4ACC-9DB4-D679AF047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306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D44D1-4C2D-407B-874E-08FE6253C6BF}" type="datetime1">
              <a:rPr lang="en-US"/>
              <a:pPr>
                <a:defRPr/>
              </a:pPr>
              <a:t>3/29/2015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D9F26-1C61-4F2F-8BD9-F5DC09141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594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C0955-F7CA-4486-B870-EB3560E140F3}" type="datetime1">
              <a:rPr lang="en-US"/>
              <a:pPr>
                <a:defRPr/>
              </a:pPr>
              <a:t>3/29/2015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529A4-9236-4C99-8AE7-13058A6579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6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C47CD-21E6-4C71-BF69-1105FDB34260}" type="datetime1">
              <a:rPr lang="en-US"/>
              <a:pPr>
                <a:defRPr/>
              </a:pPr>
              <a:t>3/29/2015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AE6AE-A8CB-4377-9816-A54EDC39FF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40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C47CD-21E6-4C71-BF69-1105FDB34260}" type="datetime1">
              <a:rPr lang="en-US"/>
              <a:pPr>
                <a:defRPr/>
              </a:pPr>
              <a:t>3/29/2015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AE6AE-A8CB-4377-9816-A54EDC39FF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75829"/>
            <a:ext cx="8229600" cy="5781131"/>
          </a:xfrm>
        </p:spPr>
        <p:txBody>
          <a:bodyPr>
            <a:normAutofit/>
          </a:bodyPr>
          <a:lstStyle>
            <a:lvl1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463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F79B9A-9DDF-413B-A437-B3CDE6416320}" type="datetime1">
              <a:rPr lang="en-US"/>
              <a:pPr>
                <a:defRPr/>
              </a:pPr>
              <a:t>3/29/2015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EFBCBE-3178-422A-8244-A4E30F7D6A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6" r:id="rId1"/>
    <p:sldLayoutId id="2147484301" r:id="rId2"/>
    <p:sldLayoutId id="2147484302" r:id="rId3"/>
    <p:sldLayoutId id="2147484307" r:id="rId4"/>
    <p:sldLayoutId id="2147484303" r:id="rId5"/>
    <p:sldLayoutId id="2147484304" r:id="rId6"/>
    <p:sldLayoutId id="2147484308" r:id="rId7"/>
    <p:sldLayoutId id="2147484309" r:id="rId8"/>
    <p:sldLayoutId id="2147484313" r:id="rId9"/>
    <p:sldLayoutId id="2147484310" r:id="rId10"/>
    <p:sldLayoutId id="2147484311" r:id="rId11"/>
    <p:sldLayoutId id="2147484305" r:id="rId12"/>
    <p:sldLayoutId id="2147484312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Recursive Objects</a:t>
            </a:r>
            <a:endParaRPr lang="en-CA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Singly Linked List (Part 2)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5145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/**</a:t>
            </a:r>
          </a:p>
          <a:p>
            <a:r>
              <a:rPr lang="en-US" dirty="0" smtClean="0"/>
              <a:t> </a:t>
            </a:r>
            <a:r>
              <a:rPr lang="en-US" dirty="0"/>
              <a:t>* Insert an element at the specified index in the list.</a:t>
            </a:r>
          </a:p>
          <a:p>
            <a:r>
              <a:rPr lang="en-US" dirty="0" smtClean="0"/>
              <a:t> </a:t>
            </a:r>
            <a:r>
              <a:rPr lang="en-US" dirty="0"/>
              <a:t>* </a:t>
            </a:r>
          </a:p>
          <a:p>
            <a:r>
              <a:rPr lang="en-US" dirty="0" smtClean="0"/>
              <a:t> </a:t>
            </a:r>
            <a:r>
              <a:rPr lang="en-US" dirty="0"/>
              <a:t>* @</a:t>
            </a:r>
            <a:r>
              <a:rPr lang="en-US" dirty="0" err="1"/>
              <a:t>param</a:t>
            </a:r>
            <a:r>
              <a:rPr lang="en-US" dirty="0"/>
              <a:t> index the index to insert at</a:t>
            </a:r>
          </a:p>
          <a:p>
            <a:r>
              <a:rPr lang="en-US" dirty="0" smtClean="0"/>
              <a:t> </a:t>
            </a:r>
            <a:r>
              <a:rPr lang="en-US" dirty="0"/>
              <a:t>* @</a:t>
            </a:r>
            <a:r>
              <a:rPr lang="en-US" dirty="0" err="1"/>
              <a:t>param</a:t>
            </a:r>
            <a:r>
              <a:rPr lang="en-US" dirty="0"/>
              <a:t> c the character to insert</a:t>
            </a:r>
          </a:p>
          <a:p>
            <a:r>
              <a:rPr lang="en-US" dirty="0" smtClean="0"/>
              <a:t> </a:t>
            </a:r>
            <a:r>
              <a:rPr lang="en-US" dirty="0"/>
              <a:t>*/</a:t>
            </a:r>
          </a:p>
          <a:p>
            <a:r>
              <a:rPr lang="en-US" dirty="0" smtClean="0"/>
              <a:t>public </a:t>
            </a:r>
            <a:r>
              <a:rPr lang="en-US" dirty="0"/>
              <a:t>void add(</a:t>
            </a:r>
            <a:r>
              <a:rPr lang="en-US" dirty="0" err="1"/>
              <a:t>int</a:t>
            </a:r>
            <a:r>
              <a:rPr lang="en-US" dirty="0"/>
              <a:t> index, char c) {</a:t>
            </a:r>
          </a:p>
          <a:p>
            <a:r>
              <a:rPr lang="en-US" dirty="0" smtClean="0"/>
              <a:t>  </a:t>
            </a:r>
            <a:r>
              <a:rPr lang="en-US" dirty="0"/>
              <a:t>if (index &lt; 0 || index &gt; </a:t>
            </a:r>
            <a:r>
              <a:rPr lang="en-US" dirty="0" err="1"/>
              <a:t>this.size</a:t>
            </a:r>
            <a:r>
              <a:rPr lang="en-US" dirty="0"/>
              <a:t>) {</a:t>
            </a:r>
          </a:p>
          <a:p>
            <a:r>
              <a:rPr lang="en-US" dirty="0" smtClean="0"/>
              <a:t>    </a:t>
            </a:r>
            <a:r>
              <a:rPr lang="en-US" dirty="0"/>
              <a:t>throw new </a:t>
            </a:r>
            <a:r>
              <a:rPr lang="en-US" dirty="0" err="1"/>
              <a:t>IndexOutOfBoundsException</a:t>
            </a:r>
            <a:r>
              <a:rPr lang="en-US" dirty="0"/>
              <a:t>("Index: " + index + ", Size: "</a:t>
            </a:r>
          </a:p>
          <a:p>
            <a:r>
              <a:rPr lang="en-US" dirty="0"/>
              <a:t>          + </a:t>
            </a:r>
            <a:r>
              <a:rPr lang="en-US" dirty="0" err="1"/>
              <a:t>this.size</a:t>
            </a:r>
            <a:r>
              <a:rPr lang="en-US" dirty="0"/>
              <a:t>);</a:t>
            </a:r>
          </a:p>
          <a:p>
            <a:r>
              <a:rPr lang="en-US" dirty="0" smtClean="0"/>
              <a:t>  </a:t>
            </a:r>
            <a:r>
              <a:rPr lang="en-US" dirty="0"/>
              <a:t>}</a:t>
            </a:r>
          </a:p>
          <a:p>
            <a:r>
              <a:rPr lang="en-US" dirty="0" smtClean="0"/>
              <a:t>  </a:t>
            </a:r>
            <a:r>
              <a:rPr lang="en-US" dirty="0"/>
              <a:t>if (index == 0) {</a:t>
            </a:r>
          </a:p>
          <a:p>
            <a:r>
              <a:rPr lang="en-US" dirty="0" smtClean="0"/>
              <a:t>    </a:t>
            </a:r>
            <a:r>
              <a:rPr lang="en-US" dirty="0" err="1"/>
              <a:t>this.addFirst</a:t>
            </a:r>
            <a:r>
              <a:rPr lang="en-US" dirty="0"/>
              <a:t>(c);</a:t>
            </a:r>
          </a:p>
          <a:p>
            <a:r>
              <a:rPr lang="en-US" dirty="0" smtClean="0"/>
              <a:t>  </a:t>
            </a:r>
            <a:r>
              <a:rPr lang="en-US" dirty="0"/>
              <a:t>}</a:t>
            </a:r>
          </a:p>
          <a:p>
            <a:r>
              <a:rPr lang="en-US" dirty="0" smtClean="0"/>
              <a:t>  </a:t>
            </a:r>
            <a:r>
              <a:rPr lang="en-US" dirty="0"/>
              <a:t>else {</a:t>
            </a:r>
          </a:p>
          <a:p>
            <a:r>
              <a:rPr lang="en-US" dirty="0" smtClean="0"/>
              <a:t>    </a:t>
            </a:r>
            <a:r>
              <a:rPr lang="en-US" dirty="0" err="1">
                <a:solidFill>
                  <a:srgbClr val="FF0000"/>
                </a:solidFill>
              </a:rPr>
              <a:t>LinkedList.add</a:t>
            </a:r>
            <a:r>
              <a:rPr lang="en-US" dirty="0">
                <a:solidFill>
                  <a:srgbClr val="FF0000"/>
                </a:solidFill>
              </a:rPr>
              <a:t>(index - 1, c, </a:t>
            </a:r>
            <a:r>
              <a:rPr lang="en-US" dirty="0" err="1">
                <a:solidFill>
                  <a:srgbClr val="FF0000"/>
                </a:solidFill>
              </a:rPr>
              <a:t>this.head</a:t>
            </a:r>
            <a:r>
              <a:rPr lang="en-US" dirty="0">
                <a:solidFill>
                  <a:srgbClr val="FF0000"/>
                </a:solidFill>
              </a:rPr>
              <a:t>);</a:t>
            </a:r>
          </a:p>
          <a:p>
            <a:r>
              <a:rPr lang="en-US" dirty="0" smtClean="0"/>
              <a:t>    </a:t>
            </a:r>
            <a:r>
              <a:rPr lang="en-US" dirty="0" err="1"/>
              <a:t>this.size</a:t>
            </a:r>
            <a:r>
              <a:rPr lang="en-US" dirty="0"/>
              <a:t>++;</a:t>
            </a:r>
          </a:p>
          <a:p>
            <a:r>
              <a:rPr lang="en-US" dirty="0" smtClean="0"/>
              <a:t>  </a:t>
            </a:r>
            <a:r>
              <a:rPr lang="en-US" dirty="0"/>
              <a:t>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12175" y="4523533"/>
            <a:ext cx="1913409" cy="3693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+mn-lt"/>
                <a:cs typeface="Courier New" panose="02070309020205020404" pitchFamily="49" charset="0"/>
              </a:rPr>
              <a:t>recursive method</a:t>
            </a:r>
            <a:endParaRPr lang="en-CA" dirty="0">
              <a:solidFill>
                <a:srgbClr val="FF0000"/>
              </a:solidFill>
              <a:latin typeface="+mn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4906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/**</a:t>
            </a:r>
          </a:p>
          <a:p>
            <a:r>
              <a:rPr lang="en-US" dirty="0" smtClean="0"/>
              <a:t> </a:t>
            </a:r>
            <a:r>
              <a:rPr lang="en-US" dirty="0"/>
              <a:t>* Insert an element at the specified index after the</a:t>
            </a:r>
          </a:p>
          <a:p>
            <a:r>
              <a:rPr lang="en-US" dirty="0" smtClean="0"/>
              <a:t> </a:t>
            </a:r>
            <a:r>
              <a:rPr lang="en-US" dirty="0"/>
              <a:t>* specified node.</a:t>
            </a:r>
          </a:p>
          <a:p>
            <a:r>
              <a:rPr lang="en-US" dirty="0" smtClean="0"/>
              <a:t> </a:t>
            </a:r>
            <a:r>
              <a:rPr lang="en-US" dirty="0"/>
              <a:t>* </a:t>
            </a:r>
          </a:p>
          <a:p>
            <a:r>
              <a:rPr lang="en-US" dirty="0" smtClean="0"/>
              <a:t> </a:t>
            </a:r>
            <a:r>
              <a:rPr lang="en-US" dirty="0"/>
              <a:t>* @</a:t>
            </a:r>
            <a:r>
              <a:rPr lang="en-US" dirty="0" err="1"/>
              <a:t>param</a:t>
            </a:r>
            <a:r>
              <a:rPr lang="en-US" dirty="0"/>
              <a:t> index the index after </a:t>
            </a:r>
            <a:r>
              <a:rPr lang="en-US" dirty="0" err="1"/>
              <a:t>prev</a:t>
            </a:r>
            <a:r>
              <a:rPr lang="en-US" dirty="0"/>
              <a:t> to insert at</a:t>
            </a:r>
          </a:p>
          <a:p>
            <a:r>
              <a:rPr lang="en-US" dirty="0" smtClean="0"/>
              <a:t> </a:t>
            </a:r>
            <a:r>
              <a:rPr lang="en-US" dirty="0"/>
              <a:t>* @</a:t>
            </a:r>
            <a:r>
              <a:rPr lang="en-US" dirty="0" err="1"/>
              <a:t>param</a:t>
            </a:r>
            <a:r>
              <a:rPr lang="en-US" dirty="0"/>
              <a:t> c the character to insert</a:t>
            </a:r>
          </a:p>
          <a:p>
            <a:r>
              <a:rPr lang="en-US" dirty="0" smtClean="0"/>
              <a:t> </a:t>
            </a:r>
            <a:r>
              <a:rPr lang="en-US" dirty="0"/>
              <a:t>* @</a:t>
            </a:r>
            <a:r>
              <a:rPr lang="en-US" dirty="0" err="1"/>
              <a:t>param</a:t>
            </a:r>
            <a:r>
              <a:rPr lang="en-US" dirty="0"/>
              <a:t> </a:t>
            </a:r>
            <a:r>
              <a:rPr lang="en-US" dirty="0" err="1"/>
              <a:t>prev</a:t>
            </a:r>
            <a:r>
              <a:rPr lang="en-US" dirty="0"/>
              <a:t> the node to insert after</a:t>
            </a:r>
          </a:p>
          <a:p>
            <a:r>
              <a:rPr lang="en-US" dirty="0" smtClean="0"/>
              <a:t> </a:t>
            </a:r>
            <a:r>
              <a:rPr lang="en-US" dirty="0"/>
              <a:t>*/</a:t>
            </a:r>
          </a:p>
          <a:p>
            <a:r>
              <a:rPr lang="en-US" dirty="0" smtClean="0"/>
              <a:t>private </a:t>
            </a:r>
            <a:r>
              <a:rPr lang="en-US" dirty="0"/>
              <a:t>static void add(</a:t>
            </a:r>
            <a:r>
              <a:rPr lang="en-US" dirty="0" err="1"/>
              <a:t>int</a:t>
            </a:r>
            <a:r>
              <a:rPr lang="en-US" dirty="0"/>
              <a:t> index, char c, Node </a:t>
            </a:r>
            <a:r>
              <a:rPr lang="en-US" dirty="0" err="1"/>
              <a:t>prev</a:t>
            </a:r>
            <a:r>
              <a:rPr lang="en-US" dirty="0"/>
              <a:t>) {</a:t>
            </a:r>
          </a:p>
          <a:p>
            <a:r>
              <a:rPr lang="en-US" dirty="0" smtClean="0"/>
              <a:t>  </a:t>
            </a:r>
            <a:r>
              <a:rPr lang="en-US" dirty="0"/>
              <a:t>if (index == 0) {</a:t>
            </a:r>
          </a:p>
          <a:p>
            <a:r>
              <a:rPr lang="en-US" dirty="0" smtClean="0"/>
              <a:t>    </a:t>
            </a:r>
            <a:r>
              <a:rPr lang="en-US" dirty="0"/>
              <a:t>Node </a:t>
            </a:r>
            <a:r>
              <a:rPr lang="en-US" dirty="0" err="1"/>
              <a:t>newNode</a:t>
            </a:r>
            <a:r>
              <a:rPr lang="en-US" dirty="0"/>
              <a:t> = new Node(c);</a:t>
            </a:r>
          </a:p>
          <a:p>
            <a:r>
              <a:rPr lang="en-US" dirty="0" smtClean="0"/>
              <a:t>    </a:t>
            </a:r>
            <a:r>
              <a:rPr lang="en-US" dirty="0" err="1"/>
              <a:t>newNode.next</a:t>
            </a:r>
            <a:r>
              <a:rPr lang="en-US" dirty="0"/>
              <a:t> = </a:t>
            </a:r>
            <a:r>
              <a:rPr lang="en-US" dirty="0" err="1"/>
              <a:t>prev.next</a:t>
            </a:r>
            <a:r>
              <a:rPr lang="en-US" dirty="0"/>
              <a:t>;</a:t>
            </a:r>
          </a:p>
          <a:p>
            <a:r>
              <a:rPr lang="en-US" dirty="0" smtClean="0"/>
              <a:t>    </a:t>
            </a:r>
            <a:r>
              <a:rPr lang="en-US" dirty="0" err="1"/>
              <a:t>prev.next</a:t>
            </a:r>
            <a:r>
              <a:rPr lang="en-US" dirty="0"/>
              <a:t> = </a:t>
            </a:r>
            <a:r>
              <a:rPr lang="en-US" dirty="0" err="1"/>
              <a:t>newNode</a:t>
            </a:r>
            <a:r>
              <a:rPr lang="en-US" dirty="0"/>
              <a:t>;</a:t>
            </a:r>
          </a:p>
          <a:p>
            <a:r>
              <a:rPr lang="en-US" dirty="0" smtClean="0"/>
              <a:t>    </a:t>
            </a:r>
            <a:r>
              <a:rPr lang="en-US" dirty="0"/>
              <a:t>return;</a:t>
            </a:r>
          </a:p>
          <a:p>
            <a:r>
              <a:rPr lang="en-US" dirty="0" smtClean="0"/>
              <a:t>  </a:t>
            </a:r>
            <a:r>
              <a:rPr lang="en-US" dirty="0"/>
              <a:t>}</a:t>
            </a:r>
          </a:p>
          <a:p>
            <a:r>
              <a:rPr lang="en-US" dirty="0" smtClean="0"/>
              <a:t>  </a:t>
            </a:r>
            <a:r>
              <a:rPr lang="en-US" dirty="0" err="1"/>
              <a:t>LinkedList.add</a:t>
            </a:r>
            <a:r>
              <a:rPr lang="en-US" dirty="0"/>
              <a:t>(index - 1, c, </a:t>
            </a:r>
            <a:r>
              <a:rPr lang="en-US" dirty="0" err="1"/>
              <a:t>prev.next</a:t>
            </a:r>
            <a:r>
              <a:rPr lang="en-US" dirty="0"/>
              <a:t>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102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from the front of the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removing from the front of the list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t.removeFirst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or  </a:t>
            </a:r>
            <a:r>
              <a:rPr lang="en-US" sz="24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t.remove</a:t>
            </a:r>
            <a:r>
              <a:rPr lang="en-US" sz="2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(0)</a:t>
            </a:r>
          </a:p>
          <a:p>
            <a:endParaRPr lang="en-US" sz="24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solidFill>
                  <a:prstClr val="black"/>
                </a:solidFill>
                <a:cs typeface="Courier New" pitchFamily="49" charset="0"/>
              </a:rPr>
              <a:t>also returns the element removed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84086" y="2773034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5954568" y="2777319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>
            <a:stCxn id="14" idx="6"/>
            <a:endCxn id="6" idx="1"/>
          </p:cNvCxnSpPr>
          <p:nvPr/>
        </p:nvCxnSpPr>
        <p:spPr>
          <a:xfrm>
            <a:off x="5277198" y="2961985"/>
            <a:ext cx="67737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6602159" y="2972082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5161984" y="290437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Oval 14"/>
          <p:cNvSpPr/>
          <p:nvPr/>
        </p:nvSpPr>
        <p:spPr>
          <a:xfrm>
            <a:off x="6544552" y="291731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115580" y="2199586"/>
            <a:ext cx="1612997" cy="9612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head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447847" y="289635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" name="Straight Arrow Connector 20"/>
          <p:cNvCxnSpPr>
            <a:stCxn id="20" idx="6"/>
            <a:endCxn id="22" idx="1"/>
          </p:cNvCxnSpPr>
          <p:nvPr/>
        </p:nvCxnSpPr>
        <p:spPr>
          <a:xfrm>
            <a:off x="2563061" y="2953961"/>
            <a:ext cx="674147" cy="751229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237208" y="3520524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'z'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3815106" y="3647583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7" name="Straight Arrow Connector 16"/>
          <p:cNvCxnSpPr>
            <a:stCxn id="23" idx="6"/>
            <a:endCxn id="5" idx="1"/>
          </p:cNvCxnSpPr>
          <p:nvPr/>
        </p:nvCxnSpPr>
        <p:spPr>
          <a:xfrm flipV="1">
            <a:off x="3930320" y="2957700"/>
            <a:ext cx="653766" cy="74749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06605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from the front of the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create a reference to the node we want to remove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Node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this.head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84086" y="2773034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5954568" y="2777319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>
            <a:stCxn id="14" idx="6"/>
            <a:endCxn id="6" idx="1"/>
          </p:cNvCxnSpPr>
          <p:nvPr/>
        </p:nvCxnSpPr>
        <p:spPr>
          <a:xfrm>
            <a:off x="5277198" y="2961985"/>
            <a:ext cx="67737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6602159" y="2972082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5161984" y="290437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Oval 14"/>
          <p:cNvSpPr/>
          <p:nvPr/>
        </p:nvSpPr>
        <p:spPr>
          <a:xfrm>
            <a:off x="6544552" y="291731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115580" y="2199586"/>
            <a:ext cx="1612997" cy="9612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head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447847" y="289635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" name="Straight Arrow Connector 20"/>
          <p:cNvCxnSpPr>
            <a:stCxn id="20" idx="6"/>
            <a:endCxn id="22" idx="1"/>
          </p:cNvCxnSpPr>
          <p:nvPr/>
        </p:nvCxnSpPr>
        <p:spPr>
          <a:xfrm>
            <a:off x="2563061" y="2953961"/>
            <a:ext cx="674147" cy="751229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237208" y="3520524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'z'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3815106" y="3647583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7" name="Straight Arrow Connector 16"/>
          <p:cNvCxnSpPr>
            <a:stCxn id="23" idx="6"/>
            <a:endCxn id="5" idx="1"/>
          </p:cNvCxnSpPr>
          <p:nvPr/>
        </p:nvCxnSpPr>
        <p:spPr>
          <a:xfrm flipV="1">
            <a:off x="3930320" y="2957700"/>
            <a:ext cx="653766" cy="74749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237207" y="3947463"/>
            <a:ext cx="864105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2716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from the front of the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Clr>
                <a:srgbClr val="4D4D4D"/>
              </a:buClr>
            </a:pPr>
            <a:r>
              <a:rPr lang="en-US" dirty="0" smtClean="0"/>
              <a:t>re-assign the head node</a:t>
            </a: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4D4D4D"/>
              </a:buClr>
            </a:pP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4D4D4D"/>
              </a:buClr>
            </a:pP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4D4D4D"/>
              </a:buClr>
            </a:pP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4D4D4D"/>
              </a:buClr>
            </a:pP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4D4D4D"/>
              </a:buClr>
            </a:pPr>
            <a:endParaRPr lang="en-US" dirty="0">
              <a:solidFill>
                <a:prstClr val="black"/>
              </a:solidFill>
            </a:endParaRPr>
          </a:p>
          <a:p>
            <a:pPr marL="0" lvl="0" indent="0">
              <a:buClr>
                <a:srgbClr val="4D4D4D"/>
              </a:buClr>
              <a:buNone/>
            </a:pPr>
            <a:endParaRPr lang="en-US" sz="20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Clr>
                <a:srgbClr val="4D4D4D"/>
              </a:buClr>
              <a:buNone/>
            </a:pPr>
            <a:r>
              <a:rPr lang="en-US" sz="20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this.head</a:t>
            </a:r>
            <a:r>
              <a:rPr lang="en-US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curr.next</a:t>
            </a:r>
            <a:r>
              <a:rPr lang="en-US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84086" y="2773034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5954568" y="2777319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>
            <a:stCxn id="14" idx="6"/>
            <a:endCxn id="6" idx="1"/>
          </p:cNvCxnSpPr>
          <p:nvPr/>
        </p:nvCxnSpPr>
        <p:spPr>
          <a:xfrm>
            <a:off x="5277198" y="2961985"/>
            <a:ext cx="67737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6602159" y="2972082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5161984" y="290437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Oval 14"/>
          <p:cNvSpPr/>
          <p:nvPr/>
        </p:nvSpPr>
        <p:spPr>
          <a:xfrm>
            <a:off x="6544552" y="291731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115580" y="2199586"/>
            <a:ext cx="1612997" cy="9612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head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447847" y="289635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" name="Straight Arrow Connector 20"/>
          <p:cNvCxnSpPr>
            <a:stCxn id="20" idx="6"/>
            <a:endCxn id="5" idx="1"/>
          </p:cNvCxnSpPr>
          <p:nvPr/>
        </p:nvCxnSpPr>
        <p:spPr>
          <a:xfrm>
            <a:off x="2563061" y="2953961"/>
            <a:ext cx="2021025" cy="3739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237208" y="3520524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'z'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3815106" y="3647583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7" name="Straight Arrow Connector 16"/>
          <p:cNvCxnSpPr>
            <a:stCxn id="23" idx="6"/>
            <a:endCxn id="5" idx="1"/>
          </p:cNvCxnSpPr>
          <p:nvPr/>
        </p:nvCxnSpPr>
        <p:spPr>
          <a:xfrm flipV="1">
            <a:off x="3930320" y="2957700"/>
            <a:ext cx="653766" cy="74749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237207" y="3947463"/>
            <a:ext cx="864105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08200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from the front of the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Clr>
                <a:srgbClr val="4D4D4D"/>
              </a:buClr>
            </a:pPr>
            <a:r>
              <a:rPr lang="en-US" dirty="0" smtClean="0"/>
              <a:t>then remove the link from the old head node</a:t>
            </a: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4D4D4D"/>
              </a:buClr>
            </a:pP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4D4D4D"/>
              </a:buClr>
            </a:pP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4D4D4D"/>
              </a:buClr>
            </a:pP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4D4D4D"/>
              </a:buClr>
            </a:pP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4D4D4D"/>
              </a:buClr>
            </a:pPr>
            <a:endParaRPr lang="en-US" dirty="0">
              <a:solidFill>
                <a:prstClr val="black"/>
              </a:solidFill>
            </a:endParaRPr>
          </a:p>
          <a:p>
            <a:pPr marL="0" lvl="0" indent="0">
              <a:buClr>
                <a:srgbClr val="4D4D4D"/>
              </a:buClr>
              <a:buNone/>
            </a:pPr>
            <a:endParaRPr lang="en-US" sz="20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Clr>
                <a:srgbClr val="4D4D4D"/>
              </a:buClr>
              <a:buNone/>
            </a:pPr>
            <a:r>
              <a:rPr lang="en-US" sz="20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curr.next</a:t>
            </a:r>
            <a:r>
              <a:rPr lang="en-US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 null;</a:t>
            </a:r>
            <a:endParaRPr lang="en-US" sz="20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84086" y="2773034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5954568" y="2777319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>
            <a:stCxn id="14" idx="6"/>
            <a:endCxn id="6" idx="1"/>
          </p:cNvCxnSpPr>
          <p:nvPr/>
        </p:nvCxnSpPr>
        <p:spPr>
          <a:xfrm>
            <a:off x="5277198" y="2961985"/>
            <a:ext cx="67737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6602159" y="2972082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5161984" y="290437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Oval 14"/>
          <p:cNvSpPr/>
          <p:nvPr/>
        </p:nvSpPr>
        <p:spPr>
          <a:xfrm>
            <a:off x="6544552" y="291731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115580" y="2199586"/>
            <a:ext cx="1612997" cy="9612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head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447847" y="289635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" name="Straight Arrow Connector 20"/>
          <p:cNvCxnSpPr>
            <a:stCxn id="20" idx="6"/>
            <a:endCxn id="5" idx="1"/>
          </p:cNvCxnSpPr>
          <p:nvPr/>
        </p:nvCxnSpPr>
        <p:spPr>
          <a:xfrm>
            <a:off x="2563061" y="2953961"/>
            <a:ext cx="2021025" cy="3739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237208" y="3520524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'z'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3815106" y="3647583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237207" y="3947463"/>
            <a:ext cx="864105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2080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/**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* Removes and returns the first element from this list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* </a:t>
            </a:r>
          </a:p>
          <a:p>
            <a:r>
              <a:rPr lang="en-US" dirty="0" smtClean="0"/>
              <a:t> </a:t>
            </a:r>
            <a:r>
              <a:rPr lang="en-US" dirty="0"/>
              <a:t>* @return the first element from this list</a:t>
            </a:r>
          </a:p>
          <a:p>
            <a:r>
              <a:rPr lang="en-US" dirty="0" smtClean="0"/>
              <a:t> </a:t>
            </a:r>
            <a:r>
              <a:rPr lang="en-US" dirty="0"/>
              <a:t>*/</a:t>
            </a:r>
          </a:p>
          <a:p>
            <a:r>
              <a:rPr lang="en-US" dirty="0" smtClean="0"/>
              <a:t>public </a:t>
            </a:r>
            <a:r>
              <a:rPr lang="en-US" dirty="0"/>
              <a:t>char </a:t>
            </a:r>
            <a:r>
              <a:rPr lang="en-US" dirty="0" err="1"/>
              <a:t>removeFirst</a:t>
            </a:r>
            <a:r>
              <a:rPr lang="en-US" dirty="0"/>
              <a:t>() {</a:t>
            </a:r>
          </a:p>
          <a:p>
            <a:r>
              <a:rPr lang="en-US" dirty="0" smtClean="0"/>
              <a:t>  </a:t>
            </a:r>
            <a:r>
              <a:rPr lang="en-US" dirty="0"/>
              <a:t>if (</a:t>
            </a:r>
            <a:r>
              <a:rPr lang="en-US" dirty="0" err="1"/>
              <a:t>this.size</a:t>
            </a:r>
            <a:r>
              <a:rPr lang="en-US" dirty="0"/>
              <a:t> == 0) {</a:t>
            </a:r>
          </a:p>
          <a:p>
            <a:r>
              <a:rPr lang="en-US" dirty="0" smtClean="0"/>
              <a:t>    </a:t>
            </a:r>
            <a:r>
              <a:rPr lang="en-US" dirty="0"/>
              <a:t>throw new </a:t>
            </a:r>
            <a:r>
              <a:rPr lang="en-US" dirty="0" err="1"/>
              <a:t>NoSuchElementException</a:t>
            </a:r>
            <a:r>
              <a:rPr lang="en-US" dirty="0"/>
              <a:t>();</a:t>
            </a:r>
          </a:p>
          <a:p>
            <a:r>
              <a:rPr lang="en-US" dirty="0" smtClean="0"/>
              <a:t>  </a:t>
            </a:r>
            <a:r>
              <a:rPr lang="en-US" dirty="0"/>
              <a:t>}</a:t>
            </a:r>
          </a:p>
          <a:p>
            <a:r>
              <a:rPr lang="en-US" dirty="0" smtClean="0"/>
              <a:t>  </a:t>
            </a:r>
            <a:r>
              <a:rPr lang="en-US" dirty="0"/>
              <a:t>Node </a:t>
            </a:r>
            <a:r>
              <a:rPr lang="en-US" dirty="0" err="1"/>
              <a:t>curr</a:t>
            </a:r>
            <a:r>
              <a:rPr lang="en-US" dirty="0"/>
              <a:t> = </a:t>
            </a:r>
            <a:r>
              <a:rPr lang="en-US" dirty="0" err="1"/>
              <a:t>this.head</a:t>
            </a:r>
            <a:r>
              <a:rPr lang="en-US" dirty="0"/>
              <a:t>;</a:t>
            </a:r>
          </a:p>
          <a:p>
            <a:r>
              <a:rPr lang="en-US" dirty="0" smtClean="0"/>
              <a:t>  </a:t>
            </a:r>
            <a:r>
              <a:rPr lang="en-US" dirty="0" err="1"/>
              <a:t>this.head</a:t>
            </a:r>
            <a:r>
              <a:rPr lang="en-US" dirty="0"/>
              <a:t> = </a:t>
            </a:r>
            <a:r>
              <a:rPr lang="en-US" dirty="0" err="1"/>
              <a:t>curr.next</a:t>
            </a:r>
            <a:r>
              <a:rPr lang="en-US" dirty="0"/>
              <a:t>;</a:t>
            </a:r>
          </a:p>
          <a:p>
            <a:r>
              <a:rPr lang="en-US" dirty="0" smtClean="0"/>
              <a:t>  </a:t>
            </a:r>
            <a:r>
              <a:rPr lang="en-US" dirty="0" err="1"/>
              <a:t>curr.next</a:t>
            </a:r>
            <a:r>
              <a:rPr lang="en-US" dirty="0"/>
              <a:t> = null;</a:t>
            </a:r>
          </a:p>
          <a:p>
            <a:r>
              <a:rPr lang="en-US" dirty="0" smtClean="0"/>
              <a:t>  </a:t>
            </a:r>
            <a:r>
              <a:rPr lang="en-US" dirty="0" err="1"/>
              <a:t>this.size</a:t>
            </a:r>
            <a:r>
              <a:rPr lang="en-US" dirty="0"/>
              <a:t>--;</a:t>
            </a:r>
          </a:p>
          <a:p>
            <a:r>
              <a:rPr lang="en-US" dirty="0" smtClean="0"/>
              <a:t>  </a:t>
            </a:r>
            <a:r>
              <a:rPr lang="en-US" dirty="0"/>
              <a:t>return </a:t>
            </a:r>
            <a:r>
              <a:rPr lang="en-US" dirty="0" err="1"/>
              <a:t>curr.data</a:t>
            </a:r>
            <a:r>
              <a:rPr lang="en-US" dirty="0" smtClean="0"/>
              <a:t>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9287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from </a:t>
            </a:r>
            <a:r>
              <a:rPr lang="en-US" dirty="0"/>
              <a:t>the middle of the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removing from the middle of the list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t.remove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(2)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5" name="Straight Arrow Connector 4"/>
          <p:cNvCxnSpPr>
            <a:endCxn id="20" idx="1"/>
          </p:cNvCxnSpPr>
          <p:nvPr/>
        </p:nvCxnSpPr>
        <p:spPr>
          <a:xfrm>
            <a:off x="3023917" y="2693883"/>
            <a:ext cx="654140" cy="1011307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1000366" y="2483598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2370848" y="248788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5032856" y="248788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6415424" y="248788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'a'</a:t>
            </a:r>
            <a:endParaRPr lang="en-CA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7797992" y="249513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's'</a:t>
            </a:r>
            <a:endParaRPr lang="en-CA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1635871" y="2679803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5680446" y="2686996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7063015" y="2662578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1578264" y="262788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960832" y="262788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5622839" y="262788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005408" y="260212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8431669" y="2610657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3678057" y="3520524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'z'</a:t>
            </a:r>
            <a:endParaRPr lang="en-CA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4271879" y="3647583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23" name="Straight Arrow Connector 22"/>
          <p:cNvCxnSpPr>
            <a:endCxn id="8" idx="1"/>
          </p:cNvCxnSpPr>
          <p:nvPr/>
        </p:nvCxnSpPr>
        <p:spPr>
          <a:xfrm flipV="1">
            <a:off x="4387093" y="2672549"/>
            <a:ext cx="645763" cy="1035485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77584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from </a:t>
            </a:r>
            <a:r>
              <a:rPr lang="en-US" dirty="0"/>
              <a:t>the middle of the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assume that we have references </a:t>
            </a:r>
            <a:r>
              <a:rPr lang="en-US" dirty="0"/>
              <a:t>to the node we want to </a:t>
            </a:r>
            <a:r>
              <a:rPr lang="en-US" dirty="0" smtClean="0"/>
              <a:t>remove and its previous node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18</a:t>
            </a:fld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5" name="Straight Arrow Connector 4"/>
          <p:cNvCxnSpPr>
            <a:endCxn id="20" idx="1"/>
          </p:cNvCxnSpPr>
          <p:nvPr/>
        </p:nvCxnSpPr>
        <p:spPr>
          <a:xfrm>
            <a:off x="3023917" y="2693883"/>
            <a:ext cx="654140" cy="1011307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1000366" y="2483598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2370848" y="248788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5032856" y="248788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6415424" y="248788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'a'</a:t>
            </a:r>
            <a:endParaRPr lang="en-CA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7797992" y="249513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's'</a:t>
            </a:r>
            <a:endParaRPr lang="en-CA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1635871" y="2679803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5680446" y="2686996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7063015" y="2662578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1578264" y="262788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960832" y="262788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5622839" y="262788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005408" y="260212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8431669" y="2610657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3678057" y="3520524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'z'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4271879" y="3647583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23" name="Straight Arrow Connector 22"/>
          <p:cNvCxnSpPr>
            <a:endCxn id="8" idx="1"/>
          </p:cNvCxnSpPr>
          <p:nvPr/>
        </p:nvCxnSpPr>
        <p:spPr>
          <a:xfrm flipV="1">
            <a:off x="4387093" y="2672549"/>
            <a:ext cx="645763" cy="1035485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679378" y="3936702"/>
            <a:ext cx="864105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370848" y="2910537"/>
            <a:ext cx="864105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prev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4420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from </a:t>
            </a:r>
            <a:r>
              <a:rPr lang="en-US" dirty="0"/>
              <a:t>the middle of the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Clr>
                <a:srgbClr val="4D4D4D"/>
              </a:buClr>
            </a:pPr>
            <a:r>
              <a:rPr lang="en-US" dirty="0" smtClean="0"/>
              <a:t>re-assign the link from the previous node</a:t>
            </a: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4D4D4D"/>
              </a:buClr>
            </a:pP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4D4D4D"/>
              </a:buClr>
            </a:pP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4D4D4D"/>
              </a:buClr>
            </a:pP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4D4D4D"/>
              </a:buClr>
            </a:pPr>
            <a:endParaRPr lang="en-US" dirty="0">
              <a:solidFill>
                <a:prstClr val="black"/>
              </a:solidFill>
            </a:endParaRPr>
          </a:p>
          <a:p>
            <a:pPr marL="0" lvl="0" indent="0">
              <a:buClr>
                <a:srgbClr val="4D4D4D"/>
              </a:buClr>
              <a:buNone/>
            </a:pPr>
            <a:endParaRPr lang="en-US" sz="20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Clr>
                <a:srgbClr val="4D4D4D"/>
              </a:buClr>
              <a:buNone/>
            </a:pPr>
            <a:endParaRPr lang="en-US" sz="20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Clr>
                <a:srgbClr val="4D4D4D"/>
              </a:buClr>
              <a:buNone/>
            </a:pPr>
            <a:r>
              <a:rPr lang="en-US" sz="20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prev.next</a:t>
            </a:r>
            <a:r>
              <a:rPr lang="en-US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curr.next</a:t>
            </a: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19</a:t>
            </a:fld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5" name="Straight Arrow Connector 4"/>
          <p:cNvCxnSpPr>
            <a:stCxn id="16" idx="6"/>
            <a:endCxn id="8" idx="1"/>
          </p:cNvCxnSpPr>
          <p:nvPr/>
        </p:nvCxnSpPr>
        <p:spPr>
          <a:xfrm>
            <a:off x="3076046" y="2672549"/>
            <a:ext cx="195681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1000366" y="2483598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2370848" y="248788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5032856" y="248788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6415424" y="248788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'a'</a:t>
            </a:r>
            <a:endParaRPr lang="en-CA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7797992" y="249513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's'</a:t>
            </a:r>
            <a:endParaRPr lang="en-CA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1635871" y="2679803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5680446" y="2686996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7063015" y="2662578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1578264" y="262788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960832" y="261494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5622839" y="262788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005408" y="260212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8431669" y="2610657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3678057" y="3520524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'z'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4271879" y="3647583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23" name="Straight Arrow Connector 22"/>
          <p:cNvCxnSpPr>
            <a:endCxn id="8" idx="1"/>
          </p:cNvCxnSpPr>
          <p:nvPr/>
        </p:nvCxnSpPr>
        <p:spPr>
          <a:xfrm flipV="1">
            <a:off x="4387093" y="2672549"/>
            <a:ext cx="645763" cy="1035485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679378" y="3936702"/>
            <a:ext cx="864105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370848" y="2910537"/>
            <a:ext cx="864105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prev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4305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 at the head of the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operations at the head of the list require special handling because there is no node before the head node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471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from </a:t>
            </a:r>
            <a:r>
              <a:rPr lang="en-US" dirty="0"/>
              <a:t>the middle of the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Clr>
                <a:srgbClr val="4D4D4D"/>
              </a:buClr>
            </a:pPr>
            <a:r>
              <a:rPr lang="en-US" dirty="0" smtClean="0"/>
              <a:t>then remove the link from the current node</a:t>
            </a: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4D4D4D"/>
              </a:buClr>
            </a:pP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4D4D4D"/>
              </a:buClr>
            </a:pP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4D4D4D"/>
              </a:buClr>
            </a:pP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4D4D4D"/>
              </a:buClr>
            </a:pPr>
            <a:endParaRPr lang="en-US" dirty="0">
              <a:solidFill>
                <a:prstClr val="black"/>
              </a:solidFill>
            </a:endParaRPr>
          </a:p>
          <a:p>
            <a:pPr marL="0" lvl="0" indent="0">
              <a:buClr>
                <a:srgbClr val="4D4D4D"/>
              </a:buClr>
              <a:buNone/>
            </a:pPr>
            <a:endParaRPr lang="en-US" sz="20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Clr>
                <a:srgbClr val="4D4D4D"/>
              </a:buClr>
              <a:buNone/>
            </a:pPr>
            <a:endParaRPr lang="en-US" sz="20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Clr>
                <a:srgbClr val="4D4D4D"/>
              </a:buClr>
              <a:buNone/>
            </a:pPr>
            <a:r>
              <a:rPr lang="en-US" sz="20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curr.next</a:t>
            </a:r>
            <a:r>
              <a:rPr lang="en-US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null;</a:t>
            </a:r>
            <a:endParaRPr lang="en-US" sz="20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20</a:t>
            </a:fld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5" name="Straight Arrow Connector 4"/>
          <p:cNvCxnSpPr>
            <a:stCxn id="16" idx="6"/>
            <a:endCxn id="8" idx="1"/>
          </p:cNvCxnSpPr>
          <p:nvPr/>
        </p:nvCxnSpPr>
        <p:spPr>
          <a:xfrm>
            <a:off x="3076046" y="2672549"/>
            <a:ext cx="195681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1000366" y="2483598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2370848" y="248788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5032856" y="248788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6415424" y="248788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'a'</a:t>
            </a:r>
            <a:endParaRPr lang="en-CA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7797992" y="249513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's'</a:t>
            </a:r>
            <a:endParaRPr lang="en-CA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1635871" y="2679803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5680446" y="2686996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7063015" y="2662578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1578264" y="262788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960832" y="261494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5622839" y="262788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005408" y="260212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8431669" y="2610657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3678057" y="3520524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'z'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4271879" y="3647583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679378" y="3936702"/>
            <a:ext cx="864105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370848" y="2910537"/>
            <a:ext cx="864105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prev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4257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1400" dirty="0" smtClean="0"/>
              <a:t>/**</a:t>
            </a:r>
            <a:endParaRPr lang="en-US" sz="1400" dirty="0"/>
          </a:p>
          <a:p>
            <a:r>
              <a:rPr lang="en-US" sz="1400" dirty="0" smtClean="0"/>
              <a:t> </a:t>
            </a:r>
            <a:r>
              <a:rPr lang="en-US" sz="1400" dirty="0"/>
              <a:t>* Removes the element at the specified position in this </a:t>
            </a:r>
            <a:r>
              <a:rPr lang="en-US" sz="1400" dirty="0" smtClean="0"/>
              <a:t>list</a:t>
            </a:r>
          </a:p>
          <a:p>
            <a:r>
              <a:rPr lang="en-US" sz="1400" dirty="0" smtClean="0"/>
              <a:t> </a:t>
            </a:r>
            <a:r>
              <a:rPr lang="en-US" sz="1400" dirty="0"/>
              <a:t>* </a:t>
            </a:r>
          </a:p>
          <a:p>
            <a:r>
              <a:rPr lang="en-US" sz="1400" dirty="0" smtClean="0"/>
              <a:t> </a:t>
            </a:r>
            <a:r>
              <a:rPr lang="en-US" sz="1400" dirty="0"/>
              <a:t>* @</a:t>
            </a:r>
            <a:r>
              <a:rPr lang="en-US" sz="1400" dirty="0" err="1"/>
              <a:t>param</a:t>
            </a:r>
            <a:r>
              <a:rPr lang="en-US" sz="1400" dirty="0"/>
              <a:t> </a:t>
            </a:r>
            <a:r>
              <a:rPr lang="en-US" sz="1400" dirty="0" smtClean="0"/>
              <a:t>index </a:t>
            </a:r>
            <a:r>
              <a:rPr lang="en-US" sz="1400" dirty="0"/>
              <a:t>the index of the element to be removed</a:t>
            </a:r>
          </a:p>
          <a:p>
            <a:r>
              <a:rPr lang="en-US" sz="1400" dirty="0" smtClean="0"/>
              <a:t> </a:t>
            </a:r>
            <a:r>
              <a:rPr lang="en-US" sz="1400" dirty="0"/>
              <a:t>* @return the element previously at the specified position</a:t>
            </a:r>
          </a:p>
          <a:p>
            <a:r>
              <a:rPr lang="en-US" sz="1400" dirty="0" smtClean="0"/>
              <a:t> </a:t>
            </a:r>
            <a:r>
              <a:rPr lang="en-US" sz="1400" dirty="0"/>
              <a:t>*/</a:t>
            </a:r>
          </a:p>
          <a:p>
            <a:r>
              <a:rPr lang="en-US" sz="1400" dirty="0" smtClean="0"/>
              <a:t>public </a:t>
            </a:r>
            <a:r>
              <a:rPr lang="en-US" sz="1400" dirty="0"/>
              <a:t>char remove(</a:t>
            </a:r>
            <a:r>
              <a:rPr lang="en-US" sz="1400" dirty="0" err="1"/>
              <a:t>int</a:t>
            </a:r>
            <a:r>
              <a:rPr lang="en-US" sz="1400" dirty="0"/>
              <a:t> index) {</a:t>
            </a:r>
          </a:p>
          <a:p>
            <a:r>
              <a:rPr lang="en-US" sz="1400" dirty="0" smtClean="0"/>
              <a:t>  </a:t>
            </a:r>
            <a:r>
              <a:rPr lang="en-US" sz="1400" dirty="0"/>
              <a:t>if (index &lt; 0 || index &gt;= </a:t>
            </a:r>
            <a:r>
              <a:rPr lang="en-US" sz="1400" dirty="0" err="1"/>
              <a:t>this.size</a:t>
            </a:r>
            <a:r>
              <a:rPr lang="en-US" sz="1400" dirty="0"/>
              <a:t>) {</a:t>
            </a:r>
          </a:p>
          <a:p>
            <a:r>
              <a:rPr lang="en-US" sz="1400" dirty="0" smtClean="0"/>
              <a:t>    </a:t>
            </a:r>
            <a:r>
              <a:rPr lang="en-US" sz="1400" dirty="0"/>
              <a:t>throw new </a:t>
            </a:r>
            <a:r>
              <a:rPr lang="en-US" sz="1400" dirty="0" err="1"/>
              <a:t>IndexOutOfBoundsException</a:t>
            </a:r>
            <a:r>
              <a:rPr lang="en-US" sz="1400" dirty="0"/>
              <a:t>("Index: " + index + </a:t>
            </a:r>
            <a:endParaRPr lang="en-US" sz="1400" dirty="0" smtClean="0"/>
          </a:p>
          <a:p>
            <a:r>
              <a:rPr lang="en-US" sz="1400" dirty="0"/>
              <a:t> </a:t>
            </a:r>
            <a:r>
              <a:rPr lang="en-US" sz="1400" dirty="0" smtClean="0"/>
              <a:t>                                       ", </a:t>
            </a:r>
            <a:r>
              <a:rPr lang="en-US" sz="1400" dirty="0"/>
              <a:t>Size: </a:t>
            </a:r>
            <a:r>
              <a:rPr lang="en-US" sz="1400" dirty="0" smtClean="0"/>
              <a:t>" + </a:t>
            </a:r>
            <a:r>
              <a:rPr lang="en-US" sz="1400" dirty="0" err="1"/>
              <a:t>this.size</a:t>
            </a:r>
            <a:r>
              <a:rPr lang="en-US" sz="1400" dirty="0"/>
              <a:t>);</a:t>
            </a:r>
          </a:p>
          <a:p>
            <a:r>
              <a:rPr lang="en-US" sz="1400" dirty="0" smtClean="0"/>
              <a:t>  </a:t>
            </a:r>
            <a:r>
              <a:rPr lang="en-US" sz="1400" dirty="0"/>
              <a:t>}</a:t>
            </a:r>
          </a:p>
          <a:p>
            <a:r>
              <a:rPr lang="en-US" sz="1400" dirty="0" smtClean="0"/>
              <a:t>  </a:t>
            </a:r>
            <a:r>
              <a:rPr lang="en-US" sz="1400" dirty="0"/>
              <a:t>if (index == 0) {</a:t>
            </a:r>
          </a:p>
          <a:p>
            <a:r>
              <a:rPr lang="en-US" sz="1400" dirty="0" smtClean="0"/>
              <a:t>    </a:t>
            </a:r>
            <a:r>
              <a:rPr lang="en-US" sz="1400" dirty="0"/>
              <a:t>return </a:t>
            </a:r>
            <a:r>
              <a:rPr lang="en-US" sz="1400" dirty="0" err="1"/>
              <a:t>this.removeFirst</a:t>
            </a:r>
            <a:r>
              <a:rPr lang="en-US" sz="1400" dirty="0"/>
              <a:t>();</a:t>
            </a:r>
          </a:p>
          <a:p>
            <a:r>
              <a:rPr lang="en-US" sz="1400" dirty="0" smtClean="0"/>
              <a:t>  </a:t>
            </a:r>
            <a:r>
              <a:rPr lang="en-US" sz="1400" dirty="0"/>
              <a:t>}</a:t>
            </a:r>
          </a:p>
          <a:p>
            <a:r>
              <a:rPr lang="en-US" sz="1400" dirty="0" smtClean="0"/>
              <a:t>  </a:t>
            </a:r>
            <a:r>
              <a:rPr lang="en-US" sz="1400" dirty="0"/>
              <a:t>else {</a:t>
            </a:r>
          </a:p>
          <a:p>
            <a:r>
              <a:rPr lang="en-US" sz="1400" dirty="0" smtClean="0"/>
              <a:t>    </a:t>
            </a:r>
            <a:r>
              <a:rPr lang="en-US" sz="1400" dirty="0"/>
              <a:t>char result = </a:t>
            </a:r>
            <a:r>
              <a:rPr lang="en-US" sz="1400" dirty="0" err="1">
                <a:solidFill>
                  <a:srgbClr val="FF0000"/>
                </a:solidFill>
              </a:rPr>
              <a:t>LinkedList.remove</a:t>
            </a:r>
            <a:r>
              <a:rPr lang="en-US" sz="1400" dirty="0">
                <a:solidFill>
                  <a:srgbClr val="FF0000"/>
                </a:solidFill>
              </a:rPr>
              <a:t>(index - 1, </a:t>
            </a:r>
            <a:r>
              <a:rPr lang="en-US" sz="1400" dirty="0" err="1">
                <a:solidFill>
                  <a:srgbClr val="FF0000"/>
                </a:solidFill>
              </a:rPr>
              <a:t>this.head</a:t>
            </a:r>
            <a:r>
              <a:rPr lang="en-US" sz="1400" dirty="0">
                <a:solidFill>
                  <a:srgbClr val="FF0000"/>
                </a:solidFill>
              </a:rPr>
              <a:t>, </a:t>
            </a:r>
            <a:r>
              <a:rPr lang="en-US" sz="1400" dirty="0" err="1">
                <a:solidFill>
                  <a:srgbClr val="FF0000"/>
                </a:solidFill>
              </a:rPr>
              <a:t>this.head.next</a:t>
            </a:r>
            <a:r>
              <a:rPr lang="en-US" sz="1400" dirty="0">
                <a:solidFill>
                  <a:srgbClr val="FF0000"/>
                </a:solidFill>
              </a:rPr>
              <a:t>);</a:t>
            </a:r>
          </a:p>
          <a:p>
            <a:r>
              <a:rPr lang="en-US" sz="1400" dirty="0"/>
              <a:t>    </a:t>
            </a:r>
            <a:r>
              <a:rPr lang="en-US" sz="1400" dirty="0" err="1" smtClean="0"/>
              <a:t>this.size</a:t>
            </a:r>
            <a:r>
              <a:rPr lang="en-US" sz="1400" dirty="0" smtClean="0"/>
              <a:t>-</a:t>
            </a:r>
            <a:r>
              <a:rPr lang="en-US" sz="1400" dirty="0"/>
              <a:t>-;</a:t>
            </a:r>
          </a:p>
          <a:p>
            <a:r>
              <a:rPr lang="en-US" sz="1400" dirty="0"/>
              <a:t>    </a:t>
            </a:r>
            <a:r>
              <a:rPr lang="en-US" sz="1400" dirty="0" smtClean="0"/>
              <a:t>return </a:t>
            </a:r>
            <a:r>
              <a:rPr lang="en-US" sz="1400" dirty="0"/>
              <a:t>result;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</a:t>
            </a:r>
            <a:r>
              <a:rPr lang="en-US" sz="1400" dirty="0"/>
              <a:t>}</a:t>
            </a:r>
          </a:p>
          <a:p>
            <a:r>
              <a:rPr lang="en-US" sz="1400" dirty="0" smtClean="0"/>
              <a:t>}</a:t>
            </a: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6530638" y="5041996"/>
            <a:ext cx="1913409" cy="3693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+mn-lt"/>
                <a:cs typeface="Courier New" panose="02070309020205020404" pitchFamily="49" charset="0"/>
              </a:rPr>
              <a:t>recursive method</a:t>
            </a:r>
            <a:endParaRPr lang="en-CA" dirty="0">
              <a:solidFill>
                <a:srgbClr val="FF0000"/>
              </a:solidFill>
              <a:latin typeface="+mn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3581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/**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* Removes the element at the specified position relative to </a:t>
            </a:r>
            <a:r>
              <a:rPr lang="en-US" dirty="0" smtClean="0"/>
              <a:t>the</a:t>
            </a:r>
          </a:p>
          <a:p>
            <a:r>
              <a:rPr lang="en-US" dirty="0"/>
              <a:t> </a:t>
            </a:r>
            <a:r>
              <a:rPr lang="en-US" dirty="0" smtClean="0"/>
              <a:t>* current </a:t>
            </a:r>
            <a:r>
              <a:rPr lang="en-US" dirty="0"/>
              <a:t>node.</a:t>
            </a:r>
          </a:p>
          <a:p>
            <a:r>
              <a:rPr lang="en-US" dirty="0" smtClean="0"/>
              <a:t> </a:t>
            </a:r>
            <a:r>
              <a:rPr lang="en-US" dirty="0"/>
              <a:t>* </a:t>
            </a:r>
          </a:p>
          <a:p>
            <a:r>
              <a:rPr lang="en-US" dirty="0" smtClean="0"/>
              <a:t> </a:t>
            </a:r>
            <a:r>
              <a:rPr lang="en-US" dirty="0"/>
              <a:t>* @</a:t>
            </a:r>
            <a:r>
              <a:rPr lang="en-US" dirty="0" err="1"/>
              <a:t>param</a:t>
            </a:r>
            <a:r>
              <a:rPr lang="en-US" dirty="0"/>
              <a:t> index</a:t>
            </a:r>
          </a:p>
          <a:p>
            <a:r>
              <a:rPr lang="en-US" dirty="0" smtClean="0"/>
              <a:t> </a:t>
            </a:r>
            <a:r>
              <a:rPr lang="en-US" dirty="0"/>
              <a:t>*          the index relative to the </a:t>
            </a:r>
            <a:r>
              <a:rPr lang="en-US" dirty="0" smtClean="0"/>
              <a:t>current </a:t>
            </a:r>
            <a:r>
              <a:rPr lang="en-US" dirty="0"/>
              <a:t>node of </a:t>
            </a:r>
            <a:r>
              <a:rPr lang="en-US" dirty="0" smtClean="0"/>
              <a:t>the</a:t>
            </a:r>
          </a:p>
          <a:p>
            <a:r>
              <a:rPr lang="en-US" dirty="0" smtClean="0"/>
              <a:t> *          element </a:t>
            </a:r>
            <a:r>
              <a:rPr lang="en-US" dirty="0"/>
              <a:t>to </a:t>
            </a:r>
            <a:r>
              <a:rPr lang="en-US" dirty="0" smtClean="0"/>
              <a:t>be </a:t>
            </a:r>
            <a:r>
              <a:rPr lang="en-US" dirty="0"/>
              <a:t>removed</a:t>
            </a:r>
          </a:p>
          <a:p>
            <a:r>
              <a:rPr lang="en-US" dirty="0" smtClean="0"/>
              <a:t> </a:t>
            </a:r>
            <a:r>
              <a:rPr lang="en-US" dirty="0"/>
              <a:t>* @</a:t>
            </a:r>
            <a:r>
              <a:rPr lang="en-US" dirty="0" err="1"/>
              <a:t>param</a:t>
            </a:r>
            <a:r>
              <a:rPr lang="en-US" dirty="0"/>
              <a:t> </a:t>
            </a:r>
            <a:r>
              <a:rPr lang="en-US" dirty="0" err="1"/>
              <a:t>prev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*          the node previous to the current node</a:t>
            </a:r>
          </a:p>
          <a:p>
            <a:r>
              <a:rPr lang="en-US" dirty="0" smtClean="0"/>
              <a:t> </a:t>
            </a:r>
            <a:r>
              <a:rPr lang="en-US" dirty="0"/>
              <a:t>* @</a:t>
            </a:r>
            <a:r>
              <a:rPr lang="en-US" dirty="0" err="1"/>
              <a:t>param</a:t>
            </a:r>
            <a:r>
              <a:rPr lang="en-US" dirty="0"/>
              <a:t> </a:t>
            </a:r>
            <a:r>
              <a:rPr lang="en-US" dirty="0" err="1"/>
              <a:t>curr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*          the current node</a:t>
            </a:r>
          </a:p>
          <a:p>
            <a:r>
              <a:rPr lang="en-US" dirty="0" smtClean="0"/>
              <a:t> </a:t>
            </a:r>
            <a:r>
              <a:rPr lang="en-US" dirty="0"/>
              <a:t>* @return the element previously at the specified position</a:t>
            </a:r>
          </a:p>
          <a:p>
            <a:r>
              <a:rPr lang="en-US" dirty="0" smtClean="0"/>
              <a:t> </a:t>
            </a:r>
            <a:r>
              <a:rPr lang="en-US" dirty="0"/>
              <a:t>*/</a:t>
            </a:r>
          </a:p>
          <a:p>
            <a:r>
              <a:rPr lang="en-US" dirty="0" smtClean="0"/>
              <a:t>private </a:t>
            </a:r>
            <a:r>
              <a:rPr lang="en-US" dirty="0"/>
              <a:t>static char remove(</a:t>
            </a:r>
            <a:r>
              <a:rPr lang="en-US" dirty="0" err="1"/>
              <a:t>int</a:t>
            </a:r>
            <a:r>
              <a:rPr lang="en-US" dirty="0"/>
              <a:t> index, Node </a:t>
            </a:r>
            <a:r>
              <a:rPr lang="en-US" dirty="0" err="1"/>
              <a:t>prev</a:t>
            </a:r>
            <a:r>
              <a:rPr lang="en-US" dirty="0"/>
              <a:t>, Node </a:t>
            </a:r>
            <a:r>
              <a:rPr lang="en-US" dirty="0" err="1"/>
              <a:t>curr</a:t>
            </a:r>
            <a:r>
              <a:rPr lang="en-US" dirty="0"/>
              <a:t>) {</a:t>
            </a:r>
          </a:p>
          <a:p>
            <a:r>
              <a:rPr lang="en-US" dirty="0" smtClean="0"/>
              <a:t>  </a:t>
            </a:r>
            <a:r>
              <a:rPr lang="en-US" dirty="0"/>
              <a:t>if (index == 0) {</a:t>
            </a:r>
          </a:p>
          <a:p>
            <a:r>
              <a:rPr lang="en-US" dirty="0" smtClean="0"/>
              <a:t>    </a:t>
            </a:r>
            <a:r>
              <a:rPr lang="en-US" dirty="0" err="1"/>
              <a:t>prev.next</a:t>
            </a:r>
            <a:r>
              <a:rPr lang="en-US" dirty="0"/>
              <a:t> = </a:t>
            </a:r>
            <a:r>
              <a:rPr lang="en-US" dirty="0" err="1"/>
              <a:t>curr.next</a:t>
            </a:r>
            <a:r>
              <a:rPr lang="en-US" dirty="0"/>
              <a:t>;</a:t>
            </a:r>
          </a:p>
          <a:p>
            <a:r>
              <a:rPr lang="en-US" dirty="0" smtClean="0"/>
              <a:t>    </a:t>
            </a:r>
            <a:r>
              <a:rPr lang="en-US" dirty="0" err="1"/>
              <a:t>curr.next</a:t>
            </a:r>
            <a:r>
              <a:rPr lang="en-US" dirty="0"/>
              <a:t> = null;</a:t>
            </a:r>
          </a:p>
          <a:p>
            <a:r>
              <a:rPr lang="en-US" dirty="0" smtClean="0"/>
              <a:t>    </a:t>
            </a:r>
            <a:r>
              <a:rPr lang="en-US" dirty="0"/>
              <a:t>return </a:t>
            </a:r>
            <a:r>
              <a:rPr lang="en-US" dirty="0" err="1"/>
              <a:t>curr.data</a:t>
            </a:r>
            <a:r>
              <a:rPr lang="en-US" dirty="0"/>
              <a:t>;</a:t>
            </a:r>
          </a:p>
          <a:p>
            <a:r>
              <a:rPr lang="en-US" dirty="0" smtClean="0"/>
              <a:t>  </a:t>
            </a:r>
            <a:r>
              <a:rPr lang="en-US" dirty="0"/>
              <a:t>}</a:t>
            </a:r>
          </a:p>
          <a:p>
            <a:r>
              <a:rPr lang="en-US" dirty="0" smtClean="0"/>
              <a:t>  </a:t>
            </a:r>
            <a:r>
              <a:rPr lang="en-US" dirty="0"/>
              <a:t>return </a:t>
            </a:r>
            <a:r>
              <a:rPr lang="en-US" dirty="0" err="1"/>
              <a:t>LinkedList.remove</a:t>
            </a:r>
            <a:r>
              <a:rPr lang="en-US" dirty="0"/>
              <a:t>(index - 1, </a:t>
            </a:r>
            <a:r>
              <a:rPr lang="en-US" dirty="0" err="1"/>
              <a:t>curr</a:t>
            </a:r>
            <a:r>
              <a:rPr lang="en-US" dirty="0"/>
              <a:t>, </a:t>
            </a:r>
            <a:r>
              <a:rPr lang="en-US" dirty="0" err="1"/>
              <a:t>curr.next</a:t>
            </a:r>
            <a:r>
              <a:rPr lang="en-US" dirty="0"/>
              <a:t>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7146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</a:t>
            </a:r>
            <a:r>
              <a:rPr lang="en-US" dirty="0" err="1" smtClean="0"/>
              <a:t>Iterable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having our linked list implement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Iterable</a:t>
            </a:r>
            <a:r>
              <a:rPr lang="en-US" dirty="0" smtClean="0"/>
              <a:t> would be very convenient for clients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// for some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t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for (Character c : t) {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// do something with c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19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Iterable</a:t>
            </a:r>
            <a:r>
              <a:rPr lang="en-US" dirty="0" smtClean="0"/>
              <a:t>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public interface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Iterable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&lt;T&gt;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Implementing </a:t>
            </a:r>
            <a:r>
              <a:rPr lang="en-US" dirty="0"/>
              <a:t>this interface allows an object to be the target of the "</a:t>
            </a:r>
            <a:r>
              <a:rPr lang="en-US" dirty="0" err="1"/>
              <a:t>foreach</a:t>
            </a:r>
            <a:r>
              <a:rPr lang="en-US" dirty="0"/>
              <a:t>" statement.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 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990038"/>
              </p:ext>
            </p:extLst>
          </p:nvPr>
        </p:nvGraphicFramePr>
        <p:xfrm>
          <a:off x="597117" y="3659428"/>
          <a:ext cx="794976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6676"/>
                <a:gridCol w="570309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Iterator&lt;T&gt;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iterator()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Returns an iterator over a set of elements of type </a:t>
                      </a: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T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13596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implement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Iterable</a:t>
            </a:r>
            <a:r>
              <a:rPr lang="en-US" dirty="0" smtClean="0"/>
              <a:t> we need to provide an iterator object that can iterate over the elements in the list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public interface Iterator&lt;E&gt;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An </a:t>
            </a:r>
            <a:r>
              <a:rPr lang="en-US" dirty="0"/>
              <a:t>iterator over a collection.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288532"/>
              </p:ext>
            </p:extLst>
          </p:nvPr>
        </p:nvGraphicFramePr>
        <p:xfrm>
          <a:off x="539510" y="3757463"/>
          <a:ext cx="7949768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6676"/>
                <a:gridCol w="570309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boolean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hasNext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Returns</a:t>
                      </a:r>
                      <a:r>
                        <a:rPr lang="en-US" baseline="0" dirty="0" smtClean="0"/>
                        <a:t> true if the iteration has more elements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next()</a:t>
                      </a:r>
                      <a:endParaRPr lang="en-US" dirty="0"/>
                    </a:p>
                  </a:txBody>
                  <a:tcPr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Returns</a:t>
                      </a:r>
                      <a:r>
                        <a:rPr lang="en-US" baseline="0" dirty="0" smtClean="0"/>
                        <a:t> the next element in the iteration.</a:t>
                      </a:r>
                      <a:endParaRPr lang="en-US" dirty="0"/>
                    </a:p>
                  </a:txBody>
                  <a:tcPr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void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remove()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Removes</a:t>
                      </a:r>
                      <a:r>
                        <a:rPr lang="en-US" baseline="0" dirty="0" smtClean="0"/>
                        <a:t> from the underlying  collection the last element returned by this iterator (optional operation).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88003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Recursive Objects (Part 3)</a:t>
            </a:r>
            <a:endParaRPr lang="en-CA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3430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r>
              <a:rPr lang="en-US" dirty="0" smtClean="0"/>
              <a:t> Iterator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think of the iterator as lying between elements in the list (like a cursor)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259125" y="3271670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629607" y="327595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894630" y="3467875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5277198" y="3470718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837023" y="341595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Oval 14"/>
          <p:cNvSpPr/>
          <p:nvPr/>
        </p:nvSpPr>
        <p:spPr>
          <a:xfrm>
            <a:off x="5219591" y="341595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115580" y="2698222"/>
            <a:ext cx="1612997" cy="9612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head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446321" y="3398729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" name="Straight Arrow Connector 20"/>
          <p:cNvCxnSpPr>
            <a:stCxn id="20" idx="6"/>
            <a:endCxn id="5" idx="1"/>
          </p:cNvCxnSpPr>
          <p:nvPr/>
        </p:nvCxnSpPr>
        <p:spPr>
          <a:xfrm>
            <a:off x="2561535" y="3456336"/>
            <a:ext cx="69759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6012175" y="326771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6602158" y="343395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Pentagon 11"/>
          <p:cNvSpPr/>
          <p:nvPr/>
        </p:nvSpPr>
        <p:spPr>
          <a:xfrm rot="16200000">
            <a:off x="5298452" y="4243857"/>
            <a:ext cx="962600" cy="28803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09665" y="4960699"/>
            <a:ext cx="2740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iterator between 'x' and 'r'</a:t>
            </a:r>
          </a:p>
        </p:txBody>
      </p:sp>
    </p:spTree>
    <p:extLst>
      <p:ext uri="{BB962C8B-B14F-4D97-AF65-F5344CB8AC3E}">
        <p14:creationId xmlns:p14="http://schemas.microsoft.com/office/powerpoint/2010/main" val="225596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r>
              <a:rPr lang="en-US" dirty="0" smtClean="0"/>
              <a:t> Iterator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think of the iterator as lying between elements in the list (like a cursor)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259125" y="3271670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629607" y="327595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894630" y="3467875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5277198" y="3470718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837023" y="341595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Oval 14"/>
          <p:cNvSpPr/>
          <p:nvPr/>
        </p:nvSpPr>
        <p:spPr>
          <a:xfrm>
            <a:off x="5219591" y="341595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115580" y="2698222"/>
            <a:ext cx="1612997" cy="9612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head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446321" y="3398729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" name="Straight Arrow Connector 20"/>
          <p:cNvCxnSpPr>
            <a:stCxn id="20" idx="6"/>
            <a:endCxn id="5" idx="1"/>
          </p:cNvCxnSpPr>
          <p:nvPr/>
        </p:nvCxnSpPr>
        <p:spPr>
          <a:xfrm>
            <a:off x="2561535" y="3456336"/>
            <a:ext cx="69759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6012175" y="326771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6602158" y="343395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Pentagon 11"/>
          <p:cNvSpPr/>
          <p:nvPr/>
        </p:nvSpPr>
        <p:spPr>
          <a:xfrm rot="16200000">
            <a:off x="2506508" y="4243857"/>
            <a:ext cx="962600" cy="28803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98247" y="4960699"/>
            <a:ext cx="35791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iterator at the start of the iteration</a:t>
            </a:r>
          </a:p>
          <a:p>
            <a:pPr algn="ctr"/>
            <a:r>
              <a:rPr lang="en-US" dirty="0" smtClean="0">
                <a:latin typeface="+mn-lt"/>
              </a:rPr>
              <a:t>(between nothing and 'a')</a:t>
            </a:r>
          </a:p>
        </p:txBody>
      </p:sp>
    </p:spTree>
    <p:extLst>
      <p:ext uri="{BB962C8B-B14F-4D97-AF65-F5344CB8AC3E}">
        <p14:creationId xmlns:p14="http://schemas.microsoft.com/office/powerpoint/2010/main" val="342708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r>
              <a:rPr lang="en-US" dirty="0" smtClean="0"/>
              <a:t> Iterator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because the iterator is between elements, there is a current element and next element of the iteration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259125" y="3271670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629607" y="327595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894630" y="3467875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5277198" y="3470718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837023" y="341595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Oval 14"/>
          <p:cNvSpPr/>
          <p:nvPr/>
        </p:nvSpPr>
        <p:spPr>
          <a:xfrm>
            <a:off x="5219591" y="341595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115580" y="2698222"/>
            <a:ext cx="1612997" cy="9612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head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446321" y="3398729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" name="Straight Arrow Connector 20"/>
          <p:cNvCxnSpPr>
            <a:stCxn id="20" idx="6"/>
            <a:endCxn id="5" idx="1"/>
          </p:cNvCxnSpPr>
          <p:nvPr/>
        </p:nvCxnSpPr>
        <p:spPr>
          <a:xfrm>
            <a:off x="2561535" y="3456336"/>
            <a:ext cx="69759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6012175" y="326771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6602158" y="343395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Pentagon 11"/>
          <p:cNvSpPr/>
          <p:nvPr/>
        </p:nvSpPr>
        <p:spPr>
          <a:xfrm rot="16200000">
            <a:off x="5298452" y="4243857"/>
            <a:ext cx="962600" cy="28803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09665" y="4960699"/>
            <a:ext cx="2740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iterator between 'x' and 'r'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562965" y="2449681"/>
            <a:ext cx="9973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50"/>
                </a:solidFill>
                <a:latin typeface="+mn-lt"/>
              </a:rPr>
              <a:t>current</a:t>
            </a:r>
          </a:p>
          <a:p>
            <a:pPr algn="ctr"/>
            <a:r>
              <a:rPr lang="en-US" dirty="0" smtClean="0">
                <a:solidFill>
                  <a:srgbClr val="00B050"/>
                </a:solidFill>
                <a:latin typeface="+mn-lt"/>
              </a:rPr>
              <a:t>element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945533" y="2449681"/>
            <a:ext cx="9973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  <a:latin typeface="+mn-lt"/>
              </a:rPr>
              <a:t>next</a:t>
            </a:r>
          </a:p>
          <a:p>
            <a:pPr algn="ctr"/>
            <a:r>
              <a:rPr lang="en-US" dirty="0" smtClean="0">
                <a:solidFill>
                  <a:srgbClr val="7030A0"/>
                </a:solidFill>
                <a:latin typeface="+mn-lt"/>
              </a:rPr>
              <a:t>element</a:t>
            </a:r>
          </a:p>
        </p:txBody>
      </p:sp>
    </p:spTree>
    <p:extLst>
      <p:ext uri="{BB962C8B-B14F-4D97-AF65-F5344CB8AC3E}">
        <p14:creationId xmlns:p14="http://schemas.microsoft.com/office/powerpoint/2010/main" val="219006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to the front of the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adding to the front of the list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t.addFirst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('z')</a:t>
            </a:r>
            <a:r>
              <a:rPr lang="en-US" dirty="0" smtClean="0"/>
              <a:t> or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t.add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(0, 'z')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84086" y="2773034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5954568" y="2777319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5219591" y="2969239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6602159" y="2972082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5161984" y="291731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Oval 14"/>
          <p:cNvSpPr/>
          <p:nvPr/>
        </p:nvSpPr>
        <p:spPr>
          <a:xfrm>
            <a:off x="6544552" y="291731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115580" y="2199586"/>
            <a:ext cx="1612997" cy="9612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head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447847" y="2913867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" name="Straight Arrow Connector 20"/>
          <p:cNvCxnSpPr>
            <a:stCxn id="20" idx="6"/>
          </p:cNvCxnSpPr>
          <p:nvPr/>
        </p:nvCxnSpPr>
        <p:spPr>
          <a:xfrm>
            <a:off x="2563061" y="2971474"/>
            <a:ext cx="2021025" cy="6434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237208" y="348660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'z'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3815106" y="3630891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595676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r>
              <a:rPr lang="en-US" dirty="0" smtClean="0"/>
              <a:t> Iterator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current element is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dirty="0" smtClean="0"/>
              <a:t> at the start of the iteration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259125" y="3271670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629607" y="327595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894630" y="3467875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5277198" y="3470718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837023" y="341595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Oval 14"/>
          <p:cNvSpPr/>
          <p:nvPr/>
        </p:nvSpPr>
        <p:spPr>
          <a:xfrm>
            <a:off x="5219591" y="341595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115580" y="2698222"/>
            <a:ext cx="1612997" cy="9612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head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446321" y="3398729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" name="Straight Arrow Connector 20"/>
          <p:cNvCxnSpPr>
            <a:stCxn id="20" idx="6"/>
            <a:endCxn id="5" idx="1"/>
          </p:cNvCxnSpPr>
          <p:nvPr/>
        </p:nvCxnSpPr>
        <p:spPr>
          <a:xfrm>
            <a:off x="2561535" y="3456336"/>
            <a:ext cx="69759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6012175" y="326771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6602158" y="343395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Pentagon 11"/>
          <p:cNvSpPr/>
          <p:nvPr/>
        </p:nvSpPr>
        <p:spPr>
          <a:xfrm rot="16200000">
            <a:off x="2506508" y="4243857"/>
            <a:ext cx="962600" cy="28803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98247" y="4960699"/>
            <a:ext cx="35791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iterator at the start of the iteration</a:t>
            </a:r>
          </a:p>
          <a:p>
            <a:pPr algn="ctr"/>
            <a:r>
              <a:rPr lang="en-US" dirty="0" smtClean="0">
                <a:latin typeface="+mn-lt"/>
              </a:rPr>
              <a:t>(between nothing and 'a')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192483" y="2449681"/>
            <a:ext cx="9973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  <a:latin typeface="+mn-lt"/>
              </a:rPr>
              <a:t>next</a:t>
            </a:r>
          </a:p>
          <a:p>
            <a:pPr algn="ctr"/>
            <a:r>
              <a:rPr lang="en-US" dirty="0" smtClean="0">
                <a:solidFill>
                  <a:srgbClr val="7030A0"/>
                </a:solidFill>
                <a:latin typeface="+mn-lt"/>
              </a:rPr>
              <a:t>element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919143" y="3877202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+mn-lt"/>
              </a:rPr>
              <a:t>null</a:t>
            </a:r>
          </a:p>
        </p:txBody>
      </p:sp>
    </p:spTree>
    <p:extLst>
      <p:ext uri="{BB962C8B-B14F-4D97-AF65-F5344CB8AC3E}">
        <p14:creationId xmlns:p14="http://schemas.microsoft.com/office/powerpoint/2010/main" val="366002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r>
              <a:rPr lang="en-US" dirty="0" smtClean="0"/>
              <a:t> Iterator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next element is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dirty="0" smtClean="0"/>
              <a:t> at the end of the iteration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259125" y="3271670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629607" y="327595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894630" y="3467875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5277198" y="3470718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837023" y="341595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Oval 14"/>
          <p:cNvSpPr/>
          <p:nvPr/>
        </p:nvSpPr>
        <p:spPr>
          <a:xfrm>
            <a:off x="5219591" y="341595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115580" y="2698222"/>
            <a:ext cx="1612997" cy="9612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head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446321" y="3398729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" name="Straight Arrow Connector 20"/>
          <p:cNvCxnSpPr>
            <a:stCxn id="20" idx="6"/>
            <a:endCxn id="5" idx="1"/>
          </p:cNvCxnSpPr>
          <p:nvPr/>
        </p:nvCxnSpPr>
        <p:spPr>
          <a:xfrm>
            <a:off x="2561535" y="3456336"/>
            <a:ext cx="69759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6012175" y="326771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6602158" y="343395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Pentagon 11"/>
          <p:cNvSpPr/>
          <p:nvPr/>
        </p:nvSpPr>
        <p:spPr>
          <a:xfrm rot="16200000">
            <a:off x="6695496" y="4243857"/>
            <a:ext cx="962600" cy="28803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806709" y="4960699"/>
            <a:ext cx="3350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iterator between 'x' and nothing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945533" y="2449681"/>
            <a:ext cx="9973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50"/>
                </a:solidFill>
                <a:latin typeface="+mn-lt"/>
              </a:rPr>
              <a:t>current</a:t>
            </a:r>
          </a:p>
          <a:p>
            <a:pPr algn="ctr"/>
            <a:r>
              <a:rPr lang="en-US" dirty="0" smtClean="0">
                <a:solidFill>
                  <a:srgbClr val="00B050"/>
                </a:solidFill>
                <a:latin typeface="+mn-lt"/>
              </a:rPr>
              <a:t>element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564629" y="2449681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  <a:latin typeface="+mn-lt"/>
              </a:rPr>
              <a:t>null</a:t>
            </a:r>
          </a:p>
        </p:txBody>
      </p:sp>
    </p:spTree>
    <p:extLst>
      <p:ext uri="{BB962C8B-B14F-4D97-AF65-F5344CB8AC3E}">
        <p14:creationId xmlns:p14="http://schemas.microsoft.com/office/powerpoint/2010/main" val="333066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r>
              <a:rPr lang="en-US" dirty="0" smtClean="0"/>
              <a:t> Iterator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both the current and next elements are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dirty="0" smtClean="0"/>
              <a:t> if the list is empty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115580" y="2698222"/>
            <a:ext cx="1612997" cy="9612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head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446321" y="3398729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Pentagon 11"/>
          <p:cNvSpPr/>
          <p:nvPr/>
        </p:nvSpPr>
        <p:spPr>
          <a:xfrm rot="16200000">
            <a:off x="2506508" y="4243857"/>
            <a:ext cx="962600" cy="28803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98247" y="4960699"/>
            <a:ext cx="3579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iterator at the start of the iteration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401675" y="2449681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  <a:latin typeface="+mn-lt"/>
              </a:rPr>
              <a:t>null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919143" y="3877202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+mn-lt"/>
              </a:rPr>
              <a:t>null</a:t>
            </a:r>
          </a:p>
        </p:txBody>
      </p:sp>
    </p:spTree>
    <p:extLst>
      <p:ext uri="{BB962C8B-B14F-4D97-AF65-F5344CB8AC3E}">
        <p14:creationId xmlns:p14="http://schemas.microsoft.com/office/powerpoint/2010/main" val="260641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r>
              <a:rPr lang="en-US" dirty="0" smtClean="0"/>
              <a:t> </a:t>
            </a:r>
            <a:r>
              <a:rPr lang="en-US" dirty="0" err="1" smtClean="0"/>
              <a:t>Iterator</a:t>
            </a:r>
            <a:r>
              <a:rPr lang="en-US" dirty="0" smtClean="0"/>
              <a:t>: </a:t>
            </a:r>
            <a:r>
              <a:rPr lang="en-US" dirty="0" err="1" smtClean="0"/>
              <a:t>hasNext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hasNext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returns true if there is at least one more element in the iteration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259125" y="3271670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629607" y="327595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894630" y="3467875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5277198" y="3470718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837023" y="341595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Oval 14"/>
          <p:cNvSpPr/>
          <p:nvPr/>
        </p:nvSpPr>
        <p:spPr>
          <a:xfrm>
            <a:off x="5219591" y="341595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115580" y="2698222"/>
            <a:ext cx="1612997" cy="9612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head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446321" y="3398729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" name="Straight Arrow Connector 20"/>
          <p:cNvCxnSpPr>
            <a:stCxn id="20" idx="6"/>
            <a:endCxn id="5" idx="1"/>
          </p:cNvCxnSpPr>
          <p:nvPr/>
        </p:nvCxnSpPr>
        <p:spPr>
          <a:xfrm>
            <a:off x="2561535" y="3456336"/>
            <a:ext cx="69759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6012175" y="326771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6602158" y="343395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Pentagon 11"/>
          <p:cNvSpPr/>
          <p:nvPr/>
        </p:nvSpPr>
        <p:spPr>
          <a:xfrm rot="16200000">
            <a:off x="2506508" y="4243857"/>
            <a:ext cx="962600" cy="28803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26725" y="4960699"/>
            <a:ext cx="2522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i.hasNext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>
                <a:latin typeface="+mn-lt"/>
              </a:rPr>
              <a:t> is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true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192483" y="2449681"/>
            <a:ext cx="9973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  <a:latin typeface="+mn-lt"/>
              </a:rPr>
              <a:t>next</a:t>
            </a:r>
          </a:p>
          <a:p>
            <a:pPr algn="ctr"/>
            <a:r>
              <a:rPr lang="en-US" dirty="0" smtClean="0">
                <a:solidFill>
                  <a:srgbClr val="7030A0"/>
                </a:solidFill>
                <a:latin typeface="+mn-lt"/>
              </a:rPr>
              <a:t>element</a:t>
            </a:r>
          </a:p>
        </p:txBody>
      </p:sp>
    </p:spTree>
    <p:extLst>
      <p:ext uri="{BB962C8B-B14F-4D97-AF65-F5344CB8AC3E}">
        <p14:creationId xmlns:p14="http://schemas.microsoft.com/office/powerpoint/2010/main" val="51516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r>
              <a:rPr lang="en-US" dirty="0" smtClean="0"/>
              <a:t> </a:t>
            </a:r>
            <a:r>
              <a:rPr lang="en-US" dirty="0" err="1" smtClean="0"/>
              <a:t>Iterator</a:t>
            </a:r>
            <a:r>
              <a:rPr lang="en-US" dirty="0" smtClean="0"/>
              <a:t>: </a:t>
            </a:r>
            <a:r>
              <a:rPr lang="en-US" dirty="0" err="1" smtClean="0"/>
              <a:t>hasNext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hasNext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returns false at the end of the iteration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259125" y="3271670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629607" y="327595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894630" y="3467875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5277198" y="3470718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837023" y="341595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Oval 14"/>
          <p:cNvSpPr/>
          <p:nvPr/>
        </p:nvSpPr>
        <p:spPr>
          <a:xfrm>
            <a:off x="5219591" y="341595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115580" y="2698222"/>
            <a:ext cx="1612997" cy="9612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head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446321" y="3398729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" name="Straight Arrow Connector 20"/>
          <p:cNvCxnSpPr>
            <a:stCxn id="20" idx="6"/>
            <a:endCxn id="5" idx="1"/>
          </p:cNvCxnSpPr>
          <p:nvPr/>
        </p:nvCxnSpPr>
        <p:spPr>
          <a:xfrm>
            <a:off x="2561535" y="3456336"/>
            <a:ext cx="69759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6012175" y="326771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6602158" y="343395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Pentagon 11"/>
          <p:cNvSpPr/>
          <p:nvPr/>
        </p:nvSpPr>
        <p:spPr>
          <a:xfrm rot="16200000">
            <a:off x="6695496" y="4243857"/>
            <a:ext cx="962600" cy="28803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834120" y="4960699"/>
            <a:ext cx="2685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i.hasNext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</a:t>
            </a:r>
            <a:r>
              <a:rPr lang="en-US" dirty="0">
                <a:latin typeface="+mn-lt"/>
              </a:rPr>
              <a:t>is</a:t>
            </a:r>
            <a:r>
              <a:rPr lang="en-US" dirty="0"/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false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945533" y="2449681"/>
            <a:ext cx="9973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50"/>
                </a:solidFill>
                <a:latin typeface="+mn-lt"/>
              </a:rPr>
              <a:t>current</a:t>
            </a:r>
          </a:p>
          <a:p>
            <a:pPr algn="ctr"/>
            <a:r>
              <a:rPr lang="en-US" dirty="0" smtClean="0">
                <a:solidFill>
                  <a:srgbClr val="00B050"/>
                </a:solidFill>
                <a:latin typeface="+mn-lt"/>
              </a:rPr>
              <a:t>element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564629" y="2449681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  <a:latin typeface="+mn-lt"/>
              </a:rPr>
              <a:t>null</a:t>
            </a:r>
          </a:p>
        </p:txBody>
      </p:sp>
    </p:spTree>
    <p:extLst>
      <p:ext uri="{BB962C8B-B14F-4D97-AF65-F5344CB8AC3E}">
        <p14:creationId xmlns:p14="http://schemas.microsoft.com/office/powerpoint/2010/main" val="348002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r>
              <a:rPr lang="en-US" dirty="0" smtClean="0"/>
              <a:t> </a:t>
            </a:r>
            <a:r>
              <a:rPr lang="en-US" dirty="0" err="1" smtClean="0"/>
              <a:t>Iterator</a:t>
            </a:r>
            <a:r>
              <a:rPr lang="en-US" dirty="0" smtClean="0"/>
              <a:t>: next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invoking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next()</a:t>
            </a:r>
            <a:r>
              <a:rPr lang="en-US" dirty="0" smtClean="0"/>
              <a:t> returns the next element…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259125" y="3271670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629607" y="327595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894630" y="3467875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5277198" y="3470718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837023" y="341595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Oval 14"/>
          <p:cNvSpPr/>
          <p:nvPr/>
        </p:nvSpPr>
        <p:spPr>
          <a:xfrm>
            <a:off x="5219591" y="341595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115580" y="2698222"/>
            <a:ext cx="1612997" cy="9612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head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446321" y="3398729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" name="Straight Arrow Connector 20"/>
          <p:cNvCxnSpPr>
            <a:stCxn id="20" idx="6"/>
            <a:endCxn id="5" idx="1"/>
          </p:cNvCxnSpPr>
          <p:nvPr/>
        </p:nvCxnSpPr>
        <p:spPr>
          <a:xfrm>
            <a:off x="2561535" y="3456336"/>
            <a:ext cx="69759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6012175" y="326771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6602158" y="343395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Pentagon 11"/>
          <p:cNvSpPr/>
          <p:nvPr/>
        </p:nvSpPr>
        <p:spPr>
          <a:xfrm rot="16200000">
            <a:off x="2506508" y="4243857"/>
            <a:ext cx="962600" cy="28803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68614" y="4958239"/>
            <a:ext cx="3238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i.next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 == 'a' </a:t>
            </a:r>
            <a:r>
              <a:rPr lang="en-US" dirty="0" smtClean="0">
                <a:latin typeface="+mn-lt"/>
                <a:cs typeface="Courier New" pitchFamily="49" charset="0"/>
              </a:rPr>
              <a:t>is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true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192483" y="2449681"/>
            <a:ext cx="9973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  <a:latin typeface="+mn-lt"/>
              </a:rPr>
              <a:t>next</a:t>
            </a:r>
          </a:p>
          <a:p>
            <a:pPr algn="ctr"/>
            <a:r>
              <a:rPr lang="en-US" dirty="0" smtClean="0">
                <a:solidFill>
                  <a:srgbClr val="7030A0"/>
                </a:solidFill>
                <a:latin typeface="+mn-lt"/>
              </a:rPr>
              <a:t>element</a:t>
            </a:r>
          </a:p>
        </p:txBody>
      </p:sp>
    </p:spTree>
    <p:extLst>
      <p:ext uri="{BB962C8B-B14F-4D97-AF65-F5344CB8AC3E}">
        <p14:creationId xmlns:p14="http://schemas.microsoft.com/office/powerpoint/2010/main" val="280249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r>
              <a:rPr lang="en-US" dirty="0" smtClean="0"/>
              <a:t> </a:t>
            </a:r>
            <a:r>
              <a:rPr lang="en-US" dirty="0" err="1" smtClean="0"/>
              <a:t>Iterator</a:t>
            </a:r>
            <a:r>
              <a:rPr lang="en-US" dirty="0" smtClean="0"/>
              <a:t>: next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and causes the iterator to move to its next position in the iteration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259125" y="3271670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629607" y="327595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894630" y="3467875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5277198" y="3470718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837023" y="341595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Oval 14"/>
          <p:cNvSpPr/>
          <p:nvPr/>
        </p:nvSpPr>
        <p:spPr>
          <a:xfrm>
            <a:off x="5219591" y="341595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115580" y="2698222"/>
            <a:ext cx="1612997" cy="9612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head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446321" y="3398729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" name="Straight Arrow Connector 20"/>
          <p:cNvCxnSpPr>
            <a:stCxn id="20" idx="6"/>
            <a:endCxn id="5" idx="1"/>
          </p:cNvCxnSpPr>
          <p:nvPr/>
        </p:nvCxnSpPr>
        <p:spPr>
          <a:xfrm>
            <a:off x="2561535" y="3456336"/>
            <a:ext cx="69759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6012175" y="326771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6602158" y="343395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Pentagon 11"/>
          <p:cNvSpPr/>
          <p:nvPr/>
        </p:nvSpPr>
        <p:spPr>
          <a:xfrm rot="16200000">
            <a:off x="3889076" y="4243857"/>
            <a:ext cx="962600" cy="28803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171363" y="2449681"/>
            <a:ext cx="9973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50"/>
                </a:solidFill>
                <a:latin typeface="+mn-lt"/>
              </a:rPr>
              <a:t>current</a:t>
            </a:r>
          </a:p>
          <a:p>
            <a:pPr algn="ctr"/>
            <a:r>
              <a:rPr lang="en-US" dirty="0" smtClean="0">
                <a:solidFill>
                  <a:srgbClr val="00B050"/>
                </a:solidFill>
                <a:latin typeface="+mn-lt"/>
              </a:rPr>
              <a:t>element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553931" y="2449681"/>
            <a:ext cx="9973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  <a:latin typeface="+mn-lt"/>
              </a:rPr>
              <a:t>next</a:t>
            </a:r>
          </a:p>
          <a:p>
            <a:pPr algn="ctr"/>
            <a:r>
              <a:rPr lang="en-US" dirty="0" smtClean="0">
                <a:solidFill>
                  <a:srgbClr val="7030A0"/>
                </a:solidFill>
                <a:latin typeface="+mn-lt"/>
              </a:rPr>
              <a:t>element</a:t>
            </a:r>
          </a:p>
        </p:txBody>
      </p:sp>
    </p:spTree>
    <p:extLst>
      <p:ext uri="{BB962C8B-B14F-4D97-AF65-F5344CB8AC3E}">
        <p14:creationId xmlns:p14="http://schemas.microsoft.com/office/powerpoint/2010/main" val="387549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r>
              <a:rPr lang="en-US" dirty="0" smtClean="0"/>
              <a:t> </a:t>
            </a:r>
            <a:r>
              <a:rPr lang="en-US" dirty="0" err="1" smtClean="0"/>
              <a:t>Iterator</a:t>
            </a:r>
            <a:r>
              <a:rPr lang="en-US" dirty="0" smtClean="0"/>
              <a:t>: next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 smtClean="0">
                <a:cs typeface="Courier New" pitchFamily="49" charset="0"/>
              </a:rPr>
              <a:t>invoking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next()</a:t>
            </a:r>
            <a:r>
              <a:rPr lang="en-US" dirty="0" smtClean="0"/>
              <a:t> at the end of the iteration causes a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NoSuchElementException</a:t>
            </a:r>
            <a:r>
              <a:rPr lang="en-US" dirty="0" smtClean="0"/>
              <a:t> to be thrown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259125" y="3271670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629607" y="327595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894630" y="3467875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5277198" y="3470718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837023" y="341595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Oval 14"/>
          <p:cNvSpPr/>
          <p:nvPr/>
        </p:nvSpPr>
        <p:spPr>
          <a:xfrm>
            <a:off x="5219591" y="341595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115580" y="2698222"/>
            <a:ext cx="1612997" cy="9612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head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446321" y="3398729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" name="Straight Arrow Connector 20"/>
          <p:cNvCxnSpPr>
            <a:stCxn id="20" idx="6"/>
            <a:endCxn id="5" idx="1"/>
          </p:cNvCxnSpPr>
          <p:nvPr/>
        </p:nvCxnSpPr>
        <p:spPr>
          <a:xfrm>
            <a:off x="2561535" y="3456336"/>
            <a:ext cx="69759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6012175" y="326771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6602158" y="343395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Pentagon 11"/>
          <p:cNvSpPr/>
          <p:nvPr/>
        </p:nvSpPr>
        <p:spPr>
          <a:xfrm rot="16200000">
            <a:off x="6695496" y="4243857"/>
            <a:ext cx="962600" cy="28803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568022" y="4960699"/>
            <a:ext cx="32175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i.next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</a:t>
            </a:r>
            <a:r>
              <a:rPr lang="en-US" dirty="0" smtClean="0">
                <a:latin typeface="+mn-lt"/>
              </a:rPr>
              <a:t>causes a</a:t>
            </a:r>
          </a:p>
          <a:p>
            <a:pPr algn="ctr"/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NoSuchElementException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945533" y="2449681"/>
            <a:ext cx="9973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50"/>
                </a:solidFill>
                <a:latin typeface="+mn-lt"/>
              </a:rPr>
              <a:t>current</a:t>
            </a:r>
          </a:p>
          <a:p>
            <a:pPr algn="ctr"/>
            <a:r>
              <a:rPr lang="en-US" dirty="0" smtClean="0">
                <a:solidFill>
                  <a:srgbClr val="00B050"/>
                </a:solidFill>
                <a:latin typeface="+mn-lt"/>
              </a:rPr>
              <a:t>element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564629" y="2449681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  <a:latin typeface="+mn-lt"/>
              </a:rPr>
              <a:t>null</a:t>
            </a:r>
          </a:p>
        </p:txBody>
      </p:sp>
    </p:spTree>
    <p:extLst>
      <p:ext uri="{BB962C8B-B14F-4D97-AF65-F5344CB8AC3E}">
        <p14:creationId xmlns:p14="http://schemas.microsoft.com/office/powerpoint/2010/main" val="204739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r>
              <a:rPr lang="en-US" dirty="0" smtClean="0"/>
              <a:t> </a:t>
            </a:r>
            <a:r>
              <a:rPr lang="en-US" dirty="0" err="1" smtClean="0"/>
              <a:t>Iterator</a:t>
            </a:r>
            <a:r>
              <a:rPr lang="en-US" dirty="0" smtClean="0"/>
              <a:t>: remove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remove()</a:t>
            </a:r>
            <a:r>
              <a:rPr lang="en-US" dirty="0" smtClean="0"/>
              <a:t> causes the element most recently returned by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next()</a:t>
            </a:r>
            <a:r>
              <a:rPr lang="en-US" dirty="0" smtClean="0"/>
              <a:t> to be removed from the linked list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259125" y="3271670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629607" y="327595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894630" y="3467875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5277198" y="3470718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837023" y="341595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Oval 14"/>
          <p:cNvSpPr/>
          <p:nvPr/>
        </p:nvSpPr>
        <p:spPr>
          <a:xfrm>
            <a:off x="5219591" y="341595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115580" y="2698222"/>
            <a:ext cx="1612997" cy="9612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head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446321" y="3398729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" name="Straight Arrow Connector 20"/>
          <p:cNvCxnSpPr>
            <a:stCxn id="20" idx="6"/>
            <a:endCxn id="5" idx="1"/>
          </p:cNvCxnSpPr>
          <p:nvPr/>
        </p:nvCxnSpPr>
        <p:spPr>
          <a:xfrm>
            <a:off x="2561535" y="3456336"/>
            <a:ext cx="69759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6012175" y="326771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6602158" y="343395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Pentagon 11"/>
          <p:cNvSpPr/>
          <p:nvPr/>
        </p:nvSpPr>
        <p:spPr>
          <a:xfrm rot="16200000">
            <a:off x="5298452" y="4243857"/>
            <a:ext cx="962600" cy="28803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49891" y="4960699"/>
            <a:ext cx="22597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i.remove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>
                <a:latin typeface="+mn-lt"/>
              </a:rPr>
              <a:t> causes</a:t>
            </a:r>
          </a:p>
          <a:p>
            <a:pPr algn="ctr"/>
            <a:r>
              <a:rPr lang="en-US" dirty="0" smtClean="0">
                <a:latin typeface="+mn-lt"/>
              </a:rPr>
              <a:t>'x' to be removed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562965" y="2449681"/>
            <a:ext cx="9973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50"/>
                </a:solidFill>
                <a:latin typeface="+mn-lt"/>
              </a:rPr>
              <a:t>current</a:t>
            </a:r>
          </a:p>
          <a:p>
            <a:pPr algn="ctr"/>
            <a:r>
              <a:rPr lang="en-US" dirty="0" smtClean="0">
                <a:solidFill>
                  <a:srgbClr val="00B050"/>
                </a:solidFill>
                <a:latin typeface="+mn-lt"/>
              </a:rPr>
              <a:t>element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945533" y="2449681"/>
            <a:ext cx="9973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  <a:latin typeface="+mn-lt"/>
              </a:rPr>
              <a:t>next</a:t>
            </a:r>
          </a:p>
          <a:p>
            <a:pPr algn="ctr"/>
            <a:r>
              <a:rPr lang="en-US" dirty="0" smtClean="0">
                <a:solidFill>
                  <a:srgbClr val="7030A0"/>
                </a:solidFill>
                <a:latin typeface="+mn-lt"/>
              </a:rPr>
              <a:t>element</a:t>
            </a:r>
          </a:p>
        </p:txBody>
      </p:sp>
    </p:spTree>
    <p:extLst>
      <p:ext uri="{BB962C8B-B14F-4D97-AF65-F5344CB8AC3E}">
        <p14:creationId xmlns:p14="http://schemas.microsoft.com/office/powerpoint/2010/main" val="368499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r>
              <a:rPr lang="en-US" dirty="0" smtClean="0"/>
              <a:t> </a:t>
            </a:r>
            <a:r>
              <a:rPr lang="en-US" dirty="0" err="1" smtClean="0"/>
              <a:t>Iterator</a:t>
            </a:r>
            <a:r>
              <a:rPr lang="en-US" dirty="0" smtClean="0"/>
              <a:t>: remove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notice that the iterator needs to know what was the previous element of the iteration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259125" y="3271670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952237" y="3456336"/>
            <a:ext cx="2059938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837023" y="339477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115580" y="2698222"/>
            <a:ext cx="1612997" cy="9612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head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446321" y="3398729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" name="Straight Arrow Connector 20"/>
          <p:cNvCxnSpPr>
            <a:stCxn id="20" idx="6"/>
            <a:endCxn id="5" idx="1"/>
          </p:cNvCxnSpPr>
          <p:nvPr/>
        </p:nvCxnSpPr>
        <p:spPr>
          <a:xfrm>
            <a:off x="2561535" y="3456336"/>
            <a:ext cx="69759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6012175" y="326771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6602158" y="343395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Pentagon 11"/>
          <p:cNvSpPr/>
          <p:nvPr/>
        </p:nvSpPr>
        <p:spPr>
          <a:xfrm rot="16200000">
            <a:off x="5298452" y="4243857"/>
            <a:ext cx="962600" cy="28803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945533" y="2449681"/>
            <a:ext cx="9973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  <a:latin typeface="+mn-lt"/>
              </a:rPr>
              <a:t>next</a:t>
            </a:r>
          </a:p>
          <a:p>
            <a:pPr algn="ctr"/>
            <a:r>
              <a:rPr lang="en-US" dirty="0" smtClean="0">
                <a:solidFill>
                  <a:srgbClr val="7030A0"/>
                </a:solidFill>
                <a:latin typeface="+mn-lt"/>
              </a:rPr>
              <a:t>element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169490" y="2449680"/>
            <a:ext cx="10372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  <a:latin typeface="+mn-lt"/>
              </a:rPr>
              <a:t>previous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  <a:latin typeface="+mn-lt"/>
              </a:rPr>
              <a:t>element</a:t>
            </a:r>
          </a:p>
        </p:txBody>
      </p:sp>
    </p:spTree>
    <p:extLst>
      <p:ext uri="{BB962C8B-B14F-4D97-AF65-F5344CB8AC3E}">
        <p14:creationId xmlns:p14="http://schemas.microsoft.com/office/powerpoint/2010/main" val="137439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to the front of the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must connect to the rest of the 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84086" y="2773034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5954568" y="2777319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5219591" y="2969239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6602159" y="2972082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5161984" y="291731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Oval 14"/>
          <p:cNvSpPr/>
          <p:nvPr/>
        </p:nvSpPr>
        <p:spPr>
          <a:xfrm>
            <a:off x="6544552" y="291731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115580" y="2199586"/>
            <a:ext cx="1612997" cy="9612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head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447847" y="2900093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" name="Straight Arrow Connector 20"/>
          <p:cNvCxnSpPr>
            <a:endCxn id="5" idx="1"/>
          </p:cNvCxnSpPr>
          <p:nvPr/>
        </p:nvCxnSpPr>
        <p:spPr>
          <a:xfrm>
            <a:off x="2563061" y="2957700"/>
            <a:ext cx="2021025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237208" y="348660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'z'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3815106" y="3630891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6" name="Straight Arrow Connector 15"/>
          <p:cNvCxnSpPr>
            <a:endCxn id="5" idx="1"/>
          </p:cNvCxnSpPr>
          <p:nvPr/>
        </p:nvCxnSpPr>
        <p:spPr>
          <a:xfrm flipV="1">
            <a:off x="3930320" y="2957700"/>
            <a:ext cx="653766" cy="725625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632188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r>
              <a:rPr lang="en-US" dirty="0" smtClean="0"/>
              <a:t> </a:t>
            </a:r>
            <a:r>
              <a:rPr lang="en-US" dirty="0" err="1" smtClean="0"/>
              <a:t>Iterator</a:t>
            </a:r>
            <a:r>
              <a:rPr lang="en-US" dirty="0" smtClean="0"/>
              <a:t>: remove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after removing the element the current element and previous element are the same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259125" y="3271670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952237" y="3456336"/>
            <a:ext cx="2059938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837023" y="339477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115580" y="2698222"/>
            <a:ext cx="1612997" cy="9612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head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446321" y="3398729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" name="Straight Arrow Connector 20"/>
          <p:cNvCxnSpPr>
            <a:stCxn id="20" idx="6"/>
            <a:endCxn id="5" idx="1"/>
          </p:cNvCxnSpPr>
          <p:nvPr/>
        </p:nvCxnSpPr>
        <p:spPr>
          <a:xfrm>
            <a:off x="2561535" y="3456336"/>
            <a:ext cx="69759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6012175" y="326771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6602158" y="343395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Pentagon 11"/>
          <p:cNvSpPr/>
          <p:nvPr/>
        </p:nvSpPr>
        <p:spPr>
          <a:xfrm rot="16200000">
            <a:off x="5298452" y="4243857"/>
            <a:ext cx="962600" cy="28803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945533" y="2449681"/>
            <a:ext cx="9973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  <a:latin typeface="+mn-lt"/>
              </a:rPr>
              <a:t>next</a:t>
            </a:r>
          </a:p>
          <a:p>
            <a:pPr algn="ctr"/>
            <a:r>
              <a:rPr lang="en-US" dirty="0" smtClean="0">
                <a:solidFill>
                  <a:srgbClr val="7030A0"/>
                </a:solidFill>
                <a:latin typeface="+mn-lt"/>
              </a:rPr>
              <a:t>element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169490" y="2449680"/>
            <a:ext cx="10372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  <a:latin typeface="+mn-lt"/>
              </a:rPr>
              <a:t>previous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  <a:latin typeface="+mn-lt"/>
              </a:rPr>
              <a:t>element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189432" y="3819595"/>
            <a:ext cx="9973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50"/>
                </a:solidFill>
                <a:latin typeface="+mn-lt"/>
              </a:rPr>
              <a:t>current</a:t>
            </a:r>
          </a:p>
          <a:p>
            <a:pPr algn="ctr"/>
            <a:r>
              <a:rPr lang="en-US" dirty="0" smtClean="0">
                <a:solidFill>
                  <a:srgbClr val="00B050"/>
                </a:solidFill>
                <a:latin typeface="+mn-lt"/>
              </a:rPr>
              <a:t>element</a:t>
            </a:r>
          </a:p>
        </p:txBody>
      </p:sp>
    </p:spTree>
    <p:extLst>
      <p:ext uri="{BB962C8B-B14F-4D97-AF65-F5344CB8AC3E}">
        <p14:creationId xmlns:p14="http://schemas.microsoft.com/office/powerpoint/2010/main" val="150205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r>
              <a:rPr lang="en-US" dirty="0" smtClean="0"/>
              <a:t> </a:t>
            </a:r>
            <a:r>
              <a:rPr lang="en-US" dirty="0" err="1" smtClean="0"/>
              <a:t>Iterator</a:t>
            </a:r>
            <a:r>
              <a:rPr lang="en-US" dirty="0" smtClean="0"/>
              <a:t>: remove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invoking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remove()</a:t>
            </a:r>
            <a:r>
              <a:rPr lang="en-US" dirty="0" smtClean="0"/>
              <a:t> a second time causes an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IllegalStateException</a:t>
            </a:r>
            <a:r>
              <a:rPr lang="en-US" dirty="0" smtClean="0"/>
              <a:t> to be thrown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259125" y="3271670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952237" y="3456336"/>
            <a:ext cx="2059938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837023" y="339477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115580" y="2698222"/>
            <a:ext cx="1612997" cy="9612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head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446321" y="3398729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" name="Straight Arrow Connector 20"/>
          <p:cNvCxnSpPr>
            <a:stCxn id="20" idx="6"/>
            <a:endCxn id="5" idx="1"/>
          </p:cNvCxnSpPr>
          <p:nvPr/>
        </p:nvCxnSpPr>
        <p:spPr>
          <a:xfrm>
            <a:off x="2561535" y="3456336"/>
            <a:ext cx="69759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6012175" y="326771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6602158" y="343395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Pentagon 11"/>
          <p:cNvSpPr/>
          <p:nvPr/>
        </p:nvSpPr>
        <p:spPr>
          <a:xfrm rot="16200000">
            <a:off x="5298452" y="4243857"/>
            <a:ext cx="962600" cy="28803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945533" y="2449681"/>
            <a:ext cx="9973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  <a:latin typeface="+mn-lt"/>
              </a:rPr>
              <a:t>next</a:t>
            </a:r>
          </a:p>
          <a:p>
            <a:pPr algn="ctr"/>
            <a:r>
              <a:rPr lang="en-US" dirty="0" smtClean="0">
                <a:solidFill>
                  <a:srgbClr val="7030A0"/>
                </a:solidFill>
                <a:latin typeface="+mn-lt"/>
              </a:rPr>
              <a:t>element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39907" y="4960699"/>
            <a:ext cx="30796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i.remove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>
                <a:latin typeface="+mn-lt"/>
              </a:rPr>
              <a:t> causes an</a:t>
            </a:r>
          </a:p>
          <a:p>
            <a:pPr algn="ctr"/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IllegalStateException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169490" y="2449680"/>
            <a:ext cx="10372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  <a:latin typeface="+mn-lt"/>
              </a:rPr>
              <a:t>previous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  <a:latin typeface="+mn-lt"/>
              </a:rPr>
              <a:t>element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189432" y="3819595"/>
            <a:ext cx="9973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50"/>
                </a:solidFill>
                <a:latin typeface="+mn-lt"/>
              </a:rPr>
              <a:t>current</a:t>
            </a:r>
          </a:p>
          <a:p>
            <a:pPr algn="ctr"/>
            <a:r>
              <a:rPr lang="en-US" dirty="0" smtClean="0">
                <a:solidFill>
                  <a:srgbClr val="00B050"/>
                </a:solidFill>
                <a:latin typeface="+mn-lt"/>
              </a:rPr>
              <a:t>element</a:t>
            </a:r>
          </a:p>
        </p:txBody>
      </p:sp>
    </p:spTree>
    <p:extLst>
      <p:ext uri="{BB962C8B-B14F-4D97-AF65-F5344CB8AC3E}">
        <p14:creationId xmlns:p14="http://schemas.microsoft.com/office/powerpoint/2010/main" val="123812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ular Callout 27"/>
          <p:cNvSpPr/>
          <p:nvPr/>
        </p:nvSpPr>
        <p:spPr>
          <a:xfrm>
            <a:off x="1000366" y="3774642"/>
            <a:ext cx="1670603" cy="518463"/>
          </a:xfrm>
          <a:prstGeom prst="wedgeRect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r>
              <a:rPr lang="en-US" dirty="0" smtClean="0"/>
              <a:t> </a:t>
            </a:r>
            <a:r>
              <a:rPr lang="en-US" dirty="0" err="1" smtClean="0"/>
              <a:t>Iterator</a:t>
            </a:r>
            <a:r>
              <a:rPr lang="en-US" dirty="0" smtClean="0"/>
              <a:t>: remove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invoking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remove()</a:t>
            </a:r>
            <a:r>
              <a:rPr lang="en-US" dirty="0" smtClean="0"/>
              <a:t> before calling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next()</a:t>
            </a:r>
            <a:r>
              <a:rPr lang="en-US" dirty="0" smtClean="0"/>
              <a:t> also causes and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IllegalStateException</a:t>
            </a:r>
            <a:r>
              <a:rPr lang="en-US" dirty="0" smtClean="0"/>
              <a:t> to be thrown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259125" y="3271670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629607" y="327595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894630" y="3467875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5277198" y="3470718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837023" y="341595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Oval 14"/>
          <p:cNvSpPr/>
          <p:nvPr/>
        </p:nvSpPr>
        <p:spPr>
          <a:xfrm>
            <a:off x="5219591" y="341595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115580" y="2698222"/>
            <a:ext cx="1612997" cy="9612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head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446321" y="3398729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" name="Straight Arrow Connector 20"/>
          <p:cNvCxnSpPr>
            <a:stCxn id="20" idx="6"/>
            <a:endCxn id="5" idx="1"/>
          </p:cNvCxnSpPr>
          <p:nvPr/>
        </p:nvCxnSpPr>
        <p:spPr>
          <a:xfrm>
            <a:off x="2561535" y="3456336"/>
            <a:ext cx="69759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6012175" y="326771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6602158" y="343395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Pentagon 11"/>
          <p:cNvSpPr/>
          <p:nvPr/>
        </p:nvSpPr>
        <p:spPr>
          <a:xfrm rot="16200000">
            <a:off x="2506508" y="4243857"/>
            <a:ext cx="962600" cy="28803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192483" y="2449681"/>
            <a:ext cx="9973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  <a:latin typeface="+mn-lt"/>
              </a:rPr>
              <a:t>next</a:t>
            </a:r>
          </a:p>
          <a:p>
            <a:pPr algn="ctr"/>
            <a:r>
              <a:rPr lang="en-US" dirty="0" smtClean="0">
                <a:solidFill>
                  <a:srgbClr val="7030A0"/>
                </a:solidFill>
                <a:latin typeface="+mn-lt"/>
              </a:rPr>
              <a:t>element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461222" y="4971832"/>
            <a:ext cx="30796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i.remove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>
                <a:latin typeface="+mn-lt"/>
              </a:rPr>
              <a:t> causes an</a:t>
            </a:r>
          </a:p>
          <a:p>
            <a:pPr algn="ctr"/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IllegalStateException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919143" y="3877202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+mn-lt"/>
              </a:rPr>
              <a:t>null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170252" y="3866166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null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36261" y="4293105"/>
            <a:ext cx="18975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no current or</a:t>
            </a:r>
          </a:p>
          <a:p>
            <a:pPr algn="ctr"/>
            <a:r>
              <a:rPr lang="en-US" dirty="0" smtClean="0">
                <a:latin typeface="+mn-lt"/>
              </a:rPr>
              <a:t>previous element</a:t>
            </a:r>
          </a:p>
        </p:txBody>
      </p:sp>
    </p:spTree>
    <p:extLst>
      <p:ext uri="{BB962C8B-B14F-4D97-AF65-F5344CB8AC3E}">
        <p14:creationId xmlns:p14="http://schemas.microsoft.com/office/powerpoint/2010/main" val="246113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r>
              <a:rPr lang="en-US" dirty="0" smtClean="0"/>
              <a:t> </a:t>
            </a:r>
            <a:r>
              <a:rPr lang="en-US" dirty="0" err="1" smtClean="0"/>
              <a:t>Iterator</a:t>
            </a:r>
            <a:r>
              <a:rPr lang="en-US" dirty="0" smtClean="0"/>
              <a:t>: remove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note that using an </a:t>
            </a:r>
            <a:r>
              <a:rPr lang="en-US" dirty="0" err="1" smtClean="0"/>
              <a:t>iterator</a:t>
            </a:r>
            <a:r>
              <a:rPr lang="en-US" dirty="0" smtClean="0"/>
              <a:t> and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remove()</a:t>
            </a:r>
            <a:r>
              <a:rPr lang="en-US" dirty="0" smtClean="0"/>
              <a:t> is the safest way to iterate over a collection and selectively remove elements from the collection</a:t>
            </a:r>
          </a:p>
          <a:p>
            <a:pPr lvl="1"/>
            <a:r>
              <a:rPr lang="en-US" dirty="0" smtClean="0"/>
              <a:t>called filtering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77709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r>
              <a:rPr lang="en-US" dirty="0" smtClean="0"/>
              <a:t> </a:t>
            </a:r>
            <a:r>
              <a:rPr lang="en-US" dirty="0" err="1" smtClean="0"/>
              <a:t>Iterator</a:t>
            </a:r>
            <a:r>
              <a:rPr lang="en-US" dirty="0" smtClean="0"/>
              <a:t>: remove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// removes vowels from our </a:t>
            </a:r>
            <a:r>
              <a:rPr lang="en-US" dirty="0" err="1" smtClean="0"/>
              <a:t>LinkedList</a:t>
            </a:r>
            <a:r>
              <a:rPr lang="en-US" dirty="0" smtClean="0"/>
              <a:t> t</a:t>
            </a:r>
          </a:p>
          <a:p>
            <a:endParaRPr lang="en-US" dirty="0" smtClean="0"/>
          </a:p>
          <a:p>
            <a:r>
              <a:rPr lang="en-US" dirty="0" smtClean="0"/>
              <a:t>for (</a:t>
            </a:r>
            <a:r>
              <a:rPr lang="en-US" dirty="0" err="1" smtClean="0"/>
              <a:t>Iterator</a:t>
            </a:r>
            <a:r>
              <a:rPr lang="en-US" dirty="0" smtClean="0"/>
              <a:t>&lt;Character&gt; </a:t>
            </a:r>
            <a:r>
              <a:rPr lang="en-US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t.iterator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   </a:t>
            </a:r>
            <a:r>
              <a:rPr lang="en-US" dirty="0" err="1" smtClean="0"/>
              <a:t>i.hasNext</a:t>
            </a:r>
            <a:r>
              <a:rPr lang="en-US" dirty="0" smtClean="0"/>
              <a:t>(); ) {</a:t>
            </a:r>
          </a:p>
          <a:p>
            <a:r>
              <a:rPr lang="en-US" dirty="0" smtClean="0"/>
              <a:t>  char c = </a:t>
            </a:r>
            <a:r>
              <a:rPr lang="en-US" dirty="0" err="1" smtClean="0"/>
              <a:t>i.next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if (</a:t>
            </a:r>
            <a:r>
              <a:rPr lang="en-US" dirty="0" err="1" smtClean="0"/>
              <a:t>String.</a:t>
            </a:r>
            <a:r>
              <a:rPr lang="en-US" i="1" dirty="0" err="1" smtClean="0"/>
              <a:t>valueOf</a:t>
            </a:r>
            <a:r>
              <a:rPr lang="en-US" i="1" dirty="0" smtClean="0"/>
              <a:t>(c).matches("[</a:t>
            </a:r>
            <a:r>
              <a:rPr lang="en-US" i="1" dirty="0" err="1" smtClean="0"/>
              <a:t>aeiou</a:t>
            </a:r>
            <a:r>
              <a:rPr lang="en-US" i="1" dirty="0" smtClean="0"/>
              <a:t>]"))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System.</a:t>
            </a:r>
            <a:r>
              <a:rPr lang="en-US" i="1" dirty="0" err="1" smtClean="0"/>
              <a:t>out.println</a:t>
            </a:r>
            <a:r>
              <a:rPr lang="en-US" i="1" dirty="0" smtClean="0"/>
              <a:t>("removing " + c);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i.remove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49048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currNode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reference to the node most recently returned by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next()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this means that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currNode</a:t>
            </a:r>
            <a:r>
              <a:rPr lang="en-US" dirty="0" smtClean="0"/>
              <a:t> is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dirty="0" smtClean="0"/>
              <a:t> at the start of the iteration</a:t>
            </a:r>
          </a:p>
          <a:p>
            <a:pPr lvl="3"/>
            <a:r>
              <a:rPr lang="en-US" dirty="0" smtClean="0"/>
              <a:t>requires special treatment in methods</a:t>
            </a: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prevNode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reference to the node previous to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currNode</a:t>
            </a:r>
            <a:r>
              <a:rPr lang="en-US" dirty="0" smtClean="0"/>
              <a:t>  </a:t>
            </a:r>
          </a:p>
          <a:p>
            <a:pPr lvl="2"/>
            <a:r>
              <a:rPr lang="en-US" dirty="0" smtClean="0"/>
              <a:t>needed for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remove()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49777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Implementation: Attributes and </a:t>
            </a:r>
            <a:r>
              <a:rPr lang="en-US" dirty="0" err="1" smtClean="0"/>
              <a:t>Ctor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private class </a:t>
            </a:r>
            <a:r>
              <a:rPr lang="en-US" dirty="0" err="1" smtClean="0"/>
              <a:t>LinkedListIterator</a:t>
            </a:r>
            <a:r>
              <a:rPr lang="en-US" dirty="0" smtClean="0"/>
              <a:t> implements </a:t>
            </a:r>
            <a:r>
              <a:rPr lang="en-US" dirty="0" err="1" smtClean="0"/>
              <a:t>Iterator</a:t>
            </a:r>
            <a:r>
              <a:rPr lang="en-US" dirty="0" smtClean="0"/>
              <a:t>&lt;Character&gt; {</a:t>
            </a:r>
          </a:p>
          <a:p>
            <a:endParaRPr lang="en-US" dirty="0" smtClean="0"/>
          </a:p>
          <a:p>
            <a:r>
              <a:rPr lang="en-US" dirty="0" smtClean="0"/>
              <a:t>  private Node </a:t>
            </a:r>
            <a:r>
              <a:rPr lang="en-US" dirty="0" err="1" smtClean="0"/>
              <a:t>currNode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private Node </a:t>
            </a:r>
            <a:r>
              <a:rPr lang="en-US" dirty="0" err="1" smtClean="0"/>
              <a:t>prevNode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r>
              <a:rPr lang="en-US" dirty="0" smtClean="0"/>
              <a:t>  public </a:t>
            </a:r>
            <a:r>
              <a:rPr lang="en-US" dirty="0" err="1" smtClean="0"/>
              <a:t>LinkedListIterator</a:t>
            </a:r>
            <a:r>
              <a:rPr lang="en-US" dirty="0" smtClean="0"/>
              <a:t>()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this.currNode</a:t>
            </a:r>
            <a:r>
              <a:rPr lang="en-US" dirty="0" smtClean="0"/>
              <a:t> = null;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this.prevNode</a:t>
            </a:r>
            <a:r>
              <a:rPr lang="en-US" dirty="0" smtClean="0"/>
              <a:t> = null;</a:t>
            </a:r>
          </a:p>
          <a:p>
            <a:r>
              <a:rPr lang="en-US" dirty="0" smtClean="0"/>
              <a:t>  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49839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Implementation: </a:t>
            </a:r>
            <a:r>
              <a:rPr lang="en-US" dirty="0" err="1" smtClean="0"/>
              <a:t>hasNext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@Override</a:t>
            </a:r>
          </a:p>
          <a:p>
            <a:r>
              <a:rPr lang="en-US" dirty="0" smtClean="0"/>
              <a:t>public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hasNext</a:t>
            </a:r>
            <a:r>
              <a:rPr lang="en-US" dirty="0" smtClean="0"/>
              <a:t>() {</a:t>
            </a:r>
          </a:p>
          <a:p>
            <a:r>
              <a:rPr lang="en-US" dirty="0" smtClean="0"/>
              <a:t>  if (</a:t>
            </a:r>
            <a:r>
              <a:rPr lang="en-US" dirty="0" err="1" smtClean="0"/>
              <a:t>this.currNode</a:t>
            </a:r>
            <a:r>
              <a:rPr lang="en-US" dirty="0" smtClean="0"/>
              <a:t> == null) {</a:t>
            </a:r>
          </a:p>
          <a:p>
            <a:r>
              <a:rPr lang="en-US" dirty="0" smtClean="0"/>
              <a:t>    return head != null;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return </a:t>
            </a:r>
            <a:r>
              <a:rPr lang="en-US" dirty="0" err="1" smtClean="0"/>
              <a:t>this.currNode.next</a:t>
            </a:r>
            <a:r>
              <a:rPr lang="en-US" dirty="0" smtClean="0"/>
              <a:t> != null;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49931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Implementation: next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@Override</a:t>
            </a:r>
          </a:p>
          <a:p>
            <a:r>
              <a:rPr lang="en-US" dirty="0" smtClean="0"/>
              <a:t>public Character next() {</a:t>
            </a:r>
          </a:p>
          <a:p>
            <a:r>
              <a:rPr lang="en-US" dirty="0" smtClean="0"/>
              <a:t>  if (!</a:t>
            </a:r>
            <a:r>
              <a:rPr lang="en-US" dirty="0" err="1" smtClean="0"/>
              <a:t>this.hasNext</a:t>
            </a:r>
            <a:r>
              <a:rPr lang="en-US" dirty="0" smtClean="0"/>
              <a:t>()) {</a:t>
            </a:r>
          </a:p>
          <a:p>
            <a:r>
              <a:rPr lang="en-US" dirty="0" smtClean="0"/>
              <a:t>    throw new </a:t>
            </a:r>
            <a:r>
              <a:rPr lang="en-US" dirty="0" err="1" smtClean="0"/>
              <a:t>NoSuchElementException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this.prevNode</a:t>
            </a:r>
            <a:r>
              <a:rPr lang="en-US" dirty="0" smtClean="0"/>
              <a:t> = </a:t>
            </a:r>
            <a:r>
              <a:rPr lang="en-US" dirty="0" err="1" smtClean="0"/>
              <a:t>this.currNode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if (</a:t>
            </a:r>
            <a:r>
              <a:rPr lang="en-US" dirty="0" err="1" smtClean="0"/>
              <a:t>this.currNode</a:t>
            </a:r>
            <a:r>
              <a:rPr lang="en-US" dirty="0" smtClean="0"/>
              <a:t> == null)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this.currNode</a:t>
            </a:r>
            <a:r>
              <a:rPr lang="en-US" dirty="0" smtClean="0"/>
              <a:t> = head;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else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this.currNode</a:t>
            </a:r>
            <a:r>
              <a:rPr lang="en-US" dirty="0" smtClean="0"/>
              <a:t> = </a:t>
            </a:r>
            <a:r>
              <a:rPr lang="en-US" dirty="0" err="1" smtClean="0"/>
              <a:t>this.currNode.next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return </a:t>
            </a:r>
            <a:r>
              <a:rPr lang="en-US" dirty="0" err="1" smtClean="0"/>
              <a:t>this.currNode.data</a:t>
            </a:r>
            <a:r>
              <a:rPr lang="en-US" dirty="0" smtClean="0"/>
              <a:t>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C62C08-682E-43F6-B2C1-8599D21120B6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55128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Implementation: remove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@Override</a:t>
            </a:r>
          </a:p>
          <a:p>
            <a:r>
              <a:rPr lang="en-US" dirty="0" smtClean="0"/>
              <a:t>public void remove() {</a:t>
            </a:r>
          </a:p>
          <a:p>
            <a:r>
              <a:rPr lang="en-US" dirty="0" smtClean="0"/>
              <a:t>  if (</a:t>
            </a:r>
            <a:r>
              <a:rPr lang="en-US" dirty="0" err="1" smtClean="0"/>
              <a:t>this.prevNode</a:t>
            </a:r>
            <a:r>
              <a:rPr lang="en-US" dirty="0" smtClean="0"/>
              <a:t> == </a:t>
            </a:r>
            <a:r>
              <a:rPr lang="en-US" dirty="0" err="1" smtClean="0"/>
              <a:t>this.currNode</a:t>
            </a:r>
            <a:r>
              <a:rPr lang="en-US" dirty="0" smtClean="0"/>
              <a:t>) {</a:t>
            </a:r>
          </a:p>
          <a:p>
            <a:r>
              <a:rPr lang="en-US" dirty="0" smtClean="0"/>
              <a:t>    throw new </a:t>
            </a:r>
            <a:r>
              <a:rPr lang="en-US" dirty="0" err="1" smtClean="0"/>
              <a:t>IllegalStateException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if (</a:t>
            </a:r>
            <a:r>
              <a:rPr lang="en-US" dirty="0" err="1" smtClean="0"/>
              <a:t>this.currNode</a:t>
            </a:r>
            <a:r>
              <a:rPr lang="en-US" dirty="0" smtClean="0"/>
              <a:t> == head) {</a:t>
            </a:r>
          </a:p>
          <a:p>
            <a:r>
              <a:rPr lang="en-US" dirty="0" smtClean="0"/>
              <a:t>    head = </a:t>
            </a:r>
            <a:r>
              <a:rPr lang="en-US" dirty="0" err="1" smtClean="0"/>
              <a:t>this.currNode.next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else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this.prevNode.next</a:t>
            </a:r>
            <a:r>
              <a:rPr lang="en-US" dirty="0" smtClean="0"/>
              <a:t> = </a:t>
            </a:r>
            <a:r>
              <a:rPr lang="en-US" dirty="0" err="1" smtClean="0"/>
              <a:t>this.currNode.next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this.currNode</a:t>
            </a:r>
            <a:r>
              <a:rPr lang="en-US" dirty="0" smtClean="0"/>
              <a:t> = </a:t>
            </a:r>
            <a:r>
              <a:rPr lang="en-US" dirty="0" err="1" smtClean="0"/>
              <a:t>this.prevNode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size--;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C62C08-682E-43F6-B2C1-8599D21120B6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802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to the front of the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then re-assign head of linked 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84086" y="2773034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5954568" y="2777319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5219591" y="2969239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6602159" y="2972082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5161984" y="291731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Oval 14"/>
          <p:cNvSpPr/>
          <p:nvPr/>
        </p:nvSpPr>
        <p:spPr>
          <a:xfrm>
            <a:off x="6544552" y="291731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115580" y="2199586"/>
            <a:ext cx="1612997" cy="9612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head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447847" y="2913867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" name="Straight Arrow Connector 20"/>
          <p:cNvCxnSpPr>
            <a:stCxn id="20" idx="6"/>
            <a:endCxn id="22" idx="1"/>
          </p:cNvCxnSpPr>
          <p:nvPr/>
        </p:nvCxnSpPr>
        <p:spPr>
          <a:xfrm>
            <a:off x="2563061" y="2971474"/>
            <a:ext cx="674147" cy="699799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237208" y="348660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'z'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3815106" y="3630891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3930320" y="2957700"/>
            <a:ext cx="653766" cy="725625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349126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r>
              <a:rPr lang="en-US" dirty="0" smtClean="0"/>
              <a:t> Summary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each node can be thought of as the head of a smaller list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C62C08-682E-43F6-B2C1-8599D21120B6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259125" y="390534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4629607" y="3909632"/>
            <a:ext cx="864105" cy="369332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3894630" y="4101552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5277198" y="4104395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837023" y="4049631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Oval 11"/>
          <p:cNvSpPr/>
          <p:nvPr/>
        </p:nvSpPr>
        <p:spPr>
          <a:xfrm>
            <a:off x="5219591" y="4049631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115580" y="3331899"/>
            <a:ext cx="1612997" cy="9612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head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2446321" y="4032406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5" name="Straight Arrow Connector 14"/>
          <p:cNvCxnSpPr>
            <a:stCxn id="14" idx="6"/>
            <a:endCxn id="7" idx="1"/>
          </p:cNvCxnSpPr>
          <p:nvPr/>
        </p:nvCxnSpPr>
        <p:spPr>
          <a:xfrm>
            <a:off x="2561535" y="4090013"/>
            <a:ext cx="69759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6012175" y="3923268"/>
            <a:ext cx="864105" cy="369332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7452350" y="3923268"/>
            <a:ext cx="864105" cy="369332"/>
          </a:xfrm>
          <a:prstGeom prst="rect">
            <a:avLst/>
          </a:prstGeom>
          <a:noFill/>
          <a:ln w="28575">
            <a:solidFill>
              <a:srgbClr val="92D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'a'</a:t>
            </a:r>
            <a:endParaRPr lang="en-CA" b="1" dirty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6717372" y="4122381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8042334" y="4037513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Oval 22"/>
          <p:cNvSpPr/>
          <p:nvPr/>
        </p:nvSpPr>
        <p:spPr>
          <a:xfrm>
            <a:off x="6645852" y="4062677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TextBox 23"/>
          <p:cNvSpPr txBox="1"/>
          <p:nvPr/>
        </p:nvSpPr>
        <p:spPr>
          <a:xfrm>
            <a:off x="2206138" y="4408319"/>
            <a:ext cx="29995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head of</a:t>
            </a:r>
          </a:p>
          <a:p>
            <a:pPr algn="ctr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['a', 'x', 'r', 'a']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4288821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r>
              <a:rPr lang="en-US" dirty="0" smtClean="0"/>
              <a:t> Summary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each node can be thought of as the head of a smaller list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C62C08-682E-43F6-B2C1-8599D21120B6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259125" y="390534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4629607" y="3909632"/>
            <a:ext cx="864105" cy="369332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3894630" y="4101552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5277198" y="4104395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837023" y="4049631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Oval 11"/>
          <p:cNvSpPr/>
          <p:nvPr/>
        </p:nvSpPr>
        <p:spPr>
          <a:xfrm>
            <a:off x="5219591" y="4049631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115580" y="3331899"/>
            <a:ext cx="1612997" cy="9612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head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2446321" y="4032406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5" name="Straight Arrow Connector 14"/>
          <p:cNvCxnSpPr>
            <a:stCxn id="14" idx="6"/>
            <a:endCxn id="7" idx="1"/>
          </p:cNvCxnSpPr>
          <p:nvPr/>
        </p:nvCxnSpPr>
        <p:spPr>
          <a:xfrm>
            <a:off x="2561535" y="4090013"/>
            <a:ext cx="69759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6012175" y="3923268"/>
            <a:ext cx="864105" cy="369332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7452350" y="3923268"/>
            <a:ext cx="864105" cy="369332"/>
          </a:xfrm>
          <a:prstGeom prst="rect">
            <a:avLst/>
          </a:prstGeom>
          <a:noFill/>
          <a:ln w="28575">
            <a:solidFill>
              <a:srgbClr val="92D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'a'</a:t>
            </a:r>
            <a:endParaRPr lang="en-CA" b="1" dirty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6717372" y="4122381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8042334" y="4037513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Oval 22"/>
          <p:cNvSpPr/>
          <p:nvPr/>
        </p:nvSpPr>
        <p:spPr>
          <a:xfrm>
            <a:off x="6645852" y="4062677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TextBox 24"/>
          <p:cNvSpPr txBox="1"/>
          <p:nvPr/>
        </p:nvSpPr>
        <p:spPr>
          <a:xfrm>
            <a:off x="3938323" y="4408319"/>
            <a:ext cx="23102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  <a:latin typeface="+mn-lt"/>
              </a:rPr>
              <a:t>head of </a:t>
            </a:r>
          </a:p>
          <a:p>
            <a:pPr algn="ctr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['x', 'r', 'a']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7326616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r>
              <a:rPr lang="en-US" dirty="0" smtClean="0"/>
              <a:t> Summary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each node can be thought of as the head of a smaller list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C62C08-682E-43F6-B2C1-8599D21120B6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259125" y="390534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4629607" y="3909632"/>
            <a:ext cx="864105" cy="369332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3894630" y="4101552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5277198" y="4104395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837023" y="4049631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Oval 11"/>
          <p:cNvSpPr/>
          <p:nvPr/>
        </p:nvSpPr>
        <p:spPr>
          <a:xfrm>
            <a:off x="5219591" y="4049631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115580" y="3331899"/>
            <a:ext cx="1612997" cy="9612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head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2446321" y="4032406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5" name="Straight Arrow Connector 14"/>
          <p:cNvCxnSpPr>
            <a:stCxn id="14" idx="6"/>
            <a:endCxn id="7" idx="1"/>
          </p:cNvCxnSpPr>
          <p:nvPr/>
        </p:nvCxnSpPr>
        <p:spPr>
          <a:xfrm>
            <a:off x="2561535" y="4090013"/>
            <a:ext cx="69759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6012175" y="3923268"/>
            <a:ext cx="864105" cy="369332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7452350" y="3923268"/>
            <a:ext cx="864105" cy="369332"/>
          </a:xfrm>
          <a:prstGeom prst="rect">
            <a:avLst/>
          </a:prstGeom>
          <a:noFill/>
          <a:ln w="28575">
            <a:solidFill>
              <a:srgbClr val="92D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'a'</a:t>
            </a:r>
            <a:endParaRPr lang="en-CA" b="1" dirty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6717372" y="4122381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8042334" y="4037513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Oval 22"/>
          <p:cNvSpPr/>
          <p:nvPr/>
        </p:nvSpPr>
        <p:spPr>
          <a:xfrm>
            <a:off x="6645852" y="4062677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TextBox 25"/>
          <p:cNvSpPr txBox="1"/>
          <p:nvPr/>
        </p:nvSpPr>
        <p:spPr>
          <a:xfrm>
            <a:off x="5666533" y="4408319"/>
            <a:ext cx="16209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+mn-lt"/>
              </a:rPr>
              <a:t>head of 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['r', 'a']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3418664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r>
              <a:rPr lang="en-US" dirty="0" smtClean="0"/>
              <a:t> Summary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each node can be thought of as the head of a smaller list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C62C08-682E-43F6-B2C1-8599D21120B6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259125" y="390534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4629607" y="3909632"/>
            <a:ext cx="864105" cy="369332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3894630" y="4101552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5277198" y="4104395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837023" y="4049631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Oval 11"/>
          <p:cNvSpPr/>
          <p:nvPr/>
        </p:nvSpPr>
        <p:spPr>
          <a:xfrm>
            <a:off x="5219591" y="4049631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115580" y="3331899"/>
            <a:ext cx="1612997" cy="9612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head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2446321" y="4032406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5" name="Straight Arrow Connector 14"/>
          <p:cNvCxnSpPr>
            <a:stCxn id="14" idx="6"/>
            <a:endCxn id="7" idx="1"/>
          </p:cNvCxnSpPr>
          <p:nvPr/>
        </p:nvCxnSpPr>
        <p:spPr>
          <a:xfrm>
            <a:off x="2561535" y="4090013"/>
            <a:ext cx="69759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6012175" y="3923268"/>
            <a:ext cx="864105" cy="369332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7452350" y="3923268"/>
            <a:ext cx="864105" cy="369332"/>
          </a:xfrm>
          <a:prstGeom prst="rect">
            <a:avLst/>
          </a:prstGeom>
          <a:noFill/>
          <a:ln w="28575">
            <a:solidFill>
              <a:srgbClr val="92D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'a'</a:t>
            </a:r>
            <a:endParaRPr lang="en-CA" b="1" dirty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6717372" y="4122381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8042334" y="4037513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Oval 22"/>
          <p:cNvSpPr/>
          <p:nvPr/>
        </p:nvSpPr>
        <p:spPr>
          <a:xfrm>
            <a:off x="6645852" y="4062677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TextBox 26"/>
          <p:cNvSpPr txBox="1"/>
          <p:nvPr/>
        </p:nvSpPr>
        <p:spPr>
          <a:xfrm>
            <a:off x="7394743" y="4408319"/>
            <a:ext cx="9829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92D050"/>
                </a:solidFill>
                <a:latin typeface="+mn-lt"/>
              </a:rPr>
              <a:t>head of </a:t>
            </a:r>
          </a:p>
          <a:p>
            <a:pPr algn="ctr"/>
            <a:r>
              <a:rPr lang="en-US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['a']</a:t>
            </a:r>
            <a:r>
              <a:rPr lang="en-US" dirty="0" smtClean="0">
                <a:solidFill>
                  <a:srgbClr val="92D050"/>
                </a:solidFill>
                <a:latin typeface="+mn-lt"/>
              </a:rPr>
              <a:t> </a:t>
            </a:r>
            <a:endParaRPr lang="en-US" dirty="0">
              <a:solidFill>
                <a:srgbClr val="92D05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0489165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r>
              <a:rPr lang="en-US" dirty="0" smtClean="0"/>
              <a:t>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recursive structure of the linked list leads to recursive algorithms that operate on the list</a:t>
            </a:r>
          </a:p>
          <a:p>
            <a:endParaRPr lang="en-US" dirty="0" smtClean="0"/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private static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contains(char c, Node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if 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node.data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== c) {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return true;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if 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node.next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== null) {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return false;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LinkedList.contains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(c,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node.next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66619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r>
              <a:rPr lang="en-US" dirty="0" smtClean="0"/>
              <a:t>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nodes are an implementation detail</a:t>
            </a:r>
          </a:p>
          <a:p>
            <a:pPr lvl="1"/>
            <a:r>
              <a:rPr lang="en-US" dirty="0" smtClean="0"/>
              <a:t>the client only cares about the elements (characters) in the list</a:t>
            </a:r>
          </a:p>
          <a:p>
            <a:endParaRPr lang="en-US" dirty="0" smtClean="0"/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dirty="0" smtClean="0"/>
              <a:t> is implemented as a private static inner class</a:t>
            </a:r>
          </a:p>
          <a:p>
            <a:pPr lvl="1"/>
            <a:r>
              <a:rPr lang="en-US" dirty="0" smtClean="0"/>
              <a:t>private so that only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r>
              <a:rPr lang="en-US" dirty="0" smtClean="0"/>
              <a:t> can use it</a:t>
            </a:r>
          </a:p>
          <a:p>
            <a:pPr lvl="1"/>
            <a:r>
              <a:rPr lang="en-US" dirty="0" smtClean="0"/>
              <a:t>static because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dirty="0" smtClean="0"/>
              <a:t> does not need access to any non-static attribute of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47690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r>
              <a:rPr lang="en-US" dirty="0" smtClean="0"/>
              <a:t>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by implementing the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Iterable</a:t>
            </a:r>
            <a:r>
              <a:rPr lang="en-US" dirty="0" smtClean="0"/>
              <a:t> interface we give clients the ability to iterate over the elements of the list</a:t>
            </a:r>
          </a:p>
          <a:p>
            <a:r>
              <a:rPr lang="en-US" dirty="0" smtClean="0"/>
              <a:t>clients expect to be able to do this for most collections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// for some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t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for (Character c : t) {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// do something with c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88655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r>
              <a:rPr lang="en-US" dirty="0" smtClean="0"/>
              <a:t>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implement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Iterable</a:t>
            </a:r>
            <a:r>
              <a:rPr lang="en-US" dirty="0" smtClean="0"/>
              <a:t> we need to provide an iterator object that can iterate over the elements in the list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public interface Iterator&lt;E&gt;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An </a:t>
            </a:r>
            <a:r>
              <a:rPr lang="en-US" dirty="0"/>
              <a:t>iterator over a collection.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2430616"/>
              </p:ext>
            </p:extLst>
          </p:nvPr>
        </p:nvGraphicFramePr>
        <p:xfrm>
          <a:off x="539510" y="3757463"/>
          <a:ext cx="7949768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6676"/>
                <a:gridCol w="570309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boolean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hasNext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Returns</a:t>
                      </a:r>
                      <a:r>
                        <a:rPr lang="en-US" baseline="0" dirty="0" smtClean="0"/>
                        <a:t> true if the iteration has more elements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next()</a:t>
                      </a:r>
                      <a:endParaRPr lang="en-US" dirty="0"/>
                    </a:p>
                  </a:txBody>
                  <a:tcPr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Returns</a:t>
                      </a:r>
                      <a:r>
                        <a:rPr lang="en-US" baseline="0" dirty="0" smtClean="0"/>
                        <a:t> the next element in the iteration.</a:t>
                      </a:r>
                      <a:endParaRPr lang="en-US" dirty="0"/>
                    </a:p>
                  </a:txBody>
                  <a:tcPr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void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remove()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Removes</a:t>
                      </a:r>
                      <a:r>
                        <a:rPr lang="en-US" baseline="0" dirty="0" smtClean="0"/>
                        <a:t> from the underlying  collection the last element returned by this iterator (optional operation).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851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/**</a:t>
            </a:r>
          </a:p>
          <a:p>
            <a:r>
              <a:rPr lang="en-US" dirty="0" smtClean="0"/>
              <a:t> </a:t>
            </a:r>
            <a:r>
              <a:rPr lang="en-US" dirty="0"/>
              <a:t>* Inserts the specified element at the beginning of this list. </a:t>
            </a:r>
          </a:p>
          <a:p>
            <a:r>
              <a:rPr lang="en-US" dirty="0" smtClean="0"/>
              <a:t> </a:t>
            </a:r>
            <a:r>
              <a:rPr lang="en-US" dirty="0"/>
              <a:t>* </a:t>
            </a:r>
          </a:p>
          <a:p>
            <a:r>
              <a:rPr lang="en-US" dirty="0" smtClean="0"/>
              <a:t> </a:t>
            </a:r>
            <a:r>
              <a:rPr lang="en-US" dirty="0"/>
              <a:t>* @</a:t>
            </a:r>
            <a:r>
              <a:rPr lang="en-US" dirty="0" err="1"/>
              <a:t>param</a:t>
            </a:r>
            <a:r>
              <a:rPr lang="en-US" dirty="0"/>
              <a:t> c the character to add to the beginning of this list.</a:t>
            </a:r>
          </a:p>
          <a:p>
            <a:r>
              <a:rPr lang="en-US" dirty="0" smtClean="0"/>
              <a:t> </a:t>
            </a:r>
            <a:r>
              <a:rPr lang="en-US" dirty="0"/>
              <a:t>*/</a:t>
            </a:r>
          </a:p>
          <a:p>
            <a:r>
              <a:rPr lang="en-US" dirty="0" smtClean="0"/>
              <a:t>public </a:t>
            </a:r>
            <a:r>
              <a:rPr lang="en-US" dirty="0"/>
              <a:t>void </a:t>
            </a:r>
            <a:r>
              <a:rPr lang="en-US" dirty="0" err="1"/>
              <a:t>addFirst</a:t>
            </a:r>
            <a:r>
              <a:rPr lang="en-US" dirty="0"/>
              <a:t>(char c) {</a:t>
            </a:r>
          </a:p>
          <a:p>
            <a:r>
              <a:rPr lang="en-US" dirty="0" smtClean="0"/>
              <a:t>  </a:t>
            </a:r>
            <a:r>
              <a:rPr lang="en-US" dirty="0"/>
              <a:t>Node </a:t>
            </a:r>
            <a:r>
              <a:rPr lang="en-US" dirty="0" err="1"/>
              <a:t>newNode</a:t>
            </a:r>
            <a:r>
              <a:rPr lang="en-US" dirty="0"/>
              <a:t> = new Node(c);</a:t>
            </a:r>
          </a:p>
          <a:p>
            <a:r>
              <a:rPr lang="en-US" dirty="0" smtClean="0"/>
              <a:t>  </a:t>
            </a:r>
            <a:r>
              <a:rPr lang="en-US" dirty="0" err="1"/>
              <a:t>newNode.next</a:t>
            </a:r>
            <a:r>
              <a:rPr lang="en-US" dirty="0"/>
              <a:t> = </a:t>
            </a:r>
            <a:r>
              <a:rPr lang="en-US" dirty="0" err="1"/>
              <a:t>this.head</a:t>
            </a:r>
            <a:r>
              <a:rPr lang="en-US" dirty="0"/>
              <a:t>;</a:t>
            </a:r>
          </a:p>
          <a:p>
            <a:r>
              <a:rPr lang="en-US" dirty="0" smtClean="0"/>
              <a:t>  </a:t>
            </a:r>
            <a:r>
              <a:rPr lang="en-US" dirty="0" err="1"/>
              <a:t>this.head</a:t>
            </a:r>
            <a:r>
              <a:rPr lang="en-US" dirty="0"/>
              <a:t> = </a:t>
            </a:r>
            <a:r>
              <a:rPr lang="en-US" dirty="0" err="1"/>
              <a:t>newNode</a:t>
            </a:r>
            <a:r>
              <a:rPr lang="en-US" dirty="0"/>
              <a:t>;</a:t>
            </a:r>
          </a:p>
          <a:p>
            <a:r>
              <a:rPr lang="en-US" dirty="0" smtClean="0"/>
              <a:t>  </a:t>
            </a:r>
            <a:r>
              <a:rPr lang="en-US" dirty="0" err="1"/>
              <a:t>this.size</a:t>
            </a:r>
            <a:r>
              <a:rPr lang="en-US" dirty="0"/>
              <a:t>++;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563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to the middle of the list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adding to the middle of the list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t.add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(2,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'z')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1" name="TextBox 4"/>
          <p:cNvSpPr txBox="1">
            <a:spLocks noChangeArrowheads="1"/>
          </p:cNvSpPr>
          <p:nvPr/>
        </p:nvSpPr>
        <p:spPr bwMode="auto">
          <a:xfrm>
            <a:off x="1576436" y="2483598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2" name="TextBox 4"/>
          <p:cNvSpPr txBox="1">
            <a:spLocks noChangeArrowheads="1"/>
          </p:cNvSpPr>
          <p:nvPr/>
        </p:nvSpPr>
        <p:spPr bwMode="auto">
          <a:xfrm>
            <a:off x="2946918" y="248788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TextBox 4"/>
          <p:cNvSpPr txBox="1">
            <a:spLocks noChangeArrowheads="1"/>
          </p:cNvSpPr>
          <p:nvPr/>
        </p:nvSpPr>
        <p:spPr bwMode="auto">
          <a:xfrm>
            <a:off x="4329486" y="248788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4" name="TextBox 4"/>
          <p:cNvSpPr txBox="1">
            <a:spLocks noChangeArrowheads="1"/>
          </p:cNvSpPr>
          <p:nvPr/>
        </p:nvSpPr>
        <p:spPr bwMode="auto">
          <a:xfrm>
            <a:off x="5712054" y="248788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'a'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5" name="TextBox 4"/>
          <p:cNvSpPr txBox="1">
            <a:spLocks noChangeArrowheads="1"/>
          </p:cNvSpPr>
          <p:nvPr/>
        </p:nvSpPr>
        <p:spPr bwMode="auto">
          <a:xfrm>
            <a:off x="7094622" y="249513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's'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2211941" y="2679803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3594509" y="2682646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4977076" y="2659735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6359645" y="2662578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2154334" y="262788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1" name="Oval 40"/>
          <p:cNvSpPr/>
          <p:nvPr/>
        </p:nvSpPr>
        <p:spPr>
          <a:xfrm>
            <a:off x="3536902" y="262788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2" name="Oval 41"/>
          <p:cNvSpPr/>
          <p:nvPr/>
        </p:nvSpPr>
        <p:spPr>
          <a:xfrm>
            <a:off x="4919469" y="262788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3" name="Oval 42"/>
          <p:cNvSpPr/>
          <p:nvPr/>
        </p:nvSpPr>
        <p:spPr>
          <a:xfrm>
            <a:off x="6302038" y="260212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4" name="Oval 43"/>
          <p:cNvSpPr/>
          <p:nvPr/>
        </p:nvSpPr>
        <p:spPr>
          <a:xfrm>
            <a:off x="7728299" y="2610657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5" name="TextBox 4"/>
          <p:cNvSpPr txBox="1">
            <a:spLocks noChangeArrowheads="1"/>
          </p:cNvSpPr>
          <p:nvPr/>
        </p:nvSpPr>
        <p:spPr bwMode="auto">
          <a:xfrm>
            <a:off x="3678057" y="3520524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'z'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4271879" y="3647583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7" name="Up Arrow 46"/>
          <p:cNvSpPr/>
          <p:nvPr/>
        </p:nvSpPr>
        <p:spPr>
          <a:xfrm>
            <a:off x="3961997" y="3025751"/>
            <a:ext cx="264361" cy="3456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77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to the middle of the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must connect to the rest of the list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3023917" y="2680109"/>
            <a:ext cx="2021025" cy="13774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1000366" y="2483598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2370848" y="248788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5032856" y="248788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6415424" y="248788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'a'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7797992" y="249513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's'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1635871" y="2679803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5680446" y="2686996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7063015" y="2662578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1578264" y="262788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Oval 15"/>
          <p:cNvSpPr/>
          <p:nvPr/>
        </p:nvSpPr>
        <p:spPr>
          <a:xfrm>
            <a:off x="2960832" y="262788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Oval 16"/>
          <p:cNvSpPr/>
          <p:nvPr/>
        </p:nvSpPr>
        <p:spPr>
          <a:xfrm>
            <a:off x="5622839" y="262788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Oval 17"/>
          <p:cNvSpPr/>
          <p:nvPr/>
        </p:nvSpPr>
        <p:spPr>
          <a:xfrm>
            <a:off x="7005408" y="260212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Oval 18"/>
          <p:cNvSpPr/>
          <p:nvPr/>
        </p:nvSpPr>
        <p:spPr>
          <a:xfrm>
            <a:off x="8431669" y="2610657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3678057" y="3520524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'z'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4271879" y="3647583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3" name="Straight Arrow Connector 22"/>
          <p:cNvCxnSpPr>
            <a:endCxn id="8" idx="1"/>
          </p:cNvCxnSpPr>
          <p:nvPr/>
        </p:nvCxnSpPr>
        <p:spPr>
          <a:xfrm flipV="1">
            <a:off x="4387093" y="2672549"/>
            <a:ext cx="645763" cy="1035485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5946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to the middle of the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then re-assign the link from the previous node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notice that we to know the node previous to the inserted node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cxnSp>
        <p:nvCxnSpPr>
          <p:cNvPr id="5" name="Straight Arrow Connector 4"/>
          <p:cNvCxnSpPr>
            <a:endCxn id="20" idx="1"/>
          </p:cNvCxnSpPr>
          <p:nvPr/>
        </p:nvCxnSpPr>
        <p:spPr>
          <a:xfrm>
            <a:off x="3023917" y="2693883"/>
            <a:ext cx="654140" cy="1011307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1000366" y="2483598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2370848" y="248788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5032856" y="248788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6415424" y="248788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'a'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7797992" y="249513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's'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1635871" y="2679803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5680446" y="2686996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7063015" y="2662578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1578264" y="262788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Oval 15"/>
          <p:cNvSpPr/>
          <p:nvPr/>
        </p:nvSpPr>
        <p:spPr>
          <a:xfrm>
            <a:off x="2960832" y="262788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Oval 16"/>
          <p:cNvSpPr/>
          <p:nvPr/>
        </p:nvSpPr>
        <p:spPr>
          <a:xfrm>
            <a:off x="5622839" y="262788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Oval 17"/>
          <p:cNvSpPr/>
          <p:nvPr/>
        </p:nvSpPr>
        <p:spPr>
          <a:xfrm>
            <a:off x="7005408" y="260212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Oval 18"/>
          <p:cNvSpPr/>
          <p:nvPr/>
        </p:nvSpPr>
        <p:spPr>
          <a:xfrm>
            <a:off x="8431669" y="2610657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3678057" y="3520524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'z'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4271879" y="3647583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3" name="Straight Arrow Connector 22"/>
          <p:cNvCxnSpPr>
            <a:endCxn id="8" idx="1"/>
          </p:cNvCxnSpPr>
          <p:nvPr/>
        </p:nvCxnSpPr>
        <p:spPr>
          <a:xfrm flipV="1">
            <a:off x="4387093" y="2672549"/>
            <a:ext cx="645763" cy="1035485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43833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lnDef>
      <a:spPr>
        <a:ln w="381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13197</TotalTime>
  <Words>2504</Words>
  <Application>Microsoft Office PowerPoint</Application>
  <PresentationFormat>On-screen Show (4:3)</PresentationFormat>
  <Paragraphs>772</Paragraphs>
  <Slides>57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58" baseType="lpstr">
      <vt:lpstr>Origin</vt:lpstr>
      <vt:lpstr>Recursive Objects</vt:lpstr>
      <vt:lpstr>Operations at the head of the list</vt:lpstr>
      <vt:lpstr>Adding to the front of the list</vt:lpstr>
      <vt:lpstr>Adding to the front of the list</vt:lpstr>
      <vt:lpstr>Adding to the front of the list</vt:lpstr>
      <vt:lpstr>PowerPoint Presentation</vt:lpstr>
      <vt:lpstr>Adding to the middle of the list</vt:lpstr>
      <vt:lpstr>Adding to the middle of the list</vt:lpstr>
      <vt:lpstr>Adding to the middle of the list</vt:lpstr>
      <vt:lpstr>PowerPoint Presentation</vt:lpstr>
      <vt:lpstr>PowerPoint Presentation</vt:lpstr>
      <vt:lpstr>Removing from the front of the list</vt:lpstr>
      <vt:lpstr>Removing from the front of the list</vt:lpstr>
      <vt:lpstr>Removing from the front of the list</vt:lpstr>
      <vt:lpstr>Removing from the front of the list</vt:lpstr>
      <vt:lpstr>PowerPoint Presentation</vt:lpstr>
      <vt:lpstr>Removing from the middle of the list</vt:lpstr>
      <vt:lpstr>Removing from the middle of the list</vt:lpstr>
      <vt:lpstr>Removing from the middle of the list</vt:lpstr>
      <vt:lpstr>Removing from the middle of the list</vt:lpstr>
      <vt:lpstr>PowerPoint Presentation</vt:lpstr>
      <vt:lpstr>PowerPoint Presentation</vt:lpstr>
      <vt:lpstr>Implementing Iterable</vt:lpstr>
      <vt:lpstr>Iterable Interface</vt:lpstr>
      <vt:lpstr>Iterator</vt:lpstr>
      <vt:lpstr>Recursive Objects (Part 3)</vt:lpstr>
      <vt:lpstr>LinkedList Iterator</vt:lpstr>
      <vt:lpstr>LinkedList Iterator</vt:lpstr>
      <vt:lpstr>LinkedList Iterator</vt:lpstr>
      <vt:lpstr>LinkedList Iterator</vt:lpstr>
      <vt:lpstr>LinkedList Iterator</vt:lpstr>
      <vt:lpstr>LinkedList Iterator</vt:lpstr>
      <vt:lpstr>LinkedList Iterator: hasNext</vt:lpstr>
      <vt:lpstr>LinkedList Iterator: hasNext</vt:lpstr>
      <vt:lpstr>LinkedList Iterator: next</vt:lpstr>
      <vt:lpstr>LinkedList Iterator: next</vt:lpstr>
      <vt:lpstr>LinkedList Iterator: next</vt:lpstr>
      <vt:lpstr>LinkedList Iterator: remove</vt:lpstr>
      <vt:lpstr>LinkedList Iterator: remove</vt:lpstr>
      <vt:lpstr>LinkedList Iterator: remove</vt:lpstr>
      <vt:lpstr>LinkedList Iterator: remove</vt:lpstr>
      <vt:lpstr>LinkedList Iterator: remove</vt:lpstr>
      <vt:lpstr>LinkedList Iterator: remove</vt:lpstr>
      <vt:lpstr>LinkedList Iterator: remove</vt:lpstr>
      <vt:lpstr>Implementation</vt:lpstr>
      <vt:lpstr>Implementation: Attributes and Ctor</vt:lpstr>
      <vt:lpstr>Implementation: hasNext</vt:lpstr>
      <vt:lpstr>Implementation: next</vt:lpstr>
      <vt:lpstr>Implementation: remove</vt:lpstr>
      <vt:lpstr>LinkedList Summary</vt:lpstr>
      <vt:lpstr>LinkedList Summary</vt:lpstr>
      <vt:lpstr>LinkedList Summary</vt:lpstr>
      <vt:lpstr>LinkedList Summary</vt:lpstr>
      <vt:lpstr>LinkedList Summary</vt:lpstr>
      <vt:lpstr>LinkedList Summary</vt:lpstr>
      <vt:lpstr>LinkedList Summary</vt:lpstr>
      <vt:lpstr>LinkedList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</cp:lastModifiedBy>
  <cp:revision>984</cp:revision>
  <dcterms:created xsi:type="dcterms:W3CDTF">2006-08-16T00:00:00Z</dcterms:created>
  <dcterms:modified xsi:type="dcterms:W3CDTF">2015-03-30T03:55:52Z</dcterms:modified>
</cp:coreProperties>
</file>