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34"/>
  </p:notesMasterIdLst>
  <p:handoutMasterIdLst>
    <p:handoutMasterId r:id="rId35"/>
  </p:handoutMasterIdLst>
  <p:sldIdLst>
    <p:sldId id="707" r:id="rId2"/>
    <p:sldId id="690" r:id="rId3"/>
    <p:sldId id="727" r:id="rId4"/>
    <p:sldId id="691" r:id="rId5"/>
    <p:sldId id="787" r:id="rId6"/>
    <p:sldId id="692" r:id="rId7"/>
    <p:sldId id="725" r:id="rId8"/>
    <p:sldId id="726" r:id="rId9"/>
    <p:sldId id="708" r:id="rId10"/>
    <p:sldId id="694" r:id="rId11"/>
    <p:sldId id="695" r:id="rId12"/>
    <p:sldId id="709" r:id="rId13"/>
    <p:sldId id="711" r:id="rId14"/>
    <p:sldId id="788" r:id="rId15"/>
    <p:sldId id="697" r:id="rId16"/>
    <p:sldId id="699" r:id="rId17"/>
    <p:sldId id="698" r:id="rId18"/>
    <p:sldId id="712" r:id="rId19"/>
    <p:sldId id="713" r:id="rId20"/>
    <p:sldId id="714" r:id="rId21"/>
    <p:sldId id="715" r:id="rId22"/>
    <p:sldId id="700" r:id="rId23"/>
    <p:sldId id="716" r:id="rId24"/>
    <p:sldId id="701" r:id="rId25"/>
    <p:sldId id="717" r:id="rId26"/>
    <p:sldId id="718" r:id="rId27"/>
    <p:sldId id="719" r:id="rId28"/>
    <p:sldId id="720" r:id="rId29"/>
    <p:sldId id="721" r:id="rId30"/>
    <p:sldId id="722" r:id="rId31"/>
    <p:sldId id="723" r:id="rId32"/>
    <p:sldId id="724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67" autoAdjust="0"/>
  </p:normalViewPr>
  <p:slideViewPr>
    <p:cSldViewPr>
      <p:cViewPr varScale="1">
        <p:scale>
          <a:sx n="117" d="100"/>
          <a:sy n="117" d="100"/>
        </p:scale>
        <p:origin x="-1470" y="-108"/>
      </p:cViewPr>
      <p:guideLst>
        <p:guide orient="horz" pos="3720"/>
        <p:guide orient="horz" pos="2160"/>
        <p:guide orient="horz" pos="3539"/>
        <p:guide pos="2880"/>
        <p:guide pos="1066"/>
        <p:guide pos="14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0DC913-D9B5-486A-9F19-D7B18256D665}" type="datetimeFigureOut">
              <a:rPr lang="en-CA" smtClean="0"/>
              <a:pPr/>
              <a:t>26/03/2015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535837-1C23-4D25-B28C-2AE92FCCBCF9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5843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910CE68-E0FC-4F68-898C-2BAB9D7DDDF7}" type="datetimeFigureOut">
              <a:rPr lang="en-US"/>
              <a:pPr>
                <a:defRPr/>
              </a:pPr>
              <a:t>3/26/2015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425D12C-3AF0-40A5-94F7-CBF51ED916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2443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277271DB-76E9-4382-9BF0-149AB5DFBF70}" type="datetime1">
              <a:rPr lang="en-US"/>
              <a:pPr>
                <a:defRPr/>
              </a:pPr>
              <a:t>3/26/2015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E6A6E2-77E7-48C1-B352-47395CF9B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433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9FC6D-BDC2-4E5C-9A76-7351943E1AD7}" type="datetime1">
              <a:rPr lang="en-US"/>
              <a:pPr>
                <a:defRPr/>
              </a:pPr>
              <a:t>3/26/2015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B846A-4A76-47E1-A50F-D21DEB7ED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354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0B431-F19C-45CD-9732-96D79577B162}" type="datetime1">
              <a:rPr lang="en-US"/>
              <a:pPr>
                <a:defRPr/>
              </a:pPr>
              <a:t>3/26/2015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6409E-D61D-4CA8-967B-C4256353B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2313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B3A57-2ADC-41C9-B676-6A51F460B0C5}" type="datetime1">
              <a:rPr lang="en-US"/>
              <a:pPr>
                <a:defRPr/>
              </a:pPr>
              <a:t>3/26/2015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690F7-8BED-4B21-A814-3BA30F5E1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6657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A970A-EA42-47E3-AFCC-3D4CCF2A96D2}" type="datetime1">
              <a:rPr lang="en-US"/>
              <a:pPr>
                <a:defRPr/>
              </a:pPr>
              <a:t>3/26/2015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B2F6C-DA97-4A4B-882B-554031CC1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160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4AA16-7FEA-4FB7-8661-30727D3D937E}" type="datetime1">
              <a:rPr lang="en-US"/>
              <a:pPr>
                <a:defRPr/>
              </a:pPr>
              <a:t>3/26/2015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24378-2BDF-4197-888D-42F063AC2A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493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C8119-5AEF-4B5C-8EE3-98847634C6D6}" type="datetime1">
              <a:rPr lang="en-US"/>
              <a:pPr>
                <a:defRPr/>
              </a:pPr>
              <a:t>3/26/2015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62C08-682E-43F6-B2C1-8599D21120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870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A961C-EC32-424D-8FC6-8D10F7A56E59}" type="datetime1">
              <a:rPr lang="en-US"/>
              <a:pPr>
                <a:defRPr/>
              </a:pPr>
              <a:t>3/26/2015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5F75A-9778-4183-A164-C5ED4B095E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8597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5BFD5-5BCA-48AE-A5FD-BC7627AC3B91}" type="datetime1">
              <a:rPr lang="en-US"/>
              <a:pPr>
                <a:defRPr/>
              </a:pPr>
              <a:t>3/26/2015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45016-102C-4ACC-9DB4-D679AF047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306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D44D1-4C2D-407B-874E-08FE6253C6BF}" type="datetime1">
              <a:rPr lang="en-US"/>
              <a:pPr>
                <a:defRPr/>
              </a:pPr>
              <a:t>3/26/2015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D9F26-1C61-4F2F-8BD9-F5DC09141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594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C0955-F7CA-4486-B870-EB3560E140F3}" type="datetime1">
              <a:rPr lang="en-US"/>
              <a:pPr>
                <a:defRPr/>
              </a:pPr>
              <a:t>3/26/2015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529A4-9236-4C99-8AE7-13058A6579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6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C47CD-21E6-4C71-BF69-1105FDB34260}" type="datetime1">
              <a:rPr lang="en-US"/>
              <a:pPr>
                <a:defRPr/>
              </a:pPr>
              <a:t>3/26/2015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AE6AE-A8CB-4377-9816-A54EDC39FF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40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C47CD-21E6-4C71-BF69-1105FDB34260}" type="datetime1">
              <a:rPr lang="en-US"/>
              <a:pPr>
                <a:defRPr/>
              </a:pPr>
              <a:t>3/26/2015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AE6AE-A8CB-4377-9816-A54EDC39FF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75829"/>
            <a:ext cx="8229600" cy="5781131"/>
          </a:xfrm>
        </p:spPr>
        <p:txBody>
          <a:bodyPr>
            <a:normAutofit/>
          </a:bodyPr>
          <a:lstStyle>
            <a:lvl1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463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F79B9A-9DDF-413B-A437-B3CDE6416320}" type="datetime1">
              <a:rPr lang="en-US"/>
              <a:pPr>
                <a:defRPr/>
              </a:pPr>
              <a:t>3/26/2015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EFBCBE-3178-422A-8244-A4E30F7D6A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6" r:id="rId1"/>
    <p:sldLayoutId id="2147484301" r:id="rId2"/>
    <p:sldLayoutId id="2147484302" r:id="rId3"/>
    <p:sldLayoutId id="2147484307" r:id="rId4"/>
    <p:sldLayoutId id="2147484303" r:id="rId5"/>
    <p:sldLayoutId id="2147484304" r:id="rId6"/>
    <p:sldLayoutId id="2147484308" r:id="rId7"/>
    <p:sldLayoutId id="2147484309" r:id="rId8"/>
    <p:sldLayoutId id="2147484313" r:id="rId9"/>
    <p:sldLayoutId id="2147484310" r:id="rId10"/>
    <p:sldLayoutId id="2147484311" r:id="rId11"/>
    <p:sldLayoutId id="2147484305" r:id="rId12"/>
    <p:sldLayoutId id="2147484312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List_of_data_structures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Recursive Objects</a:t>
            </a:r>
            <a:endParaRPr lang="en-CA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Singly Linked Lists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599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Creating a Linked List</a:t>
            </a:r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to create the following linked list:</a:t>
            </a:r>
          </a:p>
          <a:p>
            <a:pPr>
              <a:defRPr/>
            </a:pPr>
            <a:endParaRPr lang="en-CA" dirty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/>
          </a:p>
          <a:p>
            <a:pPr marL="0" indent="0">
              <a:buNone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  <a:defRPr/>
            </a:pP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t = new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  <a:defRPr/>
            </a:pP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t.add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(‘a’);</a:t>
            </a:r>
          </a:p>
          <a:p>
            <a:pPr marL="0" indent="0">
              <a:buNone/>
              <a:defRPr/>
            </a:pP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t.add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(‘x’);</a:t>
            </a:r>
          </a:p>
          <a:p>
            <a:pPr marL="0" indent="0">
              <a:buNone/>
              <a:defRPr/>
            </a:pP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t.add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(‘r’);</a:t>
            </a:r>
          </a:p>
          <a:p>
            <a:pPr marL="0" indent="0">
              <a:buNone/>
              <a:defRPr/>
            </a:pP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t.add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(‘a’);</a:t>
            </a:r>
          </a:p>
          <a:p>
            <a:pPr marL="0" indent="0">
              <a:buNone/>
              <a:defRPr/>
            </a:pP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t.add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(‘s’);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AA2068-7A26-41E5-9BB4-334082109D2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1576436" y="2046432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2946918" y="205071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4329486" y="205071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5712054" y="205071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'a'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7094622" y="2057971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's'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2211941" y="2242637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3594509" y="2245480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4977076" y="2222569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6359645" y="2225412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2154334" y="2190716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Oval 24"/>
          <p:cNvSpPr/>
          <p:nvPr/>
        </p:nvSpPr>
        <p:spPr>
          <a:xfrm>
            <a:off x="3536902" y="2190716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Oval 25"/>
          <p:cNvSpPr/>
          <p:nvPr/>
        </p:nvSpPr>
        <p:spPr>
          <a:xfrm>
            <a:off x="4919469" y="2190716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Oval 26"/>
          <p:cNvSpPr/>
          <p:nvPr/>
        </p:nvSpPr>
        <p:spPr>
          <a:xfrm>
            <a:off x="6302038" y="216496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Oval 27"/>
          <p:cNvSpPr/>
          <p:nvPr/>
        </p:nvSpPr>
        <p:spPr>
          <a:xfrm>
            <a:off x="7728299" y="2173491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TextBox 28"/>
          <p:cNvSpPr txBox="1"/>
          <p:nvPr/>
        </p:nvSpPr>
        <p:spPr>
          <a:xfrm>
            <a:off x="7417856" y="2526858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null</a:t>
            </a:r>
            <a:endParaRPr lang="en-CA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Add to end of </a:t>
            </a:r>
            <a:r>
              <a:rPr lang="en-CA" dirty="0" smtClean="0"/>
              <a:t>list (recursive)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methods of recursive objects can often be implemented with a recursive algorithm</a:t>
            </a:r>
          </a:p>
          <a:p>
            <a:pPr lvl="1">
              <a:defRPr/>
            </a:pPr>
            <a:r>
              <a:rPr lang="en-CA" dirty="0" smtClean="0"/>
              <a:t>notice the word "can"; the recursive implementation is not necessarily the most efficient implementation</a:t>
            </a:r>
          </a:p>
          <a:p>
            <a:pPr>
              <a:defRPr/>
            </a:pPr>
            <a:r>
              <a:rPr lang="en-CA" dirty="0" smtClean="0"/>
              <a:t>adding to the end of the list can be done recursively</a:t>
            </a:r>
          </a:p>
          <a:p>
            <a:pPr lvl="1">
              <a:defRPr/>
            </a:pPr>
            <a:r>
              <a:rPr lang="en-CA" dirty="0" smtClean="0"/>
              <a:t>base case: at the end of the list</a:t>
            </a:r>
          </a:p>
          <a:p>
            <a:pPr lvl="2">
              <a:defRPr/>
            </a:pPr>
            <a:r>
              <a:rPr lang="en-CA" dirty="0" smtClean="0">
                <a:cs typeface="Courier New" pitchFamily="49" charset="0"/>
              </a:rPr>
              <a:t>i.e.,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next</a:t>
            </a:r>
            <a:r>
              <a:rPr lang="en-CA" dirty="0" smtClean="0"/>
              <a:t> is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CA" dirty="0" smtClean="0"/>
              <a:t> </a:t>
            </a:r>
          </a:p>
          <a:p>
            <a:pPr lvl="2">
              <a:defRPr/>
            </a:pPr>
            <a:r>
              <a:rPr lang="en-CA" dirty="0" smtClean="0"/>
              <a:t>create new node and append it to this link</a:t>
            </a:r>
          </a:p>
          <a:p>
            <a:pPr lvl="1">
              <a:defRPr/>
            </a:pPr>
            <a:r>
              <a:rPr lang="en-CA" dirty="0" smtClean="0"/>
              <a:t>recursive case: current link is not the last link</a:t>
            </a:r>
          </a:p>
          <a:p>
            <a:pPr lvl="2">
              <a:defRPr/>
            </a:pPr>
            <a:r>
              <a:rPr lang="en-CA" dirty="0" smtClean="0"/>
              <a:t>add to the end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next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3D1B07-2823-4A97-BA47-CED04720153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06059A-A6B2-44A0-91E1-D4B4DCDA75C7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CA" sz="1600" dirty="0" smtClean="0"/>
              <a:t>/**</a:t>
            </a:r>
            <a:endParaRPr lang="en-CA" sz="1600" dirty="0"/>
          </a:p>
          <a:p>
            <a:r>
              <a:rPr lang="en-CA" sz="1600" dirty="0"/>
              <a:t> * </a:t>
            </a:r>
            <a:r>
              <a:rPr lang="en-CA" sz="1600" dirty="0" smtClean="0"/>
              <a:t>Adds </a:t>
            </a:r>
            <a:r>
              <a:rPr lang="en-CA" sz="1600" dirty="0"/>
              <a:t>the given character to the end of the list.</a:t>
            </a:r>
          </a:p>
          <a:p>
            <a:r>
              <a:rPr lang="en-CA" sz="1600" dirty="0"/>
              <a:t> * </a:t>
            </a:r>
          </a:p>
          <a:p>
            <a:r>
              <a:rPr lang="en-CA" sz="1600" dirty="0"/>
              <a:t> * @</a:t>
            </a:r>
            <a:r>
              <a:rPr lang="en-CA" sz="1600" dirty="0" err="1"/>
              <a:t>param</a:t>
            </a:r>
            <a:r>
              <a:rPr lang="en-CA" sz="1600" dirty="0"/>
              <a:t> c</a:t>
            </a:r>
            <a:r>
              <a:rPr lang="en-CA" sz="1600" dirty="0" smtClean="0"/>
              <a:t> </a:t>
            </a:r>
            <a:r>
              <a:rPr lang="en-CA" sz="1600" dirty="0"/>
              <a:t>The character to </a:t>
            </a:r>
            <a:r>
              <a:rPr lang="en-CA" sz="1600" dirty="0" smtClean="0"/>
              <a:t>add</a:t>
            </a:r>
            <a:endParaRPr lang="en-CA" sz="1600" dirty="0"/>
          </a:p>
          <a:p>
            <a:r>
              <a:rPr lang="en-CA" sz="1600" dirty="0"/>
              <a:t> */</a:t>
            </a:r>
          </a:p>
          <a:p>
            <a:r>
              <a:rPr lang="en-CA" sz="1600" dirty="0"/>
              <a:t>public void </a:t>
            </a:r>
            <a:r>
              <a:rPr lang="en-CA" sz="1600" dirty="0" smtClean="0"/>
              <a:t>add(char c) {</a:t>
            </a:r>
            <a:endParaRPr lang="en-CA" sz="1600" dirty="0"/>
          </a:p>
          <a:p>
            <a:r>
              <a:rPr lang="en-CA" sz="1600" dirty="0"/>
              <a:t>  </a:t>
            </a:r>
            <a:r>
              <a:rPr lang="en-CA" sz="1600" dirty="0" smtClean="0"/>
              <a:t>if (</a:t>
            </a:r>
            <a:r>
              <a:rPr lang="en-CA" sz="1600" dirty="0" err="1" smtClean="0"/>
              <a:t>this.size</a:t>
            </a:r>
            <a:r>
              <a:rPr lang="en-CA" sz="1600" dirty="0" smtClean="0"/>
              <a:t> == </a:t>
            </a:r>
            <a:r>
              <a:rPr lang="en-CA" dirty="0" smtClean="0"/>
              <a:t>0</a:t>
            </a:r>
            <a:r>
              <a:rPr lang="en-CA" sz="1600" dirty="0" smtClean="0"/>
              <a:t>) {</a:t>
            </a:r>
            <a:endParaRPr lang="en-CA" sz="1600" dirty="0"/>
          </a:p>
          <a:p>
            <a:r>
              <a:rPr lang="en-CA" sz="1600" dirty="0" smtClean="0"/>
              <a:t>    </a:t>
            </a:r>
            <a:r>
              <a:rPr lang="en-CA" sz="1600" dirty="0" err="1" smtClean="0"/>
              <a:t>this.head</a:t>
            </a:r>
            <a:r>
              <a:rPr lang="en-CA" sz="1600" dirty="0" smtClean="0"/>
              <a:t> </a:t>
            </a:r>
            <a:r>
              <a:rPr lang="en-CA" sz="1600" dirty="0"/>
              <a:t>= new </a:t>
            </a:r>
            <a:r>
              <a:rPr lang="en-CA" sz="1600" dirty="0" smtClean="0"/>
              <a:t>Node(c);</a:t>
            </a:r>
            <a:endParaRPr lang="en-CA" sz="1600" dirty="0"/>
          </a:p>
          <a:p>
            <a:r>
              <a:rPr lang="en-CA" sz="1600" dirty="0"/>
              <a:t>  }</a:t>
            </a:r>
          </a:p>
          <a:p>
            <a:r>
              <a:rPr lang="en-CA" sz="1600" dirty="0"/>
              <a:t>  </a:t>
            </a:r>
            <a:r>
              <a:rPr lang="en-CA" sz="1600" dirty="0" smtClean="0"/>
              <a:t>else {</a:t>
            </a:r>
            <a:endParaRPr lang="en-CA" sz="1600" dirty="0"/>
          </a:p>
          <a:p>
            <a:r>
              <a:rPr lang="en-CA" sz="1600" dirty="0" smtClean="0"/>
              <a:t>    </a:t>
            </a:r>
            <a:r>
              <a:rPr lang="en-CA" sz="1600" dirty="0" err="1" smtClean="0">
                <a:solidFill>
                  <a:srgbClr val="FF0000"/>
                </a:solidFill>
              </a:rPr>
              <a:t>LinkedList.add</a:t>
            </a:r>
            <a:r>
              <a:rPr lang="en-CA" sz="1600" dirty="0" smtClean="0">
                <a:solidFill>
                  <a:srgbClr val="FF0000"/>
                </a:solidFill>
              </a:rPr>
              <a:t>(c, </a:t>
            </a:r>
            <a:r>
              <a:rPr lang="en-CA" sz="1600" dirty="0" err="1" smtClean="0">
                <a:solidFill>
                  <a:srgbClr val="FF0000"/>
                </a:solidFill>
              </a:rPr>
              <a:t>this.head</a:t>
            </a:r>
            <a:r>
              <a:rPr lang="en-CA" sz="1600" dirty="0" smtClean="0">
                <a:solidFill>
                  <a:srgbClr val="FF0000"/>
                </a:solidFill>
              </a:rPr>
              <a:t>);</a:t>
            </a:r>
            <a:endParaRPr lang="en-CA" sz="1600" dirty="0">
              <a:solidFill>
                <a:srgbClr val="FF0000"/>
              </a:solidFill>
            </a:endParaRPr>
          </a:p>
          <a:p>
            <a:r>
              <a:rPr lang="en-CA" sz="1600" dirty="0"/>
              <a:t>  </a:t>
            </a:r>
            <a:r>
              <a:rPr lang="en-CA" sz="1600" dirty="0" smtClean="0"/>
              <a:t>}</a:t>
            </a:r>
          </a:p>
          <a:p>
            <a:r>
              <a:rPr lang="en-CA" sz="1600" dirty="0"/>
              <a:t> </a:t>
            </a:r>
            <a:r>
              <a:rPr lang="en-CA" sz="1600" dirty="0" smtClean="0"/>
              <a:t> </a:t>
            </a:r>
            <a:r>
              <a:rPr lang="en-CA" sz="1600" dirty="0" err="1" smtClean="0"/>
              <a:t>this.size</a:t>
            </a:r>
            <a:r>
              <a:rPr lang="en-CA" sz="1600" dirty="0" smtClean="0"/>
              <a:t>++;</a:t>
            </a:r>
            <a:endParaRPr lang="en-CA" sz="1600" dirty="0"/>
          </a:p>
          <a:p>
            <a:r>
              <a:rPr lang="en-CA" sz="1600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48070" y="3544214"/>
            <a:ext cx="1913409" cy="3693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+mn-lt"/>
                <a:cs typeface="Courier New" panose="02070309020205020404" pitchFamily="49" charset="0"/>
              </a:rPr>
              <a:t>recursive method</a:t>
            </a:r>
            <a:endParaRPr lang="en-CA" dirty="0">
              <a:solidFill>
                <a:srgbClr val="FF0000"/>
              </a:solidFill>
              <a:latin typeface="+mn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02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06059A-A6B2-44A0-91E1-D4B4DCDA75C7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CA" sz="1600" dirty="0" smtClean="0"/>
              <a:t>/**</a:t>
            </a:r>
            <a:endParaRPr lang="en-CA" sz="1600" dirty="0"/>
          </a:p>
          <a:p>
            <a:r>
              <a:rPr lang="en-CA" sz="1600" dirty="0"/>
              <a:t> * </a:t>
            </a:r>
            <a:r>
              <a:rPr lang="en-CA" sz="1600" dirty="0" smtClean="0"/>
              <a:t>Adds </a:t>
            </a:r>
            <a:r>
              <a:rPr lang="en-CA" sz="1600" dirty="0"/>
              <a:t>the given character to the end of the list</a:t>
            </a:r>
            <a:r>
              <a:rPr lang="en-CA" sz="1600" dirty="0" smtClean="0"/>
              <a:t>.</a:t>
            </a:r>
          </a:p>
          <a:p>
            <a:r>
              <a:rPr lang="en-CA" sz="1600" dirty="0" smtClean="0"/>
              <a:t> </a:t>
            </a:r>
            <a:r>
              <a:rPr lang="en-CA" sz="1600" dirty="0"/>
              <a:t>* </a:t>
            </a:r>
          </a:p>
          <a:p>
            <a:r>
              <a:rPr lang="en-CA" sz="1600" dirty="0"/>
              <a:t> * @</a:t>
            </a:r>
            <a:r>
              <a:rPr lang="en-CA" sz="1600" dirty="0" err="1"/>
              <a:t>param</a:t>
            </a:r>
            <a:r>
              <a:rPr lang="en-CA" sz="1600" dirty="0"/>
              <a:t> c</a:t>
            </a:r>
            <a:r>
              <a:rPr lang="en-CA" sz="1600" dirty="0" smtClean="0"/>
              <a:t> </a:t>
            </a:r>
            <a:r>
              <a:rPr lang="en-CA" sz="1600" dirty="0"/>
              <a:t>The character to </a:t>
            </a:r>
            <a:r>
              <a:rPr lang="en-CA" sz="1600" dirty="0" smtClean="0"/>
              <a:t>add</a:t>
            </a:r>
          </a:p>
          <a:p>
            <a:r>
              <a:rPr lang="en-CA" sz="1600" dirty="0"/>
              <a:t> </a:t>
            </a:r>
            <a:r>
              <a:rPr lang="en-CA" sz="1600" dirty="0" smtClean="0"/>
              <a:t>* @</a:t>
            </a:r>
            <a:r>
              <a:rPr lang="en-CA" sz="1600" dirty="0" err="1" smtClean="0"/>
              <a:t>param</a:t>
            </a:r>
            <a:r>
              <a:rPr lang="en-CA" sz="1600" dirty="0" smtClean="0"/>
              <a:t> node The node at the head of the current </a:t>
            </a:r>
            <a:r>
              <a:rPr lang="en-CA" sz="1600" dirty="0" err="1" smtClean="0"/>
              <a:t>sublist</a:t>
            </a:r>
            <a:endParaRPr lang="en-CA" sz="1600" dirty="0"/>
          </a:p>
          <a:p>
            <a:r>
              <a:rPr lang="en-CA" sz="1600" dirty="0"/>
              <a:t> */</a:t>
            </a:r>
          </a:p>
          <a:p>
            <a:r>
              <a:rPr lang="en-CA" sz="1600" dirty="0" smtClean="0"/>
              <a:t>private static void add(char c, Node node) {</a:t>
            </a:r>
            <a:endParaRPr lang="en-CA" sz="1600" dirty="0"/>
          </a:p>
          <a:p>
            <a:r>
              <a:rPr lang="en-CA" sz="1600" dirty="0"/>
              <a:t>  </a:t>
            </a:r>
            <a:r>
              <a:rPr lang="en-CA" sz="1600" dirty="0" smtClean="0"/>
              <a:t>if (</a:t>
            </a:r>
            <a:r>
              <a:rPr lang="en-CA" sz="1600" dirty="0" err="1" smtClean="0"/>
              <a:t>node.next</a:t>
            </a:r>
            <a:r>
              <a:rPr lang="en-CA" sz="1600" dirty="0" smtClean="0"/>
              <a:t> == null) {</a:t>
            </a:r>
            <a:endParaRPr lang="en-CA" sz="1600" dirty="0"/>
          </a:p>
          <a:p>
            <a:r>
              <a:rPr lang="en-CA" sz="1600" dirty="0" smtClean="0"/>
              <a:t>    </a:t>
            </a:r>
            <a:r>
              <a:rPr lang="en-CA" sz="1600" dirty="0" err="1" smtClean="0"/>
              <a:t>node.next</a:t>
            </a:r>
            <a:r>
              <a:rPr lang="en-CA" sz="1600" dirty="0" smtClean="0"/>
              <a:t> </a:t>
            </a:r>
            <a:r>
              <a:rPr lang="en-CA" sz="1600" dirty="0"/>
              <a:t>= new </a:t>
            </a:r>
            <a:r>
              <a:rPr lang="en-CA" sz="1600" dirty="0" smtClean="0"/>
              <a:t>Node(c);</a:t>
            </a:r>
            <a:endParaRPr lang="en-CA" sz="1600" dirty="0"/>
          </a:p>
          <a:p>
            <a:r>
              <a:rPr lang="en-CA" sz="1600" dirty="0"/>
              <a:t>  }</a:t>
            </a:r>
          </a:p>
          <a:p>
            <a:r>
              <a:rPr lang="en-CA" sz="1600" dirty="0"/>
              <a:t>  </a:t>
            </a:r>
            <a:r>
              <a:rPr lang="en-CA" sz="1600" dirty="0" smtClean="0"/>
              <a:t>else {</a:t>
            </a:r>
            <a:endParaRPr lang="en-CA" sz="1600" dirty="0"/>
          </a:p>
          <a:p>
            <a:r>
              <a:rPr lang="en-CA" sz="1600" dirty="0" smtClean="0"/>
              <a:t>    </a:t>
            </a:r>
            <a:r>
              <a:rPr lang="en-CA" sz="1600" dirty="0" err="1" smtClean="0"/>
              <a:t>LinkedList.add</a:t>
            </a:r>
            <a:r>
              <a:rPr lang="en-CA" sz="1600" dirty="0" smtClean="0"/>
              <a:t>(c, </a:t>
            </a:r>
            <a:r>
              <a:rPr lang="en-CA" sz="1600" dirty="0" err="1" smtClean="0"/>
              <a:t>node.next</a:t>
            </a:r>
            <a:r>
              <a:rPr lang="en-CA" sz="1600" dirty="0" smtClean="0"/>
              <a:t>);</a:t>
            </a:r>
            <a:endParaRPr lang="en-CA" sz="1600" dirty="0"/>
          </a:p>
          <a:p>
            <a:r>
              <a:rPr lang="en-CA" sz="1600" dirty="0"/>
              <a:t>  }</a:t>
            </a:r>
          </a:p>
          <a:p>
            <a:r>
              <a:rPr lang="en-CA" sz="16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4284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Add to end of list </a:t>
            </a:r>
            <a:r>
              <a:rPr lang="en-CA" dirty="0" smtClean="0"/>
              <a:t>(iterative</a:t>
            </a:r>
            <a:r>
              <a:rPr lang="en-CA" dirty="0"/>
              <a:t>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/>
              <a:t>adding to the end of the list can be done </a:t>
            </a:r>
            <a:r>
              <a:rPr lang="en-CA" dirty="0" smtClean="0"/>
              <a:t>iteratively</a:t>
            </a:r>
          </a:p>
          <a:p>
            <a:endParaRPr lang="en-CA" dirty="0"/>
          </a:p>
          <a:p>
            <a:pPr lvl="0">
              <a:buClr>
                <a:srgbClr val="DDDDDD"/>
              </a:buClr>
              <a:buNone/>
            </a:pPr>
            <a:r>
              <a:rPr lang="en-CA" sz="16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CA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void add(char c) {</a:t>
            </a:r>
          </a:p>
          <a:p>
            <a:pPr lvl="0">
              <a:buClr>
                <a:srgbClr val="DDDDDD"/>
              </a:buClr>
              <a:buNone/>
            </a:pPr>
            <a:r>
              <a:rPr lang="en-CA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if (</a:t>
            </a:r>
            <a:r>
              <a:rPr lang="en-CA" sz="16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this.size</a:t>
            </a:r>
            <a:r>
              <a:rPr lang="en-CA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== 0) {</a:t>
            </a:r>
          </a:p>
          <a:p>
            <a:pPr lvl="0">
              <a:buClr>
                <a:srgbClr val="DDDDDD"/>
              </a:buClr>
              <a:buNone/>
            </a:pPr>
            <a:r>
              <a:rPr lang="en-CA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6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this.head</a:t>
            </a:r>
            <a:r>
              <a:rPr lang="en-CA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 new Node(c);</a:t>
            </a:r>
          </a:p>
          <a:p>
            <a:pPr lvl="0">
              <a:buClr>
                <a:srgbClr val="DDDDDD"/>
              </a:buClr>
              <a:buNone/>
            </a:pPr>
            <a:r>
              <a:rPr lang="en-CA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lvl="0">
              <a:buClr>
                <a:srgbClr val="DDDDDD"/>
              </a:buClr>
              <a:buNone/>
            </a:pPr>
            <a:r>
              <a:rPr lang="en-CA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6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else {</a:t>
            </a:r>
          </a:p>
          <a:p>
            <a:pPr lvl="0">
              <a:buClr>
                <a:srgbClr val="DDDDDD"/>
              </a:buClr>
              <a:buNone/>
            </a:pPr>
            <a:r>
              <a:rPr lang="en-CA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Node n = </a:t>
            </a:r>
            <a:r>
              <a:rPr lang="en-CA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this.head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0">
              <a:buClr>
                <a:srgbClr val="DDDDDD"/>
              </a:buClr>
              <a:buNone/>
            </a:pPr>
            <a:r>
              <a:rPr lang="en-CA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while (</a:t>
            </a:r>
            <a:r>
              <a:rPr lang="en-CA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n.next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!= null) {</a:t>
            </a:r>
          </a:p>
          <a:p>
            <a:pPr lvl="0">
              <a:buClr>
                <a:srgbClr val="DDDDDD"/>
              </a:buClr>
              <a:buNone/>
            </a:pPr>
            <a:r>
              <a:rPr lang="en-CA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n = </a:t>
            </a:r>
            <a:r>
              <a:rPr lang="en-CA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n.next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0">
              <a:buClr>
                <a:srgbClr val="DDDDDD"/>
              </a:buClr>
              <a:buNone/>
            </a:pPr>
            <a:r>
              <a:rPr lang="en-CA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lvl="0">
              <a:buClr>
                <a:srgbClr val="DDDDDD"/>
              </a:buClr>
              <a:buNone/>
            </a:pPr>
            <a:r>
              <a:rPr lang="en-CA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CA" sz="16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n.next</a:t>
            </a:r>
            <a:r>
              <a:rPr lang="en-CA" sz="16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 new Node(c);</a:t>
            </a:r>
          </a:p>
          <a:p>
            <a:pPr lvl="0">
              <a:buClr>
                <a:srgbClr val="DDDDDD"/>
              </a:buClr>
              <a:buNone/>
            </a:pPr>
            <a:r>
              <a:rPr lang="en-CA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}</a:t>
            </a:r>
            <a:endParaRPr lang="en-CA" sz="16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lvl="0">
              <a:buClr>
                <a:srgbClr val="DDDDDD"/>
              </a:buClr>
              <a:buNone/>
            </a:pPr>
            <a:r>
              <a:rPr lang="en-CA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6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this.size</a:t>
            </a:r>
            <a:r>
              <a:rPr lang="en-CA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++;</a:t>
            </a:r>
          </a:p>
          <a:p>
            <a:pPr lvl="0">
              <a:buClr>
                <a:srgbClr val="DDDDDD"/>
              </a:buClr>
              <a:buNone/>
            </a:pPr>
            <a:r>
              <a:rPr lang="en-CA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Right Brace 5"/>
          <p:cNvSpPr/>
          <p:nvPr/>
        </p:nvSpPr>
        <p:spPr>
          <a:xfrm>
            <a:off x="4111144" y="3832249"/>
            <a:ext cx="230428" cy="1152140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456786" y="3945845"/>
            <a:ext cx="360406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Starting from the head of the list,</a:t>
            </a:r>
            <a:br>
              <a:rPr lang="en-US" dirty="0" smtClean="0">
                <a:solidFill>
                  <a:srgbClr val="FF0000"/>
                </a:solidFill>
                <a:latin typeface="+mn-lt"/>
              </a:rPr>
            </a:br>
            <a:r>
              <a:rPr lang="en-US" dirty="0" smtClean="0">
                <a:solidFill>
                  <a:srgbClr val="FF0000"/>
                </a:solidFill>
                <a:latin typeface="+mn-lt"/>
              </a:rPr>
              <a:t>follow the links from node to node</a:t>
            </a:r>
            <a:br>
              <a:rPr lang="en-US" dirty="0" smtClean="0">
                <a:solidFill>
                  <a:srgbClr val="FF0000"/>
                </a:solidFill>
                <a:latin typeface="+mn-lt"/>
              </a:rPr>
            </a:br>
            <a:r>
              <a:rPr lang="en-US" dirty="0" smtClean="0">
                <a:solidFill>
                  <a:srgbClr val="FF0000"/>
                </a:solidFill>
                <a:latin typeface="+mn-lt"/>
              </a:rPr>
              <a:t>until you reach the last node.</a:t>
            </a:r>
          </a:p>
        </p:txBody>
      </p:sp>
    </p:spTree>
    <p:extLst>
      <p:ext uri="{BB962C8B-B14F-4D97-AF65-F5344CB8AC3E}">
        <p14:creationId xmlns:p14="http://schemas.microsoft.com/office/powerpoint/2010/main" val="20400902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Getting an Element in the List</a:t>
            </a: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client may wish to retrieve the </a:t>
            </a:r>
            <a:r>
              <a:rPr lang="en-CA" dirty="0" err="1" smtClean="0"/>
              <a:t>i</a:t>
            </a:r>
            <a:r>
              <a:rPr lang="en-CA" i="1" dirty="0" err="1" smtClean="0"/>
              <a:t>th</a:t>
            </a:r>
            <a:r>
              <a:rPr lang="en-CA" dirty="0" smtClean="0"/>
              <a:t> element from a list</a:t>
            </a:r>
          </a:p>
          <a:p>
            <a:pPr lvl="1">
              <a:defRPr/>
            </a:pPr>
            <a:r>
              <a:rPr lang="en-CA" dirty="0" smtClean="0"/>
              <a:t>the ability to access arbitrary elements of a sequence in the same amount of time is called </a:t>
            </a:r>
            <a:r>
              <a:rPr lang="en-CA" i="1" dirty="0" smtClean="0"/>
              <a:t>random access</a:t>
            </a:r>
            <a:r>
              <a:rPr lang="en-CA" dirty="0" smtClean="0"/>
              <a:t> </a:t>
            </a:r>
          </a:p>
          <a:p>
            <a:pPr lvl="1">
              <a:defRPr/>
            </a:pPr>
            <a:r>
              <a:rPr lang="en-CA" dirty="0" smtClean="0"/>
              <a:t>arrays support random access; linked lists do not</a:t>
            </a:r>
          </a:p>
          <a:p>
            <a:pPr>
              <a:defRPr/>
            </a:pPr>
            <a:r>
              <a:rPr lang="en-CA" dirty="0" smtClean="0"/>
              <a:t>to access the </a:t>
            </a:r>
            <a:r>
              <a:rPr lang="en-CA" dirty="0" err="1" smtClean="0"/>
              <a:t>i</a:t>
            </a:r>
            <a:r>
              <a:rPr lang="en-CA" i="1" dirty="0" err="1" smtClean="0"/>
              <a:t>th</a:t>
            </a:r>
            <a:r>
              <a:rPr lang="en-CA" dirty="0" smtClean="0"/>
              <a:t> element in a linked list we need to sequentially follow the first (</a:t>
            </a:r>
            <a:r>
              <a:rPr lang="en-CA" i="1" dirty="0" err="1" smtClean="0"/>
              <a:t>i</a:t>
            </a:r>
            <a:r>
              <a:rPr lang="en-CA" dirty="0" smtClean="0"/>
              <a:t> -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) links</a:t>
            </a:r>
          </a:p>
          <a:p>
            <a:pPr lvl="1">
              <a:defRPr/>
            </a:pPr>
            <a:endParaRPr lang="en-CA" dirty="0" smtClean="0"/>
          </a:p>
          <a:p>
            <a:pPr lvl="1">
              <a:defRPr/>
            </a:pPr>
            <a:endParaRPr lang="en-CA" dirty="0" smtClean="0"/>
          </a:p>
          <a:p>
            <a:pPr lvl="1">
              <a:defRPr/>
            </a:pPr>
            <a:endParaRPr lang="en-CA" dirty="0" smtClean="0"/>
          </a:p>
          <a:p>
            <a:pPr lvl="1">
              <a:defRPr/>
            </a:pPr>
            <a:endParaRPr lang="en-CA" dirty="0" smtClean="0"/>
          </a:p>
          <a:p>
            <a:pPr lvl="1">
              <a:defRPr/>
            </a:pPr>
            <a:r>
              <a:rPr lang="en-CA" dirty="0" smtClean="0"/>
              <a:t>takes </a:t>
            </a:r>
            <a:r>
              <a:rPr lang="en-CA" i="1" dirty="0" smtClean="0"/>
              <a:t>O</a:t>
            </a:r>
            <a:r>
              <a:rPr lang="en-CA" dirty="0" smtClean="0"/>
              <a:t>(</a:t>
            </a:r>
            <a:r>
              <a:rPr lang="en-CA" i="1" dirty="0" smtClean="0"/>
              <a:t>n</a:t>
            </a:r>
            <a:r>
              <a:rPr lang="en-CA" dirty="0" smtClean="0"/>
              <a:t>) time versus </a:t>
            </a:r>
            <a:r>
              <a:rPr lang="en-CA" i="1" dirty="0" smtClean="0"/>
              <a:t>O</a:t>
            </a:r>
            <a:r>
              <a:rPr lang="en-CA" dirty="0" smtClean="0"/>
              <a:t>(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) for arrays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812E82-CDD4-4793-AF8A-6B9ABBC19CD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20494" name="TextBox 14"/>
          <p:cNvSpPr txBox="1">
            <a:spLocks noChangeArrowheads="1"/>
          </p:cNvSpPr>
          <p:nvPr/>
        </p:nvSpPr>
        <p:spPr bwMode="auto">
          <a:xfrm>
            <a:off x="228600" y="4773613"/>
            <a:ext cx="128753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t.get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(3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073810" y="4800600"/>
            <a:ext cx="1011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link 0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456378" y="4800600"/>
            <a:ext cx="10112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link 1</a:t>
            </a:r>
            <a:endParaRPr lang="en-US" b="1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4838945" y="4800600"/>
            <a:ext cx="10112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link 2</a:t>
            </a:r>
            <a:endParaRPr lang="en-US" b="1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1576436" y="4142662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" name="TextBox 4"/>
          <p:cNvSpPr txBox="1">
            <a:spLocks noChangeArrowheads="1"/>
          </p:cNvSpPr>
          <p:nvPr/>
        </p:nvSpPr>
        <p:spPr bwMode="auto">
          <a:xfrm>
            <a:off x="2946918" y="414694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4329486" y="414694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TextBox 4"/>
          <p:cNvSpPr txBox="1">
            <a:spLocks noChangeArrowheads="1"/>
          </p:cNvSpPr>
          <p:nvPr/>
        </p:nvSpPr>
        <p:spPr bwMode="auto">
          <a:xfrm>
            <a:off x="5712054" y="414694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'a'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7094622" y="4154201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's'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2211941" y="4338867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3594509" y="4341710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4977076" y="4318799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6359645" y="4321642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2154334" y="4286946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" name="Oval 29"/>
          <p:cNvSpPr/>
          <p:nvPr/>
        </p:nvSpPr>
        <p:spPr>
          <a:xfrm>
            <a:off x="3536902" y="4286946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" name="Oval 30"/>
          <p:cNvSpPr/>
          <p:nvPr/>
        </p:nvSpPr>
        <p:spPr>
          <a:xfrm>
            <a:off x="4919469" y="4286946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" name="Oval 31"/>
          <p:cNvSpPr/>
          <p:nvPr/>
        </p:nvSpPr>
        <p:spPr>
          <a:xfrm>
            <a:off x="6302038" y="426119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" name="Oval 32"/>
          <p:cNvSpPr/>
          <p:nvPr/>
        </p:nvSpPr>
        <p:spPr>
          <a:xfrm>
            <a:off x="7728299" y="4269721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Getting an Element in the List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validation?</a:t>
            </a:r>
          </a:p>
          <a:p>
            <a:pPr>
              <a:defRPr/>
            </a:pPr>
            <a:r>
              <a:rPr lang="en-CA" dirty="0" smtClean="0"/>
              <a:t>getting the </a:t>
            </a:r>
            <a:r>
              <a:rPr lang="en-CA" i="1" dirty="0" err="1" smtClean="0"/>
              <a:t>i</a:t>
            </a:r>
            <a:r>
              <a:rPr lang="en-CA" dirty="0" err="1" smtClean="0"/>
              <a:t>th</a:t>
            </a:r>
            <a:r>
              <a:rPr lang="en-CA" dirty="0" smtClean="0"/>
              <a:t> element can be done recursively</a:t>
            </a:r>
          </a:p>
          <a:p>
            <a:pPr lvl="1">
              <a:defRPr/>
            </a:pPr>
            <a:r>
              <a:rPr lang="en-CA" dirty="0" smtClean="0"/>
              <a:t>base case</a:t>
            </a:r>
            <a:r>
              <a:rPr lang="en-CA" dirty="0" smtClean="0"/>
              <a:t>:</a:t>
            </a:r>
          </a:p>
          <a:p>
            <a:pPr lvl="2">
              <a:defRPr/>
            </a:pPr>
            <a:r>
              <a:rPr lang="en-CA" dirty="0" smtClean="0"/>
              <a:t>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index == 0</a:t>
            </a:r>
            <a:endParaRPr lang="en-CA" dirty="0" smtClean="0">
              <a:cs typeface="Courier New" pitchFamily="49" charset="0"/>
            </a:endParaRPr>
          </a:p>
          <a:p>
            <a:pPr lvl="2">
              <a:defRPr/>
            </a:pPr>
            <a:r>
              <a:rPr lang="en-CA" dirty="0" smtClean="0">
                <a:cs typeface="Courier New" pitchFamily="49" charset="0"/>
              </a:rPr>
              <a:t>return the value held by the current link</a:t>
            </a:r>
            <a:endParaRPr lang="en-CA" dirty="0" smtClean="0"/>
          </a:p>
          <a:p>
            <a:pPr lvl="1">
              <a:defRPr/>
            </a:pPr>
            <a:r>
              <a:rPr lang="en-CA" dirty="0" smtClean="0"/>
              <a:t>recursive case</a:t>
            </a:r>
            <a:r>
              <a:rPr lang="en-CA" dirty="0" smtClean="0"/>
              <a:t>:</a:t>
            </a:r>
            <a:endParaRPr lang="en-CA" dirty="0" smtClean="0"/>
          </a:p>
          <a:p>
            <a:pPr lvl="2">
              <a:defRPr/>
            </a:pPr>
            <a:r>
              <a:rPr lang="en-CA" dirty="0" smtClean="0"/>
              <a:t>get the element at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index – 1</a:t>
            </a:r>
            <a:r>
              <a:rPr lang="en-CA" dirty="0" smtClean="0"/>
              <a:t> starting from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next</a:t>
            </a:r>
            <a:r>
              <a:rPr lang="en-CA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C4B65B-C3D1-463E-9E74-31890B30184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1C4B6C-CDC2-4590-9373-75F69C76E74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CA" sz="1600" dirty="0"/>
              <a:t>/**</a:t>
            </a:r>
          </a:p>
          <a:p>
            <a:r>
              <a:rPr lang="en-CA" sz="1600" dirty="0"/>
              <a:t> * Returns the item at the specified position</a:t>
            </a:r>
          </a:p>
          <a:p>
            <a:r>
              <a:rPr lang="en-CA" sz="1600" dirty="0"/>
              <a:t> * in the list.</a:t>
            </a:r>
          </a:p>
          <a:p>
            <a:r>
              <a:rPr lang="en-CA" sz="1600" dirty="0"/>
              <a:t> * </a:t>
            </a:r>
          </a:p>
          <a:p>
            <a:r>
              <a:rPr lang="en-CA" sz="1600" dirty="0"/>
              <a:t> * @</a:t>
            </a:r>
            <a:r>
              <a:rPr lang="en-CA" sz="1600" dirty="0" err="1"/>
              <a:t>param</a:t>
            </a:r>
            <a:r>
              <a:rPr lang="en-CA" sz="1600" dirty="0"/>
              <a:t> index </a:t>
            </a:r>
            <a:r>
              <a:rPr lang="en-CA" dirty="0" err="1" smtClean="0"/>
              <a:t>i</a:t>
            </a:r>
            <a:r>
              <a:rPr lang="en-CA" sz="1600" dirty="0" err="1" smtClean="0"/>
              <a:t>ndex</a:t>
            </a:r>
            <a:r>
              <a:rPr lang="en-CA" sz="1600" dirty="0" smtClean="0"/>
              <a:t> </a:t>
            </a:r>
            <a:r>
              <a:rPr lang="en-CA" sz="1600" dirty="0"/>
              <a:t>of the element to return</a:t>
            </a:r>
          </a:p>
          <a:p>
            <a:r>
              <a:rPr lang="en-CA" sz="1600" dirty="0"/>
              <a:t> * @return the element at the specified position</a:t>
            </a:r>
          </a:p>
          <a:p>
            <a:r>
              <a:rPr lang="en-CA" sz="1600" dirty="0"/>
              <a:t> * @throws </a:t>
            </a:r>
            <a:r>
              <a:rPr lang="en-CA" sz="1600" dirty="0" err="1"/>
              <a:t>IndexOutOfBoundsException</a:t>
            </a:r>
            <a:r>
              <a:rPr lang="en-CA" sz="1600" dirty="0"/>
              <a:t> if the index</a:t>
            </a:r>
          </a:p>
          <a:p>
            <a:r>
              <a:rPr lang="en-CA" sz="1600" dirty="0"/>
              <a:t> *         is out of the range </a:t>
            </a:r>
          </a:p>
          <a:p>
            <a:r>
              <a:rPr lang="en-CA" sz="1600" dirty="0"/>
              <a:t> *         {@code (index &lt; 0 || index &gt;= </a:t>
            </a:r>
            <a:r>
              <a:rPr lang="en-CA" sz="1600" dirty="0" smtClean="0"/>
              <a:t>list size)}</a:t>
            </a:r>
            <a:endParaRPr lang="en-CA" sz="1600" dirty="0"/>
          </a:p>
          <a:p>
            <a:r>
              <a:rPr lang="en-CA" sz="1600" dirty="0"/>
              <a:t> */</a:t>
            </a:r>
          </a:p>
          <a:p>
            <a:r>
              <a:rPr lang="en-CA" sz="1600" dirty="0"/>
              <a:t>public char get(</a:t>
            </a:r>
            <a:r>
              <a:rPr lang="en-CA" sz="1600" dirty="0" err="1"/>
              <a:t>int</a:t>
            </a:r>
            <a:r>
              <a:rPr lang="en-CA" sz="1600" dirty="0"/>
              <a:t> index) {</a:t>
            </a:r>
          </a:p>
          <a:p>
            <a:r>
              <a:rPr lang="en-CA" sz="1600" dirty="0"/>
              <a:t>  if (index &lt; 0 || index &gt;= </a:t>
            </a:r>
            <a:r>
              <a:rPr lang="en-CA" sz="1600" dirty="0" err="1"/>
              <a:t>this.size</a:t>
            </a:r>
            <a:r>
              <a:rPr lang="en-CA" sz="1600" dirty="0"/>
              <a:t>) {</a:t>
            </a:r>
          </a:p>
          <a:p>
            <a:r>
              <a:rPr lang="en-CA" sz="1600" dirty="0"/>
              <a:t>    throw new </a:t>
            </a:r>
            <a:r>
              <a:rPr lang="en-CA" sz="1600" dirty="0" err="1"/>
              <a:t>IndexOutOfBoundsException</a:t>
            </a:r>
            <a:r>
              <a:rPr lang="en-CA" sz="1600" dirty="0"/>
              <a:t>("Index: " + index </a:t>
            </a:r>
            <a:r>
              <a:rPr lang="en-CA" sz="1600" dirty="0" smtClean="0"/>
              <a:t>+</a:t>
            </a:r>
            <a:br>
              <a:rPr lang="en-CA" sz="1600" dirty="0" smtClean="0"/>
            </a:br>
            <a:r>
              <a:rPr lang="en-CA" sz="1600" dirty="0" smtClean="0"/>
              <a:t>                                      ", </a:t>
            </a:r>
            <a:r>
              <a:rPr lang="en-CA" sz="1600" dirty="0"/>
              <a:t>Size: " + </a:t>
            </a:r>
            <a:r>
              <a:rPr lang="en-CA" sz="1600" dirty="0" err="1"/>
              <a:t>this.size</a:t>
            </a:r>
            <a:r>
              <a:rPr lang="en-CA" sz="1600" dirty="0"/>
              <a:t>);</a:t>
            </a:r>
          </a:p>
          <a:p>
            <a:r>
              <a:rPr lang="en-CA" sz="1600" dirty="0"/>
              <a:t>  }</a:t>
            </a:r>
          </a:p>
          <a:p>
            <a:r>
              <a:rPr lang="en-CA" sz="1600" dirty="0"/>
              <a:t>  return </a:t>
            </a:r>
            <a:r>
              <a:rPr lang="en-CA" sz="1600" dirty="0" err="1">
                <a:solidFill>
                  <a:srgbClr val="FF0000"/>
                </a:solidFill>
              </a:rPr>
              <a:t>LinkedList.get</a:t>
            </a:r>
            <a:r>
              <a:rPr lang="en-CA" sz="1600" dirty="0">
                <a:solidFill>
                  <a:srgbClr val="FF0000"/>
                </a:solidFill>
              </a:rPr>
              <a:t>(index, </a:t>
            </a:r>
            <a:r>
              <a:rPr lang="en-CA" sz="1600" dirty="0" err="1">
                <a:solidFill>
                  <a:srgbClr val="FF0000"/>
                </a:solidFill>
              </a:rPr>
              <a:t>this.head</a:t>
            </a:r>
            <a:r>
              <a:rPr lang="en-CA" sz="1600" dirty="0">
                <a:solidFill>
                  <a:srgbClr val="FF0000"/>
                </a:solidFill>
              </a:rPr>
              <a:t>);</a:t>
            </a:r>
          </a:p>
          <a:p>
            <a:r>
              <a:rPr lang="en-CA" sz="1600" dirty="0"/>
              <a:t>}</a:t>
            </a:r>
          </a:p>
          <a:p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6104774" y="5041996"/>
            <a:ext cx="1913409" cy="3693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+mn-lt"/>
                <a:cs typeface="Courier New" panose="02070309020205020404" pitchFamily="49" charset="0"/>
              </a:rPr>
              <a:t>recursive method</a:t>
            </a:r>
            <a:endParaRPr lang="en-CA" dirty="0">
              <a:solidFill>
                <a:srgbClr val="FF0000"/>
              </a:solidFill>
              <a:latin typeface="+mn-lt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1C4B6C-CDC2-4590-9373-75F69C76E74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CA" sz="1600" dirty="0"/>
              <a:t>/**</a:t>
            </a:r>
          </a:p>
          <a:p>
            <a:r>
              <a:rPr lang="en-CA" sz="1600" dirty="0"/>
              <a:t> * Returns the item at the specified position</a:t>
            </a:r>
          </a:p>
          <a:p>
            <a:r>
              <a:rPr lang="en-CA" sz="1600" dirty="0"/>
              <a:t> * in the list.</a:t>
            </a:r>
          </a:p>
          <a:p>
            <a:r>
              <a:rPr lang="en-CA" sz="1600" dirty="0"/>
              <a:t> * </a:t>
            </a:r>
          </a:p>
          <a:p>
            <a:r>
              <a:rPr lang="en-CA" sz="1600" dirty="0"/>
              <a:t> * @</a:t>
            </a:r>
            <a:r>
              <a:rPr lang="en-CA" sz="1600" dirty="0" err="1"/>
              <a:t>param</a:t>
            </a:r>
            <a:r>
              <a:rPr lang="en-CA" sz="1600" dirty="0"/>
              <a:t> index </a:t>
            </a:r>
            <a:r>
              <a:rPr lang="en-CA" dirty="0" err="1" smtClean="0"/>
              <a:t>i</a:t>
            </a:r>
            <a:r>
              <a:rPr lang="en-CA" sz="1600" dirty="0" err="1" smtClean="0"/>
              <a:t>ndex</a:t>
            </a:r>
            <a:r>
              <a:rPr lang="en-CA" sz="1600" dirty="0" smtClean="0"/>
              <a:t> </a:t>
            </a:r>
            <a:r>
              <a:rPr lang="en-CA" sz="1600" dirty="0"/>
              <a:t>of the element to </a:t>
            </a:r>
            <a:r>
              <a:rPr lang="en-CA" sz="1600" dirty="0" smtClean="0"/>
              <a:t>return</a:t>
            </a:r>
          </a:p>
          <a:p>
            <a:r>
              <a:rPr lang="en-CA" dirty="0"/>
              <a:t> </a:t>
            </a:r>
            <a:r>
              <a:rPr lang="en-CA" dirty="0" smtClean="0"/>
              <a:t>* @</a:t>
            </a:r>
            <a:r>
              <a:rPr lang="en-CA" dirty="0" err="1" smtClean="0"/>
              <a:t>param</a:t>
            </a:r>
            <a:r>
              <a:rPr lang="en-CA" dirty="0" smtClean="0"/>
              <a:t> node The node at the head of the current </a:t>
            </a:r>
            <a:r>
              <a:rPr lang="en-CA" dirty="0" err="1" smtClean="0"/>
              <a:t>sublist</a:t>
            </a:r>
            <a:endParaRPr lang="en-CA" sz="1600" dirty="0"/>
          </a:p>
          <a:p>
            <a:r>
              <a:rPr lang="en-CA" sz="1600" dirty="0"/>
              <a:t> * @return the element at the specified </a:t>
            </a:r>
            <a:r>
              <a:rPr lang="en-CA" sz="1600" dirty="0" smtClean="0"/>
              <a:t>position</a:t>
            </a:r>
          </a:p>
          <a:p>
            <a:r>
              <a:rPr lang="en-CA" sz="1600" dirty="0" smtClean="0"/>
              <a:t> */</a:t>
            </a:r>
            <a:endParaRPr lang="en-CA" sz="1600" dirty="0"/>
          </a:p>
          <a:p>
            <a:r>
              <a:rPr lang="en-CA" sz="1600" dirty="0"/>
              <a:t>private static char get(</a:t>
            </a:r>
            <a:r>
              <a:rPr lang="en-CA" sz="1600" dirty="0" err="1"/>
              <a:t>int</a:t>
            </a:r>
            <a:r>
              <a:rPr lang="en-CA" sz="1600" dirty="0"/>
              <a:t> index, Node node) {</a:t>
            </a:r>
          </a:p>
          <a:p>
            <a:r>
              <a:rPr lang="en-CA" sz="1600" dirty="0"/>
              <a:t>  if (index == 0) {</a:t>
            </a:r>
          </a:p>
          <a:p>
            <a:r>
              <a:rPr lang="en-CA" sz="1600" dirty="0"/>
              <a:t>    return </a:t>
            </a:r>
            <a:r>
              <a:rPr lang="en-CA" sz="1600" dirty="0" err="1"/>
              <a:t>node.data</a:t>
            </a:r>
            <a:r>
              <a:rPr lang="en-CA" sz="1600" dirty="0"/>
              <a:t>;</a:t>
            </a:r>
          </a:p>
          <a:p>
            <a:r>
              <a:rPr lang="en-CA" sz="1600" dirty="0"/>
              <a:t>  }</a:t>
            </a:r>
          </a:p>
          <a:p>
            <a:r>
              <a:rPr lang="en-CA" sz="1600" dirty="0"/>
              <a:t>  return </a:t>
            </a:r>
            <a:r>
              <a:rPr lang="en-CA" sz="1600" dirty="0" err="1"/>
              <a:t>LinkedList.get</a:t>
            </a:r>
            <a:r>
              <a:rPr lang="en-CA" sz="1600" dirty="0"/>
              <a:t>(index - 1, </a:t>
            </a:r>
            <a:r>
              <a:rPr lang="en-CA" sz="1600" dirty="0" err="1"/>
              <a:t>node.next</a:t>
            </a:r>
            <a:r>
              <a:rPr lang="en-CA" sz="1600" dirty="0"/>
              <a:t>);</a:t>
            </a:r>
          </a:p>
          <a:p>
            <a:r>
              <a:rPr lang="en-CA" sz="16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1752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Setting an Element in the List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r>
              <a:rPr lang="en-CA" dirty="0" smtClean="0"/>
              <a:t>setting </a:t>
            </a:r>
            <a:r>
              <a:rPr lang="en-CA" dirty="0"/>
              <a:t>the </a:t>
            </a:r>
            <a:r>
              <a:rPr lang="en-CA" i="1" dirty="0" err="1"/>
              <a:t>i</a:t>
            </a:r>
            <a:r>
              <a:rPr lang="en-CA" dirty="0" err="1"/>
              <a:t>th</a:t>
            </a:r>
            <a:r>
              <a:rPr lang="en-CA" dirty="0"/>
              <a:t> element is almost exactly the </a:t>
            </a:r>
            <a:r>
              <a:rPr lang="en-CA" dirty="0" smtClean="0"/>
              <a:t>same as getting the </a:t>
            </a:r>
            <a:r>
              <a:rPr lang="en-CA" i="1" dirty="0" err="1"/>
              <a:t>i</a:t>
            </a:r>
            <a:r>
              <a:rPr lang="en-CA" dirty="0" err="1"/>
              <a:t>th</a:t>
            </a:r>
            <a:r>
              <a:rPr lang="en-CA" dirty="0"/>
              <a:t> element </a:t>
            </a:r>
            <a:endParaRPr lang="en-US" dirty="0"/>
          </a:p>
          <a:p>
            <a:endParaRPr lang="en-CA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774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Recursive Objects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an object that holds a reference to its own type is a recursive object</a:t>
            </a:r>
          </a:p>
          <a:p>
            <a:pPr lvl="1">
              <a:defRPr/>
            </a:pPr>
            <a:r>
              <a:rPr lang="en-CA" dirty="0" smtClean="0"/>
              <a:t>linked lists and trees are classic examples in computer science of objects that can be implemented recursively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97C104-F9E3-421E-A763-254F457E2BA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375829"/>
            <a:ext cx="8377718" cy="5781131"/>
          </a:xfrm>
        </p:spPr>
        <p:txBody>
          <a:bodyPr/>
          <a:lstStyle/>
          <a:p>
            <a:r>
              <a:rPr lang="en-CA" dirty="0"/>
              <a:t>/**</a:t>
            </a:r>
          </a:p>
          <a:p>
            <a:r>
              <a:rPr lang="en-CA" dirty="0"/>
              <a:t> </a:t>
            </a:r>
            <a:r>
              <a:rPr lang="en-CA" dirty="0" smtClean="0"/>
              <a:t>* </a:t>
            </a:r>
            <a:r>
              <a:rPr lang="en-CA" dirty="0"/>
              <a:t>Sets the element at the specified position</a:t>
            </a:r>
          </a:p>
          <a:p>
            <a:r>
              <a:rPr lang="en-CA" dirty="0"/>
              <a:t> </a:t>
            </a:r>
            <a:r>
              <a:rPr lang="en-CA" dirty="0" smtClean="0"/>
              <a:t>* </a:t>
            </a:r>
            <a:r>
              <a:rPr lang="en-CA" dirty="0"/>
              <a:t>in the list.</a:t>
            </a:r>
          </a:p>
          <a:p>
            <a:r>
              <a:rPr lang="en-CA" dirty="0"/>
              <a:t> </a:t>
            </a:r>
            <a:r>
              <a:rPr lang="en-CA" dirty="0" smtClean="0"/>
              <a:t>* </a:t>
            </a:r>
            <a:endParaRPr lang="en-CA" dirty="0"/>
          </a:p>
          <a:p>
            <a:r>
              <a:rPr lang="en-CA" dirty="0"/>
              <a:t> </a:t>
            </a:r>
            <a:r>
              <a:rPr lang="en-CA" dirty="0" smtClean="0"/>
              <a:t>* </a:t>
            </a:r>
            <a:r>
              <a:rPr lang="en-CA" dirty="0"/>
              <a:t>@</a:t>
            </a:r>
            <a:r>
              <a:rPr lang="en-CA" dirty="0" err="1"/>
              <a:t>param</a:t>
            </a:r>
            <a:r>
              <a:rPr lang="en-CA" dirty="0"/>
              <a:t> index </a:t>
            </a:r>
            <a:r>
              <a:rPr lang="en-CA" dirty="0" err="1"/>
              <a:t>index</a:t>
            </a:r>
            <a:r>
              <a:rPr lang="en-CA" dirty="0"/>
              <a:t> of the element to set</a:t>
            </a:r>
          </a:p>
          <a:p>
            <a:r>
              <a:rPr lang="en-CA" dirty="0"/>
              <a:t> </a:t>
            </a:r>
            <a:r>
              <a:rPr lang="en-CA" dirty="0" smtClean="0"/>
              <a:t>* </a:t>
            </a:r>
            <a:r>
              <a:rPr lang="en-CA" dirty="0"/>
              <a:t>@</a:t>
            </a:r>
            <a:r>
              <a:rPr lang="en-CA" dirty="0" err="1"/>
              <a:t>param</a:t>
            </a:r>
            <a:r>
              <a:rPr lang="en-CA" dirty="0"/>
              <a:t> c new value of element </a:t>
            </a:r>
          </a:p>
          <a:p>
            <a:r>
              <a:rPr lang="en-CA" dirty="0"/>
              <a:t> </a:t>
            </a:r>
            <a:r>
              <a:rPr lang="en-CA" dirty="0" smtClean="0"/>
              <a:t>* </a:t>
            </a:r>
            <a:r>
              <a:rPr lang="en-CA" dirty="0"/>
              <a:t>@throws </a:t>
            </a:r>
            <a:r>
              <a:rPr lang="en-CA" dirty="0" err="1"/>
              <a:t>IndexOutOfBoundsException</a:t>
            </a:r>
            <a:r>
              <a:rPr lang="en-CA" dirty="0"/>
              <a:t> if the index</a:t>
            </a:r>
          </a:p>
          <a:p>
            <a:r>
              <a:rPr lang="en-CA" dirty="0"/>
              <a:t> </a:t>
            </a:r>
            <a:r>
              <a:rPr lang="en-CA" dirty="0" smtClean="0"/>
              <a:t>*         </a:t>
            </a:r>
            <a:r>
              <a:rPr lang="en-CA" dirty="0"/>
              <a:t>is out of the range </a:t>
            </a:r>
          </a:p>
          <a:p>
            <a:r>
              <a:rPr lang="en-CA" dirty="0"/>
              <a:t> </a:t>
            </a:r>
            <a:r>
              <a:rPr lang="en-CA" dirty="0" smtClean="0"/>
              <a:t>*         </a:t>
            </a:r>
            <a:r>
              <a:rPr lang="en-CA" dirty="0"/>
              <a:t>{@code (index &lt; 0 || index &gt;= list size)}</a:t>
            </a:r>
          </a:p>
          <a:p>
            <a:r>
              <a:rPr lang="en-CA" dirty="0"/>
              <a:t> </a:t>
            </a:r>
            <a:r>
              <a:rPr lang="en-CA" dirty="0" smtClean="0"/>
              <a:t>*/</a:t>
            </a:r>
            <a:endParaRPr lang="en-CA" dirty="0"/>
          </a:p>
          <a:p>
            <a:r>
              <a:rPr lang="en-CA" dirty="0"/>
              <a:t>public void set(</a:t>
            </a:r>
            <a:r>
              <a:rPr lang="en-CA" dirty="0" err="1"/>
              <a:t>int</a:t>
            </a:r>
            <a:r>
              <a:rPr lang="en-CA" dirty="0"/>
              <a:t> index, char c) {</a:t>
            </a:r>
          </a:p>
          <a:p>
            <a:r>
              <a:rPr lang="en-CA" dirty="0"/>
              <a:t>  if (index &lt; 0 || index &gt;= </a:t>
            </a:r>
            <a:r>
              <a:rPr lang="en-CA" dirty="0" err="1"/>
              <a:t>this.size</a:t>
            </a:r>
            <a:r>
              <a:rPr lang="en-CA" dirty="0"/>
              <a:t>) {</a:t>
            </a:r>
          </a:p>
          <a:p>
            <a:r>
              <a:rPr lang="en-CA" dirty="0"/>
              <a:t>  </a:t>
            </a:r>
            <a:r>
              <a:rPr lang="en-CA" dirty="0" smtClean="0"/>
              <a:t>  </a:t>
            </a:r>
            <a:r>
              <a:rPr lang="en-CA" dirty="0"/>
              <a:t>throw new </a:t>
            </a:r>
            <a:r>
              <a:rPr lang="en-CA" dirty="0" err="1"/>
              <a:t>IndexOutOfBoundsException</a:t>
            </a:r>
            <a:r>
              <a:rPr lang="en-CA" dirty="0"/>
              <a:t>("Index: " + index </a:t>
            </a:r>
            <a:r>
              <a:rPr lang="en-CA" dirty="0" smtClean="0"/>
              <a:t>+</a:t>
            </a:r>
            <a:br>
              <a:rPr lang="en-CA" dirty="0" smtClean="0"/>
            </a:br>
            <a:r>
              <a:rPr lang="en-CA" dirty="0" smtClean="0"/>
              <a:t>                                        ", Size</a:t>
            </a:r>
            <a:r>
              <a:rPr lang="en-CA" dirty="0"/>
              <a:t>: " </a:t>
            </a:r>
            <a:r>
              <a:rPr lang="en-CA" dirty="0" smtClean="0"/>
              <a:t>+ </a:t>
            </a:r>
            <a:r>
              <a:rPr lang="en-CA" dirty="0" err="1" smtClean="0"/>
              <a:t>this.size</a:t>
            </a:r>
            <a:r>
              <a:rPr lang="en-CA" dirty="0"/>
              <a:t>);</a:t>
            </a:r>
          </a:p>
          <a:p>
            <a:r>
              <a:rPr lang="en-CA" dirty="0"/>
              <a:t>  </a:t>
            </a:r>
            <a:r>
              <a:rPr lang="en-CA" dirty="0" smtClean="0"/>
              <a:t>}</a:t>
            </a:r>
            <a:endParaRPr lang="en-CA" dirty="0"/>
          </a:p>
          <a:p>
            <a:r>
              <a:rPr lang="en-CA" dirty="0"/>
              <a:t>  </a:t>
            </a:r>
            <a:r>
              <a:rPr lang="en-CA" dirty="0" err="1" smtClean="0">
                <a:solidFill>
                  <a:srgbClr val="FF0000"/>
                </a:solidFill>
              </a:rPr>
              <a:t>LinkedList.set</a:t>
            </a:r>
            <a:r>
              <a:rPr lang="en-CA" dirty="0" smtClean="0">
                <a:solidFill>
                  <a:srgbClr val="FF0000"/>
                </a:solidFill>
              </a:rPr>
              <a:t>(index</a:t>
            </a:r>
            <a:r>
              <a:rPr lang="en-CA" dirty="0">
                <a:solidFill>
                  <a:srgbClr val="FF0000"/>
                </a:solidFill>
              </a:rPr>
              <a:t>, c, </a:t>
            </a:r>
            <a:r>
              <a:rPr lang="en-CA" dirty="0" err="1">
                <a:solidFill>
                  <a:srgbClr val="FF0000"/>
                </a:solidFill>
              </a:rPr>
              <a:t>this.head</a:t>
            </a:r>
            <a:r>
              <a:rPr lang="en-CA" dirty="0">
                <a:solidFill>
                  <a:srgbClr val="FF0000"/>
                </a:solidFill>
              </a:rPr>
              <a:t>);</a:t>
            </a:r>
          </a:p>
          <a:p>
            <a:r>
              <a:rPr lang="en-CA" dirty="0"/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12175" y="5041996"/>
            <a:ext cx="1913409" cy="3693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+mn-lt"/>
                <a:cs typeface="Courier New" panose="02070309020205020404" pitchFamily="49" charset="0"/>
              </a:rPr>
              <a:t>recursive method</a:t>
            </a:r>
            <a:endParaRPr lang="en-CA" dirty="0">
              <a:solidFill>
                <a:srgbClr val="FF0000"/>
              </a:solidFill>
              <a:latin typeface="+mn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9159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/>
              <a:t>/**</a:t>
            </a:r>
          </a:p>
          <a:p>
            <a:r>
              <a:rPr lang="en-CA" dirty="0"/>
              <a:t> * Sets the </a:t>
            </a:r>
            <a:r>
              <a:rPr lang="en-CA" dirty="0" smtClean="0"/>
              <a:t>element at </a:t>
            </a:r>
            <a:r>
              <a:rPr lang="en-CA" dirty="0"/>
              <a:t>the specified position</a:t>
            </a:r>
          </a:p>
          <a:p>
            <a:r>
              <a:rPr lang="en-CA" dirty="0"/>
              <a:t> * in the list.</a:t>
            </a:r>
          </a:p>
          <a:p>
            <a:r>
              <a:rPr lang="en-CA" dirty="0"/>
              <a:t> * </a:t>
            </a:r>
          </a:p>
          <a:p>
            <a:r>
              <a:rPr lang="en-CA" dirty="0"/>
              <a:t> * @</a:t>
            </a:r>
            <a:r>
              <a:rPr lang="en-CA" dirty="0" err="1"/>
              <a:t>param</a:t>
            </a:r>
            <a:r>
              <a:rPr lang="en-CA" dirty="0"/>
              <a:t> index </a:t>
            </a:r>
            <a:r>
              <a:rPr lang="en-CA" dirty="0" err="1"/>
              <a:t>index</a:t>
            </a:r>
            <a:r>
              <a:rPr lang="en-CA" dirty="0"/>
              <a:t> of the element to </a:t>
            </a:r>
            <a:r>
              <a:rPr lang="en-CA" dirty="0" smtClean="0"/>
              <a:t>set</a:t>
            </a:r>
          </a:p>
          <a:p>
            <a:r>
              <a:rPr lang="en-CA" dirty="0"/>
              <a:t> </a:t>
            </a:r>
            <a:r>
              <a:rPr lang="en-CA" dirty="0" smtClean="0"/>
              <a:t>* @</a:t>
            </a:r>
            <a:r>
              <a:rPr lang="en-CA" dirty="0" err="1" smtClean="0"/>
              <a:t>param</a:t>
            </a:r>
            <a:r>
              <a:rPr lang="en-CA" dirty="0" smtClean="0"/>
              <a:t> c new value of the element</a:t>
            </a:r>
            <a:endParaRPr lang="en-CA" dirty="0"/>
          </a:p>
          <a:p>
            <a:r>
              <a:rPr lang="en-CA" dirty="0"/>
              <a:t> * @</a:t>
            </a:r>
            <a:r>
              <a:rPr lang="en-CA" dirty="0" err="1"/>
              <a:t>param</a:t>
            </a:r>
            <a:r>
              <a:rPr lang="en-CA" dirty="0"/>
              <a:t> node The node at the head of the current </a:t>
            </a:r>
            <a:r>
              <a:rPr lang="en-CA" dirty="0" err="1"/>
              <a:t>sublist</a:t>
            </a:r>
            <a:endParaRPr lang="en-CA" dirty="0"/>
          </a:p>
          <a:p>
            <a:r>
              <a:rPr lang="en-CA" dirty="0"/>
              <a:t> */</a:t>
            </a:r>
          </a:p>
          <a:p>
            <a:r>
              <a:rPr lang="en-CA" dirty="0"/>
              <a:t>private static void set(</a:t>
            </a:r>
            <a:r>
              <a:rPr lang="en-CA" dirty="0" err="1"/>
              <a:t>int</a:t>
            </a:r>
            <a:r>
              <a:rPr lang="en-CA" dirty="0"/>
              <a:t> index, char c, Node node) {</a:t>
            </a:r>
          </a:p>
          <a:p>
            <a:r>
              <a:rPr lang="en-CA" dirty="0"/>
              <a:t>  </a:t>
            </a:r>
            <a:r>
              <a:rPr lang="en-CA" dirty="0" smtClean="0"/>
              <a:t>if </a:t>
            </a:r>
            <a:r>
              <a:rPr lang="en-CA" dirty="0"/>
              <a:t>(index == 0) {</a:t>
            </a:r>
          </a:p>
          <a:p>
            <a:r>
              <a:rPr lang="en-CA" dirty="0"/>
              <a:t>  </a:t>
            </a:r>
            <a:r>
              <a:rPr lang="en-CA" dirty="0" smtClean="0"/>
              <a:t>  </a:t>
            </a:r>
            <a:r>
              <a:rPr lang="en-CA" dirty="0" err="1"/>
              <a:t>node.data</a:t>
            </a:r>
            <a:r>
              <a:rPr lang="en-CA" dirty="0"/>
              <a:t> = c;</a:t>
            </a:r>
          </a:p>
          <a:p>
            <a:r>
              <a:rPr lang="en-CA" dirty="0"/>
              <a:t>  </a:t>
            </a:r>
            <a:r>
              <a:rPr lang="en-CA" dirty="0" smtClean="0"/>
              <a:t>  </a:t>
            </a:r>
            <a:r>
              <a:rPr lang="en-CA" dirty="0"/>
              <a:t>return;</a:t>
            </a:r>
          </a:p>
          <a:p>
            <a:r>
              <a:rPr lang="en-CA" dirty="0"/>
              <a:t>  </a:t>
            </a:r>
            <a:r>
              <a:rPr lang="en-CA" dirty="0" smtClean="0"/>
              <a:t>}</a:t>
            </a:r>
            <a:endParaRPr lang="en-CA" dirty="0"/>
          </a:p>
          <a:p>
            <a:r>
              <a:rPr lang="en-CA" dirty="0"/>
              <a:t>  </a:t>
            </a:r>
            <a:r>
              <a:rPr lang="en-CA" dirty="0" err="1" smtClean="0"/>
              <a:t>LinkedList.set</a:t>
            </a:r>
            <a:r>
              <a:rPr lang="en-CA" dirty="0" smtClean="0"/>
              <a:t>(index </a:t>
            </a:r>
            <a:r>
              <a:rPr lang="en-CA" dirty="0"/>
              <a:t>- 1, c, </a:t>
            </a:r>
            <a:r>
              <a:rPr lang="en-CA" dirty="0" err="1"/>
              <a:t>node.next</a:t>
            </a:r>
            <a:r>
              <a:rPr lang="en-CA" dirty="0"/>
              <a:t>);</a:t>
            </a:r>
          </a:p>
          <a:p>
            <a:r>
              <a:rPr lang="en-CA" dirty="0" smtClean="0"/>
              <a:t>}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495863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toString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finding the string representation of a list can be done recursively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 lvl="1">
              <a:defRPr/>
            </a:pPr>
            <a:r>
              <a:rPr lang="en-CA" dirty="0"/>
              <a:t>the string is </a:t>
            </a:r>
            <a:br>
              <a:rPr lang="en-CA" dirty="0"/>
            </a:b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"[a, x, r, a, s]</a:t>
            </a:r>
            <a:r>
              <a:rPr lang="en-CA" sz="1600" dirty="0" smtClean="0"/>
              <a:t> </a:t>
            </a:r>
          </a:p>
          <a:p>
            <a:pPr lvl="1">
              <a:defRPr/>
            </a:pPr>
            <a:r>
              <a:rPr lang="en-CA" dirty="0" smtClean="0"/>
              <a:t>the string is </a:t>
            </a:r>
            <a:br>
              <a:rPr lang="en-CA" dirty="0" smtClean="0"/>
            </a:br>
            <a:r>
              <a:rPr lang="en-CA" sz="1800" b="1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[" </a:t>
            </a:r>
            <a:r>
              <a:rPr lang="en-CA" sz="1800" b="1" dirty="0">
                <a:latin typeface="Courier New" pitchFamily="49" charset="0"/>
                <a:cs typeface="Courier New" pitchFamily="49" charset="0"/>
              </a:rPr>
              <a:t>+ 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"a, " +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1800" i="1" dirty="0" smtClean="0">
                <a:latin typeface="Courier New" pitchFamily="49" charset="0"/>
                <a:cs typeface="Courier New" pitchFamily="49" charset="0"/>
              </a:rPr>
              <a:t>the list['x', 'r', 'a', 's']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CA" dirty="0" smtClean="0"/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BD8EAE-DD13-4A61-9BFE-7850C63C0D37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14" name="TextBox 4"/>
          <p:cNvSpPr txBox="1">
            <a:spLocks noChangeArrowheads="1"/>
          </p:cNvSpPr>
          <p:nvPr/>
        </p:nvSpPr>
        <p:spPr bwMode="auto">
          <a:xfrm>
            <a:off x="1576436" y="235684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2946918" y="2361130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4329486" y="2361130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5712054" y="2361130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'a'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7094622" y="2368384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's'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2211941" y="2553050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3594509" y="2555893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4977076" y="2532982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6359645" y="2535825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2154334" y="2501129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Oval 23"/>
          <p:cNvSpPr/>
          <p:nvPr/>
        </p:nvSpPr>
        <p:spPr>
          <a:xfrm>
            <a:off x="3536902" y="2501129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Oval 24"/>
          <p:cNvSpPr/>
          <p:nvPr/>
        </p:nvSpPr>
        <p:spPr>
          <a:xfrm>
            <a:off x="4919469" y="2501129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Oval 25"/>
          <p:cNvSpPr/>
          <p:nvPr/>
        </p:nvSpPr>
        <p:spPr>
          <a:xfrm>
            <a:off x="6302038" y="2475375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Oval 26"/>
          <p:cNvSpPr/>
          <p:nvPr/>
        </p:nvSpPr>
        <p:spPr>
          <a:xfrm>
            <a:off x="7728299" y="248390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toString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lvl="1">
              <a:defRPr/>
            </a:pPr>
            <a:r>
              <a:rPr lang="en-CA" dirty="0" smtClean="0"/>
              <a:t>base case: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next</a:t>
            </a:r>
            <a:r>
              <a:rPr lang="en-CA" sz="2000" dirty="0" smtClean="0"/>
              <a:t> is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CA" dirty="0" smtClean="0"/>
              <a:t> </a:t>
            </a:r>
          </a:p>
          <a:p>
            <a:pPr lvl="2">
              <a:defRPr/>
            </a:pPr>
            <a:r>
              <a:rPr lang="en-CA" dirty="0" smtClean="0"/>
              <a:t>return the value of the link as a string +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"]"</a:t>
            </a:r>
          </a:p>
          <a:p>
            <a:pPr lvl="1">
              <a:defRPr/>
            </a:pPr>
            <a:r>
              <a:rPr lang="en-CA" dirty="0" smtClean="0"/>
              <a:t>recursive case: current link is not the last link</a:t>
            </a:r>
          </a:p>
          <a:p>
            <a:pPr lvl="2">
              <a:defRPr/>
            </a:pPr>
            <a:r>
              <a:rPr lang="en-CA" dirty="0" smtClean="0"/>
              <a:t>return the value of the link as a string +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", "</a:t>
            </a:r>
            <a:r>
              <a:rPr lang="en-CA" dirty="0" smtClean="0"/>
              <a:t> + the rest of the list as a string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BD8EAE-DD13-4A61-9BFE-7850C63C0D37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52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B6256B-92C9-45F1-B673-A2971358801F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/>
              <a:t>public String </a:t>
            </a:r>
            <a:r>
              <a:rPr lang="en-CA" dirty="0" err="1"/>
              <a:t>toString</a:t>
            </a:r>
            <a:r>
              <a:rPr lang="en-CA" dirty="0"/>
              <a:t>() {</a:t>
            </a:r>
          </a:p>
          <a:p>
            <a:r>
              <a:rPr lang="en-CA" dirty="0"/>
              <a:t>  if (</a:t>
            </a:r>
            <a:r>
              <a:rPr lang="en-CA" dirty="0" err="1"/>
              <a:t>this.size</a:t>
            </a:r>
            <a:r>
              <a:rPr lang="en-CA" dirty="0"/>
              <a:t> == 0) {</a:t>
            </a:r>
          </a:p>
          <a:p>
            <a:r>
              <a:rPr lang="en-CA" dirty="0"/>
              <a:t>    return "[]";</a:t>
            </a:r>
          </a:p>
          <a:p>
            <a:r>
              <a:rPr lang="en-CA" dirty="0"/>
              <a:t>  }</a:t>
            </a:r>
          </a:p>
          <a:p>
            <a:r>
              <a:rPr lang="en-CA" dirty="0"/>
              <a:t>  return "[" + </a:t>
            </a:r>
            <a:r>
              <a:rPr lang="en-CA" dirty="0" err="1">
                <a:solidFill>
                  <a:srgbClr val="FF0000"/>
                </a:solidFill>
              </a:rPr>
              <a:t>LinkedList.toString</a:t>
            </a:r>
            <a:r>
              <a:rPr lang="en-CA" dirty="0">
                <a:solidFill>
                  <a:srgbClr val="FF0000"/>
                </a:solidFill>
              </a:rPr>
              <a:t>(</a:t>
            </a:r>
            <a:r>
              <a:rPr lang="en-CA" dirty="0" err="1">
                <a:solidFill>
                  <a:srgbClr val="FF0000"/>
                </a:solidFill>
              </a:rPr>
              <a:t>this.head</a:t>
            </a:r>
            <a:r>
              <a:rPr lang="en-CA" dirty="0">
                <a:solidFill>
                  <a:srgbClr val="FF0000"/>
                </a:solidFill>
              </a:rPr>
              <a:t>)</a:t>
            </a:r>
            <a:r>
              <a:rPr lang="en-CA" dirty="0"/>
              <a:t>;</a:t>
            </a:r>
          </a:p>
          <a:p>
            <a:r>
              <a:rPr lang="en-CA" dirty="0"/>
              <a:t>}</a:t>
            </a:r>
          </a:p>
          <a:p>
            <a:endParaRPr lang="en-CA" dirty="0" smtClean="0"/>
          </a:p>
          <a:p>
            <a:endParaRPr lang="en-CA" dirty="0"/>
          </a:p>
          <a:p>
            <a:r>
              <a:rPr lang="en-CA" dirty="0"/>
              <a:t>private static String </a:t>
            </a:r>
            <a:r>
              <a:rPr lang="en-CA" dirty="0" err="1"/>
              <a:t>toString</a:t>
            </a:r>
            <a:r>
              <a:rPr lang="en-CA" dirty="0"/>
              <a:t>(Node n) {</a:t>
            </a:r>
          </a:p>
          <a:p>
            <a:r>
              <a:rPr lang="en-CA" dirty="0"/>
              <a:t>  if (</a:t>
            </a:r>
            <a:r>
              <a:rPr lang="en-CA" dirty="0" err="1"/>
              <a:t>n.next</a:t>
            </a:r>
            <a:r>
              <a:rPr lang="en-CA" dirty="0"/>
              <a:t> == null) {</a:t>
            </a:r>
          </a:p>
          <a:p>
            <a:r>
              <a:rPr lang="en-CA" dirty="0"/>
              <a:t>    return </a:t>
            </a:r>
            <a:r>
              <a:rPr lang="en-CA" dirty="0" err="1"/>
              <a:t>n.data</a:t>
            </a:r>
            <a:r>
              <a:rPr lang="en-CA" dirty="0"/>
              <a:t> + "]";</a:t>
            </a:r>
          </a:p>
          <a:p>
            <a:r>
              <a:rPr lang="en-CA" dirty="0"/>
              <a:t>  }</a:t>
            </a:r>
          </a:p>
          <a:p>
            <a:r>
              <a:rPr lang="en-CA" dirty="0"/>
              <a:t>  String s = </a:t>
            </a:r>
            <a:r>
              <a:rPr lang="en-CA" dirty="0" err="1"/>
              <a:t>n.data</a:t>
            </a:r>
            <a:r>
              <a:rPr lang="en-CA" dirty="0"/>
              <a:t> + ", ";</a:t>
            </a:r>
          </a:p>
          <a:p>
            <a:r>
              <a:rPr lang="en-CA" dirty="0"/>
              <a:t>  return s + </a:t>
            </a:r>
            <a:r>
              <a:rPr lang="en-CA" dirty="0" err="1"/>
              <a:t>LinkedList.toString</a:t>
            </a:r>
            <a:r>
              <a:rPr lang="en-CA" dirty="0"/>
              <a:t>(</a:t>
            </a:r>
            <a:r>
              <a:rPr lang="en-CA" dirty="0" err="1"/>
              <a:t>n.next</a:t>
            </a:r>
            <a:r>
              <a:rPr lang="en-CA" dirty="0"/>
              <a:t>);</a:t>
            </a:r>
          </a:p>
          <a:p>
            <a:r>
              <a:rPr lang="en-CA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703459" y="1585576"/>
            <a:ext cx="1913409" cy="3693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+mn-lt"/>
                <a:cs typeface="Courier New" panose="02070309020205020404" pitchFamily="49" charset="0"/>
              </a:rPr>
              <a:t>recursive method</a:t>
            </a:r>
            <a:endParaRPr lang="en-CA" dirty="0">
              <a:solidFill>
                <a:srgbClr val="FF0000"/>
              </a:solidFill>
              <a:latin typeface="+mn-lt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an element  in the list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often useful to ask if a list contains a particular element</a:t>
            </a:r>
          </a:p>
          <a:p>
            <a:r>
              <a:rPr lang="en-US" dirty="0" smtClean="0"/>
              <a:t>worst case: must visit every element of the list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e.g.,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t.contains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('z')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1576436" y="3025751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2946918" y="3030036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4329486" y="3030036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5712054" y="3030036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'a'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7094622" y="3037290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's'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2211941" y="3221956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3594509" y="3224799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4977076" y="3201888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6359645" y="3204731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2154334" y="3170035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Oval 15"/>
          <p:cNvSpPr/>
          <p:nvPr/>
        </p:nvSpPr>
        <p:spPr>
          <a:xfrm>
            <a:off x="3536902" y="3170035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Oval 16"/>
          <p:cNvSpPr/>
          <p:nvPr/>
        </p:nvSpPr>
        <p:spPr>
          <a:xfrm>
            <a:off x="4919469" y="3170035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Oval 17"/>
          <p:cNvSpPr/>
          <p:nvPr/>
        </p:nvSpPr>
        <p:spPr>
          <a:xfrm>
            <a:off x="6302038" y="3144281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Oval 18"/>
          <p:cNvSpPr/>
          <p:nvPr/>
        </p:nvSpPr>
        <p:spPr>
          <a:xfrm>
            <a:off x="7728299" y="3152810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an element  in the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contains can be solved recursively</a:t>
            </a:r>
          </a:p>
          <a:p>
            <a:pPr lvl="1"/>
            <a:r>
              <a:rPr lang="en-US" dirty="0" smtClean="0"/>
              <a:t>base case: found the character we are looking for</a:t>
            </a:r>
          </a:p>
          <a:p>
            <a:pPr lvl="2"/>
            <a:r>
              <a:rPr lang="en-US" dirty="0" smtClean="0"/>
              <a:t>i.e., node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data</a:t>
            </a:r>
            <a:r>
              <a:rPr lang="en-US" dirty="0" smtClean="0"/>
              <a:t> is equal to the character we are searching for</a:t>
            </a:r>
          </a:p>
          <a:p>
            <a:pPr lvl="3"/>
            <a:r>
              <a:rPr lang="en-US" dirty="0" smtClean="0"/>
              <a:t>return true</a:t>
            </a:r>
          </a:p>
          <a:p>
            <a:pPr lvl="1"/>
            <a:r>
              <a:rPr lang="en-US" dirty="0" smtClean="0"/>
              <a:t>base case: at the end of the list</a:t>
            </a:r>
          </a:p>
          <a:p>
            <a:pPr lvl="2"/>
            <a:r>
              <a:rPr lang="en-US" dirty="0" smtClean="0"/>
              <a:t>i.e., node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next</a:t>
            </a:r>
            <a:r>
              <a:rPr lang="en-US" dirty="0" smtClean="0"/>
              <a:t> is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dirty="0" smtClean="0"/>
              <a:t> </a:t>
            </a:r>
          </a:p>
          <a:p>
            <a:pPr lvl="3"/>
            <a:r>
              <a:rPr lang="en-US" dirty="0" smtClean="0"/>
              <a:t>return false</a:t>
            </a:r>
          </a:p>
          <a:p>
            <a:pPr lvl="1"/>
            <a:r>
              <a:rPr lang="en-US" dirty="0" smtClean="0"/>
              <a:t>recursive case: have not found the character we are searching for and not at the end of the list</a:t>
            </a:r>
          </a:p>
          <a:p>
            <a:pPr lvl="2"/>
            <a:r>
              <a:rPr lang="en-US" dirty="0" smtClean="0"/>
              <a:t>search the </a:t>
            </a:r>
            <a:r>
              <a:rPr lang="en-US" dirty="0" err="1" smtClean="0"/>
              <a:t>sublist</a:t>
            </a:r>
            <a:r>
              <a:rPr lang="en-US" dirty="0" smtClean="0"/>
              <a:t> starting at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node.next</a:t>
            </a:r>
            <a:r>
              <a:rPr lang="en-US" dirty="0" smtClean="0"/>
              <a:t> </a:t>
            </a:r>
          </a:p>
          <a:p>
            <a:pPr lvl="3"/>
            <a:r>
              <a:rPr lang="en-US" dirty="0" smtClean="0"/>
              <a:t>return result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/**</a:t>
            </a:r>
          </a:p>
          <a:p>
            <a:r>
              <a:rPr lang="en-US" dirty="0" smtClean="0"/>
              <a:t> * Returns &lt;code&gt;true&lt;/code&gt; if this list contains the specified element.</a:t>
            </a:r>
          </a:p>
          <a:p>
            <a:r>
              <a:rPr lang="en-US" dirty="0" smtClean="0"/>
              <a:t> * </a:t>
            </a:r>
          </a:p>
          <a:p>
            <a:r>
              <a:rPr lang="en-US" dirty="0" smtClean="0"/>
              <a:t> * @</a:t>
            </a:r>
            <a:r>
              <a:rPr lang="en-US" dirty="0" err="1" smtClean="0"/>
              <a:t>param</a:t>
            </a:r>
            <a:r>
              <a:rPr lang="en-US" dirty="0" smtClean="0"/>
              <a:t> c element to search for</a:t>
            </a:r>
          </a:p>
          <a:p>
            <a:r>
              <a:rPr lang="en-US" dirty="0" smtClean="0"/>
              <a:t> * @return &lt;code&gt;true&lt;/code&gt; if this list contains the</a:t>
            </a:r>
          </a:p>
          <a:p>
            <a:r>
              <a:rPr lang="en-US" dirty="0" smtClean="0"/>
              <a:t> * specified element</a:t>
            </a:r>
          </a:p>
          <a:p>
            <a:r>
              <a:rPr lang="en-US" dirty="0" smtClean="0"/>
              <a:t> */</a:t>
            </a:r>
          </a:p>
          <a:p>
            <a:r>
              <a:rPr lang="en-US" dirty="0" smtClean="0"/>
              <a:t>public </a:t>
            </a:r>
            <a:r>
              <a:rPr lang="en-US" dirty="0" err="1" smtClean="0"/>
              <a:t>boolean</a:t>
            </a:r>
            <a:r>
              <a:rPr lang="en-US" dirty="0" smtClean="0"/>
              <a:t> contains(char c) {</a:t>
            </a:r>
          </a:p>
          <a:p>
            <a:r>
              <a:rPr lang="en-US" dirty="0" smtClean="0"/>
              <a:t>  if (</a:t>
            </a:r>
            <a:r>
              <a:rPr lang="en-US" dirty="0" err="1" smtClean="0"/>
              <a:t>this.size</a:t>
            </a:r>
            <a:r>
              <a:rPr lang="en-US" dirty="0" smtClean="0"/>
              <a:t> == 0) {</a:t>
            </a:r>
          </a:p>
          <a:p>
            <a:r>
              <a:rPr lang="en-US" dirty="0" smtClean="0"/>
              <a:t>      return false;</a:t>
            </a:r>
          </a:p>
          <a:p>
            <a:r>
              <a:rPr lang="en-US" dirty="0" smtClean="0"/>
              <a:t>    }</a:t>
            </a:r>
          </a:p>
          <a:p>
            <a:r>
              <a:rPr lang="en-US" dirty="0" smtClean="0"/>
              <a:t>  return </a:t>
            </a:r>
            <a:r>
              <a:rPr lang="en-US" dirty="0" err="1" smtClean="0">
                <a:solidFill>
                  <a:srgbClr val="FF0000"/>
                </a:solidFill>
              </a:rPr>
              <a:t>LinkedList.contains</a:t>
            </a:r>
            <a:r>
              <a:rPr lang="en-US" dirty="0" smtClean="0">
                <a:solidFill>
                  <a:srgbClr val="FF0000"/>
                </a:solidFill>
              </a:rPr>
              <a:t>(c, </a:t>
            </a:r>
            <a:r>
              <a:rPr lang="en-US" dirty="0" err="1" smtClean="0">
                <a:solidFill>
                  <a:srgbClr val="FF0000"/>
                </a:solidFill>
              </a:rPr>
              <a:t>this.head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530638" y="4696354"/>
            <a:ext cx="1913409" cy="3693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+mn-lt"/>
                <a:cs typeface="Courier New" panose="02070309020205020404" pitchFamily="49" charset="0"/>
              </a:rPr>
              <a:t>recursive method</a:t>
            </a:r>
            <a:endParaRPr lang="en-CA" dirty="0">
              <a:solidFill>
                <a:srgbClr val="FF0000"/>
              </a:solidFill>
              <a:latin typeface="+mn-lt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/**</a:t>
            </a:r>
          </a:p>
          <a:p>
            <a:r>
              <a:rPr lang="en-US" dirty="0" smtClean="0"/>
              <a:t> * Returns &lt;code&gt;true&lt;/code&gt; if this list contains the specified element.</a:t>
            </a:r>
          </a:p>
          <a:p>
            <a:r>
              <a:rPr lang="en-US" dirty="0" smtClean="0"/>
              <a:t> * </a:t>
            </a:r>
          </a:p>
          <a:p>
            <a:r>
              <a:rPr lang="en-US" dirty="0" smtClean="0"/>
              <a:t> * @</a:t>
            </a:r>
            <a:r>
              <a:rPr lang="en-US" dirty="0" err="1" smtClean="0"/>
              <a:t>param</a:t>
            </a:r>
            <a:r>
              <a:rPr lang="en-US" dirty="0" smtClean="0"/>
              <a:t> c element to search for</a:t>
            </a:r>
          </a:p>
          <a:p>
            <a:r>
              <a:rPr lang="en-US" dirty="0" smtClean="0"/>
              <a:t> * @</a:t>
            </a:r>
            <a:r>
              <a:rPr lang="en-US" dirty="0" err="1" smtClean="0"/>
              <a:t>param</a:t>
            </a:r>
            <a:r>
              <a:rPr lang="en-US" dirty="0" smtClean="0"/>
              <a:t> node the node at the head of the current </a:t>
            </a:r>
            <a:r>
              <a:rPr lang="en-US" dirty="0" err="1" smtClean="0"/>
              <a:t>sublist</a:t>
            </a:r>
            <a:endParaRPr lang="en-US" dirty="0" smtClean="0"/>
          </a:p>
          <a:p>
            <a:r>
              <a:rPr lang="en-US" dirty="0" smtClean="0"/>
              <a:t> * @return &lt;code&gt;true&lt;/code&gt; if this list contains the</a:t>
            </a:r>
          </a:p>
          <a:p>
            <a:r>
              <a:rPr lang="en-US" dirty="0" smtClean="0"/>
              <a:t> * specified element</a:t>
            </a:r>
          </a:p>
          <a:p>
            <a:r>
              <a:rPr lang="en-US" dirty="0" smtClean="0"/>
              <a:t> */</a:t>
            </a:r>
          </a:p>
          <a:p>
            <a:r>
              <a:rPr lang="en-US" dirty="0" smtClean="0"/>
              <a:t>private static </a:t>
            </a:r>
            <a:r>
              <a:rPr lang="en-US" dirty="0" err="1" smtClean="0"/>
              <a:t>boolean</a:t>
            </a:r>
            <a:r>
              <a:rPr lang="en-US" dirty="0" smtClean="0"/>
              <a:t> contains(char c, Node </a:t>
            </a:r>
            <a:r>
              <a:rPr lang="en-US" dirty="0" err="1" smtClean="0"/>
              <a:t>node</a:t>
            </a:r>
            <a:r>
              <a:rPr lang="en-US" dirty="0" smtClean="0"/>
              <a:t>) {</a:t>
            </a:r>
          </a:p>
          <a:p>
            <a:r>
              <a:rPr lang="en-US" dirty="0" smtClean="0"/>
              <a:t>  if (</a:t>
            </a:r>
            <a:r>
              <a:rPr lang="en-US" dirty="0" err="1" smtClean="0"/>
              <a:t>node.data</a:t>
            </a:r>
            <a:r>
              <a:rPr lang="en-US" dirty="0" smtClean="0"/>
              <a:t> == c) {</a:t>
            </a:r>
          </a:p>
          <a:p>
            <a:r>
              <a:rPr lang="en-US" dirty="0" smtClean="0"/>
              <a:t>    return true;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if (</a:t>
            </a:r>
            <a:r>
              <a:rPr lang="en-US" dirty="0" err="1" smtClean="0"/>
              <a:t>node.next</a:t>
            </a:r>
            <a:r>
              <a:rPr lang="en-US" dirty="0" smtClean="0"/>
              <a:t> == null) {</a:t>
            </a:r>
          </a:p>
          <a:p>
            <a:r>
              <a:rPr lang="en-US" dirty="0" smtClean="0"/>
              <a:t>    return false;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return </a:t>
            </a:r>
            <a:r>
              <a:rPr lang="en-US" dirty="0" err="1" smtClean="0"/>
              <a:t>LinkedList.contains</a:t>
            </a:r>
            <a:r>
              <a:rPr lang="en-US" dirty="0" smtClean="0"/>
              <a:t>(c, </a:t>
            </a:r>
            <a:r>
              <a:rPr lang="en-US" dirty="0" err="1" smtClean="0"/>
              <a:t>node.next</a:t>
            </a:r>
            <a:r>
              <a:rPr lang="en-US" dirty="0" smtClean="0"/>
              <a:t>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an element  in the list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closely related to contains is finding the index of an element in the list</a:t>
            </a:r>
          </a:p>
          <a:p>
            <a:r>
              <a:rPr lang="en-US" dirty="0" smtClean="0"/>
              <a:t>worst case: must visit every element of the list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e.g.,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t.indexOf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('s')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1576436" y="3025751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2946918" y="3030036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4329486" y="3030036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5712054" y="3030036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'a'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7094622" y="3037290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's'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2211941" y="3221956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3594509" y="3224799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4977076" y="3201888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6359645" y="3204731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2154334" y="3170035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Oval 15"/>
          <p:cNvSpPr/>
          <p:nvPr/>
        </p:nvSpPr>
        <p:spPr>
          <a:xfrm>
            <a:off x="3536902" y="3170035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Oval 16"/>
          <p:cNvSpPr/>
          <p:nvPr/>
        </p:nvSpPr>
        <p:spPr>
          <a:xfrm>
            <a:off x="4919469" y="3170035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Oval 17"/>
          <p:cNvSpPr/>
          <p:nvPr/>
        </p:nvSpPr>
        <p:spPr>
          <a:xfrm>
            <a:off x="6302038" y="3144281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Oval 18"/>
          <p:cNvSpPr/>
          <p:nvPr/>
        </p:nvSpPr>
        <p:spPr>
          <a:xfrm>
            <a:off x="7728299" y="3152810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data structures (and algorithms) are one of the foundational elements of computer science</a:t>
            </a:r>
          </a:p>
          <a:p>
            <a:r>
              <a:rPr lang="en-US" dirty="0" smtClean="0"/>
              <a:t>a data structure is a way to organize and store data so that it can be used efficiently</a:t>
            </a:r>
          </a:p>
          <a:p>
            <a:pPr lvl="1"/>
            <a:r>
              <a:rPr lang="en-US" dirty="0" smtClean="0"/>
              <a:t>list – sequence of elements</a:t>
            </a:r>
          </a:p>
          <a:p>
            <a:pPr lvl="1"/>
            <a:r>
              <a:rPr lang="en-US" dirty="0" smtClean="0"/>
              <a:t>set – a group of unique elements</a:t>
            </a:r>
          </a:p>
          <a:p>
            <a:pPr lvl="1"/>
            <a:r>
              <a:rPr lang="en-US" dirty="0" smtClean="0"/>
              <a:t>map – access elements using a key</a:t>
            </a:r>
          </a:p>
          <a:p>
            <a:pPr lvl="1"/>
            <a:r>
              <a:rPr lang="en-US" dirty="0" smtClean="0">
                <a:hlinkClick r:id="rId2"/>
              </a:rPr>
              <a:t>many more...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an element  in the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indexOf</a:t>
            </a:r>
            <a:r>
              <a:rPr lang="en-US" dirty="0" smtClean="0"/>
              <a:t> can be solved recursively</a:t>
            </a:r>
          </a:p>
          <a:p>
            <a:pPr lvl="1"/>
            <a:r>
              <a:rPr lang="en-US" dirty="0" smtClean="0"/>
              <a:t>base case: found the character we are looking for</a:t>
            </a:r>
          </a:p>
          <a:p>
            <a:pPr lvl="2"/>
            <a:r>
              <a:rPr lang="en-US" dirty="0" smtClean="0"/>
              <a:t>i.e., node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data</a:t>
            </a:r>
            <a:r>
              <a:rPr lang="en-US" dirty="0" smtClean="0"/>
              <a:t> is equal to the character we are searching for</a:t>
            </a:r>
          </a:p>
          <a:p>
            <a:pPr lvl="3"/>
            <a:r>
              <a:rPr lang="en-US" dirty="0" smtClean="0"/>
              <a:t>return 0</a:t>
            </a:r>
          </a:p>
          <a:p>
            <a:pPr lvl="1"/>
            <a:r>
              <a:rPr lang="en-US" dirty="0" smtClean="0"/>
              <a:t>base case: at the end of the list</a:t>
            </a:r>
          </a:p>
          <a:p>
            <a:pPr lvl="2"/>
            <a:r>
              <a:rPr lang="en-US" dirty="0" smtClean="0"/>
              <a:t>i.e., node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next</a:t>
            </a:r>
            <a:r>
              <a:rPr lang="en-US" dirty="0" smtClean="0"/>
              <a:t> is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dirty="0" smtClean="0"/>
              <a:t> </a:t>
            </a:r>
          </a:p>
          <a:p>
            <a:pPr lvl="3"/>
            <a:r>
              <a:rPr lang="en-US" dirty="0" smtClean="0"/>
              <a:t>return -1</a:t>
            </a:r>
          </a:p>
          <a:p>
            <a:pPr lvl="1"/>
            <a:r>
              <a:rPr lang="en-US" dirty="0" smtClean="0"/>
              <a:t>recursive case: have not found the character we are searching for and not at the end of the list</a:t>
            </a:r>
          </a:p>
          <a:p>
            <a:pPr lvl="2"/>
            <a:r>
              <a:rPr lang="en-US" dirty="0" smtClean="0"/>
              <a:t>search the </a:t>
            </a:r>
            <a:r>
              <a:rPr lang="en-US" dirty="0" err="1" smtClean="0"/>
              <a:t>sublist</a:t>
            </a:r>
            <a:r>
              <a:rPr lang="en-US" dirty="0" smtClean="0"/>
              <a:t> starting at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node.next</a:t>
            </a:r>
            <a:r>
              <a:rPr lang="en-US" dirty="0" smtClean="0"/>
              <a:t> </a:t>
            </a:r>
          </a:p>
          <a:p>
            <a:pPr lvl="3"/>
            <a:r>
              <a:rPr lang="en-US" dirty="0" smtClean="0"/>
              <a:t>return 1 + result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/**</a:t>
            </a:r>
          </a:p>
          <a:p>
            <a:r>
              <a:rPr lang="en-US" dirty="0" smtClean="0"/>
              <a:t> * Returns the index of the first occurrence of the</a:t>
            </a:r>
          </a:p>
          <a:p>
            <a:r>
              <a:rPr lang="en-US" dirty="0" smtClean="0"/>
              <a:t> * specified element in this list, or -1 if this list</a:t>
            </a:r>
          </a:p>
          <a:p>
            <a:r>
              <a:rPr lang="en-US" dirty="0" smtClean="0"/>
              <a:t> * does not contain the element.</a:t>
            </a:r>
          </a:p>
          <a:p>
            <a:r>
              <a:rPr lang="en-US" dirty="0" smtClean="0"/>
              <a:t> * </a:t>
            </a:r>
          </a:p>
          <a:p>
            <a:r>
              <a:rPr lang="en-US" dirty="0" smtClean="0"/>
              <a:t> * @</a:t>
            </a:r>
            <a:r>
              <a:rPr lang="en-US" dirty="0" err="1" smtClean="0"/>
              <a:t>param</a:t>
            </a:r>
            <a:r>
              <a:rPr lang="en-US" dirty="0" smtClean="0"/>
              <a:t> c</a:t>
            </a:r>
          </a:p>
          <a:p>
            <a:r>
              <a:rPr lang="en-US" dirty="0" smtClean="0"/>
              <a:t> *          element to search for</a:t>
            </a:r>
          </a:p>
          <a:p>
            <a:r>
              <a:rPr lang="en-US" dirty="0" smtClean="0"/>
              <a:t> * @return the index of the first occurrence of the</a:t>
            </a:r>
          </a:p>
          <a:p>
            <a:r>
              <a:rPr lang="en-US" dirty="0" smtClean="0"/>
              <a:t> *         specified element in this list, or -1 if this</a:t>
            </a:r>
          </a:p>
          <a:p>
            <a:r>
              <a:rPr lang="en-US" dirty="0" smtClean="0"/>
              <a:t> *         list does not contain the element</a:t>
            </a:r>
          </a:p>
          <a:p>
            <a:r>
              <a:rPr lang="en-US" dirty="0" smtClean="0"/>
              <a:t> */</a:t>
            </a:r>
          </a:p>
          <a:p>
            <a:r>
              <a:rPr lang="en-US" dirty="0" smtClean="0"/>
              <a:t>public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indexOf</a:t>
            </a:r>
            <a:r>
              <a:rPr lang="en-US" dirty="0" smtClean="0"/>
              <a:t>(char c) {</a:t>
            </a:r>
          </a:p>
          <a:p>
            <a:r>
              <a:rPr lang="en-US" dirty="0" smtClean="0"/>
              <a:t>  if (</a:t>
            </a:r>
            <a:r>
              <a:rPr lang="en-US" dirty="0" err="1" smtClean="0"/>
              <a:t>this.size</a:t>
            </a:r>
            <a:r>
              <a:rPr lang="en-US" dirty="0" smtClean="0"/>
              <a:t> == 0) {</a:t>
            </a:r>
          </a:p>
          <a:p>
            <a:r>
              <a:rPr lang="en-US" dirty="0" smtClean="0"/>
              <a:t>    return -1;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return </a:t>
            </a:r>
            <a:r>
              <a:rPr lang="en-US" dirty="0" err="1" smtClean="0">
                <a:solidFill>
                  <a:srgbClr val="FF0000"/>
                </a:solidFill>
              </a:rPr>
              <a:t>LinkedList.indexOf</a:t>
            </a:r>
            <a:r>
              <a:rPr lang="en-US" dirty="0" smtClean="0">
                <a:solidFill>
                  <a:srgbClr val="FF0000"/>
                </a:solidFill>
              </a:rPr>
              <a:t>(c, </a:t>
            </a:r>
            <a:r>
              <a:rPr lang="en-US" dirty="0" err="1" smtClean="0">
                <a:solidFill>
                  <a:srgbClr val="FF0000"/>
                </a:solidFill>
              </a:rPr>
              <a:t>this.head</a:t>
            </a:r>
            <a:r>
              <a:rPr lang="en-US" dirty="0" smtClean="0">
                <a:solidFill>
                  <a:srgbClr val="FF0000"/>
                </a:solidFill>
              </a:rPr>
              <a:t>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530638" y="5099603"/>
            <a:ext cx="1913409" cy="3693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+mn-lt"/>
                <a:cs typeface="Courier New" panose="02070309020205020404" pitchFamily="49" charset="0"/>
              </a:rPr>
              <a:t>recursive method</a:t>
            </a:r>
            <a:endParaRPr lang="en-CA" dirty="0">
              <a:solidFill>
                <a:srgbClr val="FF0000"/>
              </a:solidFill>
              <a:latin typeface="+mn-lt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// returns the index of the node containing c relative to node n</a:t>
            </a:r>
          </a:p>
          <a:p>
            <a:endParaRPr lang="en-US" dirty="0" smtClean="0"/>
          </a:p>
          <a:p>
            <a:r>
              <a:rPr lang="en-US" dirty="0" smtClean="0"/>
              <a:t>private static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indexOf</a:t>
            </a:r>
            <a:r>
              <a:rPr lang="en-US" dirty="0" smtClean="0"/>
              <a:t>(char c, Node n) {</a:t>
            </a:r>
          </a:p>
          <a:p>
            <a:r>
              <a:rPr lang="en-US" dirty="0" smtClean="0"/>
              <a:t>  if (</a:t>
            </a:r>
            <a:r>
              <a:rPr lang="en-US" dirty="0" err="1" smtClean="0"/>
              <a:t>n.data</a:t>
            </a:r>
            <a:r>
              <a:rPr lang="en-US" dirty="0" smtClean="0"/>
              <a:t> == c) {</a:t>
            </a:r>
          </a:p>
          <a:p>
            <a:r>
              <a:rPr lang="en-US" dirty="0" smtClean="0"/>
              <a:t>    return 0;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if (</a:t>
            </a:r>
            <a:r>
              <a:rPr lang="en-US" dirty="0" err="1" smtClean="0"/>
              <a:t>n.next</a:t>
            </a:r>
            <a:r>
              <a:rPr lang="en-US" dirty="0" smtClean="0"/>
              <a:t> == null) {</a:t>
            </a:r>
          </a:p>
          <a:p>
            <a:r>
              <a:rPr lang="en-US" dirty="0" smtClean="0"/>
              <a:t>    return -1;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LinkedList.indexOf</a:t>
            </a:r>
            <a:r>
              <a:rPr lang="en-US" dirty="0" smtClean="0"/>
              <a:t>(c, </a:t>
            </a:r>
            <a:r>
              <a:rPr lang="en-US" dirty="0" err="1" smtClean="0"/>
              <a:t>n.next</a:t>
            </a:r>
            <a:r>
              <a:rPr lang="en-US" dirty="0" smtClean="0"/>
              <a:t>);</a:t>
            </a:r>
          </a:p>
          <a:p>
            <a:r>
              <a:rPr lang="en-US" dirty="0" smtClean="0"/>
              <a:t>  if (</a:t>
            </a:r>
            <a:r>
              <a:rPr lang="en-US" dirty="0" err="1" smtClean="0"/>
              <a:t>i</a:t>
            </a:r>
            <a:r>
              <a:rPr lang="en-US" dirty="0" smtClean="0"/>
              <a:t> == -1) {</a:t>
            </a:r>
          </a:p>
          <a:p>
            <a:r>
              <a:rPr lang="en-US" dirty="0" smtClean="0"/>
              <a:t>    return -1;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return 1 + </a:t>
            </a:r>
            <a:r>
              <a:rPr lang="en-US" dirty="0" err="1" smtClean="0"/>
              <a:t>i</a:t>
            </a:r>
            <a:r>
              <a:rPr lang="en-US" dirty="0" smtClean="0"/>
              <a:t>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Singly Linked List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data structure made up of a sequence of nodes</a:t>
            </a:r>
          </a:p>
          <a:p>
            <a:pPr>
              <a:defRPr/>
            </a:pPr>
            <a:r>
              <a:rPr lang="en-CA" dirty="0" smtClean="0"/>
              <a:t>each node has </a:t>
            </a:r>
          </a:p>
          <a:p>
            <a:pPr lvl="1">
              <a:defRPr/>
            </a:pPr>
            <a:r>
              <a:rPr lang="en-CA" dirty="0" smtClean="0"/>
              <a:t>some data</a:t>
            </a:r>
          </a:p>
          <a:p>
            <a:pPr lvl="1">
              <a:defRPr/>
            </a:pPr>
            <a:r>
              <a:rPr lang="en-CA" dirty="0" smtClean="0"/>
              <a:t>a field that contains a reference (a </a:t>
            </a:r>
            <a:r>
              <a:rPr lang="en-CA" i="1" dirty="0" smtClean="0"/>
              <a:t>link</a:t>
            </a:r>
            <a:r>
              <a:rPr lang="en-CA" dirty="0" smtClean="0"/>
              <a:t>) to the </a:t>
            </a:r>
            <a:r>
              <a:rPr lang="en-CA" b="1" dirty="0" smtClean="0"/>
              <a:t>next</a:t>
            </a:r>
            <a:r>
              <a:rPr lang="en-CA" dirty="0" smtClean="0"/>
              <a:t> node in the sequence</a:t>
            </a:r>
          </a:p>
          <a:p>
            <a:pPr>
              <a:defRPr/>
            </a:pPr>
            <a:r>
              <a:rPr lang="en-CA" dirty="0" smtClean="0"/>
              <a:t>suppose we have a linked list that holds characters; a picture of our linked list would be: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EC515-8DE5-4B4C-B869-A6C912E60BC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7413" name="TextBox 4"/>
          <p:cNvSpPr txBox="1">
            <a:spLocks noChangeArrowheads="1"/>
          </p:cNvSpPr>
          <p:nvPr/>
        </p:nvSpPr>
        <p:spPr bwMode="auto">
          <a:xfrm>
            <a:off x="1576436" y="4909869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484600" y="5789516"/>
            <a:ext cx="4572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941800" y="5618066"/>
            <a:ext cx="572593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 smtClean="0">
                <a:solidFill>
                  <a:srgbClr val="0070C0"/>
                </a:solidFill>
                <a:latin typeface="+mn-lt"/>
              </a:rPr>
              <a:t>link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2946918" y="4914154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4329486" y="4914154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5712054" y="4914154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'a'</a:t>
            </a:r>
            <a:endParaRPr lang="en-CA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7094622" y="4921408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's'</a:t>
            </a:r>
            <a:endParaRPr lang="en-CA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2211941" y="5106074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3594509" y="5108917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4977076" y="5086006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6359645" y="5088849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2154334" y="5054153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Oval 25"/>
          <p:cNvSpPr/>
          <p:nvPr/>
        </p:nvSpPr>
        <p:spPr>
          <a:xfrm>
            <a:off x="3536902" y="5054153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Oval 26"/>
          <p:cNvSpPr/>
          <p:nvPr/>
        </p:nvSpPr>
        <p:spPr>
          <a:xfrm>
            <a:off x="4919469" y="5054153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Oval 27"/>
          <p:cNvSpPr/>
          <p:nvPr/>
        </p:nvSpPr>
        <p:spPr>
          <a:xfrm>
            <a:off x="6302038" y="5028399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Oval 28"/>
          <p:cNvSpPr/>
          <p:nvPr/>
        </p:nvSpPr>
        <p:spPr>
          <a:xfrm>
            <a:off x="7728299" y="503692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TextBox 5"/>
          <p:cNvSpPr txBox="1"/>
          <p:nvPr/>
        </p:nvSpPr>
        <p:spPr>
          <a:xfrm>
            <a:off x="7417856" y="5390295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null</a:t>
            </a:r>
            <a:endParaRPr lang="en-CA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692275" y="4293105"/>
            <a:ext cx="686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+mn-lt"/>
                <a:cs typeface="Courier New" pitchFamily="49" charset="0"/>
              </a:rPr>
              <a:t>node</a:t>
            </a:r>
            <a:endParaRPr lang="en-CA" dirty="0">
              <a:latin typeface="+mn-lt"/>
              <a:cs typeface="Courier New" pitchFamily="49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576436" y="5363948"/>
            <a:ext cx="619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+mn-lt"/>
                <a:cs typeface="Courier New" pitchFamily="49" charset="0"/>
              </a:rPr>
              <a:t>data</a:t>
            </a:r>
            <a:endParaRPr lang="en-CA" dirty="0">
              <a:solidFill>
                <a:srgbClr val="FF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31" name="Right Brace 30"/>
          <p:cNvSpPr/>
          <p:nvPr/>
        </p:nvSpPr>
        <p:spPr>
          <a:xfrm rot="16200000">
            <a:off x="1922079" y="4350712"/>
            <a:ext cx="172821" cy="748891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Singly Linked List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US" dirty="0" smtClean="0"/>
              <a:t>the first node of the list is called the </a:t>
            </a:r>
            <a:r>
              <a:rPr lang="en-US" i="1" dirty="0" smtClean="0"/>
              <a:t>head</a:t>
            </a:r>
            <a:r>
              <a:rPr lang="en-US" dirty="0" smtClean="0"/>
              <a:t> node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EC515-8DE5-4B4C-B869-A6C912E60BC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7413" name="TextBox 4"/>
          <p:cNvSpPr txBox="1">
            <a:spLocks noChangeArrowheads="1"/>
          </p:cNvSpPr>
          <p:nvPr/>
        </p:nvSpPr>
        <p:spPr bwMode="auto">
          <a:xfrm>
            <a:off x="1576436" y="1856698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484600" y="2736345"/>
            <a:ext cx="4572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941800" y="2564895"/>
            <a:ext cx="572593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 smtClean="0">
                <a:solidFill>
                  <a:srgbClr val="0070C0"/>
                </a:solidFill>
                <a:latin typeface="+mn-lt"/>
              </a:rPr>
              <a:t>link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2946918" y="186098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4329486" y="186098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5712054" y="186098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'a'</a:t>
            </a:r>
            <a:endParaRPr lang="en-CA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7094622" y="186823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's'</a:t>
            </a:r>
            <a:endParaRPr lang="en-CA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2211941" y="2052903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3594509" y="2055746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4977076" y="2032835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6359645" y="2035678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2154334" y="200098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Oval 25"/>
          <p:cNvSpPr/>
          <p:nvPr/>
        </p:nvSpPr>
        <p:spPr>
          <a:xfrm>
            <a:off x="3536902" y="200098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Oval 26"/>
          <p:cNvSpPr/>
          <p:nvPr/>
        </p:nvSpPr>
        <p:spPr>
          <a:xfrm>
            <a:off x="4919469" y="200098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Oval 27"/>
          <p:cNvSpPr/>
          <p:nvPr/>
        </p:nvSpPr>
        <p:spPr>
          <a:xfrm>
            <a:off x="6302038" y="197522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Oval 28"/>
          <p:cNvSpPr/>
          <p:nvPr/>
        </p:nvSpPr>
        <p:spPr>
          <a:xfrm>
            <a:off x="7728299" y="1983757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TextBox 5"/>
          <p:cNvSpPr txBox="1"/>
          <p:nvPr/>
        </p:nvSpPr>
        <p:spPr>
          <a:xfrm>
            <a:off x="7417856" y="2337124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null</a:t>
            </a:r>
            <a:endParaRPr lang="en-CA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403615" y="1239934"/>
            <a:ext cx="1229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+mn-lt"/>
                <a:cs typeface="Courier New" pitchFamily="49" charset="0"/>
              </a:rPr>
              <a:t>head node</a:t>
            </a:r>
            <a:endParaRPr lang="en-CA" dirty="0">
              <a:latin typeface="+mn-lt"/>
              <a:cs typeface="Courier New" pitchFamily="49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576436" y="2310777"/>
            <a:ext cx="619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+mn-lt"/>
                <a:cs typeface="Courier New" pitchFamily="49" charset="0"/>
              </a:rPr>
              <a:t>data</a:t>
            </a:r>
            <a:endParaRPr lang="en-CA" dirty="0">
              <a:solidFill>
                <a:srgbClr val="FF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31" name="Right Brace 30"/>
          <p:cNvSpPr/>
          <p:nvPr/>
        </p:nvSpPr>
        <p:spPr>
          <a:xfrm rot="16200000">
            <a:off x="1922079" y="1297541"/>
            <a:ext cx="172821" cy="748891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86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UML Class Diagram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67BE0B-0CEE-4641-91FF-C9F92387330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7505741"/>
              </p:ext>
            </p:extLst>
          </p:nvPr>
        </p:nvGraphicFramePr>
        <p:xfrm>
          <a:off x="2571750" y="1873611"/>
          <a:ext cx="3505200" cy="1482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</a:tblGrid>
              <a:tr h="370681"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LinkedList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00" marB="4570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CA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 size</a:t>
                      </a:r>
                      <a:r>
                        <a:rPr lang="en-CA" sz="18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: </a:t>
                      </a:r>
                      <a:r>
                        <a:rPr lang="en-CA" sz="1800" b="1" baseline="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00" marB="4570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CA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 head : Node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00" marB="4570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CA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00" marB="4570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7291332"/>
              </p:ext>
            </p:extLst>
          </p:nvPr>
        </p:nvGraphicFramePr>
        <p:xfrm>
          <a:off x="2555755" y="4408319"/>
          <a:ext cx="3505200" cy="1482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</a:tblGrid>
              <a:tr h="370681"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Node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00" marB="4570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CA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 data</a:t>
                      </a:r>
                      <a:r>
                        <a:rPr lang="en-CA" sz="18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: char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00" marB="4570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 next : Node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00" marB="4570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CA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00" marB="4570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6588245" y="505415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7223750" y="5250358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7166143" y="5198437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TextBox 9"/>
          <p:cNvSpPr txBox="1"/>
          <p:nvPr/>
        </p:nvSpPr>
        <p:spPr>
          <a:xfrm>
            <a:off x="6704084" y="4437389"/>
            <a:ext cx="759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endParaRPr lang="en-CA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88245" y="5508232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</a:t>
            </a:r>
            <a:endParaRPr lang="en-CA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Right Brace 11"/>
          <p:cNvSpPr/>
          <p:nvPr/>
        </p:nvSpPr>
        <p:spPr>
          <a:xfrm rot="16200000">
            <a:off x="6933888" y="4494996"/>
            <a:ext cx="172821" cy="748891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984705" y="5071378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</a:t>
            </a:r>
            <a:endParaRPr lang="en-CA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nodes are implementation details that the client does not need to know </a:t>
            </a:r>
            <a:r>
              <a:rPr lang="en-US" dirty="0" smtClean="0"/>
              <a:t>about</a:t>
            </a:r>
          </a:p>
          <a:p>
            <a:r>
              <a:rPr lang="en-US" dirty="0" smtClean="0"/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LinkedList</a:t>
            </a:r>
            <a:r>
              <a:rPr lang="en-US" dirty="0" smtClean="0"/>
              <a:t> needs to be able to create nodes</a:t>
            </a:r>
          </a:p>
          <a:p>
            <a:pPr lvl="1"/>
            <a:r>
              <a:rPr lang="en-US" dirty="0" smtClean="0"/>
              <a:t>i.e., needs access to a constructor</a:t>
            </a:r>
            <a:endParaRPr lang="en-US" dirty="0" smtClean="0"/>
          </a:p>
          <a:p>
            <a:r>
              <a:rPr lang="en-US" dirty="0" smtClean="0"/>
              <a:t>if we create a separate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n-US" dirty="0" smtClean="0"/>
              <a:t> class other clients can create nodes</a:t>
            </a:r>
          </a:p>
          <a:p>
            <a:pPr lvl="1"/>
            <a:r>
              <a:rPr lang="en-US" dirty="0" smtClean="0"/>
              <a:t>no way to hide the constructor from every client except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LinkedList</a:t>
            </a:r>
            <a:r>
              <a:rPr lang="en-US" dirty="0" smtClean="0"/>
              <a:t> </a:t>
            </a:r>
          </a:p>
          <a:p>
            <a:r>
              <a:rPr lang="en-US" dirty="0" smtClean="0"/>
              <a:t>Java allows the implementer to define a class inside of another class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1529A4-9236-4C99-8AE7-13058A65792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375829"/>
            <a:ext cx="3884372" cy="5781131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public class </a:t>
            </a:r>
            <a:r>
              <a:rPr lang="en-US" dirty="0" err="1" smtClean="0"/>
              <a:t>LinkedList</a:t>
            </a:r>
            <a:r>
              <a:rPr lang="en-US" dirty="0" smtClean="0"/>
              <a:t> {</a:t>
            </a:r>
          </a:p>
          <a:p>
            <a:endParaRPr lang="en-US" dirty="0" smtClean="0"/>
          </a:p>
          <a:p>
            <a:r>
              <a:rPr lang="en-US" dirty="0" smtClean="0"/>
              <a:t>  private static class Node {</a:t>
            </a:r>
          </a:p>
          <a:p>
            <a:r>
              <a:rPr lang="en-US" dirty="0" smtClean="0"/>
              <a:t>    private char data;</a:t>
            </a:r>
          </a:p>
          <a:p>
            <a:r>
              <a:rPr lang="en-US" dirty="0" smtClean="0"/>
              <a:t>    private Node next;</a:t>
            </a:r>
          </a:p>
          <a:p>
            <a:endParaRPr lang="en-US" dirty="0" smtClean="0"/>
          </a:p>
          <a:p>
            <a:r>
              <a:rPr lang="en-US" dirty="0" smtClean="0"/>
              <a:t>    public Node(char c) {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this.data</a:t>
            </a:r>
            <a:r>
              <a:rPr lang="en-US" dirty="0" smtClean="0"/>
              <a:t> = c;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this.next</a:t>
            </a:r>
            <a:r>
              <a:rPr lang="en-US" dirty="0" smtClean="0"/>
              <a:t> = null;</a:t>
            </a:r>
          </a:p>
          <a:p>
            <a:r>
              <a:rPr lang="en-US" dirty="0" smtClean="0"/>
              <a:t>    }</a:t>
            </a:r>
          </a:p>
          <a:p>
            <a:r>
              <a:rPr lang="en-US" dirty="0" smtClean="0"/>
              <a:t>  }</a:t>
            </a:r>
          </a:p>
          <a:p>
            <a:endParaRPr lang="en-US" dirty="0" smtClean="0"/>
          </a:p>
          <a:p>
            <a:r>
              <a:rPr lang="en-US" dirty="0" smtClean="0"/>
              <a:t> // ...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802428" y="548649"/>
            <a:ext cx="4090097" cy="564548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n-US" dirty="0" smtClean="0">
                <a:latin typeface="+mn-lt"/>
              </a:rPr>
              <a:t> is an </a:t>
            </a:r>
            <a:r>
              <a:rPr lang="en-US" i="1" dirty="0" smtClean="0">
                <a:latin typeface="+mn-lt"/>
              </a:rPr>
              <a:t>nested class</a:t>
            </a:r>
            <a:r>
              <a:rPr lang="en-US" dirty="0" smtClean="0">
                <a:latin typeface="+mn-lt"/>
              </a:rPr>
              <a:t>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a nested class is a class that is defined inside of another class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a </a:t>
            </a:r>
            <a:r>
              <a:rPr lang="en-US" i="1" dirty="0" smtClean="0">
                <a:latin typeface="+mn-lt"/>
              </a:rPr>
              <a:t>static nested class</a:t>
            </a:r>
            <a:r>
              <a:rPr lang="en-US" dirty="0" smtClean="0">
                <a:latin typeface="+mn-lt"/>
              </a:rPr>
              <a:t> behaves like a regular top-level class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does not have access to private members of the enclosing class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e.g.,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n-US" dirty="0" smtClean="0">
                <a:latin typeface="+mn-lt"/>
              </a:rPr>
              <a:t> does not have access to the private fields of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LinkedList</a:t>
            </a:r>
            <a:r>
              <a:rPr lang="en-US" dirty="0" smtClean="0">
                <a:latin typeface="+mn-lt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a nested class is a member of the enclosing class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LinkedList</a:t>
            </a:r>
            <a:r>
              <a:rPr lang="en-US" dirty="0" smtClean="0">
                <a:latin typeface="+mn-lt"/>
              </a:rPr>
              <a:t> has direct access to private features of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LinkedList constructor</a:t>
            </a:r>
            <a:endParaRPr lang="en-US" smtClean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CA" sz="1600" dirty="0" smtClean="0"/>
          </a:p>
          <a:p>
            <a:endParaRPr lang="en-CA" sz="1600" dirty="0"/>
          </a:p>
          <a:p>
            <a:r>
              <a:rPr lang="en-CA" sz="1600" dirty="0" smtClean="0"/>
              <a:t>/**</a:t>
            </a:r>
            <a:endParaRPr lang="en-CA" sz="1600" dirty="0"/>
          </a:p>
          <a:p>
            <a:r>
              <a:rPr lang="en-CA" sz="1600" dirty="0"/>
              <a:t> * </a:t>
            </a:r>
            <a:r>
              <a:rPr lang="en-CA" sz="1600" dirty="0" smtClean="0"/>
              <a:t>Create </a:t>
            </a:r>
            <a:r>
              <a:rPr lang="en-CA" sz="1600" dirty="0"/>
              <a:t>a linked list of </a:t>
            </a:r>
            <a:r>
              <a:rPr lang="en-CA" sz="1600" dirty="0" smtClean="0"/>
              <a:t>size 0.</a:t>
            </a:r>
            <a:endParaRPr lang="en-CA" sz="1600" dirty="0"/>
          </a:p>
          <a:p>
            <a:r>
              <a:rPr lang="en-CA" sz="1600" dirty="0"/>
              <a:t> * </a:t>
            </a:r>
          </a:p>
          <a:p>
            <a:r>
              <a:rPr lang="en-CA" sz="1600" dirty="0" smtClean="0"/>
              <a:t> */</a:t>
            </a:r>
            <a:endParaRPr lang="en-CA" sz="1600" dirty="0"/>
          </a:p>
          <a:p>
            <a:r>
              <a:rPr lang="en-CA" sz="1600" dirty="0"/>
              <a:t>public </a:t>
            </a:r>
            <a:r>
              <a:rPr lang="en-CA" sz="1600" dirty="0" err="1" smtClean="0"/>
              <a:t>LinkedList</a:t>
            </a:r>
            <a:r>
              <a:rPr lang="en-CA" sz="1600" dirty="0" smtClean="0"/>
              <a:t>() {</a:t>
            </a:r>
            <a:endParaRPr lang="en-CA" sz="1600" dirty="0"/>
          </a:p>
          <a:p>
            <a:r>
              <a:rPr lang="en-CA" sz="1600" dirty="0"/>
              <a:t> </a:t>
            </a:r>
            <a:r>
              <a:rPr lang="en-CA" sz="1600" dirty="0" smtClean="0"/>
              <a:t> </a:t>
            </a:r>
            <a:r>
              <a:rPr lang="en-CA" sz="1600" dirty="0" err="1" smtClean="0"/>
              <a:t>this.size</a:t>
            </a:r>
            <a:r>
              <a:rPr lang="en-CA" sz="1600" dirty="0" smtClean="0"/>
              <a:t> </a:t>
            </a:r>
            <a:r>
              <a:rPr lang="en-CA" sz="1600" dirty="0"/>
              <a:t>= </a:t>
            </a:r>
            <a:r>
              <a:rPr lang="en-CA" sz="1600" dirty="0" smtClean="0"/>
              <a:t>0;</a:t>
            </a:r>
            <a:endParaRPr lang="en-CA" sz="1600" dirty="0"/>
          </a:p>
          <a:p>
            <a:r>
              <a:rPr lang="en-CA" sz="1600" dirty="0"/>
              <a:t> </a:t>
            </a:r>
            <a:r>
              <a:rPr lang="en-CA" sz="1600" dirty="0" smtClean="0"/>
              <a:t> </a:t>
            </a:r>
            <a:r>
              <a:rPr lang="en-CA" sz="1600" dirty="0" err="1" smtClean="0"/>
              <a:t>this.head</a:t>
            </a:r>
            <a:r>
              <a:rPr lang="en-CA" sz="1600" dirty="0" smtClean="0"/>
              <a:t> </a:t>
            </a:r>
            <a:r>
              <a:rPr lang="en-CA" sz="1600" dirty="0"/>
              <a:t>= null;</a:t>
            </a:r>
          </a:p>
          <a:p>
            <a:r>
              <a:rPr lang="en-CA" sz="1600" dirty="0"/>
              <a:t>}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05DF35-5EE2-4B42-8F17-54C56D06F44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88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lnDef>
      <a:spPr>
        <a:ln w="381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13180</TotalTime>
  <Words>2144</Words>
  <Application>Microsoft Office PowerPoint</Application>
  <PresentationFormat>On-screen Show (4:3)</PresentationFormat>
  <Paragraphs>445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Origin</vt:lpstr>
      <vt:lpstr>Recursive Objects</vt:lpstr>
      <vt:lpstr>Recursive Objects</vt:lpstr>
      <vt:lpstr>Data Structures</vt:lpstr>
      <vt:lpstr>Singly Linked List</vt:lpstr>
      <vt:lpstr>Singly Linked List</vt:lpstr>
      <vt:lpstr>UML Class Diagram</vt:lpstr>
      <vt:lpstr>Node</vt:lpstr>
      <vt:lpstr>PowerPoint Presentation</vt:lpstr>
      <vt:lpstr>LinkedList constructor</vt:lpstr>
      <vt:lpstr>Creating a Linked List</vt:lpstr>
      <vt:lpstr>Add to end of list (recursive)</vt:lpstr>
      <vt:lpstr>PowerPoint Presentation</vt:lpstr>
      <vt:lpstr>PowerPoint Presentation</vt:lpstr>
      <vt:lpstr>Add to end of list (iterative)</vt:lpstr>
      <vt:lpstr>Getting an Element in the List</vt:lpstr>
      <vt:lpstr>Getting an Element in the List</vt:lpstr>
      <vt:lpstr>PowerPoint Presentation</vt:lpstr>
      <vt:lpstr>PowerPoint Presentation</vt:lpstr>
      <vt:lpstr>Setting an Element in the List</vt:lpstr>
      <vt:lpstr>PowerPoint Presentation</vt:lpstr>
      <vt:lpstr>PowerPoint Presentation</vt:lpstr>
      <vt:lpstr>toString</vt:lpstr>
      <vt:lpstr>toString</vt:lpstr>
      <vt:lpstr>PowerPoint Presentation</vt:lpstr>
      <vt:lpstr>Finding an element  in the list</vt:lpstr>
      <vt:lpstr>Finding an element  in the list</vt:lpstr>
      <vt:lpstr>PowerPoint Presentation</vt:lpstr>
      <vt:lpstr>PowerPoint Presentation</vt:lpstr>
      <vt:lpstr>Finding an element  in the list</vt:lpstr>
      <vt:lpstr>Finding an element  in the list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</cp:lastModifiedBy>
  <cp:revision>986</cp:revision>
  <dcterms:created xsi:type="dcterms:W3CDTF">2006-08-16T00:00:00Z</dcterms:created>
  <dcterms:modified xsi:type="dcterms:W3CDTF">2015-03-27T02:09:57Z</dcterms:modified>
</cp:coreProperties>
</file>