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34"/>
  </p:notesMasterIdLst>
  <p:sldIdLst>
    <p:sldId id="667" r:id="rId2"/>
    <p:sldId id="701" r:id="rId3"/>
    <p:sldId id="695" r:id="rId4"/>
    <p:sldId id="700" r:id="rId5"/>
    <p:sldId id="702" r:id="rId6"/>
    <p:sldId id="703" r:id="rId7"/>
    <p:sldId id="704" r:id="rId8"/>
    <p:sldId id="705" r:id="rId9"/>
    <p:sldId id="706" r:id="rId10"/>
    <p:sldId id="715" r:id="rId11"/>
    <p:sldId id="707" r:id="rId12"/>
    <p:sldId id="708" r:id="rId13"/>
    <p:sldId id="709" r:id="rId14"/>
    <p:sldId id="710" r:id="rId15"/>
    <p:sldId id="711" r:id="rId16"/>
    <p:sldId id="712" r:id="rId17"/>
    <p:sldId id="713" r:id="rId18"/>
    <p:sldId id="716" r:id="rId19"/>
    <p:sldId id="717" r:id="rId20"/>
    <p:sldId id="718" r:id="rId21"/>
    <p:sldId id="720" r:id="rId22"/>
    <p:sldId id="721" r:id="rId23"/>
    <p:sldId id="722" r:id="rId24"/>
    <p:sldId id="723" r:id="rId25"/>
    <p:sldId id="724" r:id="rId26"/>
    <p:sldId id="725" r:id="rId27"/>
    <p:sldId id="726" r:id="rId28"/>
    <p:sldId id="727" r:id="rId29"/>
    <p:sldId id="728" r:id="rId30"/>
    <p:sldId id="729" r:id="rId31"/>
    <p:sldId id="719" r:id="rId32"/>
    <p:sldId id="73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C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7" autoAdjust="0"/>
  </p:normalViewPr>
  <p:slideViewPr>
    <p:cSldViewPr showGuides="1">
      <p:cViewPr varScale="1">
        <p:scale>
          <a:sx n="112" d="100"/>
          <a:sy n="112" d="100"/>
        </p:scale>
        <p:origin x="-1590" y="-90"/>
      </p:cViewPr>
      <p:guideLst>
        <p:guide orient="horz" pos="3720"/>
        <p:guide orient="horz" pos="3902"/>
        <p:guide orient="horz" pos="3539"/>
        <p:guide pos="4150"/>
        <p:guide pos="2880"/>
        <p:guide pos="2408"/>
        <p:guide pos="32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7E05CD-E902-4E5A-B8D6-28FEB029C69B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A9CD58B-E0FB-49F4-BF54-A92342986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38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546D6FF-C891-4159-B431-8E53CFCADFDE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EFA10-DCF3-4FFE-AFBA-F83CF2F22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D8481-8AAE-4272-8AF2-9D73540960F7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D17D-392A-4773-BDD8-DECFF5DAD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451C4-3DD8-4738-8F45-A959A06B8D8E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8F7D9-1946-4E8E-8008-E5EC21328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364E-1564-49DF-BA88-B1C3D347F7B9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0269D-0139-484E-BDD2-E56718709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C5E8B-8035-4883-9BD9-2A7CEAB89B4B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B3165-477C-4A32-873B-B8892B4A6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F873-4163-4E41-97B6-D7CDDFCB651A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6E1D6-1F69-4FC6-9D02-A07BF57C0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29BC6-DF29-44E0-B09A-1BED331363D7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0659C-8185-43E0-99D0-C6E27206A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d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D64FF-8B90-4557-A759-CC7674438530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0E8DD-7C13-4CFA-83A3-5C82826C2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318222"/>
            <a:ext cx="8229600" cy="5838738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87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E1C5B-5E7A-4DE3-BAC3-D04F8DE761DE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1D76C-8743-4B33-94C2-F2618AB00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A004E-A7DC-4953-A9D9-B427AF4A2531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CA54-7C2A-4346-95A2-CCC346088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397B-1FE6-4EF6-9FA3-F9F2C3B53784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92AC7-109F-4BA9-B1D7-59BE7C50D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3CF5A-35D5-4CD8-B7FC-B4BD04BFB355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646B-918D-49A2-BF6D-A3C6EB12E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D64FF-8B90-4557-A759-CC7674438530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0E8DD-7C13-4CFA-83A3-5C82826C2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28FA1E-0E06-4220-B584-FC1CF02F7D72}" type="datetime1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B7AA7E-2757-4015-89C4-9DBA87F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1" r:id="rId2"/>
    <p:sldLayoutId id="2147484302" r:id="rId3"/>
    <p:sldLayoutId id="2147484313" r:id="rId4"/>
    <p:sldLayoutId id="2147484307" r:id="rId5"/>
    <p:sldLayoutId id="2147484303" r:id="rId6"/>
    <p:sldLayoutId id="2147484304" r:id="rId7"/>
    <p:sldLayoutId id="2147484308" r:id="rId8"/>
    <p:sldLayoutId id="2147484309" r:id="rId9"/>
    <p:sldLayoutId id="2147484310" r:id="rId10"/>
    <p:sldLayoutId id="2147484311" r:id="rId11"/>
    <p:sldLayoutId id="2147484305" r:id="rId12"/>
    <p:sldLayoutId id="214748431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mtClean="0"/>
              <a:t>Recursion</a:t>
            </a:r>
            <a:endParaRPr lang="en-US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notes Chapter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A1C6CD-3315-42D1-8AE1-357FD017271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there are only two steps in the selection sort algorithm</a:t>
                </a:r>
              </a:p>
              <a:p>
                <a:pPr marL="731838" lvl="1" indent="-457200">
                  <a:buFont typeface="+mj-lt"/>
                  <a:buAutoNum type="arabicPeriod"/>
                </a:pPr>
                <a:r>
                  <a:rPr lang="en-US" dirty="0" smtClean="0"/>
                  <a:t>move the smallest element in the list to the front</a:t>
                </a:r>
              </a:p>
              <a:p>
                <a:pPr marL="1006475" lvl="2" indent="-457200"/>
                <a:r>
                  <a:rPr lang="en-US" dirty="0" smtClean="0"/>
                  <a:t>this has complexity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𝑂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731838" lvl="1" indent="-457200">
                  <a:buFont typeface="+mj-lt"/>
                  <a:buAutoNum type="arabicPeriod"/>
                </a:pPr>
                <a:r>
                  <a:rPr lang="en-US" dirty="0" smtClean="0"/>
                  <a:t>recursively selection sort the </a:t>
                </a:r>
                <a:r>
                  <a:rPr lang="en-US" dirty="0" err="1" smtClean="0"/>
                  <a:t>sublist</a:t>
                </a:r>
                <a:r>
                  <a:rPr lang="en-US" dirty="0" smtClean="0"/>
                  <a:t>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−1)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be the number of operations needed to selection sort a list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then the recurrence relation is: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solving the recurrence results in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40289" y="4427703"/>
                <a:ext cx="26634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289" y="4427703"/>
                <a:ext cx="2663421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62227" y="5594376"/>
                <a:ext cx="16195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227" y="5594376"/>
                <a:ext cx="161954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564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quicksort, like </a:t>
            </a:r>
            <a:r>
              <a:rPr lang="en-US" dirty="0" err="1" smtClean="0"/>
              <a:t>mergesort</a:t>
            </a:r>
            <a:r>
              <a:rPr lang="en-US" dirty="0" smtClean="0"/>
              <a:t>, is a divide and conquer algorithm for sorting a list or array</a:t>
            </a:r>
          </a:p>
          <a:p>
            <a:r>
              <a:rPr lang="en-US" dirty="0" smtClean="0"/>
              <a:t>it can be described recursively as follows: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choose an element, called the </a:t>
            </a:r>
            <a:r>
              <a:rPr lang="en-US" i="1" dirty="0" smtClean="0"/>
              <a:t>pivot</a:t>
            </a:r>
            <a:r>
              <a:rPr lang="en-US" dirty="0" smtClean="0"/>
              <a:t>, from the list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reorder the list so that:</a:t>
            </a:r>
          </a:p>
          <a:p>
            <a:pPr marL="1006475" lvl="2" indent="-457200"/>
            <a:r>
              <a:rPr lang="en-US" dirty="0" smtClean="0"/>
              <a:t>values less than the pivot are located before the pivot</a:t>
            </a:r>
          </a:p>
          <a:p>
            <a:pPr marL="1006475" lvl="2" indent="-457200"/>
            <a:r>
              <a:rPr lang="en-US" dirty="0" smtClean="0"/>
              <a:t>values greater than the pivot are located after the pivot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quicksort the </a:t>
            </a:r>
            <a:r>
              <a:rPr lang="en-US" dirty="0" err="1" smtClean="0"/>
              <a:t>sublist</a:t>
            </a:r>
            <a:r>
              <a:rPr lang="en-US" dirty="0" smtClean="0"/>
              <a:t> of elements before the pivot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quicksort the </a:t>
            </a:r>
            <a:r>
              <a:rPr lang="en-US" dirty="0" err="1" smtClean="0"/>
              <a:t>sublist</a:t>
            </a:r>
            <a:r>
              <a:rPr lang="en-US" dirty="0" smtClean="0"/>
              <a:t> of elements after the pivot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0659C-8185-43E0-99D0-C6E27206A33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65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step 2 is called the </a:t>
            </a:r>
            <a:r>
              <a:rPr lang="en-US" i="1" dirty="0" smtClean="0"/>
              <a:t>partition</a:t>
            </a:r>
            <a:r>
              <a:rPr lang="en-US" dirty="0" smtClean="0"/>
              <a:t> step</a:t>
            </a:r>
          </a:p>
          <a:p>
            <a:r>
              <a:rPr lang="en-US" dirty="0" smtClean="0"/>
              <a:t>consider the following list of unique elements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assume that the pivot is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321537"/>
              </p:ext>
            </p:extLst>
          </p:nvPr>
        </p:nvGraphicFramePr>
        <p:xfrm>
          <a:off x="1461222" y="2449681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915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partition step reorders the list so that:</a:t>
            </a:r>
          </a:p>
          <a:p>
            <a:pPr lvl="1"/>
            <a:r>
              <a:rPr lang="en-US" dirty="0"/>
              <a:t>values less than the pivot are located before the </a:t>
            </a:r>
            <a:r>
              <a:rPr lang="en-US" dirty="0" smtClean="0"/>
              <a:t>pivot</a:t>
            </a:r>
          </a:p>
          <a:p>
            <a:pPr lvl="2"/>
            <a:r>
              <a:rPr lang="en-US" dirty="0" smtClean="0"/>
              <a:t>we need to move the cyan elements before the pivot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values greater than the pivot are located after the </a:t>
            </a:r>
            <a:r>
              <a:rPr lang="en-US" dirty="0" smtClean="0"/>
              <a:t>pivot</a:t>
            </a:r>
          </a:p>
          <a:p>
            <a:pPr lvl="2"/>
            <a:r>
              <a:rPr lang="en-US" dirty="0" smtClean="0"/>
              <a:t>we need to move the red elements after the pivot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626253"/>
              </p:ext>
            </p:extLst>
          </p:nvPr>
        </p:nvGraphicFramePr>
        <p:xfrm>
          <a:off x="1461222" y="2795323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196079"/>
              </p:ext>
            </p:extLst>
          </p:nvPr>
        </p:nvGraphicFramePr>
        <p:xfrm>
          <a:off x="1461222" y="4926782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8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partitioning the list looks like: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partioning</a:t>
            </a:r>
            <a:r>
              <a:rPr lang="en-US" dirty="0" smtClean="0"/>
              <a:t> has 3 results:</a:t>
            </a:r>
          </a:p>
          <a:p>
            <a:pPr lvl="1"/>
            <a:r>
              <a:rPr lang="en-US" dirty="0" smtClean="0"/>
              <a:t>the pivot is in its correct final sorted location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00FFFF"/>
                </a:solidFill>
              </a:rPr>
              <a:t>left</a:t>
            </a:r>
            <a:r>
              <a:rPr lang="en-US" dirty="0" smtClean="0"/>
              <a:t> </a:t>
            </a:r>
            <a:r>
              <a:rPr lang="en-US" dirty="0" err="1" smtClean="0"/>
              <a:t>sublist</a:t>
            </a:r>
            <a:r>
              <a:rPr lang="en-US" dirty="0" smtClean="0"/>
              <a:t> contains only elements less than the pivot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right</a:t>
            </a:r>
            <a:r>
              <a:rPr lang="en-US" dirty="0" smtClean="0"/>
              <a:t> </a:t>
            </a:r>
            <a:r>
              <a:rPr lang="en-US" dirty="0" err="1" smtClean="0"/>
              <a:t>sublist</a:t>
            </a:r>
            <a:r>
              <a:rPr lang="en-US" dirty="0" smtClean="0"/>
              <a:t> contains only elements greater than the pivot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18159"/>
              </p:ext>
            </p:extLst>
          </p:nvPr>
        </p:nvGraphicFramePr>
        <p:xfrm>
          <a:off x="1461222" y="1988825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143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partitioning we recursively quicksort the left </a:t>
            </a:r>
            <a:r>
              <a:rPr lang="en-US" dirty="0" err="1" smtClean="0"/>
              <a:t>sublist</a:t>
            </a:r>
            <a:endParaRPr lang="en-US" dirty="0" smtClean="0"/>
          </a:p>
          <a:p>
            <a:r>
              <a:rPr lang="en-US" dirty="0" smtClean="0"/>
              <a:t>for the left </a:t>
            </a:r>
            <a:r>
              <a:rPr lang="en-US" dirty="0" err="1" smtClean="0"/>
              <a:t>sublist</a:t>
            </a:r>
            <a:r>
              <a:rPr lang="en-US" dirty="0" smtClean="0"/>
              <a:t>, let's assume that we choose 4 as the pivot</a:t>
            </a:r>
          </a:p>
          <a:p>
            <a:pPr lvl="1"/>
            <a:r>
              <a:rPr lang="en-US" dirty="0" smtClean="0"/>
              <a:t>after partitioning the left </a:t>
            </a:r>
            <a:r>
              <a:rPr lang="en-US" dirty="0" err="1" smtClean="0"/>
              <a:t>sublist</a:t>
            </a:r>
            <a:r>
              <a:rPr lang="en-US" dirty="0" smtClean="0"/>
              <a:t> we get: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2"/>
            <a:r>
              <a:rPr lang="en-US" dirty="0" smtClean="0"/>
              <a:t>we then recursively quicksort the </a:t>
            </a:r>
            <a:r>
              <a:rPr lang="en-US" dirty="0" smtClean="0">
                <a:solidFill>
                  <a:srgbClr val="00FFFF"/>
                </a:solidFill>
              </a:rPr>
              <a:t>left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right</a:t>
            </a:r>
            <a:r>
              <a:rPr lang="en-US" dirty="0" smtClean="0"/>
              <a:t> </a:t>
            </a:r>
            <a:r>
              <a:rPr lang="en-US" dirty="0" err="1" smtClean="0"/>
              <a:t>sublists</a:t>
            </a:r>
            <a:endParaRPr lang="en-US" dirty="0" smtClean="0"/>
          </a:p>
          <a:p>
            <a:pPr lvl="3"/>
            <a:r>
              <a:rPr lang="en-US" dirty="0" smtClean="0"/>
              <a:t>and so on...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505383"/>
              </p:ext>
            </p:extLst>
          </p:nvPr>
        </p:nvGraphicFramePr>
        <p:xfrm>
          <a:off x="1461222" y="3659428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640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eventually, the left </a:t>
            </a:r>
            <a:r>
              <a:rPr lang="en-US" dirty="0" err="1" smtClean="0"/>
              <a:t>sublist</a:t>
            </a:r>
            <a:r>
              <a:rPr lang="en-US" dirty="0" smtClean="0"/>
              <a:t> from the first pivoting operation will be sorted; we then recursively quicksort the right </a:t>
            </a:r>
            <a:r>
              <a:rPr lang="en-US" dirty="0" err="1" smtClean="0"/>
              <a:t>sublist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we choose 8 as the pivot and partition we get: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left and right </a:t>
            </a:r>
            <a:r>
              <a:rPr lang="en-US" dirty="0" err="1" smtClean="0"/>
              <a:t>sublists</a:t>
            </a:r>
            <a:r>
              <a:rPr lang="en-US" dirty="0" smtClean="0"/>
              <a:t> have size 1 so there is nothing left to 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344545"/>
              </p:ext>
            </p:extLst>
          </p:nvPr>
        </p:nvGraphicFramePr>
        <p:xfrm>
          <a:off x="1461222" y="2680109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197642"/>
              </p:ext>
            </p:extLst>
          </p:nvPr>
        </p:nvGraphicFramePr>
        <p:xfrm>
          <a:off x="1461222" y="4062677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110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computational complexity of quicksort depends on:</a:t>
                </a:r>
              </a:p>
              <a:p>
                <a:pPr lvl="1"/>
                <a:r>
                  <a:rPr lang="en-US" dirty="0" smtClean="0"/>
                  <a:t>the computational complexity of the partition operation</a:t>
                </a:r>
              </a:p>
              <a:p>
                <a:pPr lvl="2"/>
                <a:r>
                  <a:rPr lang="en-US" dirty="0" smtClean="0"/>
                  <a:t>without proof I claim that this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𝑂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for a list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how the pivot is chosen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69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377718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let's assume that when we choose a pivot we always choose the smallest (or largest) value in the </a:t>
                </a:r>
                <a:r>
                  <a:rPr lang="en-US" dirty="0" err="1"/>
                  <a:t>sublist</a:t>
                </a:r>
                <a:endParaRPr lang="en-US" dirty="0"/>
              </a:p>
              <a:p>
                <a:pPr lvl="1"/>
                <a:r>
                  <a:rPr lang="en-US" dirty="0" smtClean="0"/>
                  <a:t>yields a </a:t>
                </a:r>
                <a:r>
                  <a:rPr lang="en-US" dirty="0" err="1"/>
                  <a:t>sublist</a:t>
                </a:r>
                <a:r>
                  <a:rPr lang="en-US" dirty="0"/>
                  <a:t> of size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−1)</m:t>
                    </m:r>
                  </m:oMath>
                </a14:m>
                <a:r>
                  <a:rPr lang="en-US" dirty="0"/>
                  <a:t> which we recursively quicksort</a:t>
                </a:r>
                <a:endParaRPr lang="en-US" dirty="0" smtClean="0"/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be the number of operations needed to quicksort a list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when choosing a pivot as described above</a:t>
                </a:r>
              </a:p>
              <a:p>
                <a:pPr lvl="1"/>
                <a:r>
                  <a:rPr lang="en-US" dirty="0" smtClean="0"/>
                  <a:t>then the recurrence relation is: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solving the recurrence results in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377718" cy="4937760"/>
              </a:xfrm>
              <a:blipFill rotWithShape="1">
                <a:blip r:embed="rId2"/>
                <a:stretch>
                  <a:fillRect l="-582" t="-988" r="-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40289" y="4427703"/>
                <a:ext cx="26634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289" y="4427703"/>
                <a:ext cx="2663421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62227" y="5594376"/>
                <a:ext cx="16195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227" y="5594376"/>
                <a:ext cx="161954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184996" y="4427703"/>
            <a:ext cx="2326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same as selection sort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96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Quicksort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377718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let's assume that when we choose a pivot we always choose the median value in the </a:t>
                </a:r>
                <a:r>
                  <a:rPr lang="en-US" dirty="0" err="1"/>
                  <a:t>sublist</a:t>
                </a:r>
                <a:endParaRPr lang="en-US" dirty="0"/>
              </a:p>
              <a:p>
                <a:pPr lvl="1"/>
                <a:r>
                  <a:rPr lang="en-US" dirty="0" smtClean="0"/>
                  <a:t>yields 2 </a:t>
                </a:r>
                <a:r>
                  <a:rPr lang="en-US" dirty="0" err="1" smtClean="0"/>
                  <a:t>sublists</a:t>
                </a:r>
                <a:r>
                  <a:rPr lang="en-US" dirty="0" smtClean="0"/>
                  <a:t> </a:t>
                </a:r>
                <a:r>
                  <a:rPr lang="en-US" dirty="0"/>
                  <a:t>of size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i="1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r>
                  <a:rPr lang="en-US" dirty="0"/>
                  <a:t> which we recursively quicksort</a:t>
                </a:r>
                <a:endParaRPr lang="en-US" dirty="0" smtClean="0"/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be the number of operations needed to quicksort a list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when choosing a pivot as described above</a:t>
                </a:r>
              </a:p>
              <a:p>
                <a:pPr lvl="1"/>
                <a:r>
                  <a:rPr lang="en-US" dirty="0" smtClean="0"/>
                  <a:t>then the recurrence relation is: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solving the recurrence results in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377718" cy="4937760"/>
              </a:xfrm>
              <a:blipFill rotWithShape="1">
                <a:blip r:embed="rId2"/>
                <a:stretch>
                  <a:fillRect l="-582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61027" y="4427703"/>
                <a:ext cx="242194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027" y="4427703"/>
                <a:ext cx="2421945" cy="430887"/>
              </a:xfrm>
              <a:prstGeom prst="rect">
                <a:avLst/>
              </a:prstGeom>
              <a:blipFill rotWithShape="1">
                <a:blip r:embed="rId3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25176" y="5612367"/>
                <a:ext cx="21407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176" y="5612367"/>
                <a:ext cx="214071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184996" y="4427703"/>
            <a:ext cx="2055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same as merge sort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632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Move Smallest to Front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recall that we developed a method that moves the smallest element in a list to the front of the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05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one reason that we care about sorting is that it is much faster to search a sorted list compared to sorting an unsorted list</a:t>
                </a:r>
              </a:p>
              <a:p>
                <a:r>
                  <a:rPr lang="en-US" dirty="0" smtClean="0"/>
                  <a:t>the classic algorithm for searching a sorted list is called </a:t>
                </a:r>
                <a:r>
                  <a:rPr lang="en-US" i="1" dirty="0" smtClean="0"/>
                  <a:t>binary search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to search a list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for a value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lvl="1"/>
                <a:r>
                  <a:rPr lang="en-US" dirty="0" smtClean="0"/>
                  <a:t>look at the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𝑒</m:t>
                    </m:r>
                  </m:oMath>
                </a14:m>
                <a:r>
                  <a:rPr lang="en-US" dirty="0" smtClean="0"/>
                  <a:t> at index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box>
                          <m:box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𝑣</m:t>
                    </m:r>
                  </m:oMath>
                </a14:m>
                <a:r>
                  <a:rPr lang="en-US" dirty="0" smtClean="0"/>
                  <a:t> recursively search the </a:t>
                </a:r>
                <a:r>
                  <a:rPr lang="en-US" dirty="0" err="1" smtClean="0"/>
                  <a:t>sublist</a:t>
                </a:r>
                <a:r>
                  <a:rPr lang="en-US" dirty="0" smtClean="0"/>
                  <a:t> to the left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𝑣</m:t>
                    </m:r>
                  </m:oMath>
                </a14:m>
                <a:r>
                  <a:rPr lang="en-US" dirty="0" smtClean="0"/>
                  <a:t> recursively search the </a:t>
                </a:r>
                <a:r>
                  <a:rPr lang="en-US" dirty="0" err="1" smtClean="0"/>
                  <a:t>sublist</a:t>
                </a:r>
                <a:r>
                  <a:rPr lang="en-US" dirty="0" smtClean="0"/>
                  <a:t> to the right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==</m:t>
                    </m:r>
                    <m:r>
                      <a:rPr lang="en-US" b="0" i="1" smtClean="0">
                        <a:latin typeface="Cambria Math"/>
                      </a:rPr>
                      <m:t>𝑣</m:t>
                    </m:r>
                  </m:oMath>
                </a14:m>
                <a:r>
                  <a:rPr lang="en-US" dirty="0" smtClean="0"/>
                  <a:t> then done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 r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65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consider the sorted list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=9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3229655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92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771965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26358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358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87214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214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44821" y="5363948"/>
                <a:ext cx="40641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left </a:t>
                </a:r>
                <a:r>
                  <a:rPr lang="en-US" dirty="0" err="1" smtClean="0">
                    <a:latin typeface="+mn-lt"/>
                  </a:rPr>
                  <a:t>sublist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821" y="5363948"/>
                <a:ext cx="4064126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45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1470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6318397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81726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726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2582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582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100189" y="5363948"/>
                <a:ext cx="40641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left </a:t>
                </a:r>
                <a:r>
                  <a:rPr lang="en-US" dirty="0" err="1" smtClean="0">
                    <a:latin typeface="+mn-lt"/>
                  </a:rPr>
                  <a:t>sublist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189" y="5363948"/>
                <a:ext cx="4064126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45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Brace 9"/>
          <p:cNvSpPr/>
          <p:nvPr/>
        </p:nvSpPr>
        <p:spPr>
          <a:xfrm rot="16200000">
            <a:off x="6511251" y="414313"/>
            <a:ext cx="230692" cy="407099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95037" y="1873611"/>
            <a:ext cx="22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no longer considered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3442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1392693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49257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257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10113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0113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67720" y="5363948"/>
                <a:ext cx="15237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==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done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20" y="5363948"/>
                <a:ext cx="152375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32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Brace 9"/>
          <p:cNvSpPr/>
          <p:nvPr/>
        </p:nvSpPr>
        <p:spPr>
          <a:xfrm rot="16200000">
            <a:off x="5695206" y="-401734"/>
            <a:ext cx="230692" cy="570309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87214" y="1873611"/>
            <a:ext cx="22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no longer considered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8351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5947175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26358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358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87214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214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44821" y="5363948"/>
                <a:ext cx="40641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left </a:t>
                </a:r>
                <a:r>
                  <a:rPr lang="en-US" dirty="0" err="1" smtClean="0">
                    <a:latin typeface="+mn-lt"/>
                  </a:rPr>
                  <a:t>sublist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821" y="5363948"/>
                <a:ext cx="4064126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45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04367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168502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81726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726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2582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582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100189" y="5363948"/>
                <a:ext cx="40641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left </a:t>
                </a:r>
                <a:r>
                  <a:rPr lang="en-US" dirty="0" err="1" smtClean="0">
                    <a:latin typeface="+mn-lt"/>
                  </a:rPr>
                  <a:t>sublist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189" y="5363948"/>
                <a:ext cx="4064126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45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Brace 6"/>
          <p:cNvSpPr/>
          <p:nvPr/>
        </p:nvSpPr>
        <p:spPr>
          <a:xfrm rot="16200000">
            <a:off x="6511251" y="414313"/>
            <a:ext cx="230692" cy="4070999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495037" y="1873611"/>
            <a:ext cx="22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no longer considered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76066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8280427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49257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257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10113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0113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36084" y="5363948"/>
                <a:ext cx="40641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left </a:t>
                </a:r>
                <a:r>
                  <a:rPr lang="en-US" dirty="0" err="1" smtClean="0">
                    <a:latin typeface="+mn-lt"/>
                  </a:rPr>
                  <a:t>sublist</a:t>
                </a:r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084" y="5363948"/>
                <a:ext cx="4064126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45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Brace 10"/>
          <p:cNvSpPr/>
          <p:nvPr/>
        </p:nvSpPr>
        <p:spPr>
          <a:xfrm rot="16200000">
            <a:off x="5695204" y="-401734"/>
            <a:ext cx="230692" cy="5703093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670767" y="1873611"/>
            <a:ext cx="22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no longer considered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05346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885073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42759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759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03615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15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429586" y="5363948"/>
                <a:ext cx="70018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right </a:t>
                </a:r>
                <a:r>
                  <a:rPr lang="en-US" dirty="0" err="1" smtClean="0">
                    <a:latin typeface="+mn-lt"/>
                  </a:rPr>
                  <a:t>sublist</a:t>
                </a:r>
                <a:r>
                  <a:rPr lang="en-US" dirty="0" smtClean="0">
                    <a:latin typeface="+mn-lt"/>
                  </a:rPr>
                  <a:t>; </a:t>
                </a:r>
                <a:r>
                  <a:rPr lang="en-US" dirty="0" smtClean="0">
                    <a:latin typeface="+mn-lt"/>
                  </a:rPr>
                  <a:t>righ</a:t>
                </a:r>
                <a:r>
                  <a:rPr lang="en-US" dirty="0" smtClean="0">
                    <a:latin typeface="+mn-lt"/>
                  </a:rPr>
                  <a:t>t </a:t>
                </a:r>
                <a:r>
                  <a:rPr lang="en-US" dirty="0" err="1" smtClean="0">
                    <a:latin typeface="+mn-lt"/>
                  </a:rPr>
                  <a:t>sublist</a:t>
                </a:r>
                <a:r>
                  <a:rPr lang="en-US" dirty="0" smtClean="0">
                    <a:latin typeface="+mn-lt"/>
                  </a:rPr>
                  <a:t> is empty, done</a:t>
                </a:r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586" y="5363948"/>
                <a:ext cx="7001853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Brace 10"/>
          <p:cNvSpPr/>
          <p:nvPr/>
        </p:nvSpPr>
        <p:spPr>
          <a:xfrm rot="16200000">
            <a:off x="5272702" y="-824238"/>
            <a:ext cx="230692" cy="654810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267518" y="1873611"/>
            <a:ext cx="2263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no longer considered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44340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9</a:t>
                </a:r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7490315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26358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358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87214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214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44821" y="5363948"/>
                <a:ext cx="42155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recursively search the right </a:t>
                </a:r>
                <a:r>
                  <a:rPr lang="en-US" dirty="0" err="1" smtClean="0">
                    <a:latin typeface="+mn-lt"/>
                  </a:rPr>
                  <a:t>sublist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821" y="5363948"/>
                <a:ext cx="4215578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434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479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Recursively Move Smallest to Front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766" y="1219200"/>
            <a:ext cx="6082468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1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search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9</a:t>
                </a:r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t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4693186"/>
              </p:ext>
            </p:extLst>
          </p:nvPr>
        </p:nvGraphicFramePr>
        <p:xfrm>
          <a:off x="457200" y="2737715"/>
          <a:ext cx="8230660" cy="155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  <a:gridCol w="823066"/>
              </a:tblGrid>
              <a:tr h="777695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sublistindex</a:t>
                      </a:r>
                      <a:endParaRPr lang="en-US" sz="1600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</a:endParaRPr>
                    </a:p>
                  </a:txBody>
                  <a:tcPr marL="101613" marR="101613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703459" y="4350712"/>
                <a:ext cx="151605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𝑚𝑖𝑑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3459" y="4350712"/>
                <a:ext cx="151605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164315" y="4969612"/>
                <a:ext cx="7972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315" y="4969612"/>
                <a:ext cx="7972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221922" y="5363948"/>
                <a:ext cx="15237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𝑣</m:t>
                    </m:r>
                    <m:r>
                      <a:rPr lang="en-US" b="0" i="1" smtClean="0">
                        <a:latin typeface="Cambria Math"/>
                      </a:rPr>
                      <m:t>==</m:t>
                    </m:r>
                    <m:r>
                      <a:rPr lang="en-US" b="0" i="1" smtClean="0">
                        <a:latin typeface="Cambria Math"/>
                      </a:rPr>
                      <m:t>𝑒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+mn-lt"/>
                  </a:rPr>
                  <a:t>done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922" y="5363948"/>
                <a:ext cx="152375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28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92480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318222"/>
            <a:ext cx="8229600" cy="599112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3F5FBF"/>
                </a:solidFill>
                <a:latin typeface="Segoe UI"/>
              </a:rPr>
              <a:t>/**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Searches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a sorted 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list of integers for a given </a:t>
            </a:r>
            <a:r>
              <a:rPr lang="en-US" dirty="0" smtClean="0">
                <a:solidFill>
                  <a:srgbClr val="3F5FBF"/>
                </a:solidFill>
                <a:latin typeface="Segoe UI"/>
              </a:rPr>
              <a:t>value using binary search.</a:t>
            </a:r>
            <a:endParaRPr lang="en-US" dirty="0">
              <a:solidFill>
                <a:srgbClr val="3F5FBF"/>
              </a:solidFill>
              <a:latin typeface="Segoe UI"/>
            </a:endParaRP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v the value to search for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</a:t>
            </a:r>
            <a:r>
              <a:rPr lang="en-US" dirty="0" err="1">
                <a:solidFill>
                  <a:srgbClr val="7F9FBF"/>
                </a:solidFill>
                <a:latin typeface="Segoe UI"/>
              </a:rPr>
              <a:t>param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 the list to search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 </a:t>
            </a:r>
            <a:r>
              <a:rPr lang="en-US" dirty="0">
                <a:solidFill>
                  <a:srgbClr val="7F9FBF"/>
                </a:solidFill>
                <a:latin typeface="Segoe UI"/>
              </a:rPr>
              <a:t>@return</a:t>
            </a:r>
            <a:r>
              <a:rPr lang="en-US" dirty="0">
                <a:solidFill>
                  <a:srgbClr val="3F5FBF"/>
                </a:solidFill>
                <a:latin typeface="Segoe UI"/>
              </a:rPr>
              <a:t> true if v is in t, false otherwise</a:t>
            </a:r>
          </a:p>
          <a:p>
            <a:r>
              <a:rPr lang="en-US" dirty="0">
                <a:solidFill>
                  <a:srgbClr val="3F5FBF"/>
                </a:solidFill>
                <a:latin typeface="Segoe UI"/>
              </a:rPr>
              <a:t> */</a:t>
            </a:r>
          </a:p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boolean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contains(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v, List&lt;Integer&gt; t)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t.isEmpty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false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mid 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t.size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/ 2;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</a:t>
            </a:r>
            <a:r>
              <a:rPr lang="en-US" dirty="0" err="1" smtClean="0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e 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t.get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(mid);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if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(e == v)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true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(v &lt; e) 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Sort.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contains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(v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t.subList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(0, mid));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else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{</a:t>
            </a: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  return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Sort.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contains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(v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t.subList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(mid + 1,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t.size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()));</a:t>
            </a: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dirty="0">
              <a:solidFill>
                <a:srgbClr val="000000"/>
              </a:solidFill>
              <a:latin typeface="Segoe UI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Segoe UI"/>
              </a:rPr>
              <a:t>}</a:t>
            </a:r>
            <a:endParaRPr lang="en-US" dirty="0">
              <a:solidFill>
                <a:srgbClr val="000000"/>
              </a:solidFill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0316885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the recurrence relation?</a:t>
            </a:r>
          </a:p>
          <a:p>
            <a:r>
              <a:rPr lang="en-US" dirty="0" smtClean="0"/>
              <a:t>what is the big-O complexity?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0E8DD-7C13-4CFA-83A3-5C82826C23B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7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Move Smallest to Front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199"/>
            <a:ext cx="8229600" cy="514775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Sort 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{</a:t>
            </a:r>
          </a:p>
          <a:p>
            <a:endParaRPr lang="en-US" dirty="0">
              <a:latin typeface="Segoe UI"/>
            </a:endParaRPr>
          </a:p>
          <a:p>
            <a:r>
              <a:rPr lang="en-US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void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minToFront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(List&lt;Integer&gt; t) {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t.size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 &lt; 2) {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 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Sort.</a:t>
            </a:r>
            <a:r>
              <a:rPr lang="en-US" i="1" dirty="0" err="1" smtClean="0">
                <a:solidFill>
                  <a:srgbClr val="000000"/>
                </a:solidFill>
                <a:latin typeface="Segoe UI"/>
              </a:rPr>
              <a:t>minToFront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Segoe UI"/>
              </a:rPr>
              <a:t>t.subList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(1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t.size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()));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first 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t.get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(0);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 err="1">
                <a:solidFill>
                  <a:srgbClr val="7F0055"/>
                </a:solidFill>
                <a:latin typeface="Segoe UI"/>
              </a:rPr>
              <a:t>int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second =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t.get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(1);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</a:t>
            </a:r>
            <a:r>
              <a:rPr lang="en-US" dirty="0">
                <a:solidFill>
                  <a:srgbClr val="7F0055"/>
                </a:solidFill>
                <a:latin typeface="Segoe UI"/>
              </a:rPr>
              <a:t>if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 (second &lt; first) {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t.set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(0, second);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Segoe UI"/>
              </a:rPr>
              <a:t>t.set</a:t>
            </a:r>
            <a:r>
              <a:rPr lang="en-US" dirty="0">
                <a:solidFill>
                  <a:srgbClr val="000000"/>
                </a:solidFill>
                <a:latin typeface="Segoe UI"/>
              </a:rPr>
              <a:t>(1, first);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Segoe UI"/>
              </a:rPr>
              <a:t>}</a:t>
            </a:r>
          </a:p>
          <a:p>
            <a:r>
              <a:rPr lang="en-US" dirty="0">
                <a:solidFill>
                  <a:srgbClr val="000000"/>
                </a:solidFill>
                <a:latin typeface="Segoe UI"/>
              </a:rPr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7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the List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observe what happens if you repeat the process with the </a:t>
            </a:r>
            <a:r>
              <a:rPr lang="en-US" dirty="0" err="1" smtClean="0"/>
              <a:t>sublist</a:t>
            </a:r>
            <a:r>
              <a:rPr lang="en-US" dirty="0" smtClean="0"/>
              <a:t> made up of the second through last elements: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0659C-8185-43E0-99D0-C6E27206A3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273491"/>
              </p:ext>
            </p:extLst>
          </p:nvPr>
        </p:nvGraphicFramePr>
        <p:xfrm>
          <a:off x="1461222" y="2737715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sp>
        <p:nvSpPr>
          <p:cNvPr id="8" name="Right Brace 7"/>
          <p:cNvSpPr/>
          <p:nvPr/>
        </p:nvSpPr>
        <p:spPr>
          <a:xfrm rot="5400000">
            <a:off x="4716066" y="923046"/>
            <a:ext cx="230428" cy="5472763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091558" y="3832249"/>
            <a:ext cx="147944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b="1" i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minToFront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986836"/>
              </p:ext>
            </p:extLst>
          </p:nvPr>
        </p:nvGraphicFramePr>
        <p:xfrm>
          <a:off x="1461222" y="4753961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250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the List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observe what happens if you repeat the process with the </a:t>
            </a:r>
            <a:r>
              <a:rPr lang="en-US" dirty="0" err="1" smtClean="0"/>
              <a:t>sublist</a:t>
            </a:r>
            <a:r>
              <a:rPr lang="en-US" dirty="0" smtClean="0"/>
              <a:t> made up of the third through last elements: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0659C-8185-43E0-99D0-C6E27206A33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Right Brace 7"/>
          <p:cNvSpPr/>
          <p:nvPr/>
        </p:nvSpPr>
        <p:spPr>
          <a:xfrm rot="5400000">
            <a:off x="5004101" y="1211081"/>
            <a:ext cx="230428" cy="4896693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399179" y="3832249"/>
            <a:ext cx="147944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b="1" i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minToFront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100407"/>
              </p:ext>
            </p:extLst>
          </p:nvPr>
        </p:nvGraphicFramePr>
        <p:xfrm>
          <a:off x="1461222" y="2737716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820469"/>
              </p:ext>
            </p:extLst>
          </p:nvPr>
        </p:nvGraphicFramePr>
        <p:xfrm>
          <a:off x="1461222" y="4753961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442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the List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observe what happens if you repeat the process with the </a:t>
            </a:r>
            <a:r>
              <a:rPr lang="en-US" dirty="0" err="1" smtClean="0"/>
              <a:t>sublist</a:t>
            </a:r>
            <a:r>
              <a:rPr lang="en-US" dirty="0" smtClean="0"/>
              <a:t> made up of the fourth through last elements: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0659C-8185-43E0-99D0-C6E27206A33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ight Brace 7"/>
          <p:cNvSpPr/>
          <p:nvPr/>
        </p:nvSpPr>
        <p:spPr>
          <a:xfrm rot="5400000">
            <a:off x="5320939" y="1527920"/>
            <a:ext cx="230428" cy="4263016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05552" y="3832249"/>
            <a:ext cx="147944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b="1" i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minToFront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246971"/>
              </p:ext>
            </p:extLst>
          </p:nvPr>
        </p:nvGraphicFramePr>
        <p:xfrm>
          <a:off x="1461222" y="4753961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318109"/>
              </p:ext>
            </p:extLst>
          </p:nvPr>
        </p:nvGraphicFramePr>
        <p:xfrm>
          <a:off x="1461222" y="2737716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892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the List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keep calling </a:t>
            </a:r>
            <a:r>
              <a:rPr lang="en-US" dirty="0" err="1" smtClean="0"/>
              <a:t>minToFront</a:t>
            </a:r>
            <a:r>
              <a:rPr lang="en-US" dirty="0" smtClean="0"/>
              <a:t> until you reach a </a:t>
            </a:r>
            <a:r>
              <a:rPr lang="en-US" dirty="0" err="1" smtClean="0"/>
              <a:t>sublist</a:t>
            </a:r>
            <a:r>
              <a:rPr lang="en-US" dirty="0" smtClean="0"/>
              <a:t> of size two, you will sort the original list: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this is the </a:t>
            </a:r>
            <a:r>
              <a:rPr lang="en-US" i="1" dirty="0" smtClean="0"/>
              <a:t>selection sort</a:t>
            </a:r>
            <a:r>
              <a:rPr lang="en-US" dirty="0" smtClean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0659C-8185-43E0-99D0-C6E27206A33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Right Brace 7"/>
          <p:cNvSpPr/>
          <p:nvPr/>
        </p:nvSpPr>
        <p:spPr>
          <a:xfrm rot="5400000">
            <a:off x="6847525" y="3054506"/>
            <a:ext cx="230428" cy="120984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03334" y="3832249"/>
            <a:ext cx="147944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b="1" i="1" dirty="0" err="1">
                <a:solidFill>
                  <a:srgbClr val="000000"/>
                </a:solidFill>
                <a:latin typeface="Segoe UI"/>
                <a:cs typeface="Courier New" pitchFamily="49" charset="0"/>
              </a:rPr>
              <a:t>minToFront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093314"/>
              </p:ext>
            </p:extLst>
          </p:nvPr>
        </p:nvGraphicFramePr>
        <p:xfrm>
          <a:off x="1461222" y="4753961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498501"/>
              </p:ext>
            </p:extLst>
          </p:nvPr>
        </p:nvGraphicFramePr>
        <p:xfrm>
          <a:off x="1461222" y="2737716"/>
          <a:ext cx="6096000" cy="633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633677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719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DDDDDD"/>
              </a:buClr>
            </a:pPr>
            <a:r>
              <a:rPr lang="en-US" sz="1900" dirty="0">
                <a:solidFill>
                  <a:srgbClr val="7F0055"/>
                </a:solidFill>
                <a:latin typeface="Segoe UI"/>
              </a:rPr>
              <a:t>public</a:t>
            </a:r>
            <a:r>
              <a:rPr lang="en-US" sz="1900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900" dirty="0">
                <a:solidFill>
                  <a:srgbClr val="7F0055"/>
                </a:solidFill>
                <a:latin typeface="Segoe UI"/>
              </a:rPr>
              <a:t>class</a:t>
            </a:r>
            <a:r>
              <a:rPr lang="en-US" sz="1900" dirty="0">
                <a:solidFill>
                  <a:srgbClr val="000000"/>
                </a:solidFill>
                <a:latin typeface="Segoe UI"/>
              </a:rPr>
              <a:t> Sort </a:t>
            </a:r>
            <a:r>
              <a:rPr lang="en-US" sz="1900" dirty="0" smtClean="0">
                <a:solidFill>
                  <a:srgbClr val="000000"/>
                </a:solidFill>
                <a:latin typeface="Segoe UI"/>
              </a:rPr>
              <a:t>{</a:t>
            </a:r>
          </a:p>
          <a:p>
            <a:pPr lvl="0">
              <a:buClr>
                <a:srgbClr val="DDDDDD"/>
              </a:buClr>
            </a:pPr>
            <a:endParaRPr lang="en-US" sz="1900" dirty="0">
              <a:solidFill>
                <a:srgbClr val="000000"/>
              </a:solidFill>
              <a:latin typeface="Segoe UI"/>
            </a:endParaRPr>
          </a:p>
          <a:p>
            <a:r>
              <a:rPr lang="en-US" sz="1800" dirty="0" smtClean="0">
                <a:solidFill>
                  <a:srgbClr val="3F7F5F"/>
                </a:solidFill>
                <a:latin typeface="Segoe UI"/>
              </a:rPr>
              <a:t>  // </a:t>
            </a:r>
            <a:r>
              <a:rPr lang="en-US" sz="1800" dirty="0" err="1">
                <a:solidFill>
                  <a:srgbClr val="3F7F5F"/>
                </a:solidFill>
                <a:latin typeface="Segoe UI"/>
              </a:rPr>
              <a:t>minToFront</a:t>
            </a:r>
            <a:r>
              <a:rPr lang="en-US" sz="1800" dirty="0">
                <a:solidFill>
                  <a:srgbClr val="3F7F5F"/>
                </a:solidFill>
                <a:latin typeface="Segoe UI"/>
              </a:rPr>
              <a:t> not shown</a:t>
            </a:r>
          </a:p>
          <a:p>
            <a:endParaRPr lang="en-US" sz="1800" dirty="0">
              <a:latin typeface="Segoe UI"/>
            </a:endParaRPr>
          </a:p>
          <a:p>
            <a:r>
              <a:rPr lang="en-US" sz="1800" dirty="0" smtClean="0">
                <a:solidFill>
                  <a:srgbClr val="7F0055"/>
                </a:solidFill>
                <a:latin typeface="Segoe UI"/>
              </a:rPr>
              <a:t>  public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800" dirty="0">
                <a:solidFill>
                  <a:srgbClr val="7F0055"/>
                </a:solidFill>
                <a:latin typeface="Segoe UI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800" dirty="0">
                <a:solidFill>
                  <a:srgbClr val="7F0055"/>
                </a:solidFill>
                <a:latin typeface="Segoe UI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Segoe UI"/>
              </a:rPr>
              <a:t>selectionSort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(List&lt;Integer&gt; t) {</a:t>
            </a:r>
          </a:p>
          <a:p>
            <a:r>
              <a:rPr lang="en-US" sz="1800" dirty="0" smtClean="0">
                <a:solidFill>
                  <a:srgbClr val="7F0055"/>
                </a:solidFill>
                <a:latin typeface="Segoe UI"/>
              </a:rPr>
              <a:t>    if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Segoe UI"/>
              </a:rPr>
              <a:t>t.size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() &gt; 1) 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{ </a:t>
            </a:r>
            <a:endParaRPr lang="en-US" sz="1800" dirty="0">
              <a:solidFill>
                <a:srgbClr val="000000"/>
              </a:solidFill>
              <a:latin typeface="Segoe UI"/>
            </a:endParaRPr>
          </a:p>
          <a:p>
            <a:r>
              <a:rPr lang="en-US" sz="1800" dirty="0">
                <a:solidFill>
                  <a:srgbClr val="000000"/>
                </a:solidFill>
                <a:latin typeface="Segoe UI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     </a:t>
            </a:r>
            <a:r>
              <a:rPr lang="en-US" sz="1800" dirty="0" err="1" smtClean="0">
                <a:solidFill>
                  <a:srgbClr val="000000"/>
                </a:solidFill>
                <a:latin typeface="Segoe UI"/>
              </a:rPr>
              <a:t>Sort.</a:t>
            </a:r>
            <a:r>
              <a:rPr lang="en-US" sz="1800" i="1" dirty="0" err="1" smtClean="0">
                <a:solidFill>
                  <a:srgbClr val="000000"/>
                </a:solidFill>
                <a:latin typeface="Segoe UI"/>
              </a:rPr>
              <a:t>minToFront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(t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      </a:t>
            </a:r>
            <a:r>
              <a:rPr lang="en-US" sz="1800" dirty="0" err="1" smtClean="0">
                <a:solidFill>
                  <a:srgbClr val="000000"/>
                </a:solidFill>
                <a:latin typeface="Segoe UI"/>
              </a:rPr>
              <a:t>Sort.</a:t>
            </a:r>
            <a:r>
              <a:rPr lang="en-US" sz="1800" i="1" dirty="0" err="1" smtClean="0">
                <a:solidFill>
                  <a:srgbClr val="000000"/>
                </a:solidFill>
                <a:latin typeface="Segoe UI"/>
              </a:rPr>
              <a:t>selectionSort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en-US" sz="1800" dirty="0" err="1" smtClean="0">
                <a:solidFill>
                  <a:srgbClr val="000000"/>
                </a:solidFill>
                <a:latin typeface="Segoe UI"/>
              </a:rPr>
              <a:t>t.subList</a:t>
            </a:r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(1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Segoe UI"/>
              </a:rPr>
              <a:t>t.size</a:t>
            </a:r>
            <a:r>
              <a:rPr lang="en-US" sz="1800" dirty="0">
                <a:solidFill>
                  <a:srgbClr val="000000"/>
                </a:solidFill>
                <a:latin typeface="Segoe UI"/>
              </a:rPr>
              <a:t>()));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    }</a:t>
            </a:r>
            <a:endParaRPr lang="en-US" sz="1800" dirty="0">
              <a:solidFill>
                <a:srgbClr val="000000"/>
              </a:solidFill>
              <a:latin typeface="Segoe UI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Segoe UI"/>
              </a:rPr>
              <a:t>  }</a:t>
            </a:r>
            <a:endParaRPr lang="en-US" sz="1800" dirty="0">
              <a:solidFill>
                <a:srgbClr val="000000"/>
              </a:solidFill>
              <a:latin typeface="Segoe UI"/>
            </a:endParaRPr>
          </a:p>
          <a:p>
            <a:pPr lvl="0">
              <a:buClr>
                <a:srgbClr val="DDDDDD"/>
              </a:buClr>
            </a:pPr>
            <a:endParaRPr lang="en-US" sz="1900" dirty="0" smtClean="0">
              <a:solidFill>
                <a:prstClr val="black"/>
              </a:solidFill>
              <a:latin typeface="Segoe UI"/>
            </a:endParaRPr>
          </a:p>
          <a:p>
            <a:pPr lvl="0">
              <a:buClr>
                <a:srgbClr val="DDDDDD"/>
              </a:buClr>
            </a:pPr>
            <a:r>
              <a:rPr lang="en-US" sz="1900" dirty="0">
                <a:solidFill>
                  <a:prstClr val="black"/>
                </a:solidFill>
                <a:latin typeface="Segoe UI"/>
              </a:rPr>
              <a:t> </a:t>
            </a:r>
            <a:r>
              <a:rPr lang="en-US" sz="1900" dirty="0" smtClean="0">
                <a:solidFill>
                  <a:prstClr val="black"/>
                </a:solidFill>
                <a:latin typeface="Segoe UI"/>
              </a:rPr>
              <a:t> </a:t>
            </a:r>
            <a:endParaRPr lang="en-US" sz="1900" dirty="0">
              <a:solidFill>
                <a:prstClr val="black"/>
              </a:solidFill>
              <a:latin typeface="Segoe UI"/>
            </a:endParaRPr>
          </a:p>
          <a:p>
            <a:pPr lvl="0">
              <a:buClr>
                <a:srgbClr val="DDDDDD"/>
              </a:buClr>
            </a:pPr>
            <a:r>
              <a:rPr lang="en-US" sz="1900" dirty="0" smtClean="0">
                <a:solidFill>
                  <a:srgbClr val="000000"/>
                </a:solidFill>
                <a:latin typeface="Segoe UI"/>
              </a:rPr>
              <a:t>}</a:t>
            </a:r>
            <a:endParaRPr lang="en-US" sz="19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6E1D6-1F69-4FC6-9D02-A07BF57C0DD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40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12435</TotalTime>
  <Words>1710</Words>
  <Application>Microsoft Office PowerPoint</Application>
  <PresentationFormat>On-screen Show (4:3)</PresentationFormat>
  <Paragraphs>567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Origin</vt:lpstr>
      <vt:lpstr>Recursion</vt:lpstr>
      <vt:lpstr>Recursively Move Smallest to Front</vt:lpstr>
      <vt:lpstr>Recursively Move Smallest to Front</vt:lpstr>
      <vt:lpstr>Recursively Move Smallest to Front</vt:lpstr>
      <vt:lpstr>Sorting the List</vt:lpstr>
      <vt:lpstr>Sorting the List</vt:lpstr>
      <vt:lpstr>Sorting the List</vt:lpstr>
      <vt:lpstr>Sorting the List</vt:lpstr>
      <vt:lpstr>Selection Sort</vt:lpstr>
      <vt:lpstr>Selection 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Binary Search</vt:lpstr>
      <vt:lpstr>Binary Search</vt:lpstr>
      <vt:lpstr>Binary Search</vt:lpstr>
      <vt:lpstr>Binary Search</vt:lpstr>
      <vt:lpstr>Binary Search</vt:lpstr>
      <vt:lpstr>Binary Search</vt:lpstr>
      <vt:lpstr>Binary Search</vt:lpstr>
      <vt:lpstr>Binary Search</vt:lpstr>
      <vt:lpstr>Binary Search</vt:lpstr>
      <vt:lpstr>Binary Search</vt:lpstr>
      <vt:lpstr>Binary Search</vt:lpstr>
      <vt:lpstr>PowerPoint Presentation</vt:lpstr>
      <vt:lpstr>Binary Search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burton</cp:lastModifiedBy>
  <cp:revision>991</cp:revision>
  <dcterms:created xsi:type="dcterms:W3CDTF">2006-08-16T00:00:00Z</dcterms:created>
  <dcterms:modified xsi:type="dcterms:W3CDTF">2015-03-27T02:22:34Z</dcterms:modified>
</cp:coreProperties>
</file>