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43"/>
  </p:notesMasterIdLst>
  <p:sldIdLst>
    <p:sldId id="739" r:id="rId2"/>
    <p:sldId id="708" r:id="rId3"/>
    <p:sldId id="740" r:id="rId4"/>
    <p:sldId id="741" r:id="rId5"/>
    <p:sldId id="719" r:id="rId6"/>
    <p:sldId id="742" r:id="rId7"/>
    <p:sldId id="713" r:id="rId8"/>
    <p:sldId id="744" r:id="rId9"/>
    <p:sldId id="743" r:id="rId10"/>
    <p:sldId id="745" r:id="rId11"/>
    <p:sldId id="746" r:id="rId12"/>
    <p:sldId id="747" r:id="rId13"/>
    <p:sldId id="748" r:id="rId14"/>
    <p:sldId id="749" r:id="rId15"/>
    <p:sldId id="750" r:id="rId16"/>
    <p:sldId id="751" r:id="rId17"/>
    <p:sldId id="752" r:id="rId18"/>
    <p:sldId id="753" r:id="rId19"/>
    <p:sldId id="754" r:id="rId20"/>
    <p:sldId id="755" r:id="rId21"/>
    <p:sldId id="756" r:id="rId22"/>
    <p:sldId id="757" r:id="rId23"/>
    <p:sldId id="758" r:id="rId24"/>
    <p:sldId id="759" r:id="rId25"/>
    <p:sldId id="760" r:id="rId26"/>
    <p:sldId id="761" r:id="rId27"/>
    <p:sldId id="762" r:id="rId28"/>
    <p:sldId id="764" r:id="rId29"/>
    <p:sldId id="763" r:id="rId30"/>
    <p:sldId id="765" r:id="rId31"/>
    <p:sldId id="767" r:id="rId32"/>
    <p:sldId id="766" r:id="rId33"/>
    <p:sldId id="768" r:id="rId34"/>
    <p:sldId id="769" r:id="rId35"/>
    <p:sldId id="772" r:id="rId36"/>
    <p:sldId id="773" r:id="rId37"/>
    <p:sldId id="770" r:id="rId38"/>
    <p:sldId id="774" r:id="rId39"/>
    <p:sldId id="771" r:id="rId40"/>
    <p:sldId id="775" r:id="rId41"/>
    <p:sldId id="776" r:id="rId4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7" autoAdjust="0"/>
  </p:normalViewPr>
  <p:slideViewPr>
    <p:cSldViewPr showGuides="1">
      <p:cViewPr varScale="1">
        <p:scale>
          <a:sx n="80" d="100"/>
          <a:sy n="80" d="100"/>
        </p:scale>
        <p:origin x="-1474" y="-77"/>
      </p:cViewPr>
      <p:guideLst>
        <p:guide orient="horz" pos="3140"/>
        <p:guide orient="horz" pos="2160"/>
        <p:guide orient="horz" pos="2632"/>
        <p:guide pos="2880"/>
        <p:guide pos="1828"/>
        <p:guide pos="39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78C5441-6BD1-4381-9D08-7882CBC1A2EF}" type="datetimeFigureOut">
              <a:rPr lang="en-US"/>
              <a:pPr>
                <a:defRPr/>
              </a:pPr>
              <a:t>3/22/2015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1711F08-5439-4C34-84FC-6CEA875CC5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4209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43B8D013-CABB-4DAE-A0E8-089FA49566F7}" type="datetime1">
              <a:rPr lang="en-US"/>
              <a:pPr>
                <a:defRPr/>
              </a:pPr>
              <a:t>3/22/2015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4C103-26E6-40A6-BA85-163D0F49D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85544-7DF8-4047-B716-1F262199A3A8}" type="datetime1">
              <a:rPr lang="en-US"/>
              <a:pPr>
                <a:defRPr/>
              </a:pPr>
              <a:t>3/22/2015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DDB50-FC3B-4EE4-BEAB-C3A54FB524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25033-2CBC-4064-9B88-433712989998}" type="datetime1">
              <a:rPr lang="en-US"/>
              <a:pPr>
                <a:defRPr/>
              </a:pPr>
              <a:t>3/22/2015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16273-7FAD-462C-84BA-C77C8CB2E8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A0715-BE69-4D96-A90A-2B70C1451D0C}" type="datetime1">
              <a:rPr lang="en-US"/>
              <a:pPr>
                <a:defRPr/>
              </a:pPr>
              <a:t>3/22/2015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68C50-E72E-444D-9AA2-D0113A9C78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B73BD-24AA-421D-B4AF-B3C79166DBAC}" type="datetime1">
              <a:rPr lang="en-US"/>
              <a:pPr>
                <a:defRPr/>
              </a:pPr>
              <a:t>3/22/2015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64705-ECF6-4558-9455-0BC3E93486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FF72B-1D74-44B5-80D9-641947B766B5}" type="datetime1">
              <a:rPr lang="en-US"/>
              <a:pPr>
                <a:defRPr/>
              </a:pPr>
              <a:t>3/22/2015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DDCA2-BD4B-485D-B7E3-D9CAE77939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CB85C-2F33-451F-AC8E-D0F61576CF21}" type="datetime1">
              <a:rPr lang="en-US"/>
              <a:pPr>
                <a:defRPr/>
              </a:pPr>
              <a:t>3/22/2015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FEB43-8257-4DA8-8AF2-247D12C104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B63DE-BAE5-4D71-A3D9-BE3EF7E3069F}" type="datetime1">
              <a:rPr lang="en-US"/>
              <a:pPr>
                <a:defRPr/>
              </a:pPr>
              <a:t>3/22/2015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CB137-450B-48FD-9BCD-984915C6BC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260615"/>
            <a:ext cx="8229600" cy="5896345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59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745C6D-E63C-4A44-A72C-5B74FBD3027E}" type="datetime1">
              <a:rPr lang="en-US"/>
              <a:pPr>
                <a:defRPr/>
              </a:pPr>
              <a:t>3/22/2015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62CAA-11A9-492D-AD19-4175A65778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E86C1-FBDD-4484-9D93-E56674FE3C65}" type="datetime1">
              <a:rPr lang="en-US"/>
              <a:pPr>
                <a:defRPr/>
              </a:pPr>
              <a:t>3/22/2015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204F0-1CB3-43F8-AD8B-C1EC4ED141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94121-98C8-40D6-9206-C285C43D7E1F}" type="datetime1">
              <a:rPr lang="en-US"/>
              <a:pPr>
                <a:defRPr/>
              </a:pPr>
              <a:t>3/22/2015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ABB1F-0A3C-4644-974E-F7D85D07F2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50C6A-D8DA-4537-94CB-BF4CDE8FACE5}" type="datetime1">
              <a:rPr lang="en-US"/>
              <a:pPr>
                <a:defRPr/>
              </a:pPr>
              <a:t>3/22/2015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75FAC-31B6-4CAF-951C-5967FDAE23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B63DE-BAE5-4D71-A3D9-BE3EF7E3069F}" type="datetime1">
              <a:rPr lang="en-US"/>
              <a:pPr>
                <a:defRPr/>
              </a:pPr>
              <a:t>3/22/2015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CB137-450B-48FD-9BCD-984915C6BC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145BDF-3ED3-4EB1-A334-DA673807CD1D}" type="datetime1">
              <a:rPr lang="en-US"/>
              <a:pPr>
                <a:defRPr/>
              </a:pPr>
              <a:t>3/22/2015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164F533-2D10-4A0A-914B-3370D9B352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6" r:id="rId1"/>
    <p:sldLayoutId id="2147484301" r:id="rId2"/>
    <p:sldLayoutId id="2147484302" r:id="rId3"/>
    <p:sldLayoutId id="2147484313" r:id="rId4"/>
    <p:sldLayoutId id="2147484307" r:id="rId5"/>
    <p:sldLayoutId id="2147484303" r:id="rId6"/>
    <p:sldLayoutId id="2147484304" r:id="rId7"/>
    <p:sldLayoutId id="2147484308" r:id="rId8"/>
    <p:sldLayoutId id="2147484309" r:id="rId9"/>
    <p:sldLayoutId id="2147484310" r:id="rId10"/>
    <p:sldLayoutId id="2147484311" r:id="rId11"/>
    <p:sldLayoutId id="2147484305" r:id="rId12"/>
    <p:sldLayoutId id="2147484312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Recursion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 It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can you modify the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cost</a:t>
            </a:r>
            <a:r>
              <a:rPr lang="en-US" dirty="0" smtClean="0"/>
              <a:t> method so that it also produces a list of moves?</a:t>
            </a:r>
          </a:p>
          <a:p>
            <a:pPr lvl="1"/>
            <a:r>
              <a:rPr lang="en-US" dirty="0" smtClean="0"/>
              <a:t>e.g., for the following board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274638" lvl="1" indent="0">
              <a:buNone/>
            </a:pPr>
            <a:endParaRPr lang="en-US" dirty="0"/>
          </a:p>
          <a:p>
            <a:pPr marL="274638" lvl="1" indent="0">
              <a:buNone/>
            </a:pPr>
            <a:r>
              <a:rPr lang="en-US" dirty="0" smtClean="0"/>
              <a:t>    the method produces the list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[1, 2, 2]</a:t>
            </a:r>
            <a:r>
              <a:rPr lang="en-US" dirty="0" smtClean="0"/>
              <a:t> </a:t>
            </a:r>
          </a:p>
          <a:p>
            <a:r>
              <a:rPr lang="en-US" dirty="0" smtClean="0"/>
              <a:t>consider using the following modified signature</a:t>
            </a:r>
            <a:endParaRPr lang="en-US" dirty="0"/>
          </a:p>
          <a:p>
            <a:endParaRPr lang="en-US" sz="2800" dirty="0">
              <a:latin typeface="Consolas"/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800" b="1" dirty="0">
                <a:solidFill>
                  <a:srgbClr val="000000"/>
                </a:solidFill>
                <a:latin typeface="Consolas"/>
              </a:rPr>
              <a:t> cost(List&lt;Integer&gt; </a:t>
            </a:r>
            <a:r>
              <a:rPr lang="en-US" sz="1800" b="1" dirty="0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800" b="1" dirty="0">
                <a:solidFill>
                  <a:srgbClr val="000000"/>
                </a:solidFill>
                <a:latin typeface="Consolas"/>
              </a:rPr>
              <a:t>, List&lt;Integer&gt; </a:t>
            </a:r>
            <a:r>
              <a:rPr lang="en-US" sz="1800" b="1" dirty="0">
                <a:solidFill>
                  <a:srgbClr val="6A3E3E"/>
                </a:solidFill>
                <a:latin typeface="Consolas"/>
              </a:rPr>
              <a:t>moves</a:t>
            </a:r>
            <a:r>
              <a:rPr lang="en-US" sz="1800" b="1" dirty="0" smtClean="0">
                <a:solidFill>
                  <a:srgbClr val="000000"/>
                </a:solidFill>
                <a:latin typeface="Consolas"/>
              </a:rPr>
              <a:t>)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1FEB43-8257-4DA8-8AF2-247D12C1048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633936"/>
              </p:ext>
            </p:extLst>
          </p:nvPr>
        </p:nvGraphicFramePr>
        <p:xfrm>
          <a:off x="1674813" y="3204056"/>
          <a:ext cx="5794374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729"/>
                <a:gridCol w="965729"/>
                <a:gridCol w="965729"/>
                <a:gridCol w="965729"/>
                <a:gridCol w="965729"/>
                <a:gridCol w="965729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80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57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Curved Down Arrow 7"/>
          <p:cNvSpPr/>
          <p:nvPr/>
        </p:nvSpPr>
        <p:spPr>
          <a:xfrm>
            <a:off x="2210113" y="2674168"/>
            <a:ext cx="921712" cy="3456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urved Down Arrow 8"/>
          <p:cNvSpPr/>
          <p:nvPr/>
        </p:nvSpPr>
        <p:spPr>
          <a:xfrm>
            <a:off x="3131824" y="2668155"/>
            <a:ext cx="1901031" cy="3456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urved Down Arrow 9"/>
          <p:cNvSpPr/>
          <p:nvPr/>
        </p:nvSpPr>
        <p:spPr>
          <a:xfrm>
            <a:off x="5032856" y="2647734"/>
            <a:ext cx="1958638" cy="3456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74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Jump It problem has a couple of nice properties:</a:t>
            </a:r>
          </a:p>
          <a:p>
            <a:pPr lvl="1"/>
            <a:r>
              <a:rPr lang="en-US" dirty="0" smtClean="0"/>
              <a:t>the rules of the game make it impossible to move to the same square twice</a:t>
            </a:r>
          </a:p>
          <a:p>
            <a:pPr lvl="1"/>
            <a:r>
              <a:rPr lang="en-US" dirty="0" smtClean="0"/>
              <a:t>the rules of the games make it impossible to try to move off of the board</a:t>
            </a:r>
          </a:p>
          <a:p>
            <a:r>
              <a:rPr lang="en-US" dirty="0" smtClean="0"/>
              <a:t>consider the following problem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924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given a list of non-negative integer values: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1"/>
            <a:r>
              <a:rPr lang="en-US" dirty="0" smtClean="0"/>
              <a:t>starting from the first element try to reach the last element (whose value is always zero)</a:t>
            </a:r>
          </a:p>
          <a:p>
            <a:pPr lvl="1"/>
            <a:r>
              <a:rPr lang="en-US" dirty="0" smtClean="0"/>
              <a:t>you may move left or right by the number of elements equal to the value of the element that you are currently on</a:t>
            </a:r>
          </a:p>
          <a:p>
            <a:pPr lvl="1"/>
            <a:r>
              <a:rPr lang="en-US" dirty="0" smtClean="0"/>
              <a:t>you may not move outside the bounds of the list</a:t>
            </a:r>
            <a:endParaRPr lang="en-US" dirty="0"/>
          </a:p>
        </p:txBody>
      </p:sp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14878"/>
              </p:ext>
            </p:extLst>
          </p:nvPr>
        </p:nvGraphicFramePr>
        <p:xfrm>
          <a:off x="457200" y="2136448"/>
          <a:ext cx="8229600" cy="601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6012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6622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851852"/>
              </p:ext>
            </p:extLst>
          </p:nvPr>
        </p:nvGraphicFramePr>
        <p:xfrm>
          <a:off x="457200" y="3115767"/>
          <a:ext cx="8229600" cy="601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6012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" name="Curved Down Arrow 17"/>
          <p:cNvSpPr/>
          <p:nvPr/>
        </p:nvSpPr>
        <p:spPr>
          <a:xfrm>
            <a:off x="827544" y="2674168"/>
            <a:ext cx="1785817" cy="3456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04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8647574"/>
              </p:ext>
            </p:extLst>
          </p:nvPr>
        </p:nvGraphicFramePr>
        <p:xfrm>
          <a:off x="457200" y="3115767"/>
          <a:ext cx="8229600" cy="601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6012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" name="Curved Down Arrow 17"/>
          <p:cNvSpPr/>
          <p:nvPr/>
        </p:nvSpPr>
        <p:spPr>
          <a:xfrm>
            <a:off x="2498148" y="2674168"/>
            <a:ext cx="3398813" cy="3456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2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8707300"/>
              </p:ext>
            </p:extLst>
          </p:nvPr>
        </p:nvGraphicFramePr>
        <p:xfrm>
          <a:off x="457200" y="3115767"/>
          <a:ext cx="8229600" cy="601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6012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" name="Curved Down Arrow 17"/>
          <p:cNvSpPr/>
          <p:nvPr/>
        </p:nvSpPr>
        <p:spPr>
          <a:xfrm>
            <a:off x="5781747" y="2674168"/>
            <a:ext cx="921712" cy="3456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18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0772741"/>
              </p:ext>
            </p:extLst>
          </p:nvPr>
        </p:nvGraphicFramePr>
        <p:xfrm>
          <a:off x="457200" y="3115767"/>
          <a:ext cx="8229600" cy="601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6012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" name="Curved Down Arrow 17"/>
          <p:cNvSpPr/>
          <p:nvPr/>
        </p:nvSpPr>
        <p:spPr>
          <a:xfrm flipH="1">
            <a:off x="1634043" y="2674168"/>
            <a:ext cx="5069416" cy="3456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54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8244982"/>
              </p:ext>
            </p:extLst>
          </p:nvPr>
        </p:nvGraphicFramePr>
        <p:xfrm>
          <a:off x="457200" y="3115767"/>
          <a:ext cx="8229600" cy="601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6012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Curved Down Arrow 6"/>
          <p:cNvSpPr/>
          <p:nvPr/>
        </p:nvSpPr>
        <p:spPr>
          <a:xfrm>
            <a:off x="1634042" y="2674168"/>
            <a:ext cx="2592315" cy="3456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88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1389668"/>
              </p:ext>
            </p:extLst>
          </p:nvPr>
        </p:nvGraphicFramePr>
        <p:xfrm>
          <a:off x="457200" y="3115767"/>
          <a:ext cx="8229600" cy="601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6012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Curved Down Arrow 6"/>
          <p:cNvSpPr/>
          <p:nvPr/>
        </p:nvSpPr>
        <p:spPr>
          <a:xfrm>
            <a:off x="4111144" y="2674168"/>
            <a:ext cx="4205311" cy="3456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99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7881087"/>
              </p:ext>
            </p:extLst>
          </p:nvPr>
        </p:nvGraphicFramePr>
        <p:xfrm>
          <a:off x="457200" y="3115767"/>
          <a:ext cx="8229600" cy="601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6012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" name="Curved Down Arrow 17"/>
          <p:cNvSpPr/>
          <p:nvPr/>
        </p:nvSpPr>
        <p:spPr>
          <a:xfrm>
            <a:off x="827544" y="2674168"/>
            <a:ext cx="1785817" cy="3456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96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 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0" indent="0">
              <a:buNone/>
              <a:defRPr/>
            </a:pPr>
            <a:endParaRPr lang="en-CA" dirty="0" smtClean="0"/>
          </a:p>
          <a:p>
            <a:pPr marL="514350" indent="-514350">
              <a:buFont typeface="+mj-lt"/>
              <a:buAutoNum type="arabicPeriod" startAt="2"/>
              <a:defRPr/>
            </a:pPr>
            <a:endParaRPr lang="en-CA" dirty="0" smtClean="0"/>
          </a:p>
          <a:p>
            <a:pPr marL="514350" indent="-514350">
              <a:buFont typeface="+mj-lt"/>
              <a:buAutoNum type="arabicPeriod" startAt="2"/>
              <a:defRPr/>
            </a:pPr>
            <a:endParaRPr lang="en-CA" dirty="0" smtClean="0"/>
          </a:p>
          <a:p>
            <a:pPr marL="577850" lvl="1" indent="-303213">
              <a:defRPr/>
            </a:pPr>
            <a:endParaRPr lang="en-CA" dirty="0" smtClean="0"/>
          </a:p>
          <a:p>
            <a:pPr marL="577850" lvl="1" indent="-303213">
              <a:defRPr/>
            </a:pPr>
            <a:r>
              <a:rPr lang="en-CA" dirty="0" smtClean="0"/>
              <a:t>board of n squares, n &gt;= 2</a:t>
            </a:r>
          </a:p>
          <a:p>
            <a:pPr marL="577850" lvl="1" indent="-303213">
              <a:defRPr/>
            </a:pPr>
            <a:r>
              <a:rPr lang="en-CA" dirty="0" smtClean="0"/>
              <a:t>start at the first square on left</a:t>
            </a:r>
          </a:p>
          <a:p>
            <a:pPr marL="577850" lvl="1" indent="-303213">
              <a:defRPr/>
            </a:pPr>
            <a:r>
              <a:rPr lang="en-CA" dirty="0" smtClean="0"/>
              <a:t>on each move you can move 1 </a:t>
            </a:r>
            <a:r>
              <a:rPr lang="en-CA" i="1" dirty="0" smtClean="0"/>
              <a:t>or</a:t>
            </a:r>
            <a:r>
              <a:rPr lang="en-CA" dirty="0" smtClean="0"/>
              <a:t> 2 squares to the right</a:t>
            </a:r>
          </a:p>
          <a:p>
            <a:pPr marL="577850" lvl="1" indent="-303213">
              <a:defRPr/>
            </a:pPr>
            <a:r>
              <a:rPr lang="en-CA" dirty="0" smtClean="0"/>
              <a:t>each square you land on has a cost (the value in the square)</a:t>
            </a:r>
          </a:p>
          <a:p>
            <a:pPr marL="852487" lvl="2" indent="-303213">
              <a:defRPr/>
            </a:pPr>
            <a:r>
              <a:rPr lang="en-CA" dirty="0" smtClean="0"/>
              <a:t>costs are always positive</a:t>
            </a:r>
          </a:p>
          <a:p>
            <a:pPr marL="577850" lvl="1" indent="-303213">
              <a:defRPr/>
            </a:pPr>
            <a:r>
              <a:rPr lang="en-CA" dirty="0" smtClean="0"/>
              <a:t>goal is to reach the rightmost square with the lowest cost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B85B45-98E8-4104-9D32-8BA5329884B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74813" y="2000250"/>
          <a:ext cx="5794374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729"/>
                <a:gridCol w="965729"/>
                <a:gridCol w="965729"/>
                <a:gridCol w="965729"/>
                <a:gridCol w="965729"/>
                <a:gridCol w="965729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80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57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871470"/>
              </p:ext>
            </p:extLst>
          </p:nvPr>
        </p:nvGraphicFramePr>
        <p:xfrm>
          <a:off x="457200" y="3115767"/>
          <a:ext cx="8229600" cy="601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6012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" name="Curved Down Arrow 17"/>
          <p:cNvSpPr/>
          <p:nvPr/>
        </p:nvSpPr>
        <p:spPr>
          <a:xfrm>
            <a:off x="2498148" y="2674168"/>
            <a:ext cx="3398813" cy="3456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0828611"/>
              </p:ext>
            </p:extLst>
          </p:nvPr>
        </p:nvGraphicFramePr>
        <p:xfrm>
          <a:off x="457200" y="3115767"/>
          <a:ext cx="8229600" cy="601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6012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" name="Curved Down Arrow 17"/>
          <p:cNvSpPr/>
          <p:nvPr/>
        </p:nvSpPr>
        <p:spPr>
          <a:xfrm flipH="1">
            <a:off x="4917642" y="2674168"/>
            <a:ext cx="864105" cy="3456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72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5957940"/>
              </p:ext>
            </p:extLst>
          </p:nvPr>
        </p:nvGraphicFramePr>
        <p:xfrm>
          <a:off x="457200" y="3115767"/>
          <a:ext cx="8229600" cy="601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6012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" name="Curved Down Arrow 17"/>
          <p:cNvSpPr/>
          <p:nvPr/>
        </p:nvSpPr>
        <p:spPr>
          <a:xfrm flipH="1">
            <a:off x="3247038" y="2674168"/>
            <a:ext cx="1791085" cy="3456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64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5931050"/>
              </p:ext>
            </p:extLst>
          </p:nvPr>
        </p:nvGraphicFramePr>
        <p:xfrm>
          <a:off x="457200" y="3115767"/>
          <a:ext cx="8229600" cy="601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6012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Curved Down Arrow 6"/>
          <p:cNvSpPr/>
          <p:nvPr/>
        </p:nvSpPr>
        <p:spPr>
          <a:xfrm flipH="1">
            <a:off x="1576436" y="2674168"/>
            <a:ext cx="1791085" cy="3456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12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7531048"/>
              </p:ext>
            </p:extLst>
          </p:nvPr>
        </p:nvGraphicFramePr>
        <p:xfrm>
          <a:off x="457200" y="3115767"/>
          <a:ext cx="8229600" cy="601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6012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Curved Down Arrow 6"/>
          <p:cNvSpPr/>
          <p:nvPr/>
        </p:nvSpPr>
        <p:spPr>
          <a:xfrm>
            <a:off x="1634042" y="2674168"/>
            <a:ext cx="2592315" cy="3456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97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4142491"/>
              </p:ext>
            </p:extLst>
          </p:nvPr>
        </p:nvGraphicFramePr>
        <p:xfrm>
          <a:off x="457200" y="3115767"/>
          <a:ext cx="8229600" cy="601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6012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Curved Down Arrow 6"/>
          <p:cNvSpPr/>
          <p:nvPr/>
        </p:nvSpPr>
        <p:spPr>
          <a:xfrm>
            <a:off x="4111144" y="2674168"/>
            <a:ext cx="4205311" cy="3456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39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it is possible to find cycles where a move takes you back to a square that you have already visited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4094345"/>
              </p:ext>
            </p:extLst>
          </p:nvPr>
        </p:nvGraphicFramePr>
        <p:xfrm>
          <a:off x="457200" y="3115767"/>
          <a:ext cx="8229600" cy="601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6012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Curved Down Arrow 5"/>
          <p:cNvSpPr/>
          <p:nvPr/>
        </p:nvSpPr>
        <p:spPr>
          <a:xfrm flipH="1">
            <a:off x="3247038" y="2674168"/>
            <a:ext cx="1791085" cy="3456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urved Down Arrow 6"/>
          <p:cNvSpPr/>
          <p:nvPr/>
        </p:nvSpPr>
        <p:spPr>
          <a:xfrm flipV="1">
            <a:off x="3247038" y="3832658"/>
            <a:ext cx="1791085" cy="3456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3266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using a cycle, it is easy to create a board where no solution exists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3891663"/>
              </p:ext>
            </p:extLst>
          </p:nvPr>
        </p:nvGraphicFramePr>
        <p:xfrm>
          <a:off x="2901397" y="3115767"/>
          <a:ext cx="3291840" cy="601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</a:tblGrid>
              <a:tr h="6012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Curved Down Arrow 5"/>
          <p:cNvSpPr/>
          <p:nvPr/>
        </p:nvSpPr>
        <p:spPr>
          <a:xfrm flipH="1">
            <a:off x="3247038" y="2674168"/>
            <a:ext cx="1791085" cy="3456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urved Down Arrow 6"/>
          <p:cNvSpPr/>
          <p:nvPr/>
        </p:nvSpPr>
        <p:spPr>
          <a:xfrm flipV="1">
            <a:off x="3247038" y="3832658"/>
            <a:ext cx="1791085" cy="3456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9103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on the board below, no matter what you do, you eventually end up on the 1 which leads to a cycle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0450639"/>
              </p:ext>
            </p:extLst>
          </p:nvPr>
        </p:nvGraphicFramePr>
        <p:xfrm>
          <a:off x="457200" y="3115767"/>
          <a:ext cx="8229600" cy="601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6012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1879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even without using a cycle, it is easy to create a board where no solution exists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0259429"/>
              </p:ext>
            </p:extLst>
          </p:nvPr>
        </p:nvGraphicFramePr>
        <p:xfrm>
          <a:off x="2901397" y="3115767"/>
          <a:ext cx="3291840" cy="601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</a:tblGrid>
              <a:tr h="6012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1358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 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0" indent="0">
              <a:buNone/>
              <a:defRPr/>
            </a:pPr>
            <a:endParaRPr lang="en-CA" dirty="0" smtClean="0"/>
          </a:p>
          <a:p>
            <a:pPr marL="514350" indent="-514350">
              <a:buFont typeface="+mj-lt"/>
              <a:buAutoNum type="arabicPeriod" startAt="2"/>
              <a:defRPr/>
            </a:pPr>
            <a:endParaRPr lang="en-CA" dirty="0" smtClean="0"/>
          </a:p>
          <a:p>
            <a:pPr marL="514350" indent="-514350">
              <a:buFont typeface="+mj-lt"/>
              <a:buAutoNum type="arabicPeriod" startAt="2"/>
              <a:defRPr/>
            </a:pPr>
            <a:endParaRPr lang="en-CA" dirty="0" smtClean="0"/>
          </a:p>
          <a:p>
            <a:pPr marL="577850" lvl="1" indent="-303213">
              <a:defRPr/>
            </a:pPr>
            <a:endParaRPr lang="en-CA" dirty="0" smtClean="0"/>
          </a:p>
          <a:p>
            <a:pPr marL="577850" lvl="1" indent="-303213">
              <a:defRPr/>
            </a:pPr>
            <a:r>
              <a:rPr lang="en-CA" dirty="0" smtClean="0"/>
              <a:t>solution for example:</a:t>
            </a:r>
          </a:p>
          <a:p>
            <a:pPr marL="852487" lvl="2" indent="-303213">
              <a:defRPr/>
            </a:pPr>
            <a:r>
              <a:rPr lang="en-CA" dirty="0" smtClean="0"/>
              <a:t>move 1 square</a:t>
            </a:r>
          </a:p>
          <a:p>
            <a:pPr marL="852487" lvl="2" indent="-303213">
              <a:defRPr/>
            </a:pPr>
            <a:r>
              <a:rPr lang="en-CA" dirty="0" smtClean="0"/>
              <a:t>move 2 squares</a:t>
            </a:r>
          </a:p>
          <a:p>
            <a:pPr marL="852487" lvl="2" indent="-303213">
              <a:defRPr/>
            </a:pPr>
            <a:r>
              <a:rPr lang="en-CA" dirty="0" smtClean="0"/>
              <a:t>move 2 squares</a:t>
            </a:r>
          </a:p>
          <a:p>
            <a:pPr marL="1127125" lvl="3" indent="-303213">
              <a:defRPr/>
            </a:pPr>
            <a:r>
              <a:rPr lang="en-CA" dirty="0" smtClean="0"/>
              <a:t>total cost = 0 + 3 + 6 + 10 = 19</a:t>
            </a:r>
          </a:p>
          <a:p>
            <a:pPr marL="1127125" lvl="3" indent="-303213">
              <a:defRPr/>
            </a:pPr>
            <a:endParaRPr lang="en-CA" dirty="0"/>
          </a:p>
          <a:p>
            <a:pPr marL="303212" indent="-303213">
              <a:defRPr/>
            </a:pPr>
            <a:r>
              <a:rPr lang="en-CA" dirty="0"/>
              <a:t>can the problem be solved by always moving to the next square with the lowest cost?</a:t>
            </a:r>
          </a:p>
          <a:p>
            <a:pPr marL="303212" indent="-303213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B85B45-98E8-4104-9D32-8BA5329884B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74813" y="2000250"/>
          <a:ext cx="5794374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729"/>
                <a:gridCol w="965729"/>
                <a:gridCol w="965729"/>
                <a:gridCol w="965729"/>
                <a:gridCol w="965729"/>
                <a:gridCol w="965729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80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57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Curved Down Arrow 1"/>
          <p:cNvSpPr/>
          <p:nvPr/>
        </p:nvSpPr>
        <p:spPr>
          <a:xfrm>
            <a:off x="2210113" y="1470362"/>
            <a:ext cx="921712" cy="3456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urved Down Arrow 6"/>
          <p:cNvSpPr/>
          <p:nvPr/>
        </p:nvSpPr>
        <p:spPr>
          <a:xfrm>
            <a:off x="3131824" y="1464349"/>
            <a:ext cx="1901031" cy="3456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urved Down Arrow 7"/>
          <p:cNvSpPr/>
          <p:nvPr/>
        </p:nvSpPr>
        <p:spPr>
          <a:xfrm>
            <a:off x="5032856" y="1443928"/>
            <a:ext cx="1958638" cy="3456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61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unlike Jump It, the board does not get smaller in an obvious way after each move</a:t>
            </a:r>
          </a:p>
          <a:p>
            <a:pPr lvl="1"/>
            <a:r>
              <a:rPr lang="en-US" dirty="0" smtClean="0"/>
              <a:t>but it does in fact get smaller (otherwise, a recursive solution would never terminate)</a:t>
            </a:r>
          </a:p>
          <a:p>
            <a:pPr lvl="2"/>
            <a:r>
              <a:rPr lang="en-US" dirty="0" smtClean="0"/>
              <a:t>how does the board get smaller?</a:t>
            </a:r>
          </a:p>
          <a:p>
            <a:pPr lvl="2"/>
            <a:r>
              <a:rPr lang="en-US" dirty="0" smtClean="0"/>
              <a:t>how do we indicate this?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2028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recursive cases:</a:t>
            </a:r>
          </a:p>
          <a:p>
            <a:pPr lvl="1"/>
            <a:r>
              <a:rPr lang="en-US" dirty="0" smtClean="0"/>
              <a:t>can we move left without falling off of the board?</a:t>
            </a:r>
          </a:p>
          <a:p>
            <a:pPr lvl="2"/>
            <a:r>
              <a:rPr lang="en-US" dirty="0" smtClean="0"/>
              <a:t>if so, can the board be solved by moving to the left?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can we move right without falling off of the board?</a:t>
            </a:r>
          </a:p>
          <a:p>
            <a:pPr lvl="2"/>
            <a:r>
              <a:rPr lang="en-US" dirty="0" smtClean="0"/>
              <a:t>if so, can the board be solved by moving to the right?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1FEB43-8257-4DA8-8AF2-247D12C10482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0291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309083" y="260615"/>
            <a:ext cx="8583442" cy="5896345"/>
          </a:xfrm>
        </p:spPr>
        <p:txBody>
          <a:bodyPr>
            <a:noAutofit/>
          </a:bodyPr>
          <a:lstStyle/>
          <a:p>
            <a:r>
              <a:rPr lang="en-US" sz="1800" dirty="0" smtClean="0">
                <a:solidFill>
                  <a:srgbClr val="3F5FBF"/>
                </a:solidFill>
                <a:latin typeface="Consolas"/>
              </a:rPr>
              <a:t>/**</a:t>
            </a:r>
            <a:endParaRPr lang="en-US" sz="1800" dirty="0">
              <a:solidFill>
                <a:srgbClr val="3F5FBF"/>
              </a:solidFill>
              <a:latin typeface="Consolas"/>
            </a:endParaRPr>
          </a:p>
          <a:p>
            <a:r>
              <a:rPr lang="en-US" sz="1800" dirty="0" smtClean="0">
                <a:solidFill>
                  <a:srgbClr val="3F5FBF"/>
                </a:solidFill>
                <a:latin typeface="Consolas"/>
              </a:rPr>
              <a:t>  </a:t>
            </a:r>
            <a:r>
              <a:rPr lang="en-US" sz="1800" dirty="0">
                <a:solidFill>
                  <a:srgbClr val="3F5FBF"/>
                </a:solidFill>
                <a:latin typeface="Consolas"/>
              </a:rPr>
              <a:t>* </a:t>
            </a:r>
            <a:r>
              <a:rPr lang="en-US" sz="1800" dirty="0" smtClean="0">
                <a:solidFill>
                  <a:srgbClr val="3F5FBF"/>
                </a:solidFill>
                <a:latin typeface="Consolas"/>
              </a:rPr>
              <a:t>Is a </a:t>
            </a:r>
            <a:r>
              <a:rPr lang="en-US" sz="1800" dirty="0">
                <a:solidFill>
                  <a:srgbClr val="3F5FBF"/>
                </a:solidFill>
                <a:latin typeface="Consolas"/>
              </a:rPr>
              <a:t>board is solvable when the current move is at location</a:t>
            </a:r>
          </a:p>
          <a:p>
            <a:r>
              <a:rPr lang="en-US" sz="1800" dirty="0" smtClean="0">
                <a:solidFill>
                  <a:srgbClr val="3F5FBF"/>
                </a:solidFill>
                <a:latin typeface="Consolas"/>
              </a:rPr>
              <a:t>  </a:t>
            </a:r>
            <a:r>
              <a:rPr lang="en-US" sz="1800" dirty="0">
                <a:solidFill>
                  <a:srgbClr val="3F5FBF"/>
                </a:solidFill>
                <a:latin typeface="Consolas"/>
              </a:rPr>
              <a:t>* </a:t>
            </a:r>
            <a:r>
              <a:rPr lang="en-US" sz="1800" dirty="0" smtClean="0">
                <a:solidFill>
                  <a:srgbClr val="3F5FBF"/>
                </a:solidFill>
                <a:latin typeface="Consolas"/>
              </a:rPr>
              <a:t>index</a:t>
            </a:r>
            <a:r>
              <a:rPr lang="en-US" sz="1800" dirty="0">
                <a:solidFill>
                  <a:srgbClr val="7F7F9F"/>
                </a:solidFill>
                <a:latin typeface="Consolas"/>
              </a:rPr>
              <a:t> </a:t>
            </a:r>
            <a:r>
              <a:rPr lang="en-US" sz="1800" dirty="0" smtClean="0">
                <a:solidFill>
                  <a:srgbClr val="3F5FBF"/>
                </a:solidFill>
                <a:latin typeface="Consolas"/>
              </a:rPr>
              <a:t>of </a:t>
            </a:r>
            <a:r>
              <a:rPr lang="en-US" sz="1800" dirty="0">
                <a:solidFill>
                  <a:srgbClr val="3F5FBF"/>
                </a:solidFill>
                <a:latin typeface="Consolas"/>
              </a:rPr>
              <a:t>the </a:t>
            </a:r>
            <a:r>
              <a:rPr lang="en-US" sz="1800" dirty="0" smtClean="0">
                <a:solidFill>
                  <a:srgbClr val="3F5FBF"/>
                </a:solidFill>
                <a:latin typeface="Consolas"/>
              </a:rPr>
              <a:t>board? </a:t>
            </a:r>
            <a:r>
              <a:rPr lang="en-US" sz="1800" dirty="0">
                <a:solidFill>
                  <a:srgbClr val="3F5FBF"/>
                </a:solidFill>
                <a:latin typeface="Consolas"/>
              </a:rPr>
              <a:t>The method does not modify the board.</a:t>
            </a:r>
          </a:p>
          <a:p>
            <a:r>
              <a:rPr lang="en-US" sz="1800" dirty="0" smtClean="0">
                <a:solidFill>
                  <a:srgbClr val="3F5FBF"/>
                </a:solidFill>
                <a:latin typeface="Consolas"/>
              </a:rPr>
              <a:t>  </a:t>
            </a:r>
            <a:r>
              <a:rPr lang="en-US" sz="1800" dirty="0">
                <a:solidFill>
                  <a:srgbClr val="3F5FBF"/>
                </a:solidFill>
                <a:latin typeface="Consolas"/>
              </a:rPr>
              <a:t>* </a:t>
            </a:r>
          </a:p>
          <a:p>
            <a:r>
              <a:rPr lang="en-US" sz="1800" dirty="0" smtClean="0">
                <a:solidFill>
                  <a:srgbClr val="3F5FBF"/>
                </a:solidFill>
                <a:latin typeface="Consolas"/>
              </a:rPr>
              <a:t>  </a:t>
            </a:r>
            <a:r>
              <a:rPr lang="en-US" sz="1800" dirty="0">
                <a:solidFill>
                  <a:srgbClr val="3F5FBF"/>
                </a:solidFill>
                <a:latin typeface="Consolas"/>
              </a:rPr>
              <a:t>* </a:t>
            </a:r>
            <a:r>
              <a:rPr lang="en-US" sz="1800" dirty="0">
                <a:solidFill>
                  <a:srgbClr val="7F9FBF"/>
                </a:solidFill>
                <a:latin typeface="Consolas"/>
              </a:rPr>
              <a:t>@</a:t>
            </a:r>
            <a:r>
              <a:rPr lang="en-US" sz="1800" dirty="0" err="1">
                <a:solidFill>
                  <a:srgbClr val="7F9FBF"/>
                </a:solidFill>
                <a:latin typeface="Consolas"/>
              </a:rPr>
              <a:t>param</a:t>
            </a:r>
            <a:r>
              <a:rPr lang="en-US" sz="1800" dirty="0">
                <a:solidFill>
                  <a:srgbClr val="3F5FBF"/>
                </a:solidFill>
                <a:latin typeface="Consolas"/>
              </a:rPr>
              <a:t> index</a:t>
            </a:r>
          </a:p>
          <a:p>
            <a:r>
              <a:rPr lang="en-US" sz="1800" dirty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800" dirty="0" smtClean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800" dirty="0">
                <a:solidFill>
                  <a:srgbClr val="3F5FBF"/>
                </a:solidFill>
                <a:latin typeface="Consolas"/>
              </a:rPr>
              <a:t>*          the current location on the board</a:t>
            </a:r>
          </a:p>
          <a:p>
            <a:r>
              <a:rPr lang="en-US" sz="1800" dirty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800" dirty="0" smtClean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800" dirty="0">
                <a:solidFill>
                  <a:srgbClr val="3F5FBF"/>
                </a:solidFill>
                <a:latin typeface="Consolas"/>
              </a:rPr>
              <a:t>* </a:t>
            </a:r>
            <a:r>
              <a:rPr lang="en-US" sz="1800" dirty="0">
                <a:solidFill>
                  <a:srgbClr val="7F9FBF"/>
                </a:solidFill>
                <a:latin typeface="Consolas"/>
              </a:rPr>
              <a:t>@</a:t>
            </a:r>
            <a:r>
              <a:rPr lang="en-US" sz="1800" dirty="0" err="1">
                <a:solidFill>
                  <a:srgbClr val="7F9FBF"/>
                </a:solidFill>
                <a:latin typeface="Consolas"/>
              </a:rPr>
              <a:t>param</a:t>
            </a:r>
            <a:r>
              <a:rPr lang="en-US" sz="1800" dirty="0">
                <a:solidFill>
                  <a:srgbClr val="3F5FBF"/>
                </a:solidFill>
                <a:latin typeface="Consolas"/>
              </a:rPr>
              <a:t> board</a:t>
            </a:r>
          </a:p>
          <a:p>
            <a:r>
              <a:rPr lang="en-US" sz="1800" dirty="0" smtClean="0">
                <a:solidFill>
                  <a:srgbClr val="3F5FBF"/>
                </a:solidFill>
                <a:latin typeface="Consolas"/>
              </a:rPr>
              <a:t>  </a:t>
            </a:r>
            <a:r>
              <a:rPr lang="en-US" sz="1800" dirty="0">
                <a:solidFill>
                  <a:srgbClr val="3F5FBF"/>
                </a:solidFill>
                <a:latin typeface="Consolas"/>
              </a:rPr>
              <a:t>*          the board </a:t>
            </a:r>
            <a:endParaRPr lang="en-US" sz="1800" dirty="0" smtClean="0">
              <a:solidFill>
                <a:srgbClr val="3F5FBF"/>
              </a:solidFill>
              <a:latin typeface="Consolas"/>
            </a:endParaRPr>
          </a:p>
          <a:p>
            <a:r>
              <a:rPr lang="en-US" sz="1800" dirty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800" dirty="0" smtClean="0">
                <a:solidFill>
                  <a:srgbClr val="3F5FBF"/>
                </a:solidFill>
                <a:latin typeface="Consolas"/>
              </a:rPr>
              <a:t> * </a:t>
            </a:r>
            <a:r>
              <a:rPr lang="en-US" sz="1800" dirty="0">
                <a:solidFill>
                  <a:srgbClr val="7F9FBF"/>
                </a:solidFill>
                <a:latin typeface="Consolas"/>
              </a:rPr>
              <a:t>@return</a:t>
            </a:r>
            <a:r>
              <a:rPr lang="en-US" sz="1800" dirty="0">
                <a:solidFill>
                  <a:srgbClr val="3F5FBF"/>
                </a:solidFill>
                <a:latin typeface="Consolas"/>
              </a:rPr>
              <a:t> </a:t>
            </a:r>
            <a:r>
              <a:rPr lang="en-US" sz="1800" dirty="0" smtClean="0">
                <a:solidFill>
                  <a:srgbClr val="3F5FBF"/>
                </a:solidFill>
                <a:latin typeface="Consolas"/>
              </a:rPr>
              <a:t>true </a:t>
            </a:r>
            <a:r>
              <a:rPr lang="en-US" sz="1800" dirty="0">
                <a:solidFill>
                  <a:srgbClr val="3F5FBF"/>
                </a:solidFill>
                <a:latin typeface="Consolas"/>
              </a:rPr>
              <a:t>if the board is solvable, </a:t>
            </a:r>
            <a:r>
              <a:rPr lang="en-US" sz="1800" dirty="0" smtClean="0">
                <a:solidFill>
                  <a:srgbClr val="3F5FBF"/>
                </a:solidFill>
                <a:latin typeface="Consolas"/>
              </a:rPr>
              <a:t>false </a:t>
            </a:r>
            <a:r>
              <a:rPr lang="en-US" sz="1800" dirty="0">
                <a:solidFill>
                  <a:srgbClr val="3F5FBF"/>
                </a:solidFill>
                <a:latin typeface="Consolas"/>
              </a:rPr>
              <a:t>otherwise</a:t>
            </a:r>
          </a:p>
          <a:p>
            <a:r>
              <a:rPr lang="en-US" sz="1800" dirty="0" smtClean="0">
                <a:solidFill>
                  <a:srgbClr val="3F5FBF"/>
                </a:solidFill>
                <a:latin typeface="Consolas"/>
              </a:rPr>
              <a:t>  </a:t>
            </a:r>
            <a:r>
              <a:rPr lang="en-US" sz="1800" dirty="0">
                <a:solidFill>
                  <a:srgbClr val="3F5FBF"/>
                </a:solidFill>
                <a:latin typeface="Consolas"/>
              </a:rPr>
              <a:t>*/</a:t>
            </a:r>
          </a:p>
          <a:p>
            <a:r>
              <a:rPr lang="en-US" sz="18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err="1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/>
              </a:rPr>
              <a:t>isSolvable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8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, List&lt;Integer&gt; </a:t>
            </a:r>
            <a:r>
              <a:rPr lang="en-US" sz="1800" dirty="0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) {</a:t>
            </a:r>
            <a:endParaRPr lang="en-US" sz="1800" dirty="0">
              <a:solidFill>
                <a:srgbClr val="000000"/>
              </a:solidFill>
              <a:latin typeface="Consolas"/>
            </a:endParaRPr>
          </a:p>
          <a:p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557188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51475" y="260615"/>
            <a:ext cx="8583443" cy="5896345"/>
          </a:xfrm>
        </p:spPr>
        <p:txBody>
          <a:bodyPr>
            <a:noAutofit/>
          </a:bodyPr>
          <a:lstStyle/>
          <a:p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isSolvable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List&lt;Integer&gt;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smtClean="0">
                <a:solidFill>
                  <a:srgbClr val="3F7F5F"/>
                </a:solidFill>
                <a:latin typeface="Consolas"/>
              </a:rPr>
              <a:t>// </a:t>
            </a:r>
            <a:r>
              <a:rPr lang="en-US" sz="1600" dirty="0">
                <a:solidFill>
                  <a:srgbClr val="3F7F5F"/>
                </a:solidFill>
                <a:latin typeface="Consolas"/>
              </a:rPr>
              <a:t>base cases </a:t>
            </a:r>
            <a:r>
              <a:rPr lang="en-US" sz="1600" dirty="0" smtClean="0">
                <a:solidFill>
                  <a:srgbClr val="3F7F5F"/>
                </a:solidFill>
                <a:latin typeface="Consolas"/>
              </a:rPr>
              <a:t>here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   return false;</a:t>
            </a:r>
          </a:p>
          <a:p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  </a:t>
            </a:r>
            <a:r>
              <a:rPr lang="en-US" sz="1600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.get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List&lt;Integer&gt;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ArrayList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&lt;Integer&gt;(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.set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-1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); 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winLeft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if ((index - value) &gt;= 0) {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    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winLeft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 = </a:t>
            </a:r>
            <a:r>
              <a:rPr lang="en-US" sz="1600" i="1" dirty="0" err="1">
                <a:solidFill>
                  <a:schemeClr val="bg1"/>
                </a:solidFill>
                <a:latin typeface="Consolas"/>
              </a:rPr>
              <a:t>isSolvable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(index - value, copy);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   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} 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chemeClr val="bg1"/>
                </a:solidFill>
                <a:latin typeface="Consolas"/>
              </a:rPr>
              <a:t>boolean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winRight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 = false;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   if ((index + value) &lt;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board.size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()) {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    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winRight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 = </a:t>
            </a:r>
            <a:r>
              <a:rPr lang="en-US" sz="1600" i="1" dirty="0" err="1">
                <a:solidFill>
                  <a:schemeClr val="bg1"/>
                </a:solidFill>
                <a:latin typeface="Consolas"/>
              </a:rPr>
              <a:t>isSolvable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(index + value, copy);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   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}</a:t>
            </a:r>
            <a:endParaRPr lang="en-US" sz="1600" dirty="0">
              <a:solidFill>
                <a:schemeClr val="bg1"/>
              </a:solidFill>
              <a:latin typeface="Consolas"/>
            </a:endParaRP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   return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winLeft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 ||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winRight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;</a:t>
            </a:r>
          </a:p>
          <a:p>
            <a:endParaRPr lang="en-US" sz="1600" dirty="0" smtClean="0">
              <a:solidFill>
                <a:srgbClr val="000000"/>
              </a:solidFill>
              <a:latin typeface="Consolas"/>
            </a:endParaRPr>
          </a:p>
          <a:p>
            <a:endParaRPr lang="en-US" sz="1600" dirty="0">
              <a:solidFill>
                <a:srgbClr val="000000"/>
              </a:solidFill>
              <a:latin typeface="Consolas"/>
            </a:endParaRPr>
          </a:p>
          <a:p>
            <a:endParaRPr lang="en-US" sz="1600" dirty="0" smtClean="0">
              <a:solidFill>
                <a:srgbClr val="000000"/>
              </a:solidFill>
              <a:latin typeface="Consolas"/>
            </a:endParaRPr>
          </a:p>
          <a:p>
            <a:endParaRPr lang="en-US" sz="1600" dirty="0">
              <a:solidFill>
                <a:srgbClr val="000000"/>
              </a:solidFill>
              <a:latin typeface="Consolas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651302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6689" y="1873612"/>
            <a:ext cx="8410622" cy="126735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51475" y="260615"/>
            <a:ext cx="8583443" cy="5896345"/>
          </a:xfrm>
        </p:spPr>
        <p:txBody>
          <a:bodyPr>
            <a:noAutofit/>
          </a:bodyPr>
          <a:lstStyle/>
          <a:p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isSolvable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List&lt;Integer&gt;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smtClean="0">
                <a:solidFill>
                  <a:srgbClr val="3F7F5F"/>
                </a:solidFill>
                <a:latin typeface="Consolas"/>
              </a:rPr>
              <a:t>// </a:t>
            </a:r>
            <a:r>
              <a:rPr lang="en-US" sz="1600" dirty="0">
                <a:solidFill>
                  <a:srgbClr val="3F7F5F"/>
                </a:solidFill>
                <a:latin typeface="Consolas"/>
              </a:rPr>
              <a:t>base cases here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) 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&lt; 0) 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{}</a:t>
            </a:r>
            <a:endParaRPr lang="en-US" sz="1600" dirty="0">
              <a:solidFill>
                <a:schemeClr val="bg1"/>
              </a:solidFill>
              <a:latin typeface="Consolas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.get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List&lt;Integer&gt;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ArrayList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&lt;Integer&gt;(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.set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-1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winLeft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((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-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 &gt;= 0)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dirty="0" err="1">
                <a:solidFill>
                  <a:schemeClr val="bg2"/>
                </a:solidFill>
                <a:latin typeface="Consolas"/>
              </a:rPr>
              <a:t>winLeft</a:t>
            </a:r>
            <a:r>
              <a:rPr lang="en-US" sz="1600" dirty="0">
                <a:solidFill>
                  <a:schemeClr val="bg2"/>
                </a:solidFill>
                <a:latin typeface="Consolas"/>
              </a:rPr>
              <a:t> = </a:t>
            </a:r>
            <a:r>
              <a:rPr lang="en-US" sz="1600" i="1" dirty="0" err="1">
                <a:solidFill>
                  <a:schemeClr val="bg2"/>
                </a:solidFill>
                <a:latin typeface="Consolas"/>
              </a:rPr>
              <a:t>isSolvable</a:t>
            </a:r>
            <a:r>
              <a:rPr lang="en-US" sz="1600" dirty="0">
                <a:solidFill>
                  <a:schemeClr val="bg2"/>
                </a:solidFill>
                <a:latin typeface="Consolas"/>
              </a:rPr>
              <a:t>(index - value, copy);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 </a:t>
            </a:r>
          </a:p>
          <a:p>
            <a:endParaRPr lang="en-US" sz="16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   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copy = new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ArrayList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&lt;Integer&gt;(board);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  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copy.set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(index, -1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chemeClr val="bg1"/>
                </a:solidFill>
                <a:latin typeface="Consolas"/>
              </a:rPr>
              <a:t>boolean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winRight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 = false;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   if ((index + value) &lt;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board.size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()) {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    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winRight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 = </a:t>
            </a:r>
            <a:r>
              <a:rPr lang="en-US" sz="1600" i="1" dirty="0" err="1">
                <a:solidFill>
                  <a:schemeClr val="bg1"/>
                </a:solidFill>
                <a:latin typeface="Consolas"/>
              </a:rPr>
              <a:t>isSolvable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(index + value, copy);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   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}</a:t>
            </a:r>
            <a:endParaRPr lang="en-US" sz="1600" dirty="0">
              <a:solidFill>
                <a:schemeClr val="bg1"/>
              </a:solidFill>
              <a:latin typeface="Consolas"/>
            </a:endParaRP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   return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winLeft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 ||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winRight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386069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6689" y="1873612"/>
            <a:ext cx="8410622" cy="126735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51475" y="260615"/>
            <a:ext cx="8583443" cy="5896345"/>
          </a:xfrm>
        </p:spPr>
        <p:txBody>
          <a:bodyPr>
            <a:noAutofit/>
          </a:bodyPr>
          <a:lstStyle/>
          <a:p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isSolvable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List&lt;Integer&gt;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smtClean="0">
                <a:solidFill>
                  <a:srgbClr val="3F7F5F"/>
                </a:solidFill>
                <a:latin typeface="Consolas"/>
              </a:rPr>
              <a:t>// </a:t>
            </a:r>
            <a:r>
              <a:rPr lang="en-US" sz="1600" dirty="0">
                <a:solidFill>
                  <a:srgbClr val="3F7F5F"/>
                </a:solidFill>
                <a:latin typeface="Consolas"/>
              </a:rPr>
              <a:t>base cases here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) 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&lt; 0) 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{}</a:t>
            </a:r>
            <a:endParaRPr lang="en-US" sz="1600" dirty="0">
              <a:solidFill>
                <a:schemeClr val="bg1"/>
              </a:solidFill>
              <a:latin typeface="Consolas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.get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List&lt;Integer&gt;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ArrayList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&lt;Integer&gt;(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.set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-1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winLeft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((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-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 &gt;= 0)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winLeft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i="1" dirty="0" err="1">
                <a:solidFill>
                  <a:srgbClr val="000000"/>
                </a:solidFill>
                <a:latin typeface="Consolas"/>
              </a:rPr>
              <a:t>isSolvable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-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 </a:t>
            </a:r>
          </a:p>
          <a:p>
            <a:endParaRPr lang="en-US" sz="16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   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copy = new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ArrayList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&lt;Integer&gt;(board);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  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copy.set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(index, -1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chemeClr val="bg1"/>
                </a:solidFill>
                <a:latin typeface="Consolas"/>
              </a:rPr>
              <a:t>boolean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winRight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 = false;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   if ((index + value) &lt;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board.size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()) {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    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winRight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 = </a:t>
            </a:r>
            <a:r>
              <a:rPr lang="en-US" sz="1600" i="1" dirty="0" err="1">
                <a:solidFill>
                  <a:schemeClr val="bg1"/>
                </a:solidFill>
                <a:latin typeface="Consolas"/>
              </a:rPr>
              <a:t>isSolvable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(index + value, copy);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   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}</a:t>
            </a:r>
            <a:endParaRPr lang="en-US" sz="1600" dirty="0">
              <a:solidFill>
                <a:schemeClr val="bg1"/>
              </a:solidFill>
              <a:latin typeface="Consolas"/>
            </a:endParaRP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   return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winLeft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 ||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winRight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548337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66689" y="3486606"/>
            <a:ext cx="8410622" cy="1901031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51475" y="260615"/>
            <a:ext cx="8583443" cy="5896345"/>
          </a:xfrm>
        </p:spPr>
        <p:txBody>
          <a:bodyPr>
            <a:noAutofit/>
          </a:bodyPr>
          <a:lstStyle/>
          <a:p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isSolvable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List&lt;Integer&gt;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smtClean="0">
                <a:solidFill>
                  <a:srgbClr val="3F7F5F"/>
                </a:solidFill>
                <a:latin typeface="Consolas"/>
              </a:rPr>
              <a:t>// </a:t>
            </a:r>
            <a:r>
              <a:rPr lang="en-US" sz="1600" dirty="0">
                <a:solidFill>
                  <a:srgbClr val="3F7F5F"/>
                </a:solidFill>
                <a:latin typeface="Consolas"/>
              </a:rPr>
              <a:t>base cases here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) 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&lt; 0) 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{}</a:t>
            </a:r>
            <a:endParaRPr lang="en-US" sz="1600" dirty="0">
              <a:solidFill>
                <a:schemeClr val="bg1"/>
              </a:solidFill>
              <a:latin typeface="Consolas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.get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List&lt;Integer&gt;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ArrayList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&lt;Integer&gt;(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.set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-1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winLeft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((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-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 &gt;= 0)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winLeft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i="1" dirty="0" err="1">
                <a:solidFill>
                  <a:srgbClr val="000000"/>
                </a:solidFill>
                <a:latin typeface="Consolas"/>
              </a:rPr>
              <a:t>isSolvable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-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 </a:t>
            </a:r>
          </a:p>
          <a:p>
            <a:endParaRPr lang="en-US" sz="16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ArrayList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&lt;Integer&gt;(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.set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-1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chemeClr val="bg2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chemeClr val="bg2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chemeClr val="bg2"/>
                </a:solidFill>
                <a:latin typeface="Consolas"/>
              </a:rPr>
              <a:t>boolean</a:t>
            </a:r>
            <a:r>
              <a:rPr lang="en-US" sz="1600" dirty="0" smtClean="0">
                <a:solidFill>
                  <a:schemeClr val="bg2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chemeClr val="bg2"/>
                </a:solidFill>
                <a:latin typeface="Consolas"/>
              </a:rPr>
              <a:t>winRight</a:t>
            </a:r>
            <a:r>
              <a:rPr lang="en-US" sz="1600" dirty="0">
                <a:solidFill>
                  <a:schemeClr val="bg2"/>
                </a:solidFill>
                <a:latin typeface="Consolas"/>
              </a:rPr>
              <a:t> = false;</a:t>
            </a:r>
          </a:p>
          <a:p>
            <a:r>
              <a:rPr lang="en-US" sz="1600" dirty="0">
                <a:solidFill>
                  <a:schemeClr val="bg2"/>
                </a:solidFill>
                <a:latin typeface="Consolas"/>
              </a:rPr>
              <a:t>    if ((index + value) &lt; </a:t>
            </a:r>
            <a:r>
              <a:rPr lang="en-US" sz="1600" dirty="0" err="1">
                <a:solidFill>
                  <a:schemeClr val="bg2"/>
                </a:solidFill>
                <a:latin typeface="Consolas"/>
              </a:rPr>
              <a:t>board.size</a:t>
            </a:r>
            <a:r>
              <a:rPr lang="en-US" sz="1600" dirty="0">
                <a:solidFill>
                  <a:schemeClr val="bg2"/>
                </a:solidFill>
                <a:latin typeface="Consolas"/>
              </a:rPr>
              <a:t>()) {</a:t>
            </a:r>
          </a:p>
          <a:p>
            <a:r>
              <a:rPr lang="en-US" sz="1600" dirty="0">
                <a:solidFill>
                  <a:schemeClr val="bg2"/>
                </a:solidFill>
                <a:latin typeface="Consolas"/>
              </a:rPr>
              <a:t>      </a:t>
            </a:r>
            <a:r>
              <a:rPr lang="en-US" sz="1600" dirty="0" err="1">
                <a:solidFill>
                  <a:schemeClr val="bg2"/>
                </a:solidFill>
                <a:latin typeface="Consolas"/>
              </a:rPr>
              <a:t>winRight</a:t>
            </a:r>
            <a:r>
              <a:rPr lang="en-US" sz="1600" dirty="0">
                <a:solidFill>
                  <a:schemeClr val="bg2"/>
                </a:solidFill>
                <a:latin typeface="Consolas"/>
              </a:rPr>
              <a:t> = </a:t>
            </a:r>
            <a:r>
              <a:rPr lang="en-US" sz="1600" i="1" dirty="0" err="1">
                <a:solidFill>
                  <a:schemeClr val="bg2"/>
                </a:solidFill>
                <a:latin typeface="Consolas"/>
              </a:rPr>
              <a:t>isSolvable</a:t>
            </a:r>
            <a:r>
              <a:rPr lang="en-US" sz="1600" dirty="0">
                <a:solidFill>
                  <a:schemeClr val="bg2"/>
                </a:solidFill>
                <a:latin typeface="Consolas"/>
              </a:rPr>
              <a:t>(index + value, copy);</a:t>
            </a:r>
          </a:p>
          <a:p>
            <a:r>
              <a:rPr lang="en-US" sz="1600" dirty="0">
                <a:solidFill>
                  <a:schemeClr val="bg2"/>
                </a:solidFill>
                <a:latin typeface="Consolas"/>
              </a:rPr>
              <a:t>    </a:t>
            </a:r>
            <a:r>
              <a:rPr lang="en-US" sz="1600" dirty="0" smtClean="0">
                <a:solidFill>
                  <a:schemeClr val="bg2"/>
                </a:solidFill>
                <a:latin typeface="Consolas"/>
              </a:rPr>
              <a:t>}</a:t>
            </a:r>
            <a:endParaRPr lang="en-US" sz="1600" dirty="0">
              <a:solidFill>
                <a:schemeClr val="bg2"/>
              </a:solidFill>
              <a:latin typeface="Consolas"/>
            </a:endParaRP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   return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winLeft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 ||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winRight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928881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66689" y="3486606"/>
            <a:ext cx="8410622" cy="1901031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51475" y="260615"/>
            <a:ext cx="8583443" cy="5896345"/>
          </a:xfrm>
        </p:spPr>
        <p:txBody>
          <a:bodyPr>
            <a:noAutofit/>
          </a:bodyPr>
          <a:lstStyle/>
          <a:p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isSolvable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List&lt;Integer&gt;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smtClean="0">
                <a:solidFill>
                  <a:srgbClr val="3F7F5F"/>
                </a:solidFill>
                <a:latin typeface="Consolas"/>
              </a:rPr>
              <a:t>// </a:t>
            </a:r>
            <a:r>
              <a:rPr lang="en-US" sz="1600" dirty="0">
                <a:solidFill>
                  <a:srgbClr val="3F7F5F"/>
                </a:solidFill>
                <a:latin typeface="Consolas"/>
              </a:rPr>
              <a:t>base cases here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) 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&lt; 0) 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{}</a:t>
            </a:r>
            <a:endParaRPr lang="en-US" sz="1600" dirty="0">
              <a:solidFill>
                <a:schemeClr val="bg1"/>
              </a:solidFill>
              <a:latin typeface="Consolas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.get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List&lt;Integer&gt;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ArrayList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&lt;Integer&gt;(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.set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-1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winLeft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((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-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 &gt;= 0)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winLeft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i="1" dirty="0" err="1">
                <a:solidFill>
                  <a:srgbClr val="000000"/>
                </a:solidFill>
                <a:latin typeface="Consolas"/>
              </a:rPr>
              <a:t>isSolvable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-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 </a:t>
            </a:r>
          </a:p>
          <a:p>
            <a:endParaRPr lang="en-US" sz="16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ArrayList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&lt;Integer&gt;(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.set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-1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winRight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((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 &lt;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.size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()) {</a:t>
            </a:r>
          </a:p>
          <a:p>
            <a:r>
              <a:rPr lang="en-US" sz="1600" dirty="0">
                <a:solidFill>
                  <a:schemeClr val="bg2"/>
                </a:solidFill>
                <a:latin typeface="Consolas"/>
              </a:rPr>
              <a:t>      </a:t>
            </a:r>
            <a:r>
              <a:rPr lang="en-US" sz="1600" dirty="0" err="1">
                <a:solidFill>
                  <a:schemeClr val="bg2"/>
                </a:solidFill>
                <a:latin typeface="Consolas"/>
              </a:rPr>
              <a:t>winRight</a:t>
            </a:r>
            <a:r>
              <a:rPr lang="en-US" sz="1600" dirty="0">
                <a:solidFill>
                  <a:schemeClr val="bg2"/>
                </a:solidFill>
                <a:latin typeface="Consolas"/>
              </a:rPr>
              <a:t> = </a:t>
            </a:r>
            <a:r>
              <a:rPr lang="en-US" sz="1600" i="1" dirty="0" err="1">
                <a:solidFill>
                  <a:schemeClr val="bg2"/>
                </a:solidFill>
                <a:latin typeface="Consolas"/>
              </a:rPr>
              <a:t>isSolvable</a:t>
            </a:r>
            <a:r>
              <a:rPr lang="en-US" sz="1600" dirty="0">
                <a:solidFill>
                  <a:schemeClr val="bg2"/>
                </a:solidFill>
                <a:latin typeface="Consolas"/>
              </a:rPr>
              <a:t>(index + value, copy);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>
              <a:latin typeface="Consolas"/>
            </a:endParaRP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   return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winLeft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 ||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winRight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131279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66689" y="3486606"/>
            <a:ext cx="8410622" cy="1901031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51475" y="260615"/>
            <a:ext cx="8583443" cy="5896345"/>
          </a:xfrm>
        </p:spPr>
        <p:txBody>
          <a:bodyPr>
            <a:noAutofit/>
          </a:bodyPr>
          <a:lstStyle/>
          <a:p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isSolvable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List&lt;Integer&gt;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smtClean="0">
                <a:solidFill>
                  <a:srgbClr val="3F7F5F"/>
                </a:solidFill>
                <a:latin typeface="Consolas"/>
              </a:rPr>
              <a:t>// </a:t>
            </a:r>
            <a:r>
              <a:rPr lang="en-US" sz="1600" dirty="0">
                <a:solidFill>
                  <a:srgbClr val="3F7F5F"/>
                </a:solidFill>
                <a:latin typeface="Consolas"/>
              </a:rPr>
              <a:t>base cases here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) 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&lt; 0) 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{}</a:t>
            </a:r>
            <a:endParaRPr lang="en-US" sz="1600" dirty="0">
              <a:solidFill>
                <a:schemeClr val="bg1"/>
              </a:solidFill>
              <a:latin typeface="Consolas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.get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List&lt;Integer&gt;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ArrayList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&lt;Integer&gt;(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.set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-1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winLeft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((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-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 &gt;= 0)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winLeft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i="1" dirty="0" err="1">
                <a:solidFill>
                  <a:srgbClr val="000000"/>
                </a:solidFill>
                <a:latin typeface="Consolas"/>
              </a:rPr>
              <a:t>isSolvable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-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 </a:t>
            </a:r>
          </a:p>
          <a:p>
            <a:endParaRPr lang="en-US" sz="16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ArrayList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&lt;Integer&gt;(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.set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-1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winRight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((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 &lt;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.size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winRight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i="1" dirty="0" err="1">
                <a:solidFill>
                  <a:srgbClr val="000000"/>
                </a:solidFill>
                <a:latin typeface="Consolas"/>
              </a:rPr>
              <a:t>isSolvable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>
              <a:latin typeface="Consolas"/>
            </a:endParaRPr>
          </a:p>
          <a:p>
            <a:r>
              <a:rPr lang="en-US" sz="1600" dirty="0">
                <a:solidFill>
                  <a:schemeClr val="bg1"/>
                </a:solidFill>
                <a:latin typeface="Consolas"/>
              </a:rPr>
              <a:t>    return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winLeft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 ||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winRight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9676633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66689" y="5387638"/>
            <a:ext cx="8410622" cy="34564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51475" y="260615"/>
            <a:ext cx="8583443" cy="5896345"/>
          </a:xfrm>
        </p:spPr>
        <p:txBody>
          <a:bodyPr>
            <a:noAutofit/>
          </a:bodyPr>
          <a:lstStyle/>
          <a:p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isSolvable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List&lt;Integer&gt;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smtClean="0">
                <a:solidFill>
                  <a:srgbClr val="3F7F5F"/>
                </a:solidFill>
                <a:latin typeface="Consolas"/>
              </a:rPr>
              <a:t>// </a:t>
            </a:r>
            <a:r>
              <a:rPr lang="en-US" sz="1600" dirty="0">
                <a:solidFill>
                  <a:srgbClr val="3F7F5F"/>
                </a:solidFill>
                <a:latin typeface="Consolas"/>
              </a:rPr>
              <a:t>base cases here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) 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&lt; 0) 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{}</a:t>
            </a:r>
            <a:endParaRPr lang="en-US" sz="1600" dirty="0">
              <a:solidFill>
                <a:schemeClr val="bg1"/>
              </a:solidFill>
              <a:latin typeface="Consolas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.get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List&lt;Integer&gt;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ArrayList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&lt;Integer&gt;(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.set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-1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winLeft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((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-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 &gt;= 0)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winLeft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i="1" dirty="0" err="1">
                <a:solidFill>
                  <a:srgbClr val="000000"/>
                </a:solidFill>
                <a:latin typeface="Consolas"/>
              </a:rPr>
              <a:t>isSolvable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-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 </a:t>
            </a:r>
          </a:p>
          <a:p>
            <a:endParaRPr lang="en-US" sz="16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ArrayList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&lt;Integer&gt;(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.set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-1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winRight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((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 &lt;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.size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winRight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i="1" dirty="0" err="1">
                <a:solidFill>
                  <a:srgbClr val="000000"/>
                </a:solidFill>
                <a:latin typeface="Consolas"/>
              </a:rPr>
              <a:t>isSolvable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copy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>
              <a:latin typeface="Consolas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winLeft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||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winRight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82009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 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no</a:t>
            </a:r>
            <a:r>
              <a:rPr lang="en-CA" smtClean="0"/>
              <a:t>, it </a:t>
            </a:r>
            <a:r>
              <a:rPr lang="en-CA" dirty="0" smtClean="0"/>
              <a:t>might be better to move to a square with higher cost because you would have ended up on that square anyway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B85B45-98E8-4104-9D32-8BA5329884B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197135"/>
              </p:ext>
            </p:extLst>
          </p:nvPr>
        </p:nvGraphicFramePr>
        <p:xfrm>
          <a:off x="1389208" y="3549698"/>
          <a:ext cx="5443866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7311"/>
                <a:gridCol w="907311"/>
                <a:gridCol w="907311"/>
                <a:gridCol w="907311"/>
                <a:gridCol w="907311"/>
                <a:gridCol w="907311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…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17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Curved Down Arrow 5"/>
          <p:cNvSpPr/>
          <p:nvPr/>
        </p:nvSpPr>
        <p:spPr>
          <a:xfrm>
            <a:off x="2843790" y="3083358"/>
            <a:ext cx="748891" cy="345642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urved Down Arrow 7"/>
          <p:cNvSpPr/>
          <p:nvPr/>
        </p:nvSpPr>
        <p:spPr>
          <a:xfrm>
            <a:off x="4687214" y="3056924"/>
            <a:ext cx="1727874" cy="345642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urved Down Arrow 8"/>
          <p:cNvSpPr/>
          <p:nvPr/>
        </p:nvSpPr>
        <p:spPr>
          <a:xfrm>
            <a:off x="3765502" y="3097165"/>
            <a:ext cx="748891" cy="345642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Curved Up Arrow 1"/>
          <p:cNvSpPr/>
          <p:nvPr/>
        </p:nvSpPr>
        <p:spPr>
          <a:xfrm>
            <a:off x="2843789" y="4350712"/>
            <a:ext cx="1670604" cy="345642"/>
          </a:xfrm>
          <a:prstGeom prst="curvedUp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urved Up Arrow 10"/>
          <p:cNvSpPr/>
          <p:nvPr/>
        </p:nvSpPr>
        <p:spPr>
          <a:xfrm>
            <a:off x="4687212" y="4350712"/>
            <a:ext cx="1727875" cy="345642"/>
          </a:xfrm>
          <a:prstGeom prst="curvedUp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4296" y="2852930"/>
            <a:ext cx="21729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move to next square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with lowest cost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4296" y="4280451"/>
            <a:ext cx="1805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+mn-lt"/>
              </a:rPr>
              <a:t>optimal strategy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933887" y="3071513"/>
            <a:ext cx="1812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cost 17+1+5+1=24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33887" y="4280451"/>
            <a:ext cx="1594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+mn-lt"/>
              </a:rPr>
              <a:t>cost 17+5+1=23</a:t>
            </a:r>
          </a:p>
        </p:txBody>
      </p:sp>
    </p:spTree>
    <p:extLst>
      <p:ext uri="{BB962C8B-B14F-4D97-AF65-F5344CB8AC3E}">
        <p14:creationId xmlns:p14="http://schemas.microsoft.com/office/powerpoint/2010/main" val="906817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  <p:bldP spid="13" grpId="0"/>
      <p:bldP spid="1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 Cases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base cases:</a:t>
            </a:r>
          </a:p>
          <a:p>
            <a:pPr lvl="1"/>
            <a:r>
              <a:rPr lang="en-US" dirty="0" smtClean="0"/>
              <a:t>we’ve reached the last square</a:t>
            </a:r>
          </a:p>
          <a:p>
            <a:pPr lvl="2"/>
            <a:r>
              <a:rPr lang="en-US" dirty="0" smtClean="0"/>
              <a:t>board is solvable</a:t>
            </a:r>
          </a:p>
          <a:p>
            <a:pPr lvl="1"/>
            <a:r>
              <a:rPr lang="en-US" dirty="0" smtClean="0"/>
              <a:t>we’ve reached a square whose value is -1</a:t>
            </a:r>
          </a:p>
          <a:p>
            <a:pPr lvl="2"/>
            <a:r>
              <a:rPr lang="en-US" dirty="0" smtClean="0"/>
              <a:t>board is not solvable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1FEB43-8257-4DA8-8AF2-247D12C10482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13678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isSolvable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, List&lt;Integer&gt;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  if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.get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 &lt; 0)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index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.size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 - 1)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>
                <a:solidFill>
                  <a:srgbClr val="3F7F5F"/>
                </a:solidFill>
                <a:latin typeface="Consolas"/>
              </a:rPr>
              <a:t>// </a:t>
            </a:r>
            <a:r>
              <a:rPr lang="en-US" sz="1600" dirty="0" smtClean="0">
                <a:solidFill>
                  <a:srgbClr val="3F7F5F"/>
                </a:solidFill>
                <a:latin typeface="Consolas"/>
              </a:rPr>
              <a:t>recursive cases go here...</a:t>
            </a:r>
          </a:p>
          <a:p>
            <a:endParaRPr lang="en-US" sz="1600" dirty="0">
              <a:solidFill>
                <a:srgbClr val="3F7F5F"/>
              </a:solidFill>
              <a:latin typeface="Consolas"/>
            </a:endParaRPr>
          </a:p>
          <a:p>
            <a:endParaRPr lang="en-US" sz="1600" dirty="0" smtClean="0">
              <a:solidFill>
                <a:srgbClr val="3F7F5F"/>
              </a:solidFill>
              <a:latin typeface="Consolas"/>
            </a:endParaRPr>
          </a:p>
          <a:p>
            <a:endParaRPr lang="en-US" sz="1600" dirty="0">
              <a:solidFill>
                <a:srgbClr val="3F7F5F"/>
              </a:solidFill>
              <a:latin typeface="Consolas"/>
            </a:endParaRPr>
          </a:p>
          <a:p>
            <a:endParaRPr lang="en-US" sz="1600" dirty="0" smtClean="0">
              <a:solidFill>
                <a:srgbClr val="3F7F5F"/>
              </a:solidFill>
              <a:latin typeface="Consolas"/>
            </a:endParaRPr>
          </a:p>
          <a:p>
            <a:endParaRPr lang="en-US" sz="1600" dirty="0">
              <a:solidFill>
                <a:srgbClr val="3F7F5F"/>
              </a:solidFill>
              <a:latin typeface="Consolas"/>
            </a:endParaRPr>
          </a:p>
          <a:p>
            <a:endParaRPr lang="en-US" sz="1600" dirty="0" smtClean="0">
              <a:solidFill>
                <a:srgbClr val="3F7F5F"/>
              </a:solidFill>
              <a:latin typeface="Consolas"/>
            </a:endParaRPr>
          </a:p>
          <a:p>
            <a:endParaRPr lang="en-US" sz="1600" dirty="0">
              <a:solidFill>
                <a:srgbClr val="3F7F5F"/>
              </a:solidFill>
              <a:latin typeface="Consolas"/>
            </a:endParaRPr>
          </a:p>
          <a:p>
            <a:endParaRPr lang="en-US" sz="1600" dirty="0" smtClean="0">
              <a:solidFill>
                <a:srgbClr val="3F7F5F"/>
              </a:solidFill>
              <a:latin typeface="Consolas"/>
            </a:endParaRPr>
          </a:p>
          <a:p>
            <a:endParaRPr lang="en-US" sz="1600" dirty="0">
              <a:solidFill>
                <a:srgbClr val="3F7F5F"/>
              </a:solidFill>
              <a:latin typeface="Consolas"/>
            </a:endParaRPr>
          </a:p>
          <a:p>
            <a:r>
              <a:rPr lang="en-US" sz="1600" dirty="0" smtClean="0">
                <a:latin typeface="Consolas"/>
              </a:rPr>
              <a:t>}</a:t>
            </a:r>
            <a:endParaRPr lang="en-US" sz="1600" dirty="0">
              <a:latin typeface="Consolas"/>
            </a:endParaRP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59011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buNone/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sketch a small example of the problem</a:t>
            </a:r>
          </a:p>
          <a:p>
            <a:pPr lvl="1">
              <a:defRPr/>
            </a:pPr>
            <a:r>
              <a:rPr lang="en-CA" dirty="0" smtClean="0"/>
              <a:t>it will help you find the base cases</a:t>
            </a:r>
          </a:p>
          <a:p>
            <a:pPr lvl="1">
              <a:defRPr/>
            </a:pPr>
            <a:r>
              <a:rPr lang="en-CA" dirty="0" smtClean="0"/>
              <a:t>it might help you find the recursive cases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US" dirty="0" smtClean="0"/>
              <a:t>base case(s):</a:t>
            </a:r>
          </a:p>
          <a:p>
            <a:pPr lvl="1">
              <a:defRPr/>
            </a:pPr>
            <a:r>
              <a:rPr lang="en-US" dirty="0" smtClean="0"/>
              <a:t>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board.size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== 2</a:t>
            </a:r>
            <a:r>
              <a:rPr lang="en-US" dirty="0" smtClean="0"/>
              <a:t> </a:t>
            </a:r>
          </a:p>
          <a:p>
            <a:pPr lvl="2">
              <a:defRPr/>
            </a:pPr>
            <a:r>
              <a:rPr lang="en-US" dirty="0" smtClean="0"/>
              <a:t>no choice of move (must move 1 square)</a:t>
            </a:r>
          </a:p>
          <a:p>
            <a:pPr lvl="2">
              <a:defRPr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cost =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board.get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(0) +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board.get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(1);</a:t>
            </a:r>
            <a:r>
              <a:rPr lang="en-US" dirty="0" smtClean="0"/>
              <a:t> </a:t>
            </a:r>
          </a:p>
          <a:p>
            <a:pPr lvl="1">
              <a:defRPr/>
            </a:pPr>
            <a:r>
              <a:rPr lang="en-US" dirty="0" smtClean="0"/>
              <a:t>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board.size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== 3</a:t>
            </a:r>
            <a:r>
              <a:rPr lang="en-US" dirty="0" smtClean="0"/>
              <a:t> </a:t>
            </a:r>
          </a:p>
          <a:p>
            <a:pPr lvl="2">
              <a:defRPr/>
            </a:pPr>
            <a:r>
              <a:rPr lang="en-US" dirty="0" smtClean="0"/>
              <a:t>move 2 squares (avoiding the cost of 1 square)</a:t>
            </a:r>
          </a:p>
          <a:p>
            <a:pPr lvl="2">
              <a:defRPr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cost =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board.get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(0) +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board.get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(2);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522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 It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1600" dirty="0" smtClean="0"/>
          </a:p>
          <a:p>
            <a:r>
              <a:rPr lang="en-US" sz="1600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cost(List&lt;Integer&gt;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if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.size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 == 2) {</a:t>
            </a:r>
          </a:p>
          <a:p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  return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.get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(0) +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.get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(1);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sz="1600" dirty="0">
              <a:solidFill>
                <a:srgbClr val="000000"/>
              </a:solidFill>
              <a:latin typeface="Consolas"/>
            </a:endParaRPr>
          </a:p>
          <a:p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if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.size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 == 3) {</a:t>
            </a:r>
          </a:p>
          <a:p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  return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.get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(0) +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.get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(2);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sz="1600" dirty="0">
              <a:solidFill>
                <a:srgbClr val="000000"/>
              </a:solidFill>
              <a:latin typeface="Consolas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List&lt;Integer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&gt;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afterOneStep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 =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board.subList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(1,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board.size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());</a:t>
            </a:r>
          </a:p>
          <a:p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  List&lt;Integer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&gt;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afterTwoStep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 =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board.subList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(2,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board.size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());</a:t>
            </a:r>
          </a:p>
          <a:p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  </a:t>
            </a:r>
            <a:r>
              <a:rPr lang="en-US" sz="1600" dirty="0" err="1" smtClean="0">
                <a:solidFill>
                  <a:schemeClr val="bg1"/>
                </a:solidFill>
                <a:latin typeface="Consolas"/>
              </a:rPr>
              <a:t>int</a:t>
            </a:r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c =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board.get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(0);</a:t>
            </a:r>
          </a:p>
          <a:p>
            <a:r>
              <a:rPr lang="en-US" sz="1600" dirty="0" smtClean="0">
                <a:solidFill>
                  <a:schemeClr val="bg1"/>
                </a:solidFill>
                <a:latin typeface="Consolas"/>
              </a:rPr>
              <a:t>  return 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c + 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Math.</a:t>
            </a:r>
            <a:r>
              <a:rPr lang="en-US" sz="1600" i="1" dirty="0" err="1">
                <a:solidFill>
                  <a:schemeClr val="bg1"/>
                </a:solidFill>
                <a:latin typeface="Consolas"/>
              </a:rPr>
              <a:t>min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(</a:t>
            </a:r>
            <a:r>
              <a:rPr lang="en-US" sz="1600" i="1" dirty="0">
                <a:solidFill>
                  <a:schemeClr val="bg1"/>
                </a:solidFill>
                <a:latin typeface="Consolas"/>
              </a:rPr>
              <a:t>cost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afterOneStep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), </a:t>
            </a:r>
            <a:r>
              <a:rPr lang="en-US" sz="1600" i="1" dirty="0">
                <a:solidFill>
                  <a:schemeClr val="bg1"/>
                </a:solidFill>
                <a:latin typeface="Consolas"/>
              </a:rPr>
              <a:t>cost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chemeClr val="bg1"/>
                </a:solidFill>
                <a:latin typeface="Consolas"/>
              </a:rPr>
              <a:t>afterTwoStep</a:t>
            </a:r>
            <a:r>
              <a:rPr lang="en-US" sz="1600" dirty="0">
                <a:solidFill>
                  <a:schemeClr val="bg1"/>
                </a:solidFill>
                <a:latin typeface="Consolas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sz="1600" dirty="0">
              <a:latin typeface="Consola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25BC09-FA85-4176-93C6-D48F7946CC8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US" dirty="0" smtClean="0"/>
              <a:t>recursive case(s):</a:t>
            </a:r>
          </a:p>
          <a:p>
            <a:pPr lvl="1"/>
            <a:r>
              <a:rPr lang="en-US" dirty="0" smtClean="0"/>
              <a:t>compute the cost of moving 1 square</a:t>
            </a:r>
          </a:p>
          <a:p>
            <a:pPr lvl="1"/>
            <a:r>
              <a:rPr lang="en-US" dirty="0" smtClean="0"/>
              <a:t>compute the cost of moving 2 squares</a:t>
            </a:r>
          </a:p>
          <a:p>
            <a:pPr lvl="1"/>
            <a:endParaRPr lang="en-US" dirty="0"/>
          </a:p>
          <a:p>
            <a:r>
              <a:rPr lang="en-US" dirty="0" smtClean="0"/>
              <a:t>return the smaller of the two costs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511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 It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1600" dirty="0" smtClean="0"/>
          </a:p>
          <a:p>
            <a:r>
              <a:rPr lang="en-US" sz="1600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cost(List&lt;Integer&gt;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if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.size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 == 2) {</a:t>
            </a:r>
          </a:p>
          <a:p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  return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.get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(0) +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.get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(1);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sz="1600" dirty="0">
              <a:solidFill>
                <a:srgbClr val="000000"/>
              </a:solidFill>
              <a:latin typeface="Consolas"/>
            </a:endParaRPr>
          </a:p>
          <a:p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if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.size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 == 3) {</a:t>
            </a:r>
          </a:p>
          <a:p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  return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.get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(0) +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.get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(2);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sz="1600" dirty="0">
              <a:solidFill>
                <a:srgbClr val="000000"/>
              </a:solidFill>
              <a:latin typeface="Consolas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List&lt;Integer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&gt;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afterOneStep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.subList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(1,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.size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List&lt;Integer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&gt;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afterTwoStep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.subList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(2,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.size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());</a:t>
            </a:r>
          </a:p>
          <a:p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</a:t>
            </a:r>
            <a:r>
              <a:rPr lang="en-US" sz="1600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board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.get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(0);</a:t>
            </a:r>
          </a:p>
          <a:p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return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/>
              </a:rPr>
              <a:t>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Math.</a:t>
            </a:r>
            <a:r>
              <a:rPr lang="en-US" sz="1600" i="1" dirty="0" err="1">
                <a:solidFill>
                  <a:srgbClr val="000000"/>
                </a:solidFill>
                <a:latin typeface="Consolas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cost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afterOneStep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), 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cost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rgbClr val="6A3E3E"/>
                </a:solidFill>
                <a:latin typeface="Consolas"/>
              </a:rPr>
              <a:t>afterTwoStep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sz="1600" dirty="0">
              <a:latin typeface="Consola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25BC09-FA85-4176-93C6-D48F7946CC8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292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lnDef>
      <a:spPr>
        <a:ln w="381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13728</TotalTime>
  <Words>1983</Words>
  <Application>Microsoft Office PowerPoint</Application>
  <PresentationFormat>On-screen Show (4:3)</PresentationFormat>
  <Paragraphs>531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Origin</vt:lpstr>
      <vt:lpstr>Recursion</vt:lpstr>
      <vt:lpstr>Jump It</vt:lpstr>
      <vt:lpstr>Jump It</vt:lpstr>
      <vt:lpstr>Jump It</vt:lpstr>
      <vt:lpstr>Jump It</vt:lpstr>
      <vt:lpstr>Jump It</vt:lpstr>
      <vt:lpstr>Jump It</vt:lpstr>
      <vt:lpstr>Jump It</vt:lpstr>
      <vt:lpstr>Jump It</vt:lpstr>
      <vt:lpstr>Jump It</vt:lpstr>
      <vt:lpstr>PowerPoint Presentation</vt:lpstr>
      <vt:lpstr>PowerPoint Presentation</vt:lpstr>
      <vt:lpstr>Solution 1</vt:lpstr>
      <vt:lpstr>Solution 1</vt:lpstr>
      <vt:lpstr>Solution 1</vt:lpstr>
      <vt:lpstr>Solution 1</vt:lpstr>
      <vt:lpstr>Solution 1</vt:lpstr>
      <vt:lpstr>Solution 1</vt:lpstr>
      <vt:lpstr>Solution 2</vt:lpstr>
      <vt:lpstr>Solution 2</vt:lpstr>
      <vt:lpstr>Solution 2</vt:lpstr>
      <vt:lpstr>Solution 2</vt:lpstr>
      <vt:lpstr>Solution 2</vt:lpstr>
      <vt:lpstr>Solution 2</vt:lpstr>
      <vt:lpstr>Solution 2</vt:lpstr>
      <vt:lpstr>Cycles</vt:lpstr>
      <vt:lpstr>Cycles</vt:lpstr>
      <vt:lpstr>Cycles</vt:lpstr>
      <vt:lpstr>No Solution</vt:lpstr>
      <vt:lpstr>PowerPoint Presentation</vt:lpstr>
      <vt:lpstr>Recursion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Base Cases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995</cp:revision>
  <dcterms:created xsi:type="dcterms:W3CDTF">2006-08-16T00:00:00Z</dcterms:created>
  <dcterms:modified xsi:type="dcterms:W3CDTF">2015-03-23T02:56:59Z</dcterms:modified>
</cp:coreProperties>
</file>