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3"/>
  </p:notesMasterIdLst>
  <p:sldIdLst>
    <p:sldId id="739" r:id="rId2"/>
    <p:sldId id="708" r:id="rId3"/>
    <p:sldId id="740" r:id="rId4"/>
    <p:sldId id="741" r:id="rId5"/>
    <p:sldId id="719" r:id="rId6"/>
    <p:sldId id="742" r:id="rId7"/>
    <p:sldId id="713" r:id="rId8"/>
    <p:sldId id="744" r:id="rId9"/>
    <p:sldId id="743" r:id="rId10"/>
    <p:sldId id="745" r:id="rId11"/>
    <p:sldId id="746" r:id="rId12"/>
    <p:sldId id="747" r:id="rId13"/>
    <p:sldId id="748" r:id="rId14"/>
    <p:sldId id="749" r:id="rId15"/>
    <p:sldId id="750" r:id="rId16"/>
    <p:sldId id="751" r:id="rId17"/>
    <p:sldId id="752" r:id="rId18"/>
    <p:sldId id="753" r:id="rId19"/>
    <p:sldId id="754" r:id="rId20"/>
    <p:sldId id="755" r:id="rId21"/>
    <p:sldId id="756" r:id="rId22"/>
    <p:sldId id="757" r:id="rId23"/>
    <p:sldId id="758" r:id="rId24"/>
    <p:sldId id="759" r:id="rId25"/>
    <p:sldId id="760" r:id="rId26"/>
    <p:sldId id="761" r:id="rId27"/>
    <p:sldId id="762" r:id="rId28"/>
    <p:sldId id="764" r:id="rId29"/>
    <p:sldId id="763" r:id="rId30"/>
    <p:sldId id="765" r:id="rId31"/>
    <p:sldId id="767" r:id="rId32"/>
    <p:sldId id="766" r:id="rId33"/>
    <p:sldId id="768" r:id="rId34"/>
    <p:sldId id="769" r:id="rId35"/>
    <p:sldId id="772" r:id="rId36"/>
    <p:sldId id="773" r:id="rId37"/>
    <p:sldId id="770" r:id="rId38"/>
    <p:sldId id="774" r:id="rId39"/>
    <p:sldId id="771" r:id="rId40"/>
    <p:sldId id="775" r:id="rId41"/>
    <p:sldId id="77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80" d="100"/>
          <a:sy n="80" d="100"/>
        </p:scale>
        <p:origin x="-1474" y="-77"/>
      </p:cViewPr>
      <p:guideLst>
        <p:guide orient="horz" pos="3140"/>
        <p:guide orient="horz" pos="2160"/>
        <p:guide orient="horz" pos="2632"/>
        <p:guide pos="2880"/>
        <p:guide pos="1828"/>
        <p:guide pos="39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8C5441-6BD1-4381-9D08-7882CBC1A2EF}" type="datetimeFigureOut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711F08-5439-4C34-84FC-6CEA875CC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3B8D013-CABB-4DAE-A0E8-089FA49566F7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C103-26E6-40A6-BA85-163D0F49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5544-7DF8-4047-B716-1F262199A3A8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DB50-FC3B-4EE4-BEAB-C3A54FB5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033-2CBC-4064-9B88-433712989998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6273-7FAD-462C-84BA-C77C8CB2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0715-BE69-4D96-A90A-2B70C1451D0C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8C50-E72E-444D-9AA2-D0113A9C7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73BD-24AA-421D-B4AF-B3C79166DBAC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4705-ECF6-4558-9455-0BC3E934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F72B-1D74-44B5-80D9-641947B766B5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DCA2-BD4B-485D-B7E3-D9CAE7793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B85C-2F33-451F-AC8E-D0F61576CF21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EB43-8257-4DA8-8AF2-247D12C1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63DE-BAE5-4D71-A3D9-BE3EF7E3069F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B137-450B-48FD-9BCD-984915C6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5C6D-E63C-4A44-A72C-5B74FBD3027E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2CAA-11A9-492D-AD19-4175A6577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86C1-FBDD-4484-9D93-E56674FE3C65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04F0-1CB3-43F8-AD8B-C1EC4ED1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4121-98C8-40D6-9206-C285C43D7E1F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BB1F-0A3C-4644-974E-F7D85D07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0C6A-D8DA-4537-94CB-BF4CDE8FACE5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5FAC-31B6-4CAF-951C-5967FDAE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63DE-BAE5-4D71-A3D9-BE3EF7E3069F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B137-450B-48FD-9BCD-984915C6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45BDF-3ED3-4EB1-A334-DA673807CD1D}" type="datetime1">
              <a:rPr lang="en-US"/>
              <a:pPr>
                <a:defRPr/>
              </a:pPr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F533-2D10-4A0A-914B-3370D9B3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13" r:id="rId4"/>
    <p:sldLayoutId id="2147484307" r:id="rId5"/>
    <p:sldLayoutId id="2147484303" r:id="rId6"/>
    <p:sldLayoutId id="2147484304" r:id="rId7"/>
    <p:sldLayoutId id="2147484308" r:id="rId8"/>
    <p:sldLayoutId id="2147484309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Recursion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you modify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</a:t>
            </a:r>
            <a:r>
              <a:rPr lang="en-US" dirty="0" smtClean="0"/>
              <a:t> method so that it also produces a list of moves?</a:t>
            </a:r>
          </a:p>
          <a:p>
            <a:pPr lvl="1"/>
            <a:r>
              <a:rPr lang="en-US" dirty="0" smtClean="0"/>
              <a:t>e.g., for the following board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4638" lvl="1" indent="0">
              <a:buNone/>
            </a:pPr>
            <a:endParaRPr lang="en-US" dirty="0"/>
          </a:p>
          <a:p>
            <a:pPr marL="274638" lvl="1" indent="0">
              <a:buNone/>
            </a:pPr>
            <a:r>
              <a:rPr lang="en-US" dirty="0" smtClean="0"/>
              <a:t>    the method produces the list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[1, 2, 2]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consider using the following modified signature</a:t>
            </a:r>
            <a:endParaRPr lang="en-US" dirty="0"/>
          </a:p>
          <a:p>
            <a:endParaRPr lang="en-US" sz="2800" dirty="0">
              <a:latin typeface="Consolas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800" b="1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800" b="1" dirty="0">
                <a:solidFill>
                  <a:srgbClr val="6A3E3E"/>
                </a:solidFill>
                <a:latin typeface="Consolas"/>
              </a:rPr>
              <a:t>moves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33936"/>
              </p:ext>
            </p:extLst>
          </p:nvPr>
        </p:nvGraphicFramePr>
        <p:xfrm>
          <a:off x="1674813" y="3204056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urved Down Arrow 7"/>
          <p:cNvSpPr/>
          <p:nvPr/>
        </p:nvSpPr>
        <p:spPr>
          <a:xfrm>
            <a:off x="2210113" y="2674168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131824" y="2668155"/>
            <a:ext cx="190103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032856" y="2647734"/>
            <a:ext cx="1958638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Jump It problem has a couple of nice properties:</a:t>
            </a:r>
          </a:p>
          <a:p>
            <a:pPr lvl="1"/>
            <a:r>
              <a:rPr lang="en-US" dirty="0" smtClean="0"/>
              <a:t>the rules of the game make it impossible to move to the same square twice</a:t>
            </a:r>
          </a:p>
          <a:p>
            <a:pPr lvl="1"/>
            <a:r>
              <a:rPr lang="en-US" dirty="0" smtClean="0"/>
              <a:t>the rules of the games make it impossible to try to move off of the board</a:t>
            </a:r>
          </a:p>
          <a:p>
            <a:r>
              <a:rPr lang="en-US" dirty="0" smtClean="0"/>
              <a:t>consider the following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 list of non-negative integer values: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starting from the first element try to reach the last element (whose value is always zero)</a:t>
            </a:r>
          </a:p>
          <a:p>
            <a:pPr lvl="1"/>
            <a:r>
              <a:rPr lang="en-US" dirty="0" smtClean="0"/>
              <a:t>you may move left or right by the number of elements equal to the value of the element that you are currently on</a:t>
            </a:r>
          </a:p>
          <a:p>
            <a:pPr lvl="1"/>
            <a:r>
              <a:rPr lang="en-US" dirty="0" smtClean="0"/>
              <a:t>you may not move outside the bounds of the list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4878"/>
              </p:ext>
            </p:extLst>
          </p:nvPr>
        </p:nvGraphicFramePr>
        <p:xfrm>
          <a:off x="457200" y="2136448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62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51852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827544" y="2674168"/>
            <a:ext cx="1785817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647574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2498148" y="2674168"/>
            <a:ext cx="3398813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707300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5781747" y="2674168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772741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1634043" y="2674168"/>
            <a:ext cx="5069416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244982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1634042" y="2674168"/>
            <a:ext cx="259231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389668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4111144" y="2674168"/>
            <a:ext cx="420531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881087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827544" y="2674168"/>
            <a:ext cx="1785817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board of n squares, n &gt;= 2</a:t>
            </a:r>
          </a:p>
          <a:p>
            <a:pPr marL="577850" lvl="1" indent="-303213">
              <a:defRPr/>
            </a:pPr>
            <a:r>
              <a:rPr lang="en-CA" dirty="0" smtClean="0"/>
              <a:t>start at the first square on left</a:t>
            </a:r>
          </a:p>
          <a:p>
            <a:pPr marL="577850" lvl="1" indent="-303213">
              <a:defRPr/>
            </a:pPr>
            <a:r>
              <a:rPr lang="en-CA" dirty="0" smtClean="0"/>
              <a:t>on each move you can move 1 </a:t>
            </a:r>
            <a:r>
              <a:rPr lang="en-CA" i="1" dirty="0" smtClean="0"/>
              <a:t>or</a:t>
            </a:r>
            <a:r>
              <a:rPr lang="en-CA" dirty="0" smtClean="0"/>
              <a:t> 2 squares to the right</a:t>
            </a:r>
          </a:p>
          <a:p>
            <a:pPr marL="577850" lvl="1" indent="-303213">
              <a:defRPr/>
            </a:pPr>
            <a:r>
              <a:rPr lang="en-CA" dirty="0" smtClean="0"/>
              <a:t>each square you land on has a cost (the value in the square)</a:t>
            </a:r>
          </a:p>
          <a:p>
            <a:pPr marL="852487" lvl="2" indent="-303213">
              <a:defRPr/>
            </a:pPr>
            <a:r>
              <a:rPr lang="en-CA" dirty="0" smtClean="0"/>
              <a:t>costs are always positive</a:t>
            </a:r>
          </a:p>
          <a:p>
            <a:pPr marL="577850" lvl="1" indent="-303213">
              <a:defRPr/>
            </a:pPr>
            <a:r>
              <a:rPr lang="en-CA" dirty="0" smtClean="0"/>
              <a:t>goal is to reach the rightmost square with the lowest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71470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2498148" y="2674168"/>
            <a:ext cx="3398813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828611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4917642" y="2674168"/>
            <a:ext cx="86410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957940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931050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 flipH="1">
            <a:off x="1576436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531048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1634042" y="2674168"/>
            <a:ext cx="259231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142491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4111144" y="2674168"/>
            <a:ext cx="420531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possible to find cycles where a move takes you back to a square that you have already visited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094345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3247038" y="383265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26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a cycle, it is easy to create a board where no solution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891663"/>
              </p:ext>
            </p:extLst>
          </p:nvPr>
        </p:nvGraphicFramePr>
        <p:xfrm>
          <a:off x="2901397" y="3115767"/>
          <a:ext cx="329184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3247038" y="383265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10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board below, no matter what you do, you eventually end up on the 1 which leads to a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450639"/>
              </p:ext>
            </p:extLst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7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without using a cycle, it is easy to create a board where no solution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259429"/>
              </p:ext>
            </p:extLst>
          </p:nvPr>
        </p:nvGraphicFramePr>
        <p:xfrm>
          <a:off x="2901397" y="3115767"/>
          <a:ext cx="329184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5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solution for example:</a:t>
            </a:r>
          </a:p>
          <a:p>
            <a:pPr marL="852487" lvl="2" indent="-303213">
              <a:defRPr/>
            </a:pPr>
            <a:r>
              <a:rPr lang="en-CA" dirty="0" smtClean="0"/>
              <a:t>move 1 square</a:t>
            </a:r>
          </a:p>
          <a:p>
            <a:pPr marL="852487" lvl="2" indent="-303213">
              <a:defRPr/>
            </a:pPr>
            <a:r>
              <a:rPr lang="en-CA" dirty="0" smtClean="0"/>
              <a:t>move 2 squares</a:t>
            </a:r>
          </a:p>
          <a:p>
            <a:pPr marL="852487" lvl="2" indent="-303213">
              <a:defRPr/>
            </a:pPr>
            <a:r>
              <a:rPr lang="en-CA" dirty="0" smtClean="0"/>
              <a:t>move 2 squares</a:t>
            </a:r>
          </a:p>
          <a:p>
            <a:pPr marL="1127125" lvl="3" indent="-303213">
              <a:defRPr/>
            </a:pPr>
            <a:r>
              <a:rPr lang="en-CA" dirty="0" smtClean="0"/>
              <a:t>total cost = 0 + 3 + 6 + 10 = 19</a:t>
            </a:r>
          </a:p>
          <a:p>
            <a:pPr marL="1127125" lvl="3" indent="-303213">
              <a:defRPr/>
            </a:pPr>
            <a:endParaRPr lang="en-CA" dirty="0"/>
          </a:p>
          <a:p>
            <a:pPr marL="303212" indent="-303213">
              <a:defRPr/>
            </a:pPr>
            <a:r>
              <a:rPr lang="en-CA" dirty="0"/>
              <a:t>can the problem be solved by always moving to the next square with the lowest cost?</a:t>
            </a:r>
          </a:p>
          <a:p>
            <a:pPr marL="303212" indent="-30321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urved Down Arrow 1"/>
          <p:cNvSpPr/>
          <p:nvPr/>
        </p:nvSpPr>
        <p:spPr>
          <a:xfrm>
            <a:off x="2210113" y="1470362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131824" y="1464349"/>
            <a:ext cx="190103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5032856" y="1443928"/>
            <a:ext cx="1958638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Jump It, the board does not get smaller in an obvious way after each move</a:t>
            </a:r>
          </a:p>
          <a:p>
            <a:pPr lvl="1"/>
            <a:r>
              <a:rPr lang="en-US" dirty="0" smtClean="0"/>
              <a:t>but it does in fact get smaller (otherwise, a recursive solution would never terminate)</a:t>
            </a:r>
          </a:p>
          <a:p>
            <a:pPr lvl="2"/>
            <a:r>
              <a:rPr lang="en-US" dirty="0" smtClean="0"/>
              <a:t>how does the board get smaller?</a:t>
            </a:r>
          </a:p>
          <a:p>
            <a:pPr lvl="2"/>
            <a:r>
              <a:rPr lang="en-US" dirty="0" smtClean="0"/>
              <a:t>how do we indicate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02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 cases:</a:t>
            </a:r>
          </a:p>
          <a:p>
            <a:pPr lvl="1"/>
            <a:r>
              <a:rPr lang="en-US" dirty="0" smtClean="0"/>
              <a:t>can we move left without falling off of the board?</a:t>
            </a:r>
          </a:p>
          <a:p>
            <a:pPr lvl="2"/>
            <a:r>
              <a:rPr lang="en-US" dirty="0" smtClean="0"/>
              <a:t>if so, can the board be solved by moving to the left?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can we move right without falling off of the board?</a:t>
            </a:r>
          </a:p>
          <a:p>
            <a:pPr lvl="2"/>
            <a:r>
              <a:rPr lang="en-US" dirty="0" smtClean="0"/>
              <a:t>if so, can the board be solved by moving to the right?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29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9083" y="260615"/>
            <a:ext cx="8583442" cy="589634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800" dirty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Is a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board is solvable when the current move is at location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index</a:t>
            </a:r>
            <a:r>
              <a:rPr lang="en-US" sz="1800" dirty="0">
                <a:solidFill>
                  <a:srgbClr val="7F7F9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of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the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board?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The method does not modify the board.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8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index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         the current location on the board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8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board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         the board </a:t>
            </a:r>
            <a:endParaRPr lang="en-US" sz="1800" dirty="0" smtClean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true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if the board is solvable,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false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otherwise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8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5718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here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return false;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if ((index - value) &gt;= 0)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-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 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5130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689" y="1873612"/>
            <a:ext cx="8410622" cy="12673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- value, copy);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copy = new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&lt;Integer&gt;(board);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copy.set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(index, -1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8606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689" y="1873612"/>
            <a:ext cx="8410622" cy="12673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copy = new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&lt;Integer&gt;(board);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copy.set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(index, -1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4833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}</a:t>
            </a:r>
            <a:endParaRPr lang="en-US" sz="1600" dirty="0">
              <a:solidFill>
                <a:schemeClr val="bg2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2888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312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6766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5387638"/>
            <a:ext cx="8410622" cy="3456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200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</a:t>
            </a:r>
            <a:r>
              <a:rPr lang="en-CA" smtClean="0"/>
              <a:t>, it </a:t>
            </a:r>
            <a:r>
              <a:rPr lang="en-CA" dirty="0" smtClean="0"/>
              <a:t>might be better to move to a square with higher cost because you would have ended up on that square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97135"/>
              </p:ext>
            </p:extLst>
          </p:nvPr>
        </p:nvGraphicFramePr>
        <p:xfrm>
          <a:off x="1389208" y="3549698"/>
          <a:ext cx="5443866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11"/>
                <a:gridCol w="907311"/>
                <a:gridCol w="907311"/>
                <a:gridCol w="907311"/>
                <a:gridCol w="907311"/>
                <a:gridCol w="9073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2843790" y="3083358"/>
            <a:ext cx="748891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687214" y="3056924"/>
            <a:ext cx="1727874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765502" y="3097165"/>
            <a:ext cx="748891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urved Up Arrow 1"/>
          <p:cNvSpPr/>
          <p:nvPr/>
        </p:nvSpPr>
        <p:spPr>
          <a:xfrm>
            <a:off x="2843789" y="4350712"/>
            <a:ext cx="1670604" cy="34564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687212" y="4350712"/>
            <a:ext cx="1727875" cy="34564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296" y="2852930"/>
            <a:ext cx="2172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move to next square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with lowest cost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296" y="4280451"/>
            <a:ext cx="180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optimal strategy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3887" y="3071513"/>
            <a:ext cx="181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cost 17+1+5+1=24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33887" y="4280451"/>
            <a:ext cx="15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cost 17+5+1=23</a:t>
            </a:r>
          </a:p>
        </p:txBody>
      </p:sp>
    </p:spTree>
    <p:extLst>
      <p:ext uri="{BB962C8B-B14F-4D97-AF65-F5344CB8AC3E}">
        <p14:creationId xmlns:p14="http://schemas.microsoft.com/office/powerpoint/2010/main" val="90681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3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 cases:</a:t>
            </a:r>
          </a:p>
          <a:p>
            <a:pPr lvl="1"/>
            <a:r>
              <a:rPr lang="en-US" dirty="0" smtClean="0"/>
              <a:t>we’ve reached the last square</a:t>
            </a:r>
          </a:p>
          <a:p>
            <a:pPr lvl="2"/>
            <a:r>
              <a:rPr lang="en-US" dirty="0" smtClean="0"/>
              <a:t>board is solvable</a:t>
            </a:r>
          </a:p>
          <a:p>
            <a:pPr lvl="1"/>
            <a:r>
              <a:rPr lang="en-US" dirty="0" smtClean="0"/>
              <a:t>we’ve reached a square whose value is -1</a:t>
            </a:r>
          </a:p>
          <a:p>
            <a:pPr lvl="2"/>
            <a:r>
              <a:rPr lang="en-US" dirty="0" smtClean="0"/>
              <a:t>board is not solvable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36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- 1)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recursive cases go here...</a:t>
            </a: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r>
              <a:rPr lang="en-US" sz="1600" dirty="0" smtClean="0"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901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base case(s):</a:t>
            </a:r>
          </a:p>
          <a:p>
            <a:pPr lvl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2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no choice of move (must move 1 square)</a:t>
            </a:r>
          </a:p>
          <a:p>
            <a:pPr lvl="2"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(0)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(1);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3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move 2 squares (avoiding the cost of 1 square)</a:t>
            </a:r>
          </a:p>
          <a:p>
            <a:pPr lvl="2"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(0)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2)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3)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List&lt;Integer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board.subList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(1,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board.subList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(2,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board.get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(0);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return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 +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Math.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min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chemeClr val="bg1"/>
                </a:solidFill>
                <a:latin typeface="Consolas"/>
              </a:rPr>
              <a:t>cost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), </a:t>
            </a:r>
            <a:r>
              <a:rPr lang="en-US" sz="1600" i="1" dirty="0">
                <a:solidFill>
                  <a:schemeClr val="bg1"/>
                </a:solidFill>
                <a:latin typeface="Consolas"/>
              </a:rPr>
              <a:t>cost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recursive case(s):</a:t>
            </a:r>
          </a:p>
          <a:p>
            <a:pPr lvl="1"/>
            <a:r>
              <a:rPr lang="en-US" dirty="0" smtClean="0"/>
              <a:t>compute the cost of moving 1 square</a:t>
            </a:r>
          </a:p>
          <a:p>
            <a:pPr lvl="1"/>
            <a:r>
              <a:rPr lang="en-US" dirty="0" smtClean="0"/>
              <a:t>compute the cost of moving 2 squares</a:t>
            </a:r>
          </a:p>
          <a:p>
            <a:pPr lvl="1"/>
            <a:endParaRPr lang="en-US" dirty="0"/>
          </a:p>
          <a:p>
            <a:r>
              <a:rPr lang="en-US" dirty="0" smtClean="0"/>
              <a:t>return the smaller of the two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2)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3)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.subList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(1,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.subList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(2,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cost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), 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cost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9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13728</TotalTime>
  <Words>1983</Words>
  <Application>Microsoft Office PowerPoint</Application>
  <PresentationFormat>On-screen Show (4:3)</PresentationFormat>
  <Paragraphs>531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Origin</vt:lpstr>
      <vt:lpstr>Recursion</vt:lpstr>
      <vt:lpstr>Jump It</vt:lpstr>
      <vt:lpstr>Jump It</vt:lpstr>
      <vt:lpstr>Jump It</vt:lpstr>
      <vt:lpstr>Jump It</vt:lpstr>
      <vt:lpstr>Jump It</vt:lpstr>
      <vt:lpstr>Jump It</vt:lpstr>
      <vt:lpstr>Jump It</vt:lpstr>
      <vt:lpstr>Jump It</vt:lpstr>
      <vt:lpstr>Jump It</vt:lpstr>
      <vt:lpstr>PowerPoint Presentation</vt:lpstr>
      <vt:lpstr>PowerPoint Presentation</vt:lpstr>
      <vt:lpstr>Solution 1</vt:lpstr>
      <vt:lpstr>Solution 1</vt:lpstr>
      <vt:lpstr>Solution 1</vt:lpstr>
      <vt:lpstr>Solution 1</vt:lpstr>
      <vt:lpstr>Solution 1</vt:lpstr>
      <vt:lpstr>Solution 1</vt:lpstr>
      <vt:lpstr>Solution 2</vt:lpstr>
      <vt:lpstr>Solution 2</vt:lpstr>
      <vt:lpstr>Solution 2</vt:lpstr>
      <vt:lpstr>Solution 2</vt:lpstr>
      <vt:lpstr>Solution 2</vt:lpstr>
      <vt:lpstr>Solution 2</vt:lpstr>
      <vt:lpstr>Solution 2</vt:lpstr>
      <vt:lpstr>Cycles</vt:lpstr>
      <vt:lpstr>Cycles</vt:lpstr>
      <vt:lpstr>Cycles</vt:lpstr>
      <vt:lpstr>No Solution</vt:lpstr>
      <vt:lpstr>PowerPoint Presentation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 Cases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995</cp:revision>
  <dcterms:created xsi:type="dcterms:W3CDTF">2006-08-16T00:00:00Z</dcterms:created>
  <dcterms:modified xsi:type="dcterms:W3CDTF">2015-03-23T02:56:59Z</dcterms:modified>
</cp:coreProperties>
</file>