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8"/>
  </p:notesMasterIdLst>
  <p:sldIdLst>
    <p:sldId id="685" r:id="rId2"/>
    <p:sldId id="686" r:id="rId3"/>
    <p:sldId id="687" r:id="rId4"/>
    <p:sldId id="688" r:id="rId5"/>
    <p:sldId id="700" r:id="rId6"/>
    <p:sldId id="697" r:id="rId7"/>
    <p:sldId id="689" r:id="rId8"/>
    <p:sldId id="699" r:id="rId9"/>
    <p:sldId id="691" r:id="rId10"/>
    <p:sldId id="692" r:id="rId11"/>
    <p:sldId id="693" r:id="rId12"/>
    <p:sldId id="694" r:id="rId13"/>
    <p:sldId id="695" r:id="rId14"/>
    <p:sldId id="696" r:id="rId15"/>
    <p:sldId id="701" r:id="rId16"/>
    <p:sldId id="702" r:id="rId17"/>
    <p:sldId id="703" r:id="rId18"/>
    <p:sldId id="704" r:id="rId19"/>
    <p:sldId id="705" r:id="rId20"/>
    <p:sldId id="706" r:id="rId21"/>
    <p:sldId id="707" r:id="rId22"/>
    <p:sldId id="708" r:id="rId23"/>
    <p:sldId id="709" r:id="rId24"/>
    <p:sldId id="710" r:id="rId25"/>
    <p:sldId id="711" r:id="rId26"/>
    <p:sldId id="712" r:id="rId27"/>
    <p:sldId id="713" r:id="rId28"/>
    <p:sldId id="714" r:id="rId29"/>
    <p:sldId id="715" r:id="rId30"/>
    <p:sldId id="716" r:id="rId31"/>
    <p:sldId id="717" r:id="rId32"/>
    <p:sldId id="718" r:id="rId33"/>
    <p:sldId id="719" r:id="rId34"/>
    <p:sldId id="720" r:id="rId35"/>
    <p:sldId id="721" r:id="rId36"/>
    <p:sldId id="722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992" autoAdjust="0"/>
    <p:restoredTop sz="94667" autoAdjust="0"/>
  </p:normalViewPr>
  <p:slideViewPr>
    <p:cSldViewPr showGuides="1">
      <p:cViewPr varScale="1">
        <p:scale>
          <a:sx n="112" d="100"/>
          <a:sy n="112" d="100"/>
        </p:scale>
        <p:origin x="-1026" y="-90"/>
      </p:cViewPr>
      <p:guideLst>
        <p:guide orient="horz" pos="3720"/>
        <p:guide orient="horz" pos="3902"/>
        <p:guide orient="horz" pos="3539"/>
        <p:guide pos="4150"/>
        <p:guide pos="2880"/>
        <p:guide pos="2408"/>
        <p:guide pos="32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7E05CD-E902-4E5A-B8D6-28FEB029C69B}" type="datetimeFigureOut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9CD58B-E0FB-49F4-BF54-A92342986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38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546D6FF-C891-4159-B431-8E53CFCADFDE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EFA10-DCF3-4FFE-AFBA-F83CF2F22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451C4-3DD8-4738-8F45-A959A06B8D8E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F7D9-1946-4E8E-8008-E5EC21328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6364E-1564-49DF-BA88-B1C3D347F7B9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0269D-0139-484E-BDD2-E56718709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C5E8B-8035-4883-9BD9-2A7CEAB89B4B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B3165-477C-4A32-873B-B8892B4A6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CF873-4163-4E41-97B6-D7CDDFCB651A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6E1D6-1F69-4FC6-9D02-A07BF57C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9BC6-DF29-44E0-B09A-1BED331363D7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0659C-8185-43E0-99D0-C6E27206A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E1C5B-5E7A-4DE3-BAC3-D04F8DE761DE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1D76C-8743-4B33-94C2-F2618AB00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A004E-A7DC-4953-A9D9-B427AF4A2531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CA54-7C2A-4346-95A2-CCC346088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397B-1FE6-4EF6-9FA3-F9F2C3B53784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92AC7-109F-4BA9-B1D7-59BE7C50D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CF5A-35D5-4CD8-B7FC-B4BD04BFB355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D646B-918D-49A2-BF6D-A3C6EB12E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8481-8AAE-4272-8AF2-9D73540960F7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9D17D-392A-4773-BDD8-DECFF5DAD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28FA1E-0E06-4220-B584-FC1CF02F7D72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B7AA7E-2757-4015-89C4-9DBA87FA3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0" r:id="rId9"/>
    <p:sldLayoutId id="2147484311" r:id="rId10"/>
    <p:sldLayoutId id="2147484305" r:id="rId11"/>
    <p:sldLayoutId id="214748431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2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2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9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Informal Analysis of Merge Sort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suppose the running time (the number of operations) of merge sort is a function of the number of elements to sort</a:t>
            </a:r>
          </a:p>
          <a:p>
            <a:pPr lvl="1">
              <a:defRPr/>
            </a:pPr>
            <a:r>
              <a:rPr lang="en-CA" dirty="0" smtClean="0"/>
              <a:t>let the function be </a:t>
            </a:r>
            <a:r>
              <a:rPr lang="en-CA" i="1" dirty="0" smtClean="0"/>
              <a:t>T(n)</a:t>
            </a:r>
            <a:r>
              <a:rPr lang="en-CA" dirty="0" smtClean="0"/>
              <a:t> </a:t>
            </a:r>
          </a:p>
          <a:p>
            <a:pPr>
              <a:defRPr/>
            </a:pPr>
            <a:r>
              <a:rPr lang="en-CA" dirty="0" smtClean="0"/>
              <a:t>merge sort works by splitting the list into two sub-lists (each about half the size of the original list) and sorting the sub-lists</a:t>
            </a:r>
          </a:p>
          <a:p>
            <a:pPr lvl="1">
              <a:defRPr/>
            </a:pPr>
            <a:r>
              <a:rPr lang="en-CA" dirty="0" smtClean="0"/>
              <a:t>this takes 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)</a:t>
            </a:r>
            <a:r>
              <a:rPr lang="en-CA" dirty="0" smtClean="0"/>
              <a:t>  running time</a:t>
            </a:r>
          </a:p>
          <a:p>
            <a:pPr>
              <a:defRPr/>
            </a:pPr>
            <a:r>
              <a:rPr lang="en-CA" dirty="0" smtClean="0"/>
              <a:t>then the sub-lists are merged</a:t>
            </a:r>
          </a:p>
          <a:p>
            <a:pPr lvl="1">
              <a:defRPr/>
            </a:pPr>
            <a:r>
              <a:rPr lang="en-CA" dirty="0" smtClean="0"/>
              <a:t>this takes </a:t>
            </a:r>
            <a:r>
              <a:rPr lang="en-CA" i="1" dirty="0" smtClean="0"/>
              <a:t>O(n)</a:t>
            </a:r>
            <a:r>
              <a:rPr lang="en-CA" dirty="0" smtClean="0"/>
              <a:t> running time</a:t>
            </a:r>
          </a:p>
          <a:p>
            <a:pPr>
              <a:defRPr/>
            </a:pPr>
            <a:r>
              <a:rPr lang="en-CA" dirty="0" smtClean="0"/>
              <a:t>total running time </a:t>
            </a:r>
            <a:r>
              <a:rPr lang="en-CA" i="1" dirty="0" smtClean="0"/>
              <a:t>T(n)</a:t>
            </a:r>
            <a:r>
              <a:rPr lang="en-CA" dirty="0" smtClean="0"/>
              <a:t> 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)</a:t>
            </a:r>
            <a:r>
              <a:rPr lang="en-CA" dirty="0" smtClean="0"/>
              <a:t> + </a:t>
            </a:r>
            <a:r>
              <a:rPr lang="en-CA" i="1" dirty="0" smtClean="0"/>
              <a:t>O(n)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4A4EC-F7C5-4423-9311-413E28CB9A7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Comments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big O complexity tells you something about the running time of an algorithm as the size of the input, </a:t>
            </a:r>
            <a:r>
              <a:rPr lang="en-CA" i="1" dirty="0" smtClean="0"/>
              <a:t>n</a:t>
            </a:r>
            <a:r>
              <a:rPr lang="en-CA" dirty="0" smtClean="0"/>
              <a:t>, approaches infinity</a:t>
            </a:r>
          </a:p>
          <a:p>
            <a:pPr lvl="1">
              <a:defRPr/>
            </a:pPr>
            <a:r>
              <a:rPr lang="en-CA" dirty="0" smtClean="0"/>
              <a:t>we say that it describes the limiting, or asymptotic, running time of an algorithm</a:t>
            </a:r>
          </a:p>
          <a:p>
            <a:pPr>
              <a:defRPr/>
            </a:pPr>
            <a:r>
              <a:rPr lang="en-CA" dirty="0" smtClean="0"/>
              <a:t>for small values of </a:t>
            </a:r>
            <a:r>
              <a:rPr lang="en-CA" i="1" dirty="0" smtClean="0"/>
              <a:t>n</a:t>
            </a:r>
            <a:r>
              <a:rPr lang="en-CA" dirty="0" smtClean="0"/>
              <a:t> it is often the case that a less efficient algorithm (in terms of big O) will run faster than a more efficient one</a:t>
            </a:r>
          </a:p>
          <a:p>
            <a:pPr lvl="1">
              <a:defRPr/>
            </a:pPr>
            <a:r>
              <a:rPr lang="en-CA" dirty="0" smtClean="0"/>
              <a:t>insertion sort is typically faster than merge sort for short lists of numbers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E4F18-6FBC-449A-8B40-4E4E4B16B2E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7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Revisiting the Fibonacci Numbers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recursive implementation based on the definition of the Fibonacci numbers is inefficient</a:t>
            </a:r>
          </a:p>
          <a:p>
            <a:pPr>
              <a:defRPr/>
            </a:pPr>
            <a:endParaRPr lang="en-CA" dirty="0" smtClean="0"/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(n == 0)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return 0;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else if (n == 1) {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return 1;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f =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- 1) +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- 2);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f;</a:t>
            </a:r>
          </a:p>
          <a:p>
            <a:pPr>
              <a:buNone/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909291-F2C1-4F3F-A687-A92E3753C65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8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how inefficient is it?</a:t>
            </a:r>
          </a:p>
          <a:p>
            <a:pPr>
              <a:defRPr/>
            </a:pPr>
            <a:r>
              <a:rPr lang="en-CA" dirty="0" smtClean="0"/>
              <a:t>let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 be the running time to compute the </a:t>
            </a:r>
            <a:r>
              <a:rPr lang="en-CA" i="1" dirty="0" smtClean="0"/>
              <a:t>n</a:t>
            </a:r>
            <a:r>
              <a:rPr lang="en-CA" dirty="0" smtClean="0"/>
              <a:t>th Fibonacci number</a:t>
            </a:r>
          </a:p>
          <a:p>
            <a:pPr lvl="1">
              <a:defRPr/>
            </a:pP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) =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lvl="1">
              <a:defRPr/>
            </a:pPr>
            <a:r>
              <a:rPr lang="en-CA" i="1" dirty="0" smtClean="0">
                <a:cs typeface="Courier New" pitchFamily="49" charset="0"/>
              </a:rPr>
              <a:t>T</a:t>
            </a:r>
            <a:r>
              <a:rPr lang="en-CA" dirty="0" smtClean="0">
                <a:cs typeface="Courier New" pitchFamily="49" charset="0"/>
              </a:rPr>
              <a:t>(</a:t>
            </a:r>
            <a:r>
              <a:rPr lang="en-CA" i="1" dirty="0" smtClean="0">
                <a:cs typeface="Courier New" pitchFamily="49" charset="0"/>
              </a:rPr>
              <a:t>n</a:t>
            </a:r>
            <a:r>
              <a:rPr lang="en-CA" dirty="0" smtClean="0">
                <a:cs typeface="Courier New" pitchFamily="49" charset="0"/>
              </a:rPr>
              <a:t>) is a recurrence relation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80F8E1-DC21-48C6-A1A3-360D7C9773D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14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9ACC7-8733-4196-84AD-5B9CB6F83DB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916059"/>
              </p:ext>
            </p:extLst>
          </p:nvPr>
        </p:nvGraphicFramePr>
        <p:xfrm>
          <a:off x="1691650" y="1279525"/>
          <a:ext cx="2514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3" imgW="1257120" imgH="203040" progId="Equation.3">
                  <p:embed/>
                </p:oleObj>
              </mc:Choice>
              <mc:Fallback>
                <p:oleObj name="Equation" r:id="rId3" imgW="12571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50" y="1279525"/>
                        <a:ext cx="2514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0" name="Object 4"/>
          <p:cNvGraphicFramePr>
            <a:graphicFrameLocks noChangeAspect="1"/>
          </p:cNvGraphicFramePr>
          <p:nvPr/>
        </p:nvGraphicFramePr>
        <p:xfrm>
          <a:off x="1692275" y="1736725"/>
          <a:ext cx="3987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5" imgW="1993680" imgH="215640" progId="Equation.3">
                  <p:embed/>
                </p:oleObj>
              </mc:Choice>
              <mc:Fallback>
                <p:oleObj name="Equation" r:id="rId5" imgW="19936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1736725"/>
                        <a:ext cx="3987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1" name="Object 5"/>
          <p:cNvGraphicFramePr>
            <a:graphicFrameLocks noChangeAspect="1"/>
          </p:cNvGraphicFramePr>
          <p:nvPr/>
        </p:nvGraphicFramePr>
        <p:xfrm>
          <a:off x="1692275" y="2308225"/>
          <a:ext cx="2692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Equation" r:id="rId7" imgW="1346040" imgH="203040" progId="Equation.3">
                  <p:embed/>
                </p:oleObj>
              </mc:Choice>
              <mc:Fallback>
                <p:oleObj name="Equation" r:id="rId7" imgW="1346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308225"/>
                        <a:ext cx="2692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2" name="Object 6"/>
          <p:cNvGraphicFramePr>
            <a:graphicFrameLocks noChangeAspect="1"/>
          </p:cNvGraphicFramePr>
          <p:nvPr/>
        </p:nvGraphicFramePr>
        <p:xfrm>
          <a:off x="1692275" y="2822575"/>
          <a:ext cx="1473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Equation" r:id="rId9" imgW="736560" imgH="203040" progId="Equation.3">
                  <p:embed/>
                </p:oleObj>
              </mc:Choice>
              <mc:Fallback>
                <p:oleObj name="Equation" r:id="rId9" imgW="7365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822575"/>
                        <a:ext cx="14732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3" name="Object 7"/>
          <p:cNvGraphicFramePr>
            <a:graphicFrameLocks noChangeAspect="1"/>
          </p:cNvGraphicFramePr>
          <p:nvPr/>
        </p:nvGraphicFramePr>
        <p:xfrm>
          <a:off x="1692275" y="3336925"/>
          <a:ext cx="3251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11" imgW="1625400" imgH="215640" progId="Equation.3">
                  <p:embed/>
                </p:oleObj>
              </mc:Choice>
              <mc:Fallback>
                <p:oleObj name="Equation" r:id="rId11" imgW="1625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336925"/>
                        <a:ext cx="3251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4" name="Object 8"/>
          <p:cNvGraphicFramePr>
            <a:graphicFrameLocks noChangeAspect="1"/>
          </p:cNvGraphicFramePr>
          <p:nvPr/>
        </p:nvGraphicFramePr>
        <p:xfrm>
          <a:off x="1692275" y="3894138"/>
          <a:ext cx="3225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13" imgW="1612800" imgH="215640" progId="Equation.3">
                  <p:embed/>
                </p:oleObj>
              </mc:Choice>
              <mc:Fallback>
                <p:oleObj name="Equation" r:id="rId13" imgW="16128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894138"/>
                        <a:ext cx="3225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5" name="Object 9"/>
          <p:cNvGraphicFramePr>
            <a:graphicFrameLocks noChangeAspect="1"/>
          </p:cNvGraphicFramePr>
          <p:nvPr/>
        </p:nvGraphicFramePr>
        <p:xfrm>
          <a:off x="1692275" y="4457700"/>
          <a:ext cx="3302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15" imgW="1650960" imgH="215640" progId="Equation.3">
                  <p:embed/>
                </p:oleObj>
              </mc:Choice>
              <mc:Fallback>
                <p:oleObj name="Equation" r:id="rId15" imgW="16509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457700"/>
                        <a:ext cx="3302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6" name="Object 10"/>
          <p:cNvGraphicFramePr>
            <a:graphicFrameLocks noChangeAspect="1"/>
          </p:cNvGraphicFramePr>
          <p:nvPr/>
        </p:nvGraphicFramePr>
        <p:xfrm>
          <a:off x="1692275" y="4972050"/>
          <a:ext cx="1778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17" imgW="888840" imgH="228600" progId="Equation.3">
                  <p:embed/>
                </p:oleObj>
              </mc:Choice>
              <mc:Fallback>
                <p:oleObj name="Equation" r:id="rId17" imgW="888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972050"/>
                        <a:ext cx="1778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550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Solving the Recurrence Relation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T(n)</a:t>
            </a:r>
            <a:r>
              <a:rPr lang="en-CA" dirty="0" smtClean="0"/>
              <a:t>	&gt;	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i="1" dirty="0" smtClean="0"/>
              <a:t>n </a:t>
            </a:r>
            <a:r>
              <a:rPr lang="en-CA" dirty="0" smtClean="0"/>
              <a:t>-</a:t>
            </a:r>
            <a:r>
              <a:rPr lang="en-CA" i="1" dirty="0" smtClean="0"/>
              <a:t>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2800" i="1" dirty="0" smtClean="0">
                <a:cs typeface="Courier New" pitchFamily="49" charset="0"/>
              </a:rPr>
              <a:t>k</a:t>
            </a:r>
            <a:r>
              <a:rPr lang="en-CA" dirty="0" smtClean="0"/>
              <a:t>)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we know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</a:t>
            </a:r>
            <a:endParaRPr lang="en-US" dirty="0" smtClean="0"/>
          </a:p>
          <a:p>
            <a:pPr lvl="1">
              <a:defRPr/>
            </a:pPr>
            <a:r>
              <a:rPr lang="en-CA" dirty="0" smtClean="0"/>
              <a:t>if we can substitute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into the right-hand side of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 we might be able to solve the </a:t>
            </a:r>
            <a:r>
              <a:rPr lang="en-CA" dirty="0" smtClean="0"/>
              <a:t>recurrence</a:t>
            </a:r>
          </a:p>
          <a:p>
            <a:pPr lvl="1">
              <a:defRPr/>
            </a:pPr>
            <a:r>
              <a:rPr lang="en-CA" dirty="0" smtClean="0"/>
              <a:t>we have </a:t>
            </a:r>
            <a:r>
              <a:rPr lang="en-CA" i="1" dirty="0"/>
              <a:t>T</a:t>
            </a:r>
            <a:r>
              <a:rPr lang="en-CA" dirty="0"/>
              <a:t>(</a:t>
            </a:r>
            <a:r>
              <a:rPr lang="en-CA" i="1" dirty="0"/>
              <a:t>n </a:t>
            </a:r>
            <a:r>
              <a:rPr lang="en-CA" dirty="0"/>
              <a:t>-</a:t>
            </a:r>
            <a:r>
              <a:rPr lang="en-CA" i="1" dirty="0"/>
              <a:t> 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2400" i="1" dirty="0">
                <a:cs typeface="Courier New" pitchFamily="49" charset="0"/>
              </a:rPr>
              <a:t>k</a:t>
            </a:r>
            <a:r>
              <a:rPr lang="en-CA" dirty="0" smtClean="0"/>
              <a:t>) so we need to find a value for k such that:</a:t>
            </a:r>
            <a:endParaRPr lang="en-CA" dirty="0" smtClean="0"/>
          </a:p>
          <a:p>
            <a:pPr lvl="1">
              <a:defRPr/>
            </a:pPr>
            <a:endParaRPr lang="en-CA" sz="2400" i="1" dirty="0" smtClean="0"/>
          </a:p>
          <a:p>
            <a:pPr lvl="1" algn="ctr">
              <a:buFont typeface="Wingdings 3" pitchFamily="18" charset="2"/>
              <a:buNone/>
              <a:defRPr/>
            </a:pPr>
            <a:r>
              <a:rPr lang="en-CA" sz="2400" i="1" dirty="0" smtClean="0"/>
              <a:t>n - 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2400" i="1" dirty="0" smtClean="0">
                <a:cs typeface="Courier New" pitchFamily="49" charset="0"/>
              </a:rPr>
              <a:t>k = 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sz="2400" i="1" dirty="0" smtClean="0">
                <a:cs typeface="Courier New" pitchFamily="49" charset="0"/>
              </a:rPr>
              <a:t>  </a:t>
            </a:r>
            <a:r>
              <a:rPr lang="en-CA" sz="2400" dirty="0" smtClean="0">
                <a:cs typeface="Courier New" pitchFamily="49" charset="0"/>
                <a:sym typeface="Symbol"/>
              </a:rPr>
              <a:t>  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en-CA" sz="2400" dirty="0" smtClean="0">
                <a:cs typeface="Courier New" pitchFamily="49" charset="0"/>
                <a:sym typeface="Symbol"/>
              </a:rPr>
              <a:t> + 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2400" i="1" dirty="0" smtClean="0">
                <a:cs typeface="Courier New" pitchFamily="49" charset="0"/>
              </a:rPr>
              <a:t>k</a:t>
            </a:r>
            <a:r>
              <a:rPr lang="en-CA" sz="2400" dirty="0" smtClean="0">
                <a:cs typeface="Courier New" pitchFamily="49" charset="0"/>
              </a:rPr>
              <a:t> = </a:t>
            </a:r>
            <a:r>
              <a:rPr lang="en-CA" sz="2400" i="1" dirty="0" smtClean="0">
                <a:cs typeface="Courier New" pitchFamily="49" charset="0"/>
              </a:rPr>
              <a:t>n</a:t>
            </a:r>
            <a:r>
              <a:rPr lang="en-CA" sz="2400" dirty="0" smtClean="0">
                <a:cs typeface="Courier New" pitchFamily="49" charset="0"/>
              </a:rPr>
              <a:t> </a:t>
            </a:r>
            <a:r>
              <a:rPr lang="en-CA" sz="2400" dirty="0" smtClean="0">
                <a:cs typeface="Courier New" pitchFamily="49" charset="0"/>
                <a:sym typeface="Symbol"/>
              </a:rPr>
              <a:t> </a:t>
            </a:r>
            <a:r>
              <a:rPr lang="en-CA" sz="2400" i="1" dirty="0" smtClean="0">
                <a:cs typeface="Courier New" pitchFamily="49" charset="0"/>
                <a:sym typeface="Symbol"/>
              </a:rPr>
              <a:t>k</a:t>
            </a:r>
            <a:r>
              <a:rPr lang="en-CA" sz="2400" dirty="0" smtClean="0">
                <a:cs typeface="Courier New" pitchFamily="49" charset="0"/>
                <a:sym typeface="Symbol"/>
              </a:rPr>
              <a:t> = (n – 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en-CA" sz="2400" dirty="0" smtClean="0">
                <a:cs typeface="Courier New" pitchFamily="49" charset="0"/>
                <a:sym typeface="Symbol"/>
              </a:rPr>
              <a:t>)/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742B1F-46DF-4E4C-AE44-37E89BCB392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028950" y="1714500"/>
            <a:ext cx="74295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52506" y="4694766"/>
            <a:ext cx="74295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2946" name="Object 10"/>
          <p:cNvGraphicFramePr>
            <a:graphicFrameLocks noChangeAspect="1"/>
          </p:cNvGraphicFramePr>
          <p:nvPr/>
        </p:nvGraphicFramePr>
        <p:xfrm>
          <a:off x="889000" y="4933950"/>
          <a:ext cx="7366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3682800" imgH="228600" progId="Equation.3">
                  <p:embed/>
                </p:oleObj>
              </mc:Choice>
              <mc:Fallback>
                <p:oleObj name="Equation" r:id="rId3" imgW="3682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4933950"/>
                        <a:ext cx="7366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008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problem easily solved using recursion</a:t>
            </a:r>
            <a:endParaRPr lang="en-CA" dirty="0" smtClean="0"/>
          </a:p>
          <a:p>
            <a:pPr marL="514350" indent="-514350">
              <a:buFont typeface="+mj-lt"/>
              <a:buAutoNum type="arabicPeriod" startAt="3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3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3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3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3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3"/>
              <a:defRPr/>
            </a:pPr>
            <a:endParaRPr lang="en-CA" dirty="0" smtClean="0"/>
          </a:p>
          <a:p>
            <a:pPr marL="571500" lvl="1" indent="-296863">
              <a:defRPr/>
            </a:pPr>
            <a:r>
              <a:rPr lang="en-CA" dirty="0" smtClean="0"/>
              <a:t>move the stack of </a:t>
            </a:r>
            <a:r>
              <a:rPr lang="en-CA" i="1" dirty="0" smtClean="0"/>
              <a:t>n</a:t>
            </a:r>
            <a:r>
              <a:rPr lang="en-CA" dirty="0" smtClean="0"/>
              <a:t> disks from A to C</a:t>
            </a:r>
          </a:p>
          <a:p>
            <a:pPr marL="846137" lvl="2" indent="-296863">
              <a:defRPr/>
            </a:pPr>
            <a:r>
              <a:rPr lang="en-CA" dirty="0" smtClean="0"/>
              <a:t>can move one disk at a time from the top of one stack onto another stack</a:t>
            </a:r>
          </a:p>
          <a:p>
            <a:pPr marL="846137" lvl="2" indent="-296863">
              <a:defRPr/>
            </a:pPr>
            <a:r>
              <a:rPr lang="en-CA" dirty="0" smtClean="0"/>
              <a:t>cannot move a larger disk onto a smaller disk</a:t>
            </a:r>
          </a:p>
          <a:p>
            <a:pPr marL="846137" lvl="2" indent="-296863"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26024-AD68-4B59-B462-3B2AAEC58F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614613" y="1835150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00788" y="1835150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457700" y="1828800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43113" y="3196696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57413" y="2675996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71713" y="2161646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19" name="TextBox 11"/>
          <p:cNvSpPr txBox="1">
            <a:spLocks noChangeArrowheads="1"/>
          </p:cNvSpPr>
          <p:nvPr/>
        </p:nvSpPr>
        <p:spPr bwMode="auto">
          <a:xfrm>
            <a:off x="2228850" y="1828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0" name="TextBox 12"/>
          <p:cNvSpPr txBox="1">
            <a:spLocks noChangeArrowheads="1"/>
          </p:cNvSpPr>
          <p:nvPr/>
        </p:nvSpPr>
        <p:spPr bwMode="auto">
          <a:xfrm>
            <a:off x="4057650" y="1828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1" name="TextBox 13"/>
          <p:cNvSpPr txBox="1">
            <a:spLocks noChangeArrowheads="1"/>
          </p:cNvSpPr>
          <p:nvPr/>
        </p:nvSpPr>
        <p:spPr bwMode="auto">
          <a:xfrm>
            <a:off x="5886450" y="1828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22078" y="3720691"/>
            <a:ext cx="1612995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2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legend says that the world will end when a 64 disk version of the puzzle is solved</a:t>
            </a:r>
          </a:p>
          <a:p>
            <a:r>
              <a:rPr lang="en-US" dirty="0" smtClean="0"/>
              <a:t>several appearances in pop culture</a:t>
            </a:r>
          </a:p>
          <a:p>
            <a:pPr lvl="1"/>
            <a:r>
              <a:rPr lang="en-US" dirty="0" smtClean="0"/>
              <a:t>Doctor Who</a:t>
            </a:r>
          </a:p>
          <a:p>
            <a:pPr lvl="1"/>
            <a:r>
              <a:rPr lang="en-US" dirty="0" smtClean="0"/>
              <a:t>Rise of the Planet of the Apes</a:t>
            </a:r>
          </a:p>
          <a:p>
            <a:pPr lvl="1"/>
            <a:r>
              <a:rPr lang="en-US" dirty="0" err="1" smtClean="0"/>
              <a:t>Survior</a:t>
            </a:r>
            <a:r>
              <a:rPr lang="en-US" dirty="0" smtClean="0"/>
              <a:t>: South Pacific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7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1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71713" y="4526780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12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61880" y="4526780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0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57413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71713" y="401283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54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Solving the Recurrence Relation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T(n)</a:t>
            </a:r>
            <a:r>
              <a:rPr lang="en-CA" dirty="0" smtClean="0"/>
              <a:t>	</a:t>
            </a:r>
            <a:r>
              <a:rPr lang="en-CA" dirty="0" smtClean="0">
                <a:sym typeface="Symbol"/>
              </a:rPr>
              <a:t></a:t>
            </a:r>
            <a:r>
              <a:rPr lang="en-CA" dirty="0" smtClean="0"/>
              <a:t>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)</a:t>
            </a:r>
            <a:r>
              <a:rPr lang="en-CA" dirty="0" smtClean="0"/>
              <a:t> + </a:t>
            </a:r>
            <a:r>
              <a:rPr lang="en-CA" i="1" dirty="0" smtClean="0"/>
              <a:t>O(n)</a:t>
            </a:r>
            <a:r>
              <a:rPr lang="en-CA" dirty="0" smtClean="0"/>
              <a:t>                 </a:t>
            </a:r>
            <a:r>
              <a:rPr lang="en-CA" sz="2000" i="1" dirty="0" smtClean="0">
                <a:solidFill>
                  <a:srgbClr val="0070C0"/>
                </a:solidFill>
              </a:rPr>
              <a:t>T</a:t>
            </a:r>
            <a:r>
              <a:rPr lang="en-CA" sz="2000" dirty="0" smtClean="0">
                <a:solidFill>
                  <a:srgbClr val="0070C0"/>
                </a:solidFill>
              </a:rPr>
              <a:t>(</a:t>
            </a:r>
            <a:r>
              <a:rPr lang="en-CA" sz="2000" i="1" dirty="0" smtClean="0">
                <a:solidFill>
                  <a:srgbClr val="0070C0"/>
                </a:solidFill>
              </a:rPr>
              <a:t>n</a:t>
            </a:r>
            <a:r>
              <a:rPr lang="en-CA" sz="2000" dirty="0" smtClean="0">
                <a:solidFill>
                  <a:srgbClr val="0070C0"/>
                </a:solidFill>
              </a:rPr>
              <a:t>) approaches...</a:t>
            </a:r>
            <a:endParaRPr lang="en-CA" sz="2000" i="1" dirty="0" smtClean="0">
              <a:solidFill>
                <a:srgbClr val="0070C0"/>
              </a:solidFill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		</a:t>
            </a:r>
            <a:r>
              <a:rPr lang="en-CA" i="1" dirty="0" smtClean="0">
                <a:sym typeface="Symbol"/>
              </a:rPr>
              <a:t> 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)</a:t>
            </a:r>
            <a:r>
              <a:rPr lang="en-CA" dirty="0" smtClean="0"/>
              <a:t> + </a:t>
            </a:r>
            <a:r>
              <a:rPr lang="en-CA" i="1" dirty="0" smtClean="0"/>
              <a:t>n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dirty="0" smtClean="0">
                <a:cs typeface="Courier New" pitchFamily="49" charset="0"/>
              </a:rPr>
              <a:t>[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) + 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] + </a:t>
            </a:r>
            <a:r>
              <a:rPr lang="en-CA" i="1" dirty="0" smtClean="0"/>
              <a:t>n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)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n</a:t>
            </a:r>
            <a:r>
              <a:rPr lang="en-CA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dirty="0" smtClean="0">
                <a:cs typeface="Courier New" pitchFamily="49" charset="0"/>
              </a:rPr>
              <a:t>[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i="1" dirty="0" smtClean="0"/>
              <a:t>) + 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]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n</a:t>
            </a: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i="1" dirty="0" smtClean="0"/>
              <a:t>)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CA" i="1" dirty="0" smtClean="0"/>
              <a:t>n</a:t>
            </a:r>
            <a:r>
              <a:rPr lang="en-CA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dirty="0" smtClean="0">
                <a:cs typeface="Courier New" pitchFamily="49" charset="0"/>
              </a:rPr>
              <a:t>[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16</a:t>
            </a:r>
            <a:r>
              <a:rPr lang="en-CA" i="1" dirty="0" smtClean="0"/>
              <a:t>) + 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]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CA" i="1" dirty="0" smtClean="0"/>
              <a:t>n</a:t>
            </a: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16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16</a:t>
            </a:r>
            <a:r>
              <a:rPr lang="en-CA" i="1" dirty="0" smtClean="0"/>
              <a:t>)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n</a:t>
            </a:r>
            <a:r>
              <a:rPr lang="en-CA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) + </a:t>
            </a:r>
            <a:r>
              <a:rPr lang="en-CA" i="1" dirty="0" err="1" smtClean="0">
                <a:cs typeface="Courier New" pitchFamily="49" charset="0"/>
              </a:rPr>
              <a:t>k</a:t>
            </a:r>
            <a:r>
              <a:rPr lang="en-CA" i="1" dirty="0" err="1" smtClean="0"/>
              <a:t>n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6A51D-9902-42E3-A174-5794066C1C9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7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57413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11144" y="452718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36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B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48494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11144" y="452718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92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48494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54568" y="4008726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1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3113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57413" y="40064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71713" y="349213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7446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3113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57413" y="40064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61880" y="452718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74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C to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3113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05070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61880" y="452718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2301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3113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05070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18456" y="4005070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9658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B to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35108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05070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18456" y="4005070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7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B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35108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05070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67720" y="452718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10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35108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48494" y="4005070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67720" y="452718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663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Solving the Recurrence Relation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T(n)</a:t>
            </a:r>
            <a:r>
              <a:rPr lang="en-CA" dirty="0" smtClean="0"/>
              <a:t>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i="1" dirty="0" smtClean="0"/>
              <a:t>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dirty="0" smtClean="0"/>
              <a:t>)</a:t>
            </a:r>
            <a:r>
              <a:rPr lang="en-CA" i="1" dirty="0" smtClean="0"/>
              <a:t> + </a:t>
            </a:r>
            <a:r>
              <a:rPr lang="en-CA" i="1" dirty="0" err="1" smtClean="0">
                <a:cs typeface="Courier New" pitchFamily="49" charset="0"/>
              </a:rPr>
              <a:t>k</a:t>
            </a:r>
            <a:r>
              <a:rPr lang="en-CA" i="1" dirty="0" err="1" smtClean="0"/>
              <a:t>n</a:t>
            </a:r>
            <a:r>
              <a:rPr lang="en-CA" dirty="0" smtClean="0"/>
              <a:t> 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for a list of length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 we know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) 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 </a:t>
            </a:r>
            <a:endParaRPr lang="en-US" dirty="0" smtClean="0"/>
          </a:p>
          <a:p>
            <a:pPr lvl="1">
              <a:defRPr/>
            </a:pPr>
            <a:r>
              <a:rPr lang="en-CA" dirty="0" smtClean="0"/>
              <a:t>if we can substitute </a:t>
            </a:r>
            <a:r>
              <a:rPr lang="en-CA" i="1" dirty="0" smtClean="0"/>
              <a:t>T</a:t>
            </a:r>
            <a:r>
              <a:rPr lang="en-CA" dirty="0" smtClean="0"/>
              <a:t>(1) into the right-hand side of </a:t>
            </a:r>
            <a:r>
              <a:rPr lang="en-CA" i="1" dirty="0" smtClean="0"/>
              <a:t>T(n)</a:t>
            </a:r>
            <a:r>
              <a:rPr lang="en-CA" dirty="0" smtClean="0"/>
              <a:t> we might be able to solve the </a:t>
            </a:r>
            <a:r>
              <a:rPr lang="en-CA" dirty="0" smtClean="0"/>
              <a:t>recurrence</a:t>
            </a:r>
          </a:p>
          <a:p>
            <a:pPr lvl="1">
              <a:defRPr/>
            </a:pPr>
            <a:r>
              <a:rPr lang="en-CA" dirty="0" smtClean="0"/>
              <a:t>we have </a:t>
            </a:r>
            <a:r>
              <a:rPr lang="en-CA" i="1" dirty="0"/>
              <a:t>T</a:t>
            </a:r>
            <a:r>
              <a:rPr lang="en-CA" dirty="0"/>
              <a:t>(</a:t>
            </a:r>
            <a:r>
              <a:rPr lang="en-CA" i="1" dirty="0"/>
              <a:t>n/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3600" i="1" baseline="30000" dirty="0">
                <a:cs typeface="Courier New" pitchFamily="49" charset="0"/>
              </a:rPr>
              <a:t>k</a:t>
            </a:r>
            <a:r>
              <a:rPr lang="en-CA" dirty="0" smtClean="0"/>
              <a:t>) on the right-hand side, so we need to find some value of k such that</a:t>
            </a:r>
            <a:endParaRPr lang="en-CA" dirty="0" smtClean="0"/>
          </a:p>
          <a:p>
            <a:pPr lvl="1">
              <a:defRPr/>
            </a:pPr>
            <a:endParaRPr lang="en-CA" sz="2400" i="1" dirty="0" smtClean="0"/>
          </a:p>
          <a:p>
            <a:pPr lvl="1" algn="ctr">
              <a:buFont typeface="Wingdings 3" pitchFamily="18" charset="2"/>
              <a:buNone/>
              <a:defRPr/>
            </a:pPr>
            <a:r>
              <a:rPr lang="en-CA" sz="2400" i="1" dirty="0" smtClean="0"/>
              <a:t>n/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3600" i="1" baseline="30000" dirty="0" smtClean="0">
                <a:cs typeface="Courier New" pitchFamily="49" charset="0"/>
              </a:rPr>
              <a:t>k</a:t>
            </a:r>
            <a:r>
              <a:rPr lang="en-CA" sz="2400" i="1" dirty="0" smtClean="0">
                <a:cs typeface="Courier New" pitchFamily="49" charset="0"/>
              </a:rPr>
              <a:t> =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sz="2400" i="1" dirty="0" smtClean="0">
                <a:cs typeface="Courier New" pitchFamily="49" charset="0"/>
              </a:rPr>
              <a:t>  </a:t>
            </a:r>
            <a:r>
              <a:rPr lang="en-CA" sz="2400" dirty="0" smtClean="0">
                <a:cs typeface="Courier New" pitchFamily="49" charset="0"/>
                <a:sym typeface="Symbol"/>
              </a:rPr>
              <a:t> 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3600" i="1" baseline="30000" dirty="0" smtClean="0">
                <a:cs typeface="Courier New" pitchFamily="49" charset="0"/>
              </a:rPr>
              <a:t>k</a:t>
            </a:r>
            <a:r>
              <a:rPr lang="en-CA" sz="2400" dirty="0" smtClean="0">
                <a:cs typeface="Courier New" pitchFamily="49" charset="0"/>
              </a:rPr>
              <a:t> = </a:t>
            </a:r>
            <a:r>
              <a:rPr lang="en-CA" sz="2400" i="1" dirty="0" smtClean="0">
                <a:cs typeface="Courier New" pitchFamily="49" charset="0"/>
              </a:rPr>
              <a:t>n</a:t>
            </a:r>
            <a:r>
              <a:rPr lang="en-CA" sz="2400" dirty="0" smtClean="0">
                <a:cs typeface="Courier New" pitchFamily="49" charset="0"/>
              </a:rPr>
              <a:t> </a:t>
            </a:r>
            <a:r>
              <a:rPr lang="en-CA" sz="2400" dirty="0" smtClean="0">
                <a:cs typeface="Courier New" pitchFamily="49" charset="0"/>
                <a:sym typeface="Symbol"/>
              </a:rPr>
              <a:t> </a:t>
            </a:r>
            <a:r>
              <a:rPr lang="en-CA" sz="2400" i="1" dirty="0" smtClean="0">
                <a:cs typeface="Courier New" pitchFamily="49" charset="0"/>
                <a:sym typeface="Symbol"/>
              </a:rPr>
              <a:t>k</a:t>
            </a:r>
            <a:r>
              <a:rPr lang="en-CA" sz="2400" dirty="0" smtClean="0">
                <a:cs typeface="Courier New" pitchFamily="49" charset="0"/>
                <a:sym typeface="Symbol"/>
              </a:rPr>
              <a:t> = </a:t>
            </a:r>
            <a:r>
              <a:rPr lang="en-CA" sz="2400" dirty="0" smtClean="0">
                <a:cs typeface="Courier New" pitchFamily="49" charset="0"/>
                <a:sym typeface="Symbol"/>
              </a:rPr>
              <a:t>log</a:t>
            </a:r>
            <a:r>
              <a:rPr lang="en-CA" sz="2400" baseline="-25000" dirty="0" smtClean="0">
                <a:cs typeface="Courier New" pitchFamily="49" charset="0"/>
                <a:sym typeface="Symbol"/>
              </a:rPr>
              <a:t>2</a:t>
            </a:r>
            <a:r>
              <a:rPr lang="en-CA" sz="2400" dirty="0" smtClean="0">
                <a:cs typeface="Courier New" pitchFamily="49" charset="0"/>
                <a:sym typeface="Symbol"/>
              </a:rPr>
              <a:t>(</a:t>
            </a:r>
            <a:r>
              <a:rPr lang="en-CA" sz="2400" i="1" dirty="0" smtClean="0">
                <a:cs typeface="Courier New" pitchFamily="49" charset="0"/>
                <a:sym typeface="Symbol"/>
              </a:rPr>
              <a:t>n</a:t>
            </a:r>
            <a:r>
              <a:rPr lang="en-CA" sz="2400" dirty="0" smtClean="0">
                <a:cs typeface="Courier New" pitchFamily="49" charset="0"/>
                <a:sym typeface="Symbol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73E47-ED59-409A-B09E-A22FA764C68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028950" y="1714500"/>
            <a:ext cx="74295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457450" y="5098015"/>
            <a:ext cx="74295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2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35108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48494" y="4005070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61880" y="3486607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2569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4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(n – 1) disks from A to B using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3113" y="4002785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57413" y="3482085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71713" y="2967735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22078" y="4526780"/>
            <a:ext cx="1612995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6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4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91684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05984" y="40064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20284" y="349213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22078" y="4526780"/>
            <a:ext cx="1612995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394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4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(n – 1) disks from B to C using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91684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05984" y="40064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20284" y="349213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08927" y="4526780"/>
            <a:ext cx="1612995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5525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35108" y="4008726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49408" y="3488026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63708" y="2973676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08927" y="4526780"/>
            <a:ext cx="1612995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0395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base case </a:t>
            </a:r>
            <a:r>
              <a:rPr lang="en-CA" i="1" dirty="0" smtClean="0"/>
              <a:t>n</a:t>
            </a:r>
            <a:r>
              <a:rPr lang="en-CA" dirty="0" smtClean="0"/>
              <a:t>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move disk from A to C</a:t>
            </a:r>
          </a:p>
          <a:p>
            <a:pPr>
              <a:defRPr/>
            </a:pPr>
            <a:r>
              <a:rPr lang="en-CA" dirty="0" smtClean="0"/>
              <a:t>recursive case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move (</a:t>
            </a:r>
            <a:r>
              <a:rPr lang="en-CA" i="1" dirty="0" smtClean="0"/>
              <a:t>n</a:t>
            </a:r>
            <a:r>
              <a:rPr lang="en-CA" dirty="0" smtClean="0"/>
              <a:t> –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disks from A to B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move 1 disk from A to C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move (</a:t>
            </a:r>
            <a:r>
              <a:rPr lang="en-CA" i="1" dirty="0" smtClean="0"/>
              <a:t>n</a:t>
            </a:r>
            <a:r>
              <a:rPr lang="en-CA" dirty="0" smtClean="0"/>
              <a:t> –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disks from B to 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ACC24-4F03-43B7-8438-92F485C7BC0B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93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1600" dirty="0" smtClean="0"/>
          </a:p>
          <a:p>
            <a:r>
              <a:rPr lang="en-US" sz="1600" dirty="0" smtClean="0"/>
              <a:t>public static void move(</a:t>
            </a:r>
            <a:r>
              <a:rPr lang="en-US" sz="1600" dirty="0" err="1" smtClean="0"/>
              <a:t>int</a:t>
            </a:r>
            <a:r>
              <a:rPr lang="en-US" sz="1600" dirty="0" smtClean="0"/>
              <a:t> n,</a:t>
            </a:r>
          </a:p>
          <a:p>
            <a:r>
              <a:rPr lang="en-US" sz="1600" dirty="0" smtClean="0"/>
              <a:t>                        String from,</a:t>
            </a:r>
          </a:p>
          <a:p>
            <a:r>
              <a:rPr lang="en-US" sz="1600" dirty="0" smtClean="0"/>
              <a:t>                        String to,</a:t>
            </a:r>
          </a:p>
          <a:p>
            <a:r>
              <a:rPr lang="en-US" sz="1600" dirty="0" smtClean="0"/>
              <a:t>                        String using) {</a:t>
            </a:r>
          </a:p>
          <a:p>
            <a:r>
              <a:rPr lang="en-US" sz="1600" dirty="0" smtClean="0"/>
              <a:t>  if(n == 1) {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System.out.println</a:t>
            </a:r>
            <a:r>
              <a:rPr lang="en-US" sz="1600" dirty="0" smtClean="0"/>
              <a:t>("move disk from " + from + " to " + to);</a:t>
            </a:r>
          </a:p>
          <a:p>
            <a:r>
              <a:rPr lang="en-US" sz="1600" dirty="0" smtClean="0"/>
              <a:t>  }</a:t>
            </a:r>
          </a:p>
          <a:p>
            <a:r>
              <a:rPr lang="en-US" sz="1600" dirty="0" smtClean="0"/>
              <a:t>  else {</a:t>
            </a:r>
          </a:p>
          <a:p>
            <a:r>
              <a:rPr lang="en-US" sz="1600" dirty="0" smtClean="0"/>
              <a:t>    move(n - 1, from, using, to);</a:t>
            </a:r>
          </a:p>
          <a:p>
            <a:r>
              <a:rPr lang="en-US" sz="1600" dirty="0" smtClean="0"/>
              <a:t>    move(1, from, to, using);</a:t>
            </a:r>
          </a:p>
          <a:p>
            <a:r>
              <a:rPr lang="en-US" sz="1600" dirty="0" smtClean="0"/>
              <a:t>    move(n - 1, using, to, from);</a:t>
            </a:r>
          </a:p>
          <a:p>
            <a:r>
              <a:rPr lang="en-US" sz="1600" dirty="0" smtClean="0"/>
              <a:t>  }</a:t>
            </a:r>
          </a:p>
          <a:p>
            <a:r>
              <a:rPr lang="en-US" sz="1600" dirty="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730C77-55B5-49A6-9F7C-C23091BDBC5F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71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Solving the Recurrence Relation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endParaRPr lang="en-CA" sz="2800" i="1" dirty="0" smtClean="0"/>
          </a:p>
          <a:p>
            <a:pPr>
              <a:buFont typeface="Wingdings 3" pitchFamily="18" charset="2"/>
              <a:buNone/>
              <a:defRPr/>
            </a:pPr>
            <a:endParaRPr lang="en-CA" sz="2800" dirty="0"/>
          </a:p>
          <a:p>
            <a:pPr>
              <a:buFont typeface="Wingdings 3" pitchFamily="18" charset="2"/>
              <a:buNone/>
              <a:defRPr/>
            </a:pPr>
            <a:endParaRPr lang="en-CA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CC4164-4145-41BE-9B8D-B58240BDEAF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576436" y="2449681"/>
                <a:ext cx="6084423" cy="18713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m:rPr>
                          <m:aln/>
                        </m:rPr>
                        <a:rPr lang="en-US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func>
                            <m:func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</m:func>
                        </m:sup>
                      </m:sSup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func>
                                    <m:funcPr>
                                      <m:ctrlPr>
                                        <a:rPr lang="en-US" sz="2800" i="1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sSub>
                                        <m:sSubPr>
                                          <m:ctrlPr>
                                            <a:rPr lang="en-US" sz="28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800">
                                              <a:latin typeface="Cambria Math"/>
                                            </a:rPr>
                                            <m:t>log</m:t>
                                          </m:r>
                                        </m:e>
                                        <m:sub>
                                          <m:r>
                                            <a:rPr lang="en-US" sz="28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fName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</m:func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+</m:t>
                      </m:r>
                      <m:r>
                        <a:rPr lang="en-US" sz="2800" b="0" i="1" smtClean="0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𝑛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𝑛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+</m:t>
                      </m:r>
                      <m:r>
                        <a:rPr lang="en-US" sz="2800" b="0" i="1" smtClean="0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𝑛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𝑛</m:t>
                      </m:r>
                      <m:r>
                        <a:rPr lang="en-US" sz="2800" b="0" i="1" smtClean="0">
                          <a:latin typeface="Cambria Math"/>
                        </a:rPr>
                        <m:t>+</m:t>
                      </m:r>
                      <m:r>
                        <a:rPr lang="en-US" sz="2800" b="0" i="1" smtClean="0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𝑛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800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436" y="2449681"/>
                <a:ext cx="6084423" cy="187134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362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itle 6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Proof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7" name="Title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2593" b="-2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81904" y="1836038"/>
                <a:ext cx="18725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latin typeface="Cambria Math"/>
                        </a:rPr>
                        <m:t>&lt;</m:t>
                      </m:r>
                      <m:r>
                        <a:rPr lang="en-US" sz="2400" i="1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4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04" y="1836038"/>
                <a:ext cx="1872564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81903" y="2449681"/>
                <a:ext cx="38245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∴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2400" b="0" i="1" smtClean="0"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4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</m:e>
                      </m:func>
                      <m:r>
                        <a:rPr lang="en-US" sz="2400" b="0" i="1" smtClean="0">
                          <a:latin typeface="Cambria Math"/>
                        </a:rPr>
                        <m:t>&lt;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2400" i="1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4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03" y="2449681"/>
                <a:ext cx="3824573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105629" y="1836036"/>
                <a:ext cx="13820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0" dirty="0" smtClean="0">
                    <a:latin typeface="+mn-lt"/>
                  </a:rPr>
                  <a:t>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𝑛</m:t>
                    </m:r>
                    <m:r>
                      <a:rPr lang="en-US" sz="2400" b="0" i="1" smtClean="0">
                        <a:latin typeface="Cambria Math"/>
                      </a:rPr>
                      <m:t>&gt;2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629" y="1836036"/>
                <a:ext cx="1382045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7080" t="-10526" r="-44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81903" y="3485798"/>
                <a:ext cx="39159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∴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2400" b="0" i="1" smtClean="0"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4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</m:e>
                      </m:func>
                      <m:r>
                        <a:rPr lang="en-US" sz="2400" b="0" i="1" smtClean="0">
                          <a:latin typeface="Cambria Math"/>
                        </a:rPr>
                        <m:t>&lt;</m:t>
                      </m:r>
                      <m:r>
                        <a:rPr lang="en-US" sz="2400" b="0" i="1" smtClean="0">
                          <a:latin typeface="Cambria Math"/>
                        </a:rPr>
                        <m:t>𝑀𝑛</m:t>
                      </m:r>
                      <m:func>
                        <m:funcPr>
                          <m:ctrlPr>
                            <a:rPr lang="en-US" sz="24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03" y="3485798"/>
                <a:ext cx="3915944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5110607" y="3485797"/>
                <a:ext cx="147546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0" dirty="0" smtClean="0">
                    <a:latin typeface="+mn-lt"/>
                  </a:rPr>
                  <a:t>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𝑛</m:t>
                    </m:r>
                    <m:r>
                      <a:rPr lang="en-US" sz="2400" b="0" i="1" smtClean="0">
                        <a:latin typeface="Cambria Math"/>
                      </a:rPr>
                      <m:t>&gt;</m:t>
                    </m:r>
                    <m:r>
                      <a:rPr lang="en-US" sz="2400" b="0" i="1" smtClean="0">
                        <a:latin typeface="Cambria Math"/>
                      </a:rPr>
                      <m:t>𝑚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0607" y="3485797"/>
                <a:ext cx="1475469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61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955926" y="3947463"/>
                <a:ext cx="38465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0" dirty="0" smtClean="0">
                    <a:latin typeface="+mn-lt"/>
                  </a:rPr>
                  <a:t>is true 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𝑀</m:t>
                    </m:r>
                    <m:r>
                      <a:rPr lang="en-US" sz="2400" b="0" i="1" smtClean="0">
                        <a:latin typeface="Cambria Math"/>
                      </a:rPr>
                      <m:t>=2</m:t>
                    </m:r>
                  </m:oMath>
                </a14:m>
                <a:r>
                  <a:rPr lang="en-US" sz="2400" b="0" dirty="0" smtClean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𝑚</m:t>
                    </m:r>
                    <m:r>
                      <a:rPr lang="en-US" sz="2400" b="0" i="1" smtClean="0">
                        <a:latin typeface="Cambria Math"/>
                      </a:rPr>
                      <m:t>=2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926" y="3947463"/>
                <a:ext cx="3846502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2536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5108755" y="2449681"/>
                <a:ext cx="13820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0" dirty="0" smtClean="0">
                    <a:latin typeface="+mn-lt"/>
                  </a:rPr>
                  <a:t>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𝑛</m:t>
                    </m:r>
                    <m:r>
                      <a:rPr lang="en-US" sz="2400" b="0" i="1" smtClean="0">
                        <a:latin typeface="Cambria Math"/>
                      </a:rPr>
                      <m:t>&gt;2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8755" y="2449681"/>
                <a:ext cx="1382045" cy="461665"/>
              </a:xfrm>
              <a:prstGeom prst="rect">
                <a:avLst/>
              </a:prstGeom>
              <a:blipFill rotWithShape="1">
                <a:blip r:embed="rId9"/>
                <a:stretch>
                  <a:fillRect l="-6608" t="-10526" r="-44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512920" y="4523533"/>
                <a:ext cx="42895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∴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2400" b="0" i="1" smtClean="0"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𝑛</m:t>
                      </m:r>
                      <m:func>
                        <m:funcPr>
                          <m:ctrlPr>
                            <a:rPr lang="en-US" sz="24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</m:e>
                      </m:func>
                      <m:r>
                        <a:rPr lang="en-US" sz="2400" b="0" i="1" smtClean="0">
                          <a:latin typeface="Cambria Math"/>
                        </a:rPr>
                        <m:t>  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𝑂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func>
                            <m:func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𝑛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920" y="4523533"/>
                <a:ext cx="4289508" cy="461665"/>
              </a:xfrm>
              <a:prstGeom prst="rect">
                <a:avLst/>
              </a:prstGeom>
              <a:blipFill rotWithShape="1">
                <a:blip r:embed="rId10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772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Recursion</a:t>
            </a:r>
            <a:endParaRPr lang="en-US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notes Chapter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A1C6CD-3315-42D1-8AE1-357FD017271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Is Merge Sort Efficient?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0105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consider a simpler (non-recursive) sorting algorithm called insertion sort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F788E-D675-49F8-AAD5-420FB13B70A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6629" name="TextBox 12"/>
          <p:cNvSpPr txBox="1">
            <a:spLocks noChangeArrowheads="1"/>
          </p:cNvSpPr>
          <p:nvPr/>
        </p:nvSpPr>
        <p:spPr bwMode="auto">
          <a:xfrm>
            <a:off x="560388" y="2228850"/>
            <a:ext cx="8023225" cy="147796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182880"/>
          <a:lstStyle/>
          <a:p>
            <a:r>
              <a:rPr lang="en-CA" b="1" i="1" dirty="0">
                <a:latin typeface="Courier New" pitchFamily="49" charset="0"/>
                <a:cs typeface="Courier New" pitchFamily="49" charset="0"/>
              </a:rPr>
              <a:t>// to sort an array a[0]..a[n-1]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not 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</a:t>
            </a:r>
            <a:endParaRPr lang="en-CA" b="1" i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b="1" i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CA" b="1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i="1" dirty="0">
                <a:latin typeface="Courier New" pitchFamily="49" charset="0"/>
                <a:cs typeface="Courier New" pitchFamily="49" charset="0"/>
              </a:rPr>
              <a:t> = 0 to (n-1) {</a:t>
            </a:r>
          </a:p>
          <a:p>
            <a:r>
              <a:rPr lang="en-CA" b="1" i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 = index of smallest element in sub-array a[</a:t>
            </a:r>
            <a:r>
              <a:rPr lang="en-CA" b="1" i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]..a[n-1]</a:t>
            </a:r>
          </a:p>
          <a:p>
            <a:r>
              <a:rPr lang="en-CA" b="1" i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swap a[</a:t>
            </a:r>
            <a:r>
              <a:rPr lang="en-CA" b="1" i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] and a[k]</a:t>
            </a:r>
          </a:p>
          <a:p>
            <a:r>
              <a:rPr lang="en-CA" b="1" i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71500" y="4057650"/>
            <a:ext cx="8001000" cy="2308324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i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CA" b="1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i="1" dirty="0">
                <a:latin typeface="Courier New" pitchFamily="49" charset="0"/>
                <a:cs typeface="Courier New" pitchFamily="49" charset="0"/>
              </a:rPr>
              <a:t> = 0 to (n-1) {                            </a:t>
            </a:r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not 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b="1" i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j = (i+1) to (n-1) {</a:t>
            </a:r>
          </a:p>
          <a:p>
            <a:r>
              <a:rPr lang="en-CA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if (a[j] &lt; a[</a:t>
            </a:r>
            <a:r>
              <a:rPr lang="en-CA" b="1" i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]) {</a:t>
            </a:r>
          </a:p>
          <a:p>
            <a:r>
              <a:rPr lang="en-CA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k = j;</a:t>
            </a:r>
          </a:p>
          <a:p>
            <a:r>
              <a:rPr lang="en-CA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b="1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CA" b="1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}</a:t>
            </a:r>
            <a:endParaRPr lang="en-CA" b="1" i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b="1" i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i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CA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a[</a:t>
            </a:r>
            <a:r>
              <a:rPr lang="en-CA" b="1" i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];   a[</a:t>
            </a:r>
            <a:r>
              <a:rPr lang="en-CA" b="1" i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] = a[k];   a[k] = </a:t>
            </a:r>
            <a:r>
              <a:rPr lang="en-CA" b="1" i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CA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b="1" i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94500" y="4695825"/>
            <a:ext cx="166370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1 comparison +</a:t>
            </a:r>
          </a:p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1 assignment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24663" y="5651428"/>
            <a:ext cx="157638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7030A0"/>
                </a:solidFill>
                <a:latin typeface="+mn-lt"/>
              </a:rPr>
              <a:t>3 assignments</a:t>
            </a:r>
            <a:endParaRPr lang="en-US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4341572" y="4408319"/>
            <a:ext cx="172821" cy="1324961"/>
          </a:xfrm>
          <a:prstGeom prst="rightBrace">
            <a:avLst/>
          </a:prstGeom>
          <a:noFill/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4747742"/>
            <a:ext cx="146501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srgbClr val="0070C0"/>
                </a:solidFill>
                <a:latin typeface="+mn-lt"/>
              </a:rPr>
              <a:t>find smallest</a:t>
            </a:r>
          </a:p>
          <a:p>
            <a:pPr>
              <a:defRPr/>
            </a:pPr>
            <a:r>
              <a:rPr lang="en-US" dirty="0" smtClean="0">
                <a:solidFill>
                  <a:srgbClr val="0070C0"/>
                </a:solidFill>
                <a:latin typeface="+mn-lt"/>
              </a:rPr>
              <a:t>element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819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7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0E8DD-7C13-4CFA-83A3-5C82826C23B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267720" y="260615"/>
                <a:ext cx="3106428" cy="1126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m:rPr>
                          <m:aln/>
                        </m:rPr>
                        <a:rPr lang="en-US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en-US" i="1">
                                          <a:latin typeface="Cambria Math"/>
                                        </a:rPr>
                                        <m:t>𝑗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=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+1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𝑛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−1</m:t>
                                      </m:r>
                                    </m:sup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</m:nary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20" y="260615"/>
                <a:ext cx="3106428" cy="11269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728576" y="1382090"/>
                <a:ext cx="4388445" cy="984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−1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𝑛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−1−</m:t>
                                      </m:r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+1</m:t>
                                          </m:r>
                                        </m:e>
                                      </m:d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</m:d>
                            </m:e>
                          </m:nary>
                        </m:e>
                      </m:d>
                      <m:r>
                        <a:rPr lang="en-US" i="1">
                          <a:latin typeface="Cambria Math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8576" y="1382090"/>
                <a:ext cx="4388445" cy="98405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792702" y="2392074"/>
                <a:ext cx="2929263" cy="984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−1</m:t>
                              </m:r>
                            </m:sup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nary>
                        </m:e>
                      </m:d>
                      <m:r>
                        <a:rPr lang="en-US" i="1">
                          <a:latin typeface="Cambria Math"/>
                        </a:rPr>
                        <m:t>+3</m:t>
                      </m:r>
                      <m:r>
                        <a:rPr lang="en-US" i="1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2702" y="2392074"/>
                <a:ext cx="2929263" cy="98405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784008" y="3429000"/>
                <a:ext cx="4478918" cy="984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−1</m:t>
                              </m:r>
                            </m:sup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</m:e>
                          </m:nary>
                        </m:e>
                      </m:d>
                      <m:r>
                        <a:rPr lang="en-US" i="1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−1</m:t>
                              </m:r>
                            </m:sup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e>
                          </m:nary>
                        </m:e>
                      </m:d>
                      <m:r>
                        <a:rPr lang="en-US" i="1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−1</m:t>
                              </m:r>
                            </m:sup>
                            <m:e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e>
                          </m:nary>
                        </m:e>
                      </m:d>
                      <m:r>
                        <a:rPr lang="en-US" i="1">
                          <a:latin typeface="Cambria Math"/>
                        </a:rPr>
                        <m:t>+3</m:t>
                      </m:r>
                      <m:r>
                        <a:rPr lang="en-US" i="1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008" y="3429000"/>
                <a:ext cx="4478918" cy="9840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784008" y="4471546"/>
                <a:ext cx="3252622" cy="6280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−2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−2</m:t>
                      </m:r>
                      <m:r>
                        <a:rPr lang="en-US" i="1">
                          <a:latin typeface="Cambria Math"/>
                        </a:rPr>
                        <m:t>𝑛</m:t>
                      </m:r>
                      <m:r>
                        <a:rPr lang="en-US" i="1">
                          <a:latin typeface="Cambria Math"/>
                        </a:rPr>
                        <m:t>+3</m:t>
                      </m:r>
                      <m:r>
                        <a:rPr lang="en-US" i="1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008" y="4471546"/>
                <a:ext cx="3252622" cy="62805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784008" y="5157210"/>
                <a:ext cx="28734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𝑛</m:t>
                      </m:r>
                      <m:r>
                        <a:rPr lang="en-US" i="1">
                          <a:latin typeface="Cambria Math"/>
                        </a:rPr>
                        <m:t>−2</m:t>
                      </m:r>
                      <m:r>
                        <a:rPr lang="en-US" i="1">
                          <a:latin typeface="Cambria Math"/>
                        </a:rPr>
                        <m:t>𝑛</m:t>
                      </m:r>
                      <m:r>
                        <a:rPr lang="en-US" i="1">
                          <a:latin typeface="Cambria Math"/>
                        </a:rPr>
                        <m:t>+3</m:t>
                      </m:r>
                      <m:r>
                        <a:rPr lang="en-US" i="1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008" y="5157210"/>
                <a:ext cx="287341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779988" y="5649131"/>
                <a:ext cx="12713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+2</m:t>
                      </m:r>
                      <m:r>
                        <a:rPr lang="en-US" i="1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988" y="5649131"/>
                <a:ext cx="1271374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111144" y="5651983"/>
                <a:ext cx="10542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𝑂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144" y="5651983"/>
                <a:ext cx="1054263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030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bigO.png"/>
          <p:cNvPicPr>
            <a:picLocks noChangeAspect="1"/>
          </p:cNvPicPr>
          <p:nvPr/>
        </p:nvPicPr>
        <p:blipFill>
          <a:blip r:embed="rId2" cstate="print"/>
          <a:srcRect b="5682"/>
          <a:stretch>
            <a:fillRect/>
          </a:stretch>
        </p:blipFill>
        <p:spPr bwMode="auto">
          <a:xfrm>
            <a:off x="1219200" y="1314450"/>
            <a:ext cx="67056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Comparing Rates of Growth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CBE81B-71B0-4326-80E7-C3130B54B97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429500" y="5029200"/>
            <a:ext cx="8382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</a:t>
            </a:r>
            <a:r>
              <a:rPr lang="en-CA" sz="2400" i="1" dirty="0">
                <a:latin typeface="+mn-lt"/>
              </a:rPr>
              <a:t>n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9500" y="3143250"/>
            <a:ext cx="147796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</a:t>
            </a:r>
            <a:r>
              <a:rPr lang="en-CA" sz="2400" i="1" dirty="0">
                <a:latin typeface="+mn-lt"/>
              </a:rPr>
              <a:t>n </a:t>
            </a:r>
            <a:r>
              <a:rPr lang="en-CA" sz="2400" dirty="0" err="1">
                <a:latin typeface="+mn-lt"/>
              </a:rPr>
              <a:t>log</a:t>
            </a:r>
            <a:r>
              <a:rPr lang="en-CA" sz="2400" i="1" dirty="0" err="1">
                <a:latin typeface="+mn-lt"/>
              </a:rPr>
              <a:t>n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52900" y="1200150"/>
            <a:ext cx="9731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</a:t>
            </a:r>
            <a:r>
              <a:rPr lang="en-CA" sz="2400" i="1" dirty="0">
                <a:latin typeface="+mn-lt"/>
              </a:rPr>
              <a:t>n</a:t>
            </a:r>
            <a:r>
              <a:rPr lang="en-CA" sz="3600" baseline="30000" dirty="0">
                <a:latin typeface="+mn-lt"/>
              </a:rPr>
              <a:t>2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70163" y="1200150"/>
            <a:ext cx="995362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(2</a:t>
            </a:r>
            <a:r>
              <a:rPr lang="en-CA" sz="3600" i="1" baseline="30000" dirty="0">
                <a:latin typeface="+mn-lt"/>
              </a:rPr>
              <a:t>n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2150" y="5943600"/>
            <a:ext cx="3556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n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3120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12277</TotalTime>
  <Words>1258</Words>
  <Application>Microsoft Office PowerPoint</Application>
  <PresentationFormat>On-screen Show (4:3)</PresentationFormat>
  <Paragraphs>404</Paragraphs>
  <Slides>36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Origin</vt:lpstr>
      <vt:lpstr>Microsoft Equation 3.0</vt:lpstr>
      <vt:lpstr>Equation</vt:lpstr>
      <vt:lpstr>Informal Analysis of Merge Sort</vt:lpstr>
      <vt:lpstr>Solving the Recurrence Relation</vt:lpstr>
      <vt:lpstr>Solving the Recurrence Relation</vt:lpstr>
      <vt:lpstr>Solving the Recurrence Relation</vt:lpstr>
      <vt:lpstr>Proof for O(n log_2⁡〖n)〗</vt:lpstr>
      <vt:lpstr>Recursion</vt:lpstr>
      <vt:lpstr>Is Merge Sort Efficient?</vt:lpstr>
      <vt:lpstr>PowerPoint Presentation</vt:lpstr>
      <vt:lpstr>Comparing Rates of Growth</vt:lpstr>
      <vt:lpstr>Comments</vt:lpstr>
      <vt:lpstr>Revisiting the Fibonacci Numbers</vt:lpstr>
      <vt:lpstr>PowerPoint Presentation</vt:lpstr>
      <vt:lpstr>PowerPoint Presentation</vt:lpstr>
      <vt:lpstr>Solving the Recurrence Relation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PowerPoint Presentation</vt:lpstr>
      <vt:lpstr>Towers of Hanoi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976</cp:revision>
  <dcterms:created xsi:type="dcterms:W3CDTF">2006-08-16T00:00:00Z</dcterms:created>
  <dcterms:modified xsi:type="dcterms:W3CDTF">2015-03-20T02:01:50Z</dcterms:modified>
</cp:coreProperties>
</file>