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3"/>
  </p:notesMasterIdLst>
  <p:sldIdLst>
    <p:sldId id="667" r:id="rId2"/>
    <p:sldId id="652" r:id="rId3"/>
    <p:sldId id="653" r:id="rId4"/>
    <p:sldId id="654" r:id="rId5"/>
    <p:sldId id="655" r:id="rId6"/>
    <p:sldId id="656" r:id="rId7"/>
    <p:sldId id="657" r:id="rId8"/>
    <p:sldId id="674" r:id="rId9"/>
    <p:sldId id="675" r:id="rId10"/>
    <p:sldId id="658" r:id="rId11"/>
    <p:sldId id="676" r:id="rId12"/>
    <p:sldId id="677" r:id="rId13"/>
    <p:sldId id="678" r:id="rId14"/>
    <p:sldId id="679" r:id="rId15"/>
    <p:sldId id="680" r:id="rId16"/>
    <p:sldId id="681" r:id="rId17"/>
    <p:sldId id="682" r:id="rId18"/>
    <p:sldId id="683" r:id="rId19"/>
    <p:sldId id="684" r:id="rId20"/>
    <p:sldId id="685" r:id="rId21"/>
    <p:sldId id="686" r:id="rId22"/>
    <p:sldId id="687" r:id="rId23"/>
    <p:sldId id="688" r:id="rId24"/>
    <p:sldId id="689" r:id="rId25"/>
    <p:sldId id="690" r:id="rId26"/>
    <p:sldId id="691" r:id="rId27"/>
    <p:sldId id="692" r:id="rId28"/>
    <p:sldId id="693" r:id="rId29"/>
    <p:sldId id="694" r:id="rId30"/>
    <p:sldId id="695" r:id="rId31"/>
    <p:sldId id="69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2" d="100"/>
          <a:sy n="112" d="100"/>
        </p:scale>
        <p:origin x="-1590" y="-90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94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67E8-1F26-4BAB-B374-662DCC814C6A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E9B4-E7FD-4DBE-AD34-6A7F74C6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9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  <p:sldLayoutId id="214748431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1C6CD-3315-42D1-8AE1-357FD01727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Divide and Conquer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bisection works by recursively finding which half of the range </a:t>
            </a:r>
            <a:r>
              <a:rPr lang="en-CA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r>
              <a:rPr lang="en-CA" sz="2400" dirty="0" smtClean="0"/>
              <a:t> – </a:t>
            </a:r>
            <a:r>
              <a:rPr lang="en-CA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r>
              <a:rPr lang="en-CA" dirty="0" smtClean="0"/>
              <a:t> the root lies in</a:t>
            </a:r>
          </a:p>
          <a:p>
            <a:pPr lvl="1">
              <a:defRPr/>
            </a:pPr>
            <a:r>
              <a:rPr lang="en-CA" dirty="0" smtClean="0"/>
              <a:t>each recursive call solves the same problem (tries to find the root of the function by guessing at the midpoint of the range)</a:t>
            </a:r>
          </a:p>
          <a:p>
            <a:pPr lvl="1">
              <a:defRPr/>
            </a:pPr>
            <a:r>
              <a:rPr lang="en-CA" dirty="0" smtClean="0"/>
              <a:t>each recursive call solves </a:t>
            </a:r>
            <a:r>
              <a:rPr lang="en-CA" i="1" dirty="0" smtClean="0"/>
              <a:t>one</a:t>
            </a:r>
            <a:r>
              <a:rPr lang="en-CA" dirty="0" smtClean="0"/>
              <a:t> smaller problem because half of the range is discarded</a:t>
            </a:r>
          </a:p>
          <a:p>
            <a:pPr lvl="2">
              <a:defRPr/>
            </a:pPr>
            <a:r>
              <a:rPr lang="en-CA" dirty="0" smtClean="0"/>
              <a:t>bisection method is decrease and conquer</a:t>
            </a:r>
          </a:p>
          <a:p>
            <a:pPr>
              <a:defRPr/>
            </a:pPr>
            <a:r>
              <a:rPr lang="en-CA" dirty="0" smtClean="0"/>
              <a:t>divide and conquer algorithms typically recursively divide a problem into several smaller sub-problems until the sub-problems are small enough that they can be solved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DE67D-BBC5-46BA-B956-E9593F75978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Merge Sort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merge sort is a divide and conquer algorithm that sorts a list of numbers by recursively splitting the list into two halves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7EDCA-5F43-49D0-9439-463E11DD295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60007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41719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50863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8003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37147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8" name="TextBox 9"/>
          <p:cNvSpPr txBox="1">
            <a:spLocks noChangeArrowheads="1"/>
          </p:cNvSpPr>
          <p:nvPr/>
        </p:nvSpPr>
        <p:spPr bwMode="auto">
          <a:xfrm>
            <a:off x="55435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9" name="TextBox 10"/>
          <p:cNvSpPr txBox="1">
            <a:spLocks noChangeArrowheads="1"/>
          </p:cNvSpPr>
          <p:nvPr/>
        </p:nvSpPr>
        <p:spPr bwMode="auto">
          <a:xfrm>
            <a:off x="32575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0" name="TextBox 11"/>
          <p:cNvSpPr txBox="1">
            <a:spLocks noChangeArrowheads="1"/>
          </p:cNvSpPr>
          <p:nvPr/>
        </p:nvSpPr>
        <p:spPr bwMode="auto">
          <a:xfrm>
            <a:off x="46291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1" name="TextBox 12"/>
          <p:cNvSpPr txBox="1">
            <a:spLocks noChangeArrowheads="1"/>
          </p:cNvSpPr>
          <p:nvPr/>
        </p:nvSpPr>
        <p:spPr bwMode="auto">
          <a:xfrm>
            <a:off x="62293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2" name="TextBox 13"/>
          <p:cNvSpPr txBox="1">
            <a:spLocks noChangeArrowheads="1"/>
          </p:cNvSpPr>
          <p:nvPr/>
        </p:nvSpPr>
        <p:spPr bwMode="auto">
          <a:xfrm>
            <a:off x="53149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3" name="TextBox 14"/>
          <p:cNvSpPr txBox="1">
            <a:spLocks noChangeArrowheads="1"/>
          </p:cNvSpPr>
          <p:nvPr/>
        </p:nvSpPr>
        <p:spPr bwMode="auto">
          <a:xfrm>
            <a:off x="57721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4" name="TextBox 15"/>
          <p:cNvSpPr txBox="1">
            <a:spLocks noChangeArrowheads="1"/>
          </p:cNvSpPr>
          <p:nvPr/>
        </p:nvSpPr>
        <p:spPr bwMode="auto">
          <a:xfrm>
            <a:off x="48577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5" name="TextBox 16"/>
          <p:cNvSpPr txBox="1">
            <a:spLocks noChangeArrowheads="1"/>
          </p:cNvSpPr>
          <p:nvPr/>
        </p:nvSpPr>
        <p:spPr bwMode="auto">
          <a:xfrm>
            <a:off x="39433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6" name="TextBox 17"/>
          <p:cNvSpPr txBox="1">
            <a:spLocks noChangeArrowheads="1"/>
          </p:cNvSpPr>
          <p:nvPr/>
        </p:nvSpPr>
        <p:spPr bwMode="auto">
          <a:xfrm>
            <a:off x="25717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7" name="TextBox 18"/>
          <p:cNvSpPr txBox="1">
            <a:spLocks noChangeArrowheads="1"/>
          </p:cNvSpPr>
          <p:nvPr/>
        </p:nvSpPr>
        <p:spPr bwMode="auto">
          <a:xfrm>
            <a:off x="34861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8" name="TextBox 19"/>
          <p:cNvSpPr txBox="1">
            <a:spLocks noChangeArrowheads="1"/>
          </p:cNvSpPr>
          <p:nvPr/>
        </p:nvSpPr>
        <p:spPr bwMode="auto">
          <a:xfrm>
            <a:off x="30289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9" name="TextBox 20"/>
          <p:cNvSpPr txBox="1">
            <a:spLocks noChangeArrowheads="1"/>
          </p:cNvSpPr>
          <p:nvPr/>
        </p:nvSpPr>
        <p:spPr bwMode="auto">
          <a:xfrm>
            <a:off x="37147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0" name="TextBox 21"/>
          <p:cNvSpPr txBox="1">
            <a:spLocks noChangeArrowheads="1"/>
          </p:cNvSpPr>
          <p:nvPr/>
        </p:nvSpPr>
        <p:spPr bwMode="auto">
          <a:xfrm>
            <a:off x="32575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1" name="TextBox 22"/>
          <p:cNvSpPr txBox="1">
            <a:spLocks noChangeArrowheads="1"/>
          </p:cNvSpPr>
          <p:nvPr/>
        </p:nvSpPr>
        <p:spPr bwMode="auto">
          <a:xfrm>
            <a:off x="18859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2" name="TextBox 23"/>
          <p:cNvSpPr txBox="1">
            <a:spLocks noChangeArrowheads="1"/>
          </p:cNvSpPr>
          <p:nvPr/>
        </p:nvSpPr>
        <p:spPr bwMode="auto">
          <a:xfrm>
            <a:off x="23431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3" name="TextBox 24"/>
          <p:cNvSpPr txBox="1">
            <a:spLocks noChangeArrowheads="1"/>
          </p:cNvSpPr>
          <p:nvPr/>
        </p:nvSpPr>
        <p:spPr bwMode="auto">
          <a:xfrm>
            <a:off x="685800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4" name="TextBox 25"/>
          <p:cNvSpPr txBox="1">
            <a:spLocks noChangeArrowheads="1"/>
          </p:cNvSpPr>
          <p:nvPr/>
        </p:nvSpPr>
        <p:spPr bwMode="auto">
          <a:xfrm>
            <a:off x="640080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5" name="TextBox 26"/>
          <p:cNvSpPr txBox="1">
            <a:spLocks noChangeArrowheads="1"/>
          </p:cNvSpPr>
          <p:nvPr/>
        </p:nvSpPr>
        <p:spPr bwMode="auto">
          <a:xfrm>
            <a:off x="5543550" y="42862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6" name="TextBox 27"/>
          <p:cNvSpPr txBox="1">
            <a:spLocks noChangeArrowheads="1"/>
          </p:cNvSpPr>
          <p:nvPr/>
        </p:nvSpPr>
        <p:spPr bwMode="auto">
          <a:xfrm>
            <a:off x="5086350" y="42862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7" name="TextBox 28"/>
          <p:cNvSpPr txBox="1">
            <a:spLocks noChangeArrowheads="1"/>
          </p:cNvSpPr>
          <p:nvPr/>
        </p:nvSpPr>
        <p:spPr bwMode="auto">
          <a:xfrm>
            <a:off x="1200150" y="50863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8" name="TextBox 29"/>
          <p:cNvSpPr txBox="1">
            <a:spLocks noChangeArrowheads="1"/>
          </p:cNvSpPr>
          <p:nvPr/>
        </p:nvSpPr>
        <p:spPr bwMode="auto">
          <a:xfrm>
            <a:off x="2114550" y="50863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9" name="TextBox 30"/>
          <p:cNvSpPr txBox="1">
            <a:spLocks noChangeArrowheads="1"/>
          </p:cNvSpPr>
          <p:nvPr/>
        </p:nvSpPr>
        <p:spPr bwMode="auto">
          <a:xfrm>
            <a:off x="39433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0" name="TextBox 31"/>
          <p:cNvSpPr txBox="1">
            <a:spLocks noChangeArrowheads="1"/>
          </p:cNvSpPr>
          <p:nvPr/>
        </p:nvSpPr>
        <p:spPr bwMode="auto">
          <a:xfrm>
            <a:off x="30289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1" name="TextBox 32"/>
          <p:cNvSpPr txBox="1">
            <a:spLocks noChangeArrowheads="1"/>
          </p:cNvSpPr>
          <p:nvPr/>
        </p:nvSpPr>
        <p:spPr bwMode="auto">
          <a:xfrm>
            <a:off x="57721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2" name="TextBox 33"/>
          <p:cNvSpPr txBox="1">
            <a:spLocks noChangeArrowheads="1"/>
          </p:cNvSpPr>
          <p:nvPr/>
        </p:nvSpPr>
        <p:spPr bwMode="auto">
          <a:xfrm>
            <a:off x="48577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3" name="TextBox 34"/>
          <p:cNvSpPr txBox="1">
            <a:spLocks noChangeArrowheads="1"/>
          </p:cNvSpPr>
          <p:nvPr/>
        </p:nvSpPr>
        <p:spPr bwMode="auto">
          <a:xfrm>
            <a:off x="754380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4" name="TextBox 35"/>
          <p:cNvSpPr txBox="1">
            <a:spLocks noChangeArrowheads="1"/>
          </p:cNvSpPr>
          <p:nvPr/>
        </p:nvSpPr>
        <p:spPr bwMode="auto">
          <a:xfrm>
            <a:off x="662940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10800000" flipV="1">
            <a:off x="3486150" y="3025775"/>
            <a:ext cx="10858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629150" y="3025775"/>
            <a:ext cx="10858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V="1">
            <a:off x="2343150" y="3832225"/>
            <a:ext cx="1076325" cy="339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3369469" y="3940969"/>
            <a:ext cx="396875" cy="1793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H="1" flipV="1">
            <a:off x="5781675" y="3832225"/>
            <a:ext cx="1076325" cy="339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5436394" y="3940969"/>
            <a:ext cx="396875" cy="1793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 flipV="1">
            <a:off x="5086350" y="4695825"/>
            <a:ext cx="407988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551488" y="4695825"/>
            <a:ext cx="392112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6624638" y="4891088"/>
            <a:ext cx="388937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877050" y="4695825"/>
            <a:ext cx="895350" cy="333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708400" y="4695825"/>
            <a:ext cx="406400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3257550" y="4695825"/>
            <a:ext cx="392113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 flipV="1">
            <a:off x="1428750" y="4695825"/>
            <a:ext cx="838200" cy="333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2159794" y="4861719"/>
            <a:ext cx="333375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6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split lists are then merged into sorted sub-lists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DF146-A68F-466D-8A4E-F5C4C70B095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00150" y="20574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2114550" y="20574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39433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30289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57721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2" name="TextBox 9"/>
          <p:cNvSpPr txBox="1">
            <a:spLocks noChangeArrowheads="1"/>
          </p:cNvSpPr>
          <p:nvPr/>
        </p:nvSpPr>
        <p:spPr bwMode="auto">
          <a:xfrm>
            <a:off x="48577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3" name="TextBox 10"/>
          <p:cNvSpPr txBox="1">
            <a:spLocks noChangeArrowheads="1"/>
          </p:cNvSpPr>
          <p:nvPr/>
        </p:nvSpPr>
        <p:spPr bwMode="auto">
          <a:xfrm>
            <a:off x="754380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4" name="TextBox 11"/>
          <p:cNvSpPr txBox="1">
            <a:spLocks noChangeArrowheads="1"/>
          </p:cNvSpPr>
          <p:nvPr/>
        </p:nvSpPr>
        <p:spPr bwMode="auto">
          <a:xfrm>
            <a:off x="662940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5" name="TextBox 12"/>
          <p:cNvSpPr txBox="1">
            <a:spLocks noChangeArrowheads="1"/>
          </p:cNvSpPr>
          <p:nvPr/>
        </p:nvSpPr>
        <p:spPr bwMode="auto">
          <a:xfrm>
            <a:off x="37147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6" name="TextBox 13"/>
          <p:cNvSpPr txBox="1">
            <a:spLocks noChangeArrowheads="1"/>
          </p:cNvSpPr>
          <p:nvPr/>
        </p:nvSpPr>
        <p:spPr bwMode="auto">
          <a:xfrm>
            <a:off x="32575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7" name="TextBox 14"/>
          <p:cNvSpPr txBox="1">
            <a:spLocks noChangeArrowheads="1"/>
          </p:cNvSpPr>
          <p:nvPr/>
        </p:nvSpPr>
        <p:spPr bwMode="auto">
          <a:xfrm>
            <a:off x="18859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8" name="TextBox 15"/>
          <p:cNvSpPr txBox="1">
            <a:spLocks noChangeArrowheads="1"/>
          </p:cNvSpPr>
          <p:nvPr/>
        </p:nvSpPr>
        <p:spPr bwMode="auto">
          <a:xfrm>
            <a:off x="23431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9" name="TextBox 16"/>
          <p:cNvSpPr txBox="1">
            <a:spLocks noChangeArrowheads="1"/>
          </p:cNvSpPr>
          <p:nvPr/>
        </p:nvSpPr>
        <p:spPr bwMode="auto">
          <a:xfrm>
            <a:off x="685800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0" name="TextBox 17"/>
          <p:cNvSpPr txBox="1">
            <a:spLocks noChangeArrowheads="1"/>
          </p:cNvSpPr>
          <p:nvPr/>
        </p:nvSpPr>
        <p:spPr bwMode="auto">
          <a:xfrm>
            <a:off x="640080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1" name="TextBox 18"/>
          <p:cNvSpPr txBox="1">
            <a:spLocks noChangeArrowheads="1"/>
          </p:cNvSpPr>
          <p:nvPr/>
        </p:nvSpPr>
        <p:spPr bwMode="auto">
          <a:xfrm>
            <a:off x="5543550" y="2884488"/>
            <a:ext cx="400050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2" name="TextBox 19"/>
          <p:cNvSpPr txBox="1">
            <a:spLocks noChangeArrowheads="1"/>
          </p:cNvSpPr>
          <p:nvPr/>
        </p:nvSpPr>
        <p:spPr bwMode="auto">
          <a:xfrm>
            <a:off x="5086350" y="2884488"/>
            <a:ext cx="400050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3" name="TextBox 24"/>
          <p:cNvSpPr txBox="1">
            <a:spLocks noChangeArrowheads="1"/>
          </p:cNvSpPr>
          <p:nvPr/>
        </p:nvSpPr>
        <p:spPr bwMode="auto">
          <a:xfrm>
            <a:off x="62293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4" name="TextBox 25"/>
          <p:cNvSpPr txBox="1">
            <a:spLocks noChangeArrowheads="1"/>
          </p:cNvSpPr>
          <p:nvPr/>
        </p:nvSpPr>
        <p:spPr bwMode="auto">
          <a:xfrm>
            <a:off x="53149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5" name="TextBox 26"/>
          <p:cNvSpPr txBox="1">
            <a:spLocks noChangeArrowheads="1"/>
          </p:cNvSpPr>
          <p:nvPr/>
        </p:nvSpPr>
        <p:spPr bwMode="auto">
          <a:xfrm>
            <a:off x="57721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6" name="TextBox 27"/>
          <p:cNvSpPr txBox="1">
            <a:spLocks noChangeArrowheads="1"/>
          </p:cNvSpPr>
          <p:nvPr/>
        </p:nvSpPr>
        <p:spPr bwMode="auto">
          <a:xfrm>
            <a:off x="48577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7" name="TextBox 28"/>
          <p:cNvSpPr txBox="1">
            <a:spLocks noChangeArrowheads="1"/>
          </p:cNvSpPr>
          <p:nvPr/>
        </p:nvSpPr>
        <p:spPr bwMode="auto">
          <a:xfrm>
            <a:off x="39433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8" name="TextBox 29"/>
          <p:cNvSpPr txBox="1">
            <a:spLocks noChangeArrowheads="1"/>
          </p:cNvSpPr>
          <p:nvPr/>
        </p:nvSpPr>
        <p:spPr bwMode="auto">
          <a:xfrm>
            <a:off x="25717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9" name="TextBox 30"/>
          <p:cNvSpPr txBox="1">
            <a:spLocks noChangeArrowheads="1"/>
          </p:cNvSpPr>
          <p:nvPr/>
        </p:nvSpPr>
        <p:spPr bwMode="auto">
          <a:xfrm>
            <a:off x="34861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0" name="TextBox 31"/>
          <p:cNvSpPr txBox="1">
            <a:spLocks noChangeArrowheads="1"/>
          </p:cNvSpPr>
          <p:nvPr/>
        </p:nvSpPr>
        <p:spPr bwMode="auto">
          <a:xfrm>
            <a:off x="30289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1" name="TextBox 32"/>
          <p:cNvSpPr txBox="1">
            <a:spLocks noChangeArrowheads="1"/>
          </p:cNvSpPr>
          <p:nvPr/>
        </p:nvSpPr>
        <p:spPr bwMode="auto">
          <a:xfrm>
            <a:off x="60007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2" name="TextBox 33"/>
          <p:cNvSpPr txBox="1">
            <a:spLocks noChangeArrowheads="1"/>
          </p:cNvSpPr>
          <p:nvPr/>
        </p:nvSpPr>
        <p:spPr bwMode="auto">
          <a:xfrm>
            <a:off x="41719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3" name="TextBox 34"/>
          <p:cNvSpPr txBox="1">
            <a:spLocks noChangeArrowheads="1"/>
          </p:cNvSpPr>
          <p:nvPr/>
        </p:nvSpPr>
        <p:spPr bwMode="auto">
          <a:xfrm>
            <a:off x="50863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4" name="TextBox 35"/>
          <p:cNvSpPr txBox="1">
            <a:spLocks noChangeArrowheads="1"/>
          </p:cNvSpPr>
          <p:nvPr/>
        </p:nvSpPr>
        <p:spPr bwMode="auto">
          <a:xfrm>
            <a:off x="28003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5" name="TextBox 36"/>
          <p:cNvSpPr txBox="1">
            <a:spLocks noChangeArrowheads="1"/>
          </p:cNvSpPr>
          <p:nvPr/>
        </p:nvSpPr>
        <p:spPr bwMode="auto">
          <a:xfrm>
            <a:off x="37147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6" name="TextBox 37"/>
          <p:cNvSpPr txBox="1">
            <a:spLocks noChangeArrowheads="1"/>
          </p:cNvSpPr>
          <p:nvPr/>
        </p:nvSpPr>
        <p:spPr bwMode="auto">
          <a:xfrm>
            <a:off x="55435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7" name="TextBox 38"/>
          <p:cNvSpPr txBox="1">
            <a:spLocks noChangeArrowheads="1"/>
          </p:cNvSpPr>
          <p:nvPr/>
        </p:nvSpPr>
        <p:spPr bwMode="auto">
          <a:xfrm>
            <a:off x="32575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8" name="TextBox 39"/>
          <p:cNvSpPr txBox="1">
            <a:spLocks noChangeArrowheads="1"/>
          </p:cNvSpPr>
          <p:nvPr/>
        </p:nvSpPr>
        <p:spPr bwMode="auto">
          <a:xfrm>
            <a:off x="46291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2" name="Straight Arrow Connector 41"/>
          <p:cNvCxnSpPr>
            <a:stCxn id="18437" idx="2"/>
          </p:cNvCxnSpPr>
          <p:nvPr/>
        </p:nvCxnSpPr>
        <p:spPr>
          <a:xfrm rot="16200000" flipH="1">
            <a:off x="1647032" y="2180431"/>
            <a:ext cx="373062" cy="8667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8438" idx="2"/>
          </p:cNvCxnSpPr>
          <p:nvPr/>
        </p:nvCxnSpPr>
        <p:spPr>
          <a:xfrm rot="16200000" flipH="1">
            <a:off x="2133601" y="2608262"/>
            <a:ext cx="373062" cy="111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8440" idx="2"/>
          </p:cNvCxnSpPr>
          <p:nvPr/>
        </p:nvCxnSpPr>
        <p:spPr>
          <a:xfrm rot="16200000" flipH="1">
            <a:off x="3271838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439" idx="2"/>
          </p:cNvCxnSpPr>
          <p:nvPr/>
        </p:nvCxnSpPr>
        <p:spPr>
          <a:xfrm rot="5400000">
            <a:off x="3757613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325688" y="3257550"/>
            <a:ext cx="1103312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3371850" y="3371850"/>
            <a:ext cx="400050" cy="171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486150" y="4114800"/>
            <a:ext cx="108585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 flipV="1">
            <a:off x="4629150" y="4114800"/>
            <a:ext cx="108585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5457825" y="3400425"/>
            <a:ext cx="342900" cy="171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5772150" y="3257550"/>
            <a:ext cx="102870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8442" idx="2"/>
          </p:cNvCxnSpPr>
          <p:nvPr/>
        </p:nvCxnSpPr>
        <p:spPr>
          <a:xfrm rot="16200000" flipH="1">
            <a:off x="5100638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8441" idx="2"/>
          </p:cNvCxnSpPr>
          <p:nvPr/>
        </p:nvCxnSpPr>
        <p:spPr>
          <a:xfrm rot="5400000">
            <a:off x="5586413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8444" idx="2"/>
          </p:cNvCxnSpPr>
          <p:nvPr/>
        </p:nvCxnSpPr>
        <p:spPr>
          <a:xfrm rot="5400000">
            <a:off x="6643688" y="2614612"/>
            <a:ext cx="342900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8443" idx="2"/>
          </p:cNvCxnSpPr>
          <p:nvPr/>
        </p:nvCxnSpPr>
        <p:spPr>
          <a:xfrm rot="5400000">
            <a:off x="7129463" y="2185987"/>
            <a:ext cx="342900" cy="8858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8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Merging Sorted Sub-lists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DEE5E-EFE8-4B3E-8971-06352E06F88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30" name="TextBox 4"/>
          <p:cNvSpPr txBox="1">
            <a:spLocks noChangeArrowheads="1"/>
          </p:cNvSpPr>
          <p:nvPr/>
        </p:nvSpPr>
        <p:spPr bwMode="auto">
          <a:xfrm>
            <a:off x="3718454" y="2316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1" name="TextBox 5"/>
          <p:cNvSpPr txBox="1">
            <a:spLocks noChangeArrowheads="1"/>
          </p:cNvSpPr>
          <p:nvPr/>
        </p:nvSpPr>
        <p:spPr bwMode="auto">
          <a:xfrm>
            <a:off x="5193242" y="2316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3553354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3" name="TextBox 7"/>
          <p:cNvSpPr txBox="1">
            <a:spLocks noChangeArrowheads="1"/>
          </p:cNvSpPr>
          <p:nvPr/>
        </p:nvSpPr>
        <p:spPr bwMode="auto">
          <a:xfrm>
            <a:off x="4964642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4" name="TextBox 8"/>
          <p:cNvSpPr txBox="1">
            <a:spLocks noChangeArrowheads="1"/>
          </p:cNvSpPr>
          <p:nvPr/>
        </p:nvSpPr>
        <p:spPr bwMode="auto">
          <a:xfrm>
            <a:off x="4085167" y="3116263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5" name="TextBox 9"/>
          <p:cNvSpPr txBox="1">
            <a:spLocks noChangeArrowheads="1"/>
          </p:cNvSpPr>
          <p:nvPr/>
        </p:nvSpPr>
        <p:spPr bwMode="auto">
          <a:xfrm>
            <a:off x="416295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6" name="TextBox 11"/>
          <p:cNvSpPr txBox="1">
            <a:spLocks noChangeArrowheads="1"/>
          </p:cNvSpPr>
          <p:nvPr/>
        </p:nvSpPr>
        <p:spPr bwMode="auto">
          <a:xfrm>
            <a:off x="4621742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7554" y="4343400"/>
            <a:ext cx="191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1 comparison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2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70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11ADE-A45B-4354-9DFE-C6F9F9A22C2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600" dirty="0" err="1" smtClean="0"/>
              <a:t>LinkedList</a:t>
            </a:r>
            <a:r>
              <a:rPr lang="en-US" sz="1600" dirty="0" smtClean="0"/>
              <a:t>&lt;Integer&gt; result = new </a:t>
            </a:r>
            <a:r>
              <a:rPr lang="en-US" sz="1600" dirty="0" err="1" smtClean="0"/>
              <a:t>LinkedList</a:t>
            </a:r>
            <a:r>
              <a:rPr lang="en-US" sz="1600" dirty="0" smtClean="0"/>
              <a:t>&lt;Integer&gt;();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fL</a:t>
            </a:r>
            <a:r>
              <a:rPr lang="en-US" sz="1600" dirty="0" smtClean="0"/>
              <a:t> = </a:t>
            </a:r>
            <a:r>
              <a:rPr lang="en-US" sz="1600" dirty="0" err="1" smtClean="0"/>
              <a:t>left.getFirst</a:t>
            </a:r>
            <a:r>
              <a:rPr lang="en-US" sz="1600" dirty="0" smtClean="0"/>
              <a:t>();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fR</a:t>
            </a:r>
            <a:r>
              <a:rPr lang="en-US" sz="1600" dirty="0" smtClean="0"/>
              <a:t> = </a:t>
            </a:r>
            <a:r>
              <a:rPr lang="en-US" sz="1600" dirty="0" err="1" smtClean="0"/>
              <a:t>right.getFirst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fL</a:t>
            </a:r>
            <a:r>
              <a:rPr lang="en-US" sz="1600" dirty="0" smtClean="0"/>
              <a:t> &lt; </a:t>
            </a:r>
            <a:r>
              <a:rPr lang="en-US" sz="1600" dirty="0" err="1" smtClean="0"/>
              <a:t>fR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</a:t>
            </a:r>
            <a:r>
              <a:rPr lang="en-US" sz="1600" dirty="0" smtClean="0"/>
              <a:t>(</a:t>
            </a:r>
            <a:r>
              <a:rPr lang="en-US" sz="1600" dirty="0" err="1" smtClean="0"/>
              <a:t>fL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left.removeFirst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else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</a:t>
            </a:r>
            <a:r>
              <a:rPr lang="en-US" sz="1600" dirty="0" smtClean="0"/>
              <a:t>(</a:t>
            </a:r>
            <a:r>
              <a:rPr lang="en-US" sz="1600" dirty="0" err="1" smtClean="0"/>
              <a:t>fR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right.removeFirst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left.isEmpty</a:t>
            </a:r>
            <a:r>
              <a:rPr lang="en-US" sz="1600" dirty="0" smtClean="0"/>
              <a:t>())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result.addAll</a:t>
            </a:r>
            <a:r>
              <a:rPr lang="en-US" sz="1600" dirty="0" smtClean="0"/>
              <a:t>(right);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else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result.addAll</a:t>
            </a:r>
            <a:r>
              <a:rPr lang="en-US" sz="1600" dirty="0" smtClean="0"/>
              <a:t>(left);</a:t>
            </a:r>
          </a:p>
          <a:p>
            <a:r>
              <a:rPr lang="en-US" sz="16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310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Merging Sorted Sub-lists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C381E-0CEE-422D-BB79-84E4AFB7CA4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9625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4540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3553354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7" name="TextBox 7"/>
          <p:cNvSpPr txBox="1">
            <a:spLocks noChangeArrowheads="1"/>
          </p:cNvSpPr>
          <p:nvPr/>
        </p:nvSpPr>
        <p:spPr bwMode="auto">
          <a:xfrm>
            <a:off x="4964642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8" name="TextBox 8"/>
          <p:cNvSpPr txBox="1">
            <a:spLocks noChangeArrowheads="1"/>
          </p:cNvSpPr>
          <p:nvPr/>
        </p:nvSpPr>
        <p:spPr bwMode="auto">
          <a:xfrm>
            <a:off x="4085167" y="3116263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6295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21742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7554" y="4343400"/>
            <a:ext cx="20843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3 comparisons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4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43295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8210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2480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09640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5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6" grpId="2" animBg="1"/>
      <p:bldP spid="10" grpId="0" animBg="1"/>
      <p:bldP spid="12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11ADE-A45B-4354-9DFE-C6F9F9A22C2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err="1" smtClean="0"/>
              <a:t>LinkedList</a:t>
            </a:r>
            <a:r>
              <a:rPr lang="en-US" sz="1400" dirty="0" smtClean="0"/>
              <a:t>&lt;Integer&gt; result = new </a:t>
            </a:r>
            <a:r>
              <a:rPr lang="en-US" sz="1400" dirty="0" err="1" smtClean="0"/>
              <a:t>LinkedList</a:t>
            </a:r>
            <a:r>
              <a:rPr lang="en-US" sz="1400" dirty="0" smtClean="0"/>
              <a:t>&lt;Integer&gt;();</a:t>
            </a:r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while (</a:t>
            </a:r>
            <a:r>
              <a:rPr lang="en-US" sz="1400" dirty="0" err="1" smtClean="0">
                <a:solidFill>
                  <a:srgbClr val="FF0000"/>
                </a:solidFill>
              </a:rPr>
              <a:t>left.size</a:t>
            </a:r>
            <a:r>
              <a:rPr lang="en-US" sz="1400" dirty="0" smtClean="0">
                <a:solidFill>
                  <a:srgbClr val="FF0000"/>
                </a:solidFill>
              </a:rPr>
              <a:t>() &gt; 0 &amp;&amp; </a:t>
            </a:r>
            <a:r>
              <a:rPr lang="en-US" sz="1400" dirty="0" err="1" smtClean="0">
                <a:solidFill>
                  <a:srgbClr val="FF0000"/>
                </a:solidFill>
              </a:rPr>
              <a:t>right.size</a:t>
            </a:r>
            <a:r>
              <a:rPr lang="en-US" sz="1400" dirty="0" smtClean="0">
                <a:solidFill>
                  <a:srgbClr val="FF0000"/>
                </a:solidFill>
              </a:rPr>
              <a:t>() &gt; 0 )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fL</a:t>
            </a:r>
            <a:r>
              <a:rPr lang="en-US" sz="1400" dirty="0" smtClean="0"/>
              <a:t> = </a:t>
            </a:r>
            <a:r>
              <a:rPr lang="en-US" sz="1400" dirty="0" err="1" smtClean="0"/>
              <a:t>left.getFirst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fR</a:t>
            </a:r>
            <a:r>
              <a:rPr lang="en-US" sz="1400" dirty="0" smtClean="0"/>
              <a:t> = </a:t>
            </a:r>
            <a:r>
              <a:rPr lang="en-US" sz="1400" dirty="0" err="1" smtClean="0"/>
              <a:t>right.getFirst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if (</a:t>
            </a:r>
            <a:r>
              <a:rPr lang="en-US" sz="1400" dirty="0" err="1" smtClean="0"/>
              <a:t>fL</a:t>
            </a:r>
            <a:r>
              <a:rPr lang="en-US" sz="1400" dirty="0" smtClean="0"/>
              <a:t> &lt; </a:t>
            </a:r>
            <a:r>
              <a:rPr lang="en-US" sz="1400" dirty="0" err="1" smtClean="0"/>
              <a:t>fR</a:t>
            </a:r>
            <a:r>
              <a:rPr lang="en-US" sz="1400" dirty="0" smtClean="0"/>
              <a:t>) {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result.add</a:t>
            </a:r>
            <a:r>
              <a:rPr lang="en-US" sz="1400" dirty="0" smtClean="0"/>
              <a:t>(</a:t>
            </a:r>
            <a:r>
              <a:rPr lang="en-US" sz="1400" dirty="0" err="1" smtClean="0"/>
              <a:t>fL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left.removeFirst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 smtClean="0"/>
              <a:t>  else {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result.add</a:t>
            </a:r>
            <a:r>
              <a:rPr lang="en-US" sz="1400" dirty="0" smtClean="0"/>
              <a:t>(</a:t>
            </a:r>
            <a:r>
              <a:rPr lang="en-US" sz="1400" dirty="0" err="1" smtClean="0"/>
              <a:t>fR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right.removeFirst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sz="1400" dirty="0" smtClean="0"/>
              <a:t>if (</a:t>
            </a:r>
            <a:r>
              <a:rPr lang="en-US" sz="1400" dirty="0" err="1" smtClean="0"/>
              <a:t>left.isEmpty</a:t>
            </a:r>
            <a:r>
              <a:rPr lang="en-US" sz="1400" dirty="0" smtClean="0"/>
              <a:t>())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result.addAll</a:t>
            </a:r>
            <a:r>
              <a:rPr lang="en-US" sz="1400" dirty="0" smtClean="0"/>
              <a:t>(right);</a:t>
            </a:r>
          </a:p>
          <a:p>
            <a:r>
              <a:rPr lang="en-US" sz="1400" dirty="0" smtClean="0"/>
              <a:t>}</a:t>
            </a:r>
          </a:p>
          <a:p>
            <a:r>
              <a:rPr lang="en-US" sz="1400" dirty="0" smtClean="0"/>
              <a:t>else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result.addAll</a:t>
            </a:r>
            <a:r>
              <a:rPr lang="en-US" sz="1400" dirty="0" smtClean="0"/>
              <a:t>(left);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99069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Merging Sorted Sub-lists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DB621-FA7F-4AC7-A25F-853F9F6CCA9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3092450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5297488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411480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16313" y="4343400"/>
            <a:ext cx="2084387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5 comparisons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8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465" name="TextBox 17"/>
          <p:cNvSpPr txBox="1">
            <a:spLocks noChangeArrowheads="1"/>
          </p:cNvSpPr>
          <p:nvPr/>
        </p:nvSpPr>
        <p:spPr bwMode="auto">
          <a:xfrm>
            <a:off x="62293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3149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7" name="TextBox 19"/>
          <p:cNvSpPr txBox="1">
            <a:spLocks noChangeArrowheads="1"/>
          </p:cNvSpPr>
          <p:nvPr/>
        </p:nvSpPr>
        <p:spPr bwMode="auto">
          <a:xfrm>
            <a:off x="57721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8577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433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5717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4861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0289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007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1719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863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03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147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5435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575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291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47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19" grpId="3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Simplified Complexity Analysis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the worst case merging a total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requires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– 1</a:t>
            </a:r>
            <a:r>
              <a:rPr lang="en-CA" dirty="0" smtClean="0"/>
              <a:t> 	comparisons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CA" dirty="0" smtClean="0"/>
              <a:t> 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			copies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= 2n – 1</a:t>
            </a:r>
            <a:r>
              <a:rPr lang="en-CA" dirty="0" smtClean="0"/>
              <a:t> 	total operations</a:t>
            </a:r>
            <a:endParaRPr lang="en-US" dirty="0" smtClean="0"/>
          </a:p>
          <a:p>
            <a:pPr>
              <a:defRPr/>
            </a:pPr>
            <a:r>
              <a:rPr lang="en-CA" dirty="0" smtClean="0"/>
              <a:t>we say that the worst-case complexity of merging is the order of </a:t>
            </a:r>
            <a:r>
              <a:rPr lang="en-CA" i="1" dirty="0" smtClean="0"/>
              <a:t>O(n)</a:t>
            </a:r>
          </a:p>
          <a:p>
            <a:pPr lvl="1">
              <a:defRPr/>
            </a:pPr>
            <a:r>
              <a:rPr lang="en-CA" i="1" dirty="0" smtClean="0"/>
              <a:t>O(...)</a:t>
            </a:r>
            <a:r>
              <a:rPr lang="en-CA" dirty="0" smtClean="0"/>
              <a:t> is called Big O notation</a:t>
            </a:r>
          </a:p>
          <a:p>
            <a:pPr lvl="1">
              <a:defRPr/>
            </a:pPr>
            <a:r>
              <a:rPr lang="en-CA" dirty="0" smtClean="0"/>
              <a:t>notice that we don't care about the constants 2 and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ED233-3F5F-46E4-A93B-45A9F0EB1B6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1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formally, a function </a:t>
            </a:r>
            <a:r>
              <a:rPr lang="en-CA" i="1" dirty="0" smtClean="0"/>
              <a:t>f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is an element of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g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)) </a:t>
            </a:r>
            <a:r>
              <a:rPr lang="en-CA" dirty="0" smtClean="0"/>
              <a:t>if and only if there is a positive real number </a:t>
            </a:r>
            <a:r>
              <a:rPr lang="en-CA" i="1" dirty="0" smtClean="0"/>
              <a:t>M</a:t>
            </a:r>
            <a:r>
              <a:rPr lang="en-CA" dirty="0" smtClean="0"/>
              <a:t> and a real number </a:t>
            </a:r>
            <a:r>
              <a:rPr lang="en-CA" i="1" dirty="0" smtClean="0"/>
              <a:t>m</a:t>
            </a:r>
            <a:r>
              <a:rPr lang="en-CA" dirty="0" smtClean="0"/>
              <a:t> such that</a:t>
            </a:r>
            <a:endParaRPr lang="en-US" dirty="0" smtClean="0"/>
          </a:p>
          <a:p>
            <a:pPr algn="ctr">
              <a:buFont typeface="Wingdings 3" pitchFamily="18" charset="2"/>
              <a:buNone/>
              <a:defRPr/>
            </a:pPr>
            <a:r>
              <a:rPr lang="en-CA" dirty="0" smtClean="0"/>
              <a:t>| </a:t>
            </a:r>
            <a:r>
              <a:rPr lang="en-CA" i="1" dirty="0" smtClean="0"/>
              <a:t>f(n)</a:t>
            </a:r>
            <a:r>
              <a:rPr lang="en-CA" dirty="0" smtClean="0"/>
              <a:t> | &lt; </a:t>
            </a:r>
            <a:r>
              <a:rPr lang="en-CA" i="1" dirty="0" smtClean="0"/>
              <a:t>M</a:t>
            </a:r>
            <a:r>
              <a:rPr lang="en-CA" dirty="0" smtClean="0"/>
              <a:t>|</a:t>
            </a:r>
            <a:r>
              <a:rPr lang="en-CA" i="1" dirty="0" smtClean="0"/>
              <a:t> g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|  </a:t>
            </a:r>
            <a:r>
              <a:rPr lang="en-CA" dirty="0" smtClean="0"/>
              <a:t>for all  </a:t>
            </a:r>
            <a:r>
              <a:rPr lang="en-CA" i="1" dirty="0" smtClean="0"/>
              <a:t>n</a:t>
            </a:r>
            <a:r>
              <a:rPr lang="en-CA" dirty="0" smtClean="0"/>
              <a:t> &gt; </a:t>
            </a:r>
            <a:r>
              <a:rPr lang="en-CA" i="1" dirty="0" smtClean="0"/>
              <a:t>m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– 1</a:t>
            </a:r>
            <a:r>
              <a:rPr lang="en-CA" dirty="0" smtClean="0">
                <a:cs typeface="Courier New" pitchFamily="49" charset="0"/>
              </a:rPr>
              <a:t> an element of </a:t>
            </a:r>
            <a:r>
              <a:rPr lang="en-CA" i="1" dirty="0" smtClean="0">
                <a:cs typeface="Courier New" pitchFamily="49" charset="0"/>
              </a:rPr>
              <a:t>O(n)</a:t>
            </a:r>
            <a:r>
              <a:rPr lang="en-CA" dirty="0" smtClean="0">
                <a:cs typeface="Courier New" pitchFamily="49" charset="0"/>
              </a:rPr>
              <a:t>?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yes, let </a:t>
            </a:r>
            <a:r>
              <a:rPr lang="en-CA" i="1" dirty="0" smtClean="0">
                <a:cs typeface="Courier New" pitchFamily="49" charset="0"/>
              </a:rPr>
              <a:t>M</a:t>
            </a:r>
            <a:r>
              <a:rPr lang="en-CA" dirty="0" smtClean="0">
                <a:cs typeface="Courier New" pitchFamily="49" charset="0"/>
              </a:rPr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and </a:t>
            </a:r>
            <a:r>
              <a:rPr lang="en-CA" i="1" dirty="0" smtClean="0">
                <a:cs typeface="Courier New" pitchFamily="49" charset="0"/>
              </a:rPr>
              <a:t>m</a:t>
            </a:r>
            <a:r>
              <a:rPr lang="en-CA" dirty="0" smtClean="0">
                <a:cs typeface="Courier New" pitchFamily="49" charset="0"/>
              </a:rPr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>
                <a:cs typeface="Courier New" pitchFamily="49" charset="0"/>
              </a:rPr>
              <a:t>, then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 –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>
                <a:cs typeface="Courier New" pitchFamily="49" charset="0"/>
              </a:rPr>
              <a:t> &lt;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 for all 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 &gt;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>
                <a:cs typeface="Courier New" pitchFamily="49" charset="0"/>
              </a:rPr>
              <a:t> </a:t>
            </a:r>
            <a:endParaRPr lang="en-CA" dirty="0" smtClean="0"/>
          </a:p>
          <a:p>
            <a:pPr algn="ctr"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7B25F-85FB-4695-A493-3D638D6B7D5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Decrease and Conquer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common strategy for solving computational problems</a:t>
            </a:r>
          </a:p>
          <a:p>
            <a:pPr lvl="1">
              <a:defRPr/>
            </a:pPr>
            <a:r>
              <a:rPr lang="en-CA" dirty="0" smtClean="0"/>
              <a:t>solves a problem by taking the original problem and converting it to </a:t>
            </a:r>
            <a:r>
              <a:rPr lang="en-CA" i="1" dirty="0" smtClean="0"/>
              <a:t>one</a:t>
            </a:r>
            <a:r>
              <a:rPr lang="en-CA" dirty="0" smtClean="0"/>
              <a:t> smaller version of the same problem</a:t>
            </a:r>
          </a:p>
          <a:p>
            <a:pPr lvl="2">
              <a:defRPr/>
            </a:pPr>
            <a:r>
              <a:rPr lang="en-CA" dirty="0" smtClean="0"/>
              <a:t>note the similarity to recursion</a:t>
            </a:r>
          </a:p>
          <a:p>
            <a:pPr>
              <a:defRPr/>
            </a:pPr>
            <a:r>
              <a:rPr lang="en-CA" dirty="0" smtClean="0"/>
              <a:t>decrease and conquer, and the closely related divide and conquer method, are widely used in computer science</a:t>
            </a:r>
          </a:p>
          <a:p>
            <a:pPr lvl="1">
              <a:defRPr/>
            </a:pPr>
            <a:r>
              <a:rPr lang="en-CA" dirty="0" smtClean="0"/>
              <a:t>allow you to solve certain complex problems easily</a:t>
            </a:r>
          </a:p>
          <a:p>
            <a:pPr lvl="1">
              <a:defRPr/>
            </a:pPr>
            <a:r>
              <a:rPr lang="en-CA" dirty="0" smtClean="0"/>
              <a:t>help to discover efficient algorithms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C6A98-9A35-4ADC-862C-D929DF1315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Informal Analysis of Merge Sort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the running time (the number of operations) of merge sort is a function of the number of elements to sort</a:t>
            </a:r>
          </a:p>
          <a:p>
            <a:pPr lvl="1">
              <a:defRPr/>
            </a:pPr>
            <a:r>
              <a:rPr lang="en-CA" dirty="0" smtClean="0"/>
              <a:t>let the function be </a:t>
            </a:r>
            <a:r>
              <a:rPr lang="en-CA" i="1" dirty="0" smtClean="0"/>
              <a:t>T(n)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merge sort works by splitting the list into two sub-lists (each about half the size of the original list) and sorting the sub-lists</a:t>
            </a:r>
          </a:p>
          <a:p>
            <a:pPr lvl="1">
              <a:defRPr/>
            </a:pPr>
            <a:r>
              <a:rPr lang="en-CA" dirty="0" smtClean="0"/>
              <a:t>this takes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 running time</a:t>
            </a:r>
          </a:p>
          <a:p>
            <a:pPr>
              <a:defRPr/>
            </a:pPr>
            <a:r>
              <a:rPr lang="en-CA" dirty="0" smtClean="0"/>
              <a:t>then the sub-lists are merged</a:t>
            </a:r>
          </a:p>
          <a:p>
            <a:pPr lvl="1">
              <a:defRPr/>
            </a:pPr>
            <a:r>
              <a:rPr lang="en-CA" dirty="0" smtClean="0"/>
              <a:t>this takes </a:t>
            </a:r>
            <a:r>
              <a:rPr lang="en-CA" i="1" dirty="0" smtClean="0"/>
              <a:t>O(n)</a:t>
            </a:r>
            <a:r>
              <a:rPr lang="en-CA" dirty="0" smtClean="0"/>
              <a:t> running time</a:t>
            </a:r>
          </a:p>
          <a:p>
            <a:pPr>
              <a:defRPr/>
            </a:pPr>
            <a:r>
              <a:rPr lang="en-CA" dirty="0" smtClean="0"/>
              <a:t>total running time </a:t>
            </a:r>
            <a:r>
              <a:rPr lang="en-CA" i="1" dirty="0" smtClean="0"/>
              <a:t>T(n)</a:t>
            </a:r>
            <a:r>
              <a:rPr lang="en-CA" dirty="0" smtClean="0"/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4A4EC-F7C5-4423-9311-413E28CB9A7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</a:t>
            </a:r>
            <a:r>
              <a:rPr lang="en-CA" dirty="0" smtClean="0">
                <a:sym typeface="Symbol"/>
              </a:rPr>
              <a:t></a:t>
            </a:r>
            <a:r>
              <a:rPr lang="en-CA" dirty="0" smtClean="0"/>
              <a:t>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  <a:r>
              <a:rPr lang="en-CA" dirty="0" smtClean="0"/>
              <a:t>                 </a:t>
            </a:r>
            <a:r>
              <a:rPr lang="en-CA" sz="2000" i="1" dirty="0" smtClean="0">
                <a:solidFill>
                  <a:srgbClr val="0070C0"/>
                </a:solidFill>
              </a:rPr>
              <a:t>T</a:t>
            </a:r>
            <a:r>
              <a:rPr lang="en-CA" sz="2000" dirty="0" smtClean="0">
                <a:solidFill>
                  <a:srgbClr val="0070C0"/>
                </a:solidFill>
              </a:rPr>
              <a:t>(</a:t>
            </a:r>
            <a:r>
              <a:rPr lang="en-CA" sz="2000" i="1" dirty="0" smtClean="0">
                <a:solidFill>
                  <a:srgbClr val="0070C0"/>
                </a:solidFill>
              </a:rPr>
              <a:t>n</a:t>
            </a:r>
            <a:r>
              <a:rPr lang="en-CA" sz="2000" dirty="0" smtClean="0">
                <a:solidFill>
                  <a:srgbClr val="0070C0"/>
                </a:solidFill>
              </a:rPr>
              <a:t>) approaches...</a:t>
            </a:r>
            <a:endParaRPr lang="en-CA" sz="2000" i="1" dirty="0" smtClean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</a:t>
            </a:r>
            <a:r>
              <a:rPr lang="en-CA" i="1" dirty="0" smtClean="0">
                <a:sym typeface="Symbol"/>
              </a:rPr>
              <a:t> 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)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6A51D-9902-42E3-A174-5794066C1C9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  <a:r>
              <a:rPr lang="en-CA" i="1" dirty="0" smtClean="0"/>
              <a:t>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for a list of length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)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T(1)</a:t>
            </a:r>
            <a:r>
              <a:rPr lang="en-CA" dirty="0" smtClean="0"/>
              <a:t> into the right-hand side of </a:t>
            </a:r>
            <a:r>
              <a:rPr lang="en-CA" i="1" dirty="0" smtClean="0"/>
              <a:t>T(n)</a:t>
            </a:r>
            <a:r>
              <a:rPr lang="en-CA" dirty="0" smtClean="0"/>
              <a:t> we might be able to solve the recurrence</a:t>
            </a:r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n/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i="1" dirty="0" smtClean="0">
                <a:cs typeface="Courier New" pitchFamily="49" charset="0"/>
              </a:rPr>
              <a:t> =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log(</a:t>
            </a:r>
            <a:r>
              <a:rPr lang="en-CA" sz="2400" i="1" dirty="0" smtClean="0">
                <a:cs typeface="Courier New" pitchFamily="49" charset="0"/>
                <a:sym typeface="Symbol"/>
              </a:rPr>
              <a:t>n</a:t>
            </a:r>
            <a:r>
              <a:rPr lang="en-CA" sz="2400" dirty="0" smtClean="0">
                <a:cs typeface="Courier New" pitchFamily="49" charset="0"/>
                <a:sym typeface="Symbol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73E47-ED59-409A-B09E-A22FA764C68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57450" y="428625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endParaRPr lang="en-CA" sz="2800" i="1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800" i="1" dirty="0" smtClean="0"/>
              <a:t>T(n)</a:t>
            </a:r>
            <a:r>
              <a:rPr lang="en-CA" sz="2800" dirty="0" smtClean="0"/>
              <a:t>	=	</a:t>
            </a:r>
            <a:r>
              <a:rPr lang="en-CA" sz="28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log(</a:t>
            </a:r>
            <a:r>
              <a:rPr lang="en-CA" sz="4000" i="1" baseline="30000" dirty="0" smtClean="0">
                <a:cs typeface="Courier New" pitchFamily="49" charset="0"/>
                <a:sym typeface="Symbol"/>
              </a:rPr>
              <a:t>n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)</a:t>
            </a:r>
            <a:r>
              <a:rPr lang="en-CA" sz="2800" i="1" dirty="0" smtClean="0"/>
              <a:t>T</a:t>
            </a:r>
            <a:r>
              <a:rPr lang="en-CA" sz="2800" dirty="0" smtClean="0"/>
              <a:t>(</a:t>
            </a:r>
            <a:r>
              <a:rPr lang="en-CA" sz="2800" i="1" dirty="0" smtClean="0"/>
              <a:t>n/</a:t>
            </a:r>
            <a:r>
              <a:rPr lang="en-CA" sz="28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log(</a:t>
            </a:r>
            <a:r>
              <a:rPr lang="en-CA" sz="4000" i="1" baseline="30000" dirty="0" smtClean="0">
                <a:cs typeface="Courier New" pitchFamily="49" charset="0"/>
                <a:sym typeface="Symbol"/>
              </a:rPr>
              <a:t>n</a:t>
            </a:r>
            <a:r>
              <a:rPr lang="en-CA" sz="4000" baseline="300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)</a:t>
            </a:r>
            <a:r>
              <a:rPr lang="en-CA" sz="2800" i="1" dirty="0" smtClean="0"/>
              <a:t> + 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800" dirty="0" smtClean="0"/>
              <a:t>		=	</a:t>
            </a:r>
            <a:r>
              <a:rPr lang="en-CA" sz="2800" i="1" dirty="0" smtClean="0"/>
              <a:t>n</a:t>
            </a:r>
            <a:r>
              <a:rPr lang="en-CA" sz="2800" dirty="0" smtClean="0"/>
              <a:t> </a:t>
            </a:r>
            <a:r>
              <a:rPr lang="en-CA" sz="2800" i="1" dirty="0" smtClean="0"/>
              <a:t>T</a:t>
            </a:r>
            <a:r>
              <a:rPr lang="en-CA" sz="2800" dirty="0" smtClean="0"/>
              <a:t>(</a:t>
            </a:r>
            <a:r>
              <a:rPr lang="en-CA" sz="28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800" dirty="0" smtClean="0"/>
              <a:t>) + </a:t>
            </a:r>
            <a:r>
              <a:rPr lang="en-CA" sz="2800" i="1" dirty="0" smtClean="0"/>
              <a:t>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800" dirty="0" smtClean="0"/>
              <a:t>		=	</a:t>
            </a:r>
            <a:r>
              <a:rPr lang="en-CA" sz="2800" i="1" dirty="0" smtClean="0"/>
              <a:t> n</a:t>
            </a:r>
            <a:r>
              <a:rPr lang="en-CA" sz="2800" dirty="0" smtClean="0"/>
              <a:t> + </a:t>
            </a:r>
            <a:r>
              <a:rPr lang="en-CA" sz="2800" i="1" dirty="0" smtClean="0"/>
              <a:t>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800" dirty="0" smtClean="0"/>
              <a:t>		</a:t>
            </a:r>
            <a:r>
              <a:rPr lang="en-CA" sz="2800" dirty="0" smtClean="0">
                <a:sym typeface="Symbol"/>
              </a:rPr>
              <a:t>	</a:t>
            </a:r>
            <a:r>
              <a:rPr lang="en-CA" sz="2800" i="1" dirty="0" smtClean="0"/>
              <a:t> n </a:t>
            </a:r>
            <a:r>
              <a:rPr lang="en-CA" sz="2800" dirty="0" smtClean="0">
                <a:cs typeface="Courier New" pitchFamily="49" charset="0"/>
                <a:sym typeface="Symbol"/>
              </a:rPr>
              <a:t>log(</a:t>
            </a:r>
            <a:r>
              <a:rPr lang="en-CA" sz="2800" i="1" dirty="0" smtClean="0">
                <a:cs typeface="Courier New" pitchFamily="49" charset="0"/>
                <a:sym typeface="Symbol"/>
              </a:rPr>
              <a:t>n</a:t>
            </a:r>
            <a:r>
              <a:rPr lang="en-CA" sz="2800" dirty="0" smtClean="0">
                <a:cs typeface="Courier New" pitchFamily="49" charset="0"/>
                <a:sym typeface="Symbol"/>
              </a:rPr>
              <a:t>)</a:t>
            </a:r>
            <a:r>
              <a:rPr lang="en-CA" sz="2800" dirty="0" smtClean="0"/>
              <a:t> </a:t>
            </a:r>
            <a:r>
              <a:rPr lang="en-CA" sz="2800" dirty="0" smtClean="0"/>
              <a:t>    (prove this)</a:t>
            </a:r>
          </a:p>
          <a:p>
            <a:pPr>
              <a:buFont typeface="Wingdings 3" pitchFamily="18" charset="2"/>
              <a:buNone/>
              <a:defRPr/>
            </a:pPr>
            <a:endParaRPr lang="en-CA" sz="2800" dirty="0"/>
          </a:p>
          <a:p>
            <a:pPr>
              <a:buFont typeface="Wingdings 3" pitchFamily="18" charset="2"/>
              <a:buNone/>
              <a:defRPr/>
            </a:pPr>
            <a:endParaRPr lang="en-CA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C4164-4145-41BE-9B8D-B58240BDEAF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2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Is Merge Sort Efficient?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consider a simpler (non-recursive) sorting algorithm called insertion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F788E-D675-49F8-AAD5-420FB13B70A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6629" name="TextBox 12"/>
          <p:cNvSpPr txBox="1">
            <a:spLocks noChangeArrowheads="1"/>
          </p:cNvSpPr>
          <p:nvPr/>
        </p:nvSpPr>
        <p:spPr bwMode="auto">
          <a:xfrm>
            <a:off x="560388" y="2228850"/>
            <a:ext cx="8023225" cy="147796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182880"/>
          <a:lstStyle/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// to sort an array a[0]..a[n-1]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 Java!</a:t>
            </a:r>
            <a:endParaRPr lang="en-CA" b="1" i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for i = 0 to (n-1) {</a:t>
            </a: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  k = index of smallest element in sub-array a[i]..a[n-1]</a:t>
            </a: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  swap a[i] and a[k]</a:t>
            </a:r>
          </a:p>
          <a:p>
            <a:r>
              <a:rPr lang="en-CA" b="1" i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1500" y="4057650"/>
            <a:ext cx="8001000" cy="2308324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CA" b="1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latin typeface="Courier New" pitchFamily="49" charset="0"/>
                <a:cs typeface="Courier New" pitchFamily="49" charset="0"/>
              </a:rPr>
              <a:t> = 0 to (n-1) {                            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 Java!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for j = (i+1) to (n-1) {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(a[j] &lt; a[</a:t>
            </a:r>
            <a:r>
              <a:rPr lang="en-CA" b="1" i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]) {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k = j;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i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a[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];   a[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= a[k];   a[k] = 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94500" y="4695825"/>
            <a:ext cx="16637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1 comparison +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1 assignment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24663" y="5651428"/>
            <a:ext cx="15763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3 assignments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819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4D8BD-95AB-4D80-A08D-2CE91EFDD11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92275" y="1428750"/>
          <a:ext cx="2311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155600" imgH="507960" progId="Equation.3">
                  <p:embed/>
                </p:oleObj>
              </mc:Choice>
              <mc:Fallback>
                <p:oleObj name="Equation" r:id="rId3" imgW="11556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428750"/>
                        <a:ext cx="23114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1692275" y="2400300"/>
          <a:ext cx="3124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562040" imgH="431640" progId="Equation.3">
                  <p:embed/>
                </p:oleObj>
              </mc:Choice>
              <mc:Fallback>
                <p:oleObj name="Equation" r:id="rId5" imgW="1562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00300"/>
                        <a:ext cx="3124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1679575" y="3314700"/>
          <a:ext cx="4775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2387520" imgH="431640" progId="Equation.3">
                  <p:embed/>
                </p:oleObj>
              </mc:Choice>
              <mc:Fallback>
                <p:oleObj name="Equation" r:id="rId7" imgW="2387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3314700"/>
                        <a:ext cx="4775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1692275" y="4244975"/>
          <a:ext cx="472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9" imgW="2361960" imgH="393480" progId="Equation.3">
                  <p:embed/>
                </p:oleObj>
              </mc:Choice>
              <mc:Fallback>
                <p:oleObj name="Equation" r:id="rId9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244975"/>
                        <a:ext cx="4724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1679575" y="5103813"/>
          <a:ext cx="482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11" imgW="2412720" imgH="228600" progId="Equation.3">
                  <p:embed/>
                </p:oleObj>
              </mc:Choice>
              <mc:Fallback>
                <p:oleObj name="Equation" r:id="rId11" imgW="2412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5103813"/>
                        <a:ext cx="482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5" name="Object 7"/>
          <p:cNvGraphicFramePr>
            <a:graphicFrameLocks noChangeAspect="1"/>
          </p:cNvGraphicFramePr>
          <p:nvPr/>
        </p:nvGraphicFramePr>
        <p:xfrm>
          <a:off x="1069975" y="5848350"/>
          <a:ext cx="292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3" imgW="1460160" imgH="228600" progId="Equation.3">
                  <p:embed/>
                </p:oleObj>
              </mc:Choice>
              <mc:Fallback>
                <p:oleObj name="Equation" r:id="rId13" imgW="1460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848350"/>
                        <a:ext cx="2921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06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bigO.png"/>
          <p:cNvPicPr>
            <a:picLocks noChangeAspect="1"/>
          </p:cNvPicPr>
          <p:nvPr/>
        </p:nvPicPr>
        <p:blipFill>
          <a:blip r:embed="rId2" cstate="print"/>
          <a:srcRect b="5682"/>
          <a:stretch>
            <a:fillRect/>
          </a:stretch>
        </p:blipFill>
        <p:spPr bwMode="auto">
          <a:xfrm>
            <a:off x="1219200" y="1314450"/>
            <a:ext cx="6705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Comparing Rates of Growth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E81B-71B0-4326-80E7-C3130B54B97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29500" y="5029200"/>
            <a:ext cx="8382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00" y="3143250"/>
            <a:ext cx="14779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 </a:t>
            </a:r>
            <a:r>
              <a:rPr lang="en-CA" sz="2400" dirty="0" err="1">
                <a:latin typeface="+mn-lt"/>
              </a:rPr>
              <a:t>log</a:t>
            </a:r>
            <a:r>
              <a:rPr lang="en-CA" sz="2400" i="1" dirty="0" err="1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2900" y="1200150"/>
            <a:ext cx="9731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3600" baseline="30000" dirty="0">
                <a:latin typeface="+mn-lt"/>
              </a:rPr>
              <a:t>2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163" y="1200150"/>
            <a:ext cx="99536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(2</a:t>
            </a:r>
            <a:r>
              <a:rPr lang="en-CA" sz="3600" i="1" baseline="30000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2150" y="5943600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n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12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big O complexity tells you something about the running time of an algorithm as the size of the input, </a:t>
            </a:r>
            <a:r>
              <a:rPr lang="en-CA" i="1" dirty="0" smtClean="0"/>
              <a:t>n</a:t>
            </a:r>
            <a:r>
              <a:rPr lang="en-CA" dirty="0" smtClean="0"/>
              <a:t>, approaches infinity</a:t>
            </a:r>
          </a:p>
          <a:p>
            <a:pPr lvl="1">
              <a:defRPr/>
            </a:pPr>
            <a:r>
              <a:rPr lang="en-CA" dirty="0" smtClean="0"/>
              <a:t>we say that it describes the limiting, or asymptotic, running time of an algorithm</a:t>
            </a:r>
          </a:p>
          <a:p>
            <a:pPr>
              <a:defRPr/>
            </a:pPr>
            <a:r>
              <a:rPr lang="en-CA" dirty="0" smtClean="0"/>
              <a:t>for small values of </a:t>
            </a:r>
            <a:r>
              <a:rPr lang="en-CA" i="1" dirty="0" smtClean="0"/>
              <a:t>n</a:t>
            </a:r>
            <a:r>
              <a:rPr lang="en-CA" dirty="0" smtClean="0"/>
              <a:t> it is often the case that a less efficient algorithm (in terms of big O) will run faster than a more efficient one</a:t>
            </a:r>
          </a:p>
          <a:p>
            <a:pPr lvl="1">
              <a:defRPr/>
            </a:pPr>
            <a:r>
              <a:rPr lang="en-CA" dirty="0" smtClean="0"/>
              <a:t>insertion sort is typically faster than merge sort for short lists of numbers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E4F18-6FBC-449A-8B40-4E4E4B16B2E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Revisiting the Fibonacci Numbers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recursive implementation based on the definition of the Fibonacci numbers is inefficient</a:t>
            </a:r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09291-F2C1-4F3F-A687-A92E3753C65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how inefficient is it?</a:t>
            </a:r>
          </a:p>
          <a:p>
            <a:pPr>
              <a:defRPr/>
            </a:pPr>
            <a:r>
              <a:rPr lang="en-CA" dirty="0" smtClean="0"/>
              <a:t>let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be the running time to compute the </a:t>
            </a:r>
            <a:r>
              <a:rPr lang="en-CA" i="1" dirty="0" smtClean="0"/>
              <a:t>n</a:t>
            </a:r>
            <a:r>
              <a:rPr lang="en-CA" dirty="0" smtClean="0"/>
              <a:t>th Fibonacci number</a:t>
            </a:r>
          </a:p>
          <a:p>
            <a:pPr lvl="1">
              <a:defRPr/>
            </a:pP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) =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1">
              <a:defRPr/>
            </a:pPr>
            <a:r>
              <a:rPr lang="en-CA" i="1" dirty="0" smtClean="0">
                <a:cs typeface="Courier New" pitchFamily="49" charset="0"/>
              </a:rPr>
              <a:t>T</a:t>
            </a:r>
            <a:r>
              <a:rPr lang="en-CA" dirty="0" smtClean="0">
                <a:cs typeface="Courier New" pitchFamily="49" charset="0"/>
              </a:rPr>
              <a:t>(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) is a recurrence relation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0F8E1-DC21-48C6-A1A3-360D7C9773D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Root Finding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have a mathematical function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</a:t>
            </a:r>
            <a:r>
              <a:rPr lang="en-CA" dirty="0" smtClean="0"/>
              <a:t> and you want to find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3200" b="1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/>
              <a:t> such that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</a:t>
            </a:r>
            <a:r>
              <a:rPr lang="en-CA" sz="3200" b="1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= 0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why would you want to do this?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many problems in computer science, science, and engineering reduce to optimization problems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the shape of an automobile that minimizes aerodynamic drag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an image that is similar to another image (minimize the difference between the images)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the sales price of an item that maximizes profit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if you can write the optimization criteria as a function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g(x)</a:t>
            </a:r>
            <a:r>
              <a:rPr lang="en-CA" dirty="0" smtClean="0">
                <a:cs typeface="Courier New" pitchFamily="49" charset="0"/>
              </a:rPr>
              <a:t> then its derivative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 = dg/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CA" dirty="0" smtClean="0">
                <a:cs typeface="Courier New" pitchFamily="49" charset="0"/>
              </a:rPr>
              <a:t> at the minimum or maximum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CA" dirty="0" smtClean="0">
                <a:cs typeface="Courier New" pitchFamily="49" charset="0"/>
              </a:rPr>
              <a:t> (as long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CA" dirty="0" smtClean="0">
                <a:cs typeface="Courier New" pitchFamily="49" charset="0"/>
              </a:rPr>
              <a:t> has certain properties)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731B0-D3AA-4EA7-BF06-22A8561D3A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9ACC7-8733-4196-84AD-5B9CB6F83DB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692275" y="1279525"/>
          <a:ext cx="2641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320480" imgH="203040" progId="Equation.3">
                  <p:embed/>
                </p:oleObj>
              </mc:Choice>
              <mc:Fallback>
                <p:oleObj name="Equation" r:id="rId3" imgW="1320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279525"/>
                        <a:ext cx="2641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1692275" y="1736725"/>
          <a:ext cx="3987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993680" imgH="215640" progId="Equation.3">
                  <p:embed/>
                </p:oleObj>
              </mc:Choice>
              <mc:Fallback>
                <p:oleObj name="Equation" r:id="rId5" imgW="1993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736725"/>
                        <a:ext cx="3987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1692275" y="2308225"/>
          <a:ext cx="2692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7" imgW="1346040" imgH="203040" progId="Equation.3">
                  <p:embed/>
                </p:oleObj>
              </mc:Choice>
              <mc:Fallback>
                <p:oleObj name="Equation" r:id="rId7" imgW="1346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308225"/>
                        <a:ext cx="2692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2" name="Object 6"/>
          <p:cNvGraphicFramePr>
            <a:graphicFrameLocks noChangeAspect="1"/>
          </p:cNvGraphicFramePr>
          <p:nvPr/>
        </p:nvGraphicFramePr>
        <p:xfrm>
          <a:off x="1692275" y="2822575"/>
          <a:ext cx="1473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9" imgW="736560" imgH="203040" progId="Equation.3">
                  <p:embed/>
                </p:oleObj>
              </mc:Choice>
              <mc:Fallback>
                <p:oleObj name="Equation" r:id="rId9" imgW="736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822575"/>
                        <a:ext cx="1473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1692275" y="3336925"/>
          <a:ext cx="325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11" imgW="1625400" imgH="215640" progId="Equation.3">
                  <p:embed/>
                </p:oleObj>
              </mc:Choice>
              <mc:Fallback>
                <p:oleObj name="Equation" r:id="rId11" imgW="1625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36925"/>
                        <a:ext cx="325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1692275" y="3894138"/>
          <a:ext cx="322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13" imgW="1612800" imgH="215640" progId="Equation.3">
                  <p:embed/>
                </p:oleObj>
              </mc:Choice>
              <mc:Fallback>
                <p:oleObj name="Equation" r:id="rId13" imgW="1612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894138"/>
                        <a:ext cx="3225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1692275" y="4457700"/>
          <a:ext cx="3302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5" imgW="1650960" imgH="215640" progId="Equation.3">
                  <p:embed/>
                </p:oleObj>
              </mc:Choice>
              <mc:Fallback>
                <p:oleObj name="Equation" r:id="rId15" imgW="16509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457700"/>
                        <a:ext cx="3302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1692275" y="4972050"/>
          <a:ext cx="177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17" imgW="888840" imgH="228600" progId="Equation.3">
                  <p:embed/>
                </p:oleObj>
              </mc:Choice>
              <mc:Fallback>
                <p:oleObj name="Equation" r:id="rId17" imgW="888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972050"/>
                        <a:ext cx="1778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550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&gt;	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 </a:t>
            </a:r>
            <a:r>
              <a:rPr lang="en-CA" dirty="0" smtClean="0"/>
              <a:t>-</a:t>
            </a:r>
            <a:r>
              <a:rPr lang="en-CA" i="1" dirty="0" smtClean="0"/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800" i="1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into the right-hand side of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we might be able to solve the recurrence</a:t>
            </a:r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 -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i="1" dirty="0" smtClean="0">
                <a:cs typeface="Courier New" pitchFamily="49" charset="0"/>
              </a:rPr>
              <a:t>k =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CA" sz="2400" dirty="0" smtClean="0">
                <a:cs typeface="Courier New" pitchFamily="49" charset="0"/>
                <a:sym typeface="Symbol"/>
              </a:rPr>
              <a:t> +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i="1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(n –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CA" sz="2400" dirty="0" smtClean="0">
                <a:cs typeface="Courier New" pitchFamily="49" charset="0"/>
                <a:sym typeface="Symbol"/>
              </a:rPr>
              <a:t>)/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42B1F-46DF-4E4C-AE44-37E89BCB392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52506" y="428625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946" name="Object 10"/>
          <p:cNvGraphicFramePr>
            <a:graphicFrameLocks noChangeAspect="1"/>
          </p:cNvGraphicFramePr>
          <p:nvPr/>
        </p:nvGraphicFramePr>
        <p:xfrm>
          <a:off x="889000" y="4933950"/>
          <a:ext cx="736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3682800" imgH="228600" progId="Equation.3">
                  <p:embed/>
                </p:oleObj>
              </mc:Choice>
              <mc:Fallback>
                <p:oleObj name="Equation" r:id="rId3" imgW="368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4933950"/>
                        <a:ext cx="736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08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Bisection Method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can evaluate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</a:t>
            </a:r>
            <a:r>
              <a:rPr lang="en-CA" dirty="0" smtClean="0"/>
              <a:t> at two points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= a</a:t>
            </a:r>
            <a:r>
              <a:rPr lang="en-CA" dirty="0" smtClean="0"/>
              <a:t>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= b</a:t>
            </a:r>
            <a:r>
              <a:rPr lang="en-CA" dirty="0" smtClean="0"/>
              <a:t> such that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f(a) &gt;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f(b) &lt; 0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FD458-A724-4AE4-9FCC-3A72742ABD9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1762918" y="4237832"/>
            <a:ext cx="2817813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743200" y="5029200"/>
            <a:ext cx="4629150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TextBox 20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1" name="TextBox 21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04" name="TextBox 24"/>
          <p:cNvSpPr txBox="1">
            <a:spLocks noChangeArrowheads="1"/>
          </p:cNvSpPr>
          <p:nvPr/>
        </p:nvSpPr>
        <p:spPr bwMode="auto">
          <a:xfrm>
            <a:off x="3657600" y="345916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f(a)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5" name="TextBox 25"/>
          <p:cNvSpPr txBox="1">
            <a:spLocks noChangeArrowheads="1"/>
          </p:cNvSpPr>
          <p:nvPr/>
        </p:nvSpPr>
        <p:spPr bwMode="auto">
          <a:xfrm>
            <a:off x="6521450" y="53451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f(b)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6" name="TextBox 28"/>
          <p:cNvSpPr txBox="1">
            <a:spLocks noChangeArrowheads="1"/>
          </p:cNvSpPr>
          <p:nvPr/>
        </p:nvSpPr>
        <p:spPr bwMode="auto">
          <a:xfrm>
            <a:off x="348615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7" name="TextBox 29"/>
          <p:cNvSpPr txBox="1">
            <a:spLocks noChangeArrowheads="1"/>
          </p:cNvSpPr>
          <p:nvPr/>
        </p:nvSpPr>
        <p:spPr bwMode="auto">
          <a:xfrm>
            <a:off x="6115050" y="6057900"/>
            <a:ext cx="1149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Bisection Method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evaluate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f(c)</a:t>
            </a:r>
            <a:r>
              <a:rPr lang="en-CA" dirty="0" smtClean="0"/>
              <a:t> where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CA" dirty="0" smtClean="0"/>
              <a:t> is halfway between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f(c)</a:t>
            </a:r>
            <a:r>
              <a:rPr lang="en-CA" dirty="0" smtClean="0"/>
              <a:t> is close enough to zero done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13DA-A92A-4499-9736-12DF9DAF0A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rot="16200000" flipV="1">
            <a:off x="1762918" y="4237832"/>
            <a:ext cx="2817813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43200" y="5029200"/>
            <a:ext cx="4629150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31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5" name="TextBox 32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28" name="TextBox 35"/>
          <p:cNvSpPr txBox="1">
            <a:spLocks noChangeArrowheads="1"/>
          </p:cNvSpPr>
          <p:nvPr/>
        </p:nvSpPr>
        <p:spPr bwMode="auto">
          <a:xfrm>
            <a:off x="3657600" y="345916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f(a)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9" name="TextBox 36"/>
          <p:cNvSpPr txBox="1">
            <a:spLocks noChangeArrowheads="1"/>
          </p:cNvSpPr>
          <p:nvPr/>
        </p:nvSpPr>
        <p:spPr bwMode="auto">
          <a:xfrm>
            <a:off x="6521450" y="53451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f(b)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119688" y="5429250"/>
            <a:ext cx="17145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31" name="TextBox 38"/>
          <p:cNvSpPr txBox="1">
            <a:spLocks noChangeArrowheads="1"/>
          </p:cNvSpPr>
          <p:nvPr/>
        </p:nvSpPr>
        <p:spPr bwMode="auto">
          <a:xfrm>
            <a:off x="5029200" y="57785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f(c)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32" name="TextBox 39"/>
          <p:cNvSpPr txBox="1">
            <a:spLocks noChangeArrowheads="1"/>
          </p:cNvSpPr>
          <p:nvPr/>
        </p:nvSpPr>
        <p:spPr bwMode="auto">
          <a:xfrm>
            <a:off x="348615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33" name="TextBox 40"/>
          <p:cNvSpPr txBox="1">
            <a:spLocks noChangeArrowheads="1"/>
          </p:cNvSpPr>
          <p:nvPr/>
        </p:nvSpPr>
        <p:spPr bwMode="auto">
          <a:xfrm>
            <a:off x="6115050" y="6057900"/>
            <a:ext cx="1149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822700" y="5200650"/>
            <a:ext cx="13827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205413" y="5200650"/>
            <a:ext cx="1439862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Bisection Method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r>
              <a:rPr lang="en-CA" dirty="0" smtClean="0"/>
              <a:t>otherwise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CA" dirty="0" smtClean="0"/>
              <a:t> becomes the new end point (in this case,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r>
              <a:rPr lang="en-CA" dirty="0" smtClean="0"/>
              <a:t>) and recursively search the range </a:t>
            </a:r>
            <a:br>
              <a:rPr lang="en-CA" dirty="0" smtClean="0"/>
            </a:br>
            <a:r>
              <a:rPr lang="en-CA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r>
              <a:rPr lang="en-CA" dirty="0" smtClean="0"/>
              <a:t> –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36D81-77A1-414B-A1DF-488E06264DF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1762918" y="4237832"/>
            <a:ext cx="2817813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743200" y="5029200"/>
            <a:ext cx="4629150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8" name="TextBox 7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49" name="TextBox 8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1" name="TextBox 11"/>
          <p:cNvSpPr txBox="1">
            <a:spLocks noChangeArrowheads="1"/>
          </p:cNvSpPr>
          <p:nvPr/>
        </p:nvSpPr>
        <p:spPr bwMode="auto">
          <a:xfrm>
            <a:off x="3657600" y="345916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f(a)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52" name="TextBox 12"/>
          <p:cNvSpPr txBox="1">
            <a:spLocks noChangeArrowheads="1"/>
          </p:cNvSpPr>
          <p:nvPr/>
        </p:nvSpPr>
        <p:spPr bwMode="auto">
          <a:xfrm>
            <a:off x="5372100" y="5248275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f(b)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119688" y="54292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4" name="TextBox 15"/>
          <p:cNvSpPr txBox="1">
            <a:spLocks noChangeArrowheads="1"/>
          </p:cNvSpPr>
          <p:nvPr/>
        </p:nvSpPr>
        <p:spPr bwMode="auto">
          <a:xfrm>
            <a:off x="348615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55" name="TextBox 16"/>
          <p:cNvSpPr txBox="1">
            <a:spLocks noChangeArrowheads="1"/>
          </p:cNvSpPr>
          <p:nvPr/>
        </p:nvSpPr>
        <p:spPr bwMode="auto">
          <a:xfrm>
            <a:off x="4573588" y="5721350"/>
            <a:ext cx="1149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22700" y="5200650"/>
            <a:ext cx="69215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14850" y="5200650"/>
            <a:ext cx="69056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429125" y="4914900"/>
            <a:ext cx="17145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9" name="TextBox 22"/>
          <p:cNvSpPr txBox="1">
            <a:spLocks noChangeArrowheads="1"/>
          </p:cNvSpPr>
          <p:nvPr/>
        </p:nvSpPr>
        <p:spPr bwMode="auto">
          <a:xfrm>
            <a:off x="4468813" y="44577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f(c)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600" dirty="0" smtClean="0"/>
              <a:t>public class Bisect {</a:t>
            </a:r>
          </a:p>
          <a:p>
            <a:endParaRPr lang="en-US" sz="1600" dirty="0" smtClean="0"/>
          </a:p>
          <a:p>
            <a:r>
              <a:rPr lang="en-US" sz="1600" dirty="0" smtClean="0"/>
              <a:t>  // the function we want to find the root of</a:t>
            </a:r>
          </a:p>
          <a:p>
            <a:r>
              <a:rPr lang="en-US" sz="1600" dirty="0" smtClean="0"/>
              <a:t>  public static double f(double x) {</a:t>
            </a:r>
          </a:p>
          <a:p>
            <a:r>
              <a:rPr lang="en-US" sz="1600" dirty="0" smtClean="0"/>
              <a:t>    return Math.cos(x);</a:t>
            </a:r>
          </a:p>
          <a:p>
            <a:r>
              <a:rPr lang="en-US" sz="1600" dirty="0" smtClean="0"/>
              <a:t>	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1D0A8-130D-4B06-B4D3-BC676E91FE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  public static double bisect(double </a:t>
            </a:r>
            <a:r>
              <a:rPr lang="en-US" sz="1400" dirty="0" err="1" smtClean="0"/>
              <a:t>xplus</a:t>
            </a:r>
            <a:r>
              <a:rPr lang="en-US" sz="1400" dirty="0" smtClean="0"/>
              <a:t>, double </a:t>
            </a:r>
            <a:r>
              <a:rPr lang="en-US" sz="1400" dirty="0" err="1" smtClean="0"/>
              <a:t>xminus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                              double tolerance) {</a:t>
            </a:r>
          </a:p>
          <a:p>
            <a:r>
              <a:rPr lang="en-US" sz="1400" dirty="0" smtClean="0"/>
              <a:t>	  // base case</a:t>
            </a:r>
          </a:p>
          <a:p>
            <a:r>
              <a:rPr lang="en-US" sz="1400" dirty="0" smtClean="0"/>
              <a:t>	  double c = (</a:t>
            </a:r>
            <a:r>
              <a:rPr lang="en-US" sz="1400" dirty="0" err="1" smtClean="0"/>
              <a:t>xplus</a:t>
            </a:r>
            <a:r>
              <a:rPr lang="en-US" sz="1400" dirty="0" smtClean="0"/>
              <a:t> + </a:t>
            </a:r>
            <a:r>
              <a:rPr lang="en-US" sz="1400" dirty="0" err="1" smtClean="0"/>
              <a:t>xminus</a:t>
            </a:r>
            <a:r>
              <a:rPr lang="en-US" sz="1400" dirty="0" smtClean="0"/>
              <a:t>) / 2.0;</a:t>
            </a:r>
          </a:p>
          <a:p>
            <a:r>
              <a:rPr lang="en-US" sz="1400" dirty="0" smtClean="0"/>
              <a:t>	  double </a:t>
            </a:r>
            <a:r>
              <a:rPr lang="en-US" sz="1400" dirty="0" err="1" smtClean="0"/>
              <a:t>fc</a:t>
            </a:r>
            <a:r>
              <a:rPr lang="en-US" sz="1400" dirty="0" smtClean="0"/>
              <a:t> = f(c);</a:t>
            </a:r>
          </a:p>
          <a:p>
            <a:r>
              <a:rPr lang="en-US" sz="1400" dirty="0" smtClean="0"/>
              <a:t>	  if( Math.abs(</a:t>
            </a:r>
            <a:r>
              <a:rPr lang="en-US" sz="1400" dirty="0" err="1" smtClean="0"/>
              <a:t>fc</a:t>
            </a:r>
            <a:r>
              <a:rPr lang="en-US" sz="1400" dirty="0" smtClean="0"/>
              <a:t>) &lt; tolerance ) {</a:t>
            </a:r>
          </a:p>
          <a:p>
            <a:r>
              <a:rPr lang="en-US" sz="1400" dirty="0" smtClean="0"/>
              <a:t>	    return c;</a:t>
            </a:r>
          </a:p>
          <a:p>
            <a:r>
              <a:rPr lang="en-US" sz="1400" dirty="0" smtClean="0"/>
              <a:t>	  }</a:t>
            </a:r>
          </a:p>
          <a:p>
            <a:r>
              <a:rPr lang="en-US" sz="1400" dirty="0" smtClean="0"/>
              <a:t>	  else if (</a:t>
            </a:r>
            <a:r>
              <a:rPr lang="en-US" sz="1400" dirty="0" err="1" smtClean="0"/>
              <a:t>fc</a:t>
            </a:r>
            <a:r>
              <a:rPr lang="en-US" sz="1400" dirty="0" smtClean="0"/>
              <a:t> &lt; 0.0) {</a:t>
            </a:r>
          </a:p>
          <a:p>
            <a:r>
              <a:rPr lang="en-US" sz="1400" dirty="0" smtClean="0"/>
              <a:t>	    return bisect(</a:t>
            </a:r>
            <a:r>
              <a:rPr lang="en-US" sz="1400" dirty="0" err="1" smtClean="0"/>
              <a:t>xplus</a:t>
            </a:r>
            <a:r>
              <a:rPr lang="en-US" sz="1400" dirty="0" smtClean="0"/>
              <a:t>, c, tolerance);</a:t>
            </a:r>
          </a:p>
          <a:p>
            <a:r>
              <a:rPr lang="en-US" sz="1400" dirty="0" smtClean="0"/>
              <a:t>	  }</a:t>
            </a:r>
          </a:p>
          <a:p>
            <a:r>
              <a:rPr lang="en-US" sz="1400" dirty="0" smtClean="0"/>
              <a:t>	  else {</a:t>
            </a:r>
          </a:p>
          <a:p>
            <a:r>
              <a:rPr lang="en-US" sz="1400" dirty="0" smtClean="0"/>
              <a:t>	    return bisect(c, </a:t>
            </a:r>
            <a:r>
              <a:rPr lang="en-US" sz="1400" dirty="0" err="1" smtClean="0"/>
              <a:t>xminus</a:t>
            </a:r>
            <a:r>
              <a:rPr lang="en-US" sz="1400" dirty="0" smtClean="0"/>
              <a:t>, tolerance);</a:t>
            </a:r>
          </a:p>
          <a:p>
            <a:r>
              <a:rPr lang="en-US" sz="1400" dirty="0" smtClean="0"/>
              <a:t>	  }</a:t>
            </a:r>
          </a:p>
          <a:p>
            <a:r>
              <a:rPr lang="en-US" sz="1400" dirty="0" smtClean="0"/>
              <a:t>	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1D0A8-130D-4B06-B4D3-BC676E91FE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	public static void main(String[]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	{</a:t>
            </a:r>
          </a:p>
          <a:p>
            <a:r>
              <a:rPr lang="en-US" sz="1400" dirty="0" smtClean="0"/>
              <a:t>		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("bisection returns: " + </a:t>
            </a:r>
          </a:p>
          <a:p>
            <a:r>
              <a:rPr lang="en-US" sz="1400" dirty="0" smtClean="0"/>
              <a:t>                            bisect(1.0, </a:t>
            </a:r>
            <a:r>
              <a:rPr lang="en-US" sz="1400" dirty="0" err="1" smtClean="0"/>
              <a:t>Math.PI</a:t>
            </a:r>
            <a:r>
              <a:rPr lang="en-US" sz="1400" dirty="0" smtClean="0"/>
              <a:t>, 0.001));</a:t>
            </a:r>
          </a:p>
          <a:p>
            <a:r>
              <a:rPr lang="en-US" sz="1400" dirty="0" smtClean="0"/>
              <a:t>		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("true answer      : " </a:t>
            </a:r>
          </a:p>
          <a:p>
            <a:r>
              <a:rPr lang="en-US" sz="1400" dirty="0" smtClean="0"/>
              <a:t>                            + </a:t>
            </a:r>
            <a:r>
              <a:rPr lang="en-US" sz="1400" dirty="0" err="1" smtClean="0"/>
              <a:t>Math.PI</a:t>
            </a:r>
            <a:r>
              <a:rPr lang="en-US" sz="1400" dirty="0" smtClean="0"/>
              <a:t> / 2.0);</a:t>
            </a:r>
          </a:p>
          <a:p>
            <a:r>
              <a:rPr lang="en-US" sz="1400" dirty="0" smtClean="0"/>
              <a:t>	}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prints:</a:t>
            </a:r>
          </a:p>
          <a:p>
            <a:endParaRPr lang="en-US" sz="1400" dirty="0" smtClean="0"/>
          </a:p>
          <a:p>
            <a:r>
              <a:rPr lang="en-US" sz="1400" dirty="0" smtClean="0"/>
              <a:t>bisection returns: 1.5709519476855602</a:t>
            </a:r>
          </a:p>
          <a:p>
            <a:r>
              <a:rPr lang="en-US" sz="1400" dirty="0" smtClean="0"/>
              <a:t>true answer      : 1.5707963267948966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1D0A8-130D-4B06-B4D3-BC676E91FE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12149</TotalTime>
  <Words>1289</Words>
  <Application>Microsoft Office PowerPoint</Application>
  <PresentationFormat>On-screen Show (4:3)</PresentationFormat>
  <Paragraphs>377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Origin</vt:lpstr>
      <vt:lpstr>Equation</vt:lpstr>
      <vt:lpstr>Recursion</vt:lpstr>
      <vt:lpstr>Decrease and Conquer</vt:lpstr>
      <vt:lpstr>Root Finding</vt:lpstr>
      <vt:lpstr>Bisection Method</vt:lpstr>
      <vt:lpstr>Bisection Method</vt:lpstr>
      <vt:lpstr>Bisection Method</vt:lpstr>
      <vt:lpstr>PowerPoint Presentation</vt:lpstr>
      <vt:lpstr>PowerPoint Presentation</vt:lpstr>
      <vt:lpstr>PowerPoint Presentation</vt:lpstr>
      <vt:lpstr>Divide and Conquer</vt:lpstr>
      <vt:lpstr>Merge Sort</vt:lpstr>
      <vt:lpstr>PowerPoint Presentation</vt:lpstr>
      <vt:lpstr>Merging Sorted Sub-lists</vt:lpstr>
      <vt:lpstr>PowerPoint Presentation</vt:lpstr>
      <vt:lpstr>Merging Sorted Sub-lists</vt:lpstr>
      <vt:lpstr>PowerPoint Presentation</vt:lpstr>
      <vt:lpstr>Merging Sorted Sub-lists</vt:lpstr>
      <vt:lpstr>Simplified Complexity Analysis</vt:lpstr>
      <vt:lpstr> </vt:lpstr>
      <vt:lpstr>Informal Analysis of Merge Sort</vt:lpstr>
      <vt:lpstr>Solving the Recurrence Relation</vt:lpstr>
      <vt:lpstr>Solving the Recurrence Relation</vt:lpstr>
      <vt:lpstr>Solving the Recurrence Relation</vt:lpstr>
      <vt:lpstr>Is Merge Sort Efficient?</vt:lpstr>
      <vt:lpstr>PowerPoint Presentation</vt:lpstr>
      <vt:lpstr>Comparing Rates of Growth</vt:lpstr>
      <vt:lpstr>Comments</vt:lpstr>
      <vt:lpstr>Revisiting the Fibonacci Numbers</vt:lpstr>
      <vt:lpstr>PowerPoint Presentation</vt:lpstr>
      <vt:lpstr>PowerPoint Presentation</vt:lpstr>
      <vt:lpstr>Solving the Recurrence Relation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967</cp:revision>
  <dcterms:created xsi:type="dcterms:W3CDTF">2006-08-16T00:00:00Z</dcterms:created>
  <dcterms:modified xsi:type="dcterms:W3CDTF">2015-03-18T05:36:40Z</dcterms:modified>
</cp:coreProperties>
</file>