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  <p:sldMasterId id="2147484313" r:id="rId2"/>
  </p:sldMasterIdLst>
  <p:notesMasterIdLst>
    <p:notesMasterId r:id="rId36"/>
  </p:notesMasterIdLst>
  <p:sldIdLst>
    <p:sldId id="667" r:id="rId3"/>
    <p:sldId id="676" r:id="rId4"/>
    <p:sldId id="694" r:id="rId5"/>
    <p:sldId id="677" r:id="rId6"/>
    <p:sldId id="679" r:id="rId7"/>
    <p:sldId id="681" r:id="rId8"/>
    <p:sldId id="678" r:id="rId9"/>
    <p:sldId id="680" r:id="rId10"/>
    <p:sldId id="682" r:id="rId11"/>
    <p:sldId id="683" r:id="rId12"/>
    <p:sldId id="684" r:id="rId13"/>
    <p:sldId id="685" r:id="rId14"/>
    <p:sldId id="686" r:id="rId15"/>
    <p:sldId id="687" r:id="rId16"/>
    <p:sldId id="688" r:id="rId17"/>
    <p:sldId id="689" r:id="rId18"/>
    <p:sldId id="690" r:id="rId19"/>
    <p:sldId id="691" r:id="rId20"/>
    <p:sldId id="692" r:id="rId21"/>
    <p:sldId id="693" r:id="rId22"/>
    <p:sldId id="703" r:id="rId23"/>
    <p:sldId id="704" r:id="rId24"/>
    <p:sldId id="709" r:id="rId25"/>
    <p:sldId id="705" r:id="rId26"/>
    <p:sldId id="708" r:id="rId27"/>
    <p:sldId id="702" r:id="rId28"/>
    <p:sldId id="695" r:id="rId29"/>
    <p:sldId id="696" r:id="rId30"/>
    <p:sldId id="698" r:id="rId31"/>
    <p:sldId id="699" r:id="rId32"/>
    <p:sldId id="697" r:id="rId33"/>
    <p:sldId id="701" r:id="rId34"/>
    <p:sldId id="700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 varScale="1">
        <p:scale>
          <a:sx n="112" d="100"/>
          <a:sy n="112" d="100"/>
        </p:scale>
        <p:origin x="-1590" y="-90"/>
      </p:cViewPr>
      <p:guideLst>
        <p:guide orient="horz" pos="3720"/>
        <p:guide orient="horz" pos="3902"/>
        <p:guide orient="horz" pos="3539"/>
        <p:guide pos="4150"/>
        <p:guide pos="2880"/>
        <p:guide pos="2408"/>
        <p:guide pos="32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7E05CD-E902-4E5A-B8D6-28FEB029C69B}" type="datetimeFigureOut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9CD58B-E0FB-49F4-BF54-A92342986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38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546D6FF-C891-4159-B431-8E53CFCADFDE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EFA10-DCF3-4FFE-AFBA-F83CF2F22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451C4-3DD8-4738-8F45-A959A06B8D8E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8F7D9-1946-4E8E-8008-E5EC21328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6364E-1564-49DF-BA88-B1C3D347F7B9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0269D-0139-484E-BDD2-E56718709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C5E8B-8035-4883-9BD9-2A7CEAB89B4B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B3165-477C-4A32-873B-B8892B4A6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546D6FF-C891-4159-B431-8E53CFCADFDE}" type="datetime1">
              <a:rPr lang="en-US">
                <a:solidFill>
                  <a:srgbClr val="000000"/>
                </a:solidFill>
              </a:rPr>
              <a:pPr>
                <a:defRPr/>
              </a:pPr>
              <a:t>3/26/2015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EFA10-DCF3-4FFE-AFBA-F83CF2F22B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692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CF873-4163-4E41-97B6-D7CDDFCB651A}" type="datetime1">
              <a:rPr lang="en-US">
                <a:solidFill>
                  <a:srgbClr val="000000"/>
                </a:solidFill>
              </a:rPr>
              <a:pPr>
                <a:defRPr/>
              </a:pPr>
              <a:t>3/26/2015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6E1D6-1F69-4FC6-9D02-A07BF57C0D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671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9BC6-DF29-44E0-B09A-1BED331363D7}" type="datetime1">
              <a:rPr lang="en-US">
                <a:solidFill>
                  <a:srgbClr val="000000"/>
                </a:solidFill>
              </a:rPr>
              <a:pPr>
                <a:defRPr/>
              </a:pPr>
              <a:t>3/26/2015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0659C-8185-43E0-99D0-C6E27206A33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255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3CF5A-35D5-4CD8-B7FC-B4BD04BFB355}" type="datetime1">
              <a:rPr lang="en-US">
                <a:solidFill>
                  <a:srgbClr val="000000"/>
                </a:solidFill>
              </a:rPr>
              <a:pPr>
                <a:defRPr/>
              </a:pPr>
              <a:t>3/26/2015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D646B-918D-49A2-BF6D-A3C6EB12E5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119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64FF-8B90-4557-A759-CC7674438530}" type="datetime1">
              <a:rPr lang="en-US">
                <a:solidFill>
                  <a:srgbClr val="000000"/>
                </a:solidFill>
              </a:rPr>
              <a:pPr>
                <a:defRPr/>
              </a:pPr>
              <a:t>3/26/2015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E8DD-7C13-4CFA-83A3-5C82826C23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433436"/>
            <a:ext cx="8229600" cy="5723524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4921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64FF-8B90-4557-A759-CC7674438530}" type="datetime1">
              <a:rPr lang="en-US">
                <a:solidFill>
                  <a:srgbClr val="000000"/>
                </a:solidFill>
              </a:rPr>
              <a:pPr>
                <a:defRPr/>
              </a:pPr>
              <a:t>3/26/2015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E8DD-7C13-4CFA-83A3-5C82826C23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9057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E1C5B-5E7A-4DE3-BAC3-D04F8DE761DE}" type="datetime1">
              <a:rPr lang="en-US">
                <a:solidFill>
                  <a:srgbClr val="F8F8F8"/>
                </a:solidFill>
              </a:rPr>
              <a:pPr>
                <a:defRPr/>
              </a:pPr>
              <a:t>3/26/2015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1D76C-8743-4B33-94C2-F2618AB00A3D}" type="slidenum">
              <a:rPr 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0689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CF873-4163-4E41-97B6-D7CDDFCB651A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6E1D6-1F69-4FC6-9D02-A07BF57C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A004E-A7DC-4953-A9D9-B427AF4A2531}" type="datetime1">
              <a:rPr lang="en-US">
                <a:solidFill>
                  <a:srgbClr val="000000"/>
                </a:solidFill>
              </a:rPr>
              <a:pPr>
                <a:defRPr/>
              </a:pPr>
              <a:t>3/26/2015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ECA54-7C2A-4346-95A2-CCC3460887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4147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E397B-1FE6-4EF6-9FA3-F9F2C3B53784}" type="datetime1">
              <a:rPr lang="en-US">
                <a:solidFill>
                  <a:srgbClr val="000000"/>
                </a:solidFill>
              </a:rPr>
              <a:pPr>
                <a:defRPr/>
              </a:pPr>
              <a:t>3/26/2015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92AC7-109F-4BA9-B1D7-59BE7C50DE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5273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D8481-8AAE-4272-8AF2-9D73540960F7}" type="datetime1">
              <a:rPr lang="en-US">
                <a:solidFill>
                  <a:srgbClr val="000000"/>
                </a:solidFill>
              </a:rPr>
              <a:pPr>
                <a:defRPr/>
              </a:pPr>
              <a:t>3/26/2015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9D17D-392A-4773-BDD8-DECFF5DAD7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031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451C4-3DD8-4738-8F45-A959A06B8D8E}" type="datetime1">
              <a:rPr lang="en-US">
                <a:solidFill>
                  <a:srgbClr val="F8F8F8"/>
                </a:solidFill>
              </a:rPr>
              <a:pPr>
                <a:defRPr/>
              </a:pPr>
              <a:t>3/26/2015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8F7D9-1946-4E8E-8008-E5EC2132862A}" type="slidenum">
              <a:rPr 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5555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6364E-1564-49DF-BA88-B1C3D347F7B9}" type="datetime1">
              <a:rPr lang="en-US">
                <a:solidFill>
                  <a:srgbClr val="000000"/>
                </a:solidFill>
              </a:rPr>
              <a:pPr>
                <a:defRPr/>
              </a:pPr>
              <a:t>3/26/2015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0269D-0139-484E-BDD2-E56718709F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3474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C5E8B-8035-4883-9BD9-2A7CEAB89B4B}" type="datetime1">
              <a:rPr lang="en-US">
                <a:solidFill>
                  <a:srgbClr val="000000"/>
                </a:solidFill>
              </a:rPr>
              <a:pPr>
                <a:defRPr/>
              </a:pPr>
              <a:t>3/26/2015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B3165-477C-4A32-873B-B8892B4A61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78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9BC6-DF29-44E0-B09A-1BED331363D7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0659C-8185-43E0-99D0-C6E27206A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E1C5B-5E7A-4DE3-BAC3-D04F8DE761DE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1D76C-8743-4B33-94C2-F2618AB00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A004E-A7DC-4953-A9D9-B427AF4A2531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ECA54-7C2A-4346-95A2-CCC346088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E397B-1FE6-4EF6-9FA3-F9F2C3B53784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92AC7-109F-4BA9-B1D7-59BE7C50D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3CF5A-35D5-4CD8-B7FC-B4BD04BFB355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D646B-918D-49A2-BF6D-A3C6EB12E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64FF-8B90-4557-A759-CC7674438530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E8DD-7C13-4CFA-83A3-5C82826C2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D8481-8AAE-4272-8AF2-9D73540960F7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9D17D-392A-4773-BDD8-DECFF5DAD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28FA1E-0E06-4220-B584-FC1CF02F7D72}" type="datetime1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B7AA7E-2757-4015-89C4-9DBA87FA3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7" r:id="rId4"/>
    <p:sldLayoutId id="2147484303" r:id="rId5"/>
    <p:sldLayoutId id="2147484304" r:id="rId6"/>
    <p:sldLayoutId id="2147484308" r:id="rId7"/>
    <p:sldLayoutId id="2147484309" r:id="rId8"/>
    <p:sldLayoutId id="2147484310" r:id="rId9"/>
    <p:sldLayoutId id="2147484311" r:id="rId10"/>
    <p:sldLayoutId id="2147484305" r:id="rId11"/>
    <p:sldLayoutId id="214748431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28FA1E-0E06-4220-B584-FC1CF02F7D72}" type="datetime1">
              <a:rPr lang="en-US">
                <a:solidFill>
                  <a:srgbClr val="000000"/>
                </a:solidFill>
              </a:rPr>
              <a:pPr>
                <a:defRPr/>
              </a:pPr>
              <a:t>3/26/2015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B7AA7E-2757-4015-89C4-9DBA87FA38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11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4" r:id="rId1"/>
    <p:sldLayoutId id="2147484315" r:id="rId2"/>
    <p:sldLayoutId id="2147484316" r:id="rId3"/>
    <p:sldLayoutId id="2147484317" r:id="rId4"/>
    <p:sldLayoutId id="2147484318" r:id="rId5"/>
    <p:sldLayoutId id="2147484319" r:id="rId6"/>
    <p:sldLayoutId id="2147484320" r:id="rId7"/>
    <p:sldLayoutId id="2147484321" r:id="rId8"/>
    <p:sldLayoutId id="2147484322" r:id="rId9"/>
    <p:sldLayoutId id="2147484323" r:id="rId10"/>
    <p:sldLayoutId id="2147484324" r:id="rId11"/>
    <p:sldLayoutId id="2147484325" r:id="rId12"/>
    <p:sldLayoutId id="2147484326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util/List.html#subList%28int,%20int%29" TargetMode="Externa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Recursion</a:t>
            </a:r>
            <a:endParaRPr lang="en-US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notes Chapter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A1C6CD-3315-42D1-8AE1-357FD01727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254496"/>
              </p:ext>
            </p:extLst>
          </p:nvPr>
        </p:nvGraphicFramePr>
        <p:xfrm>
          <a:off x="4313526" y="14540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powerOf10(2)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364332"/>
              </p:ext>
            </p:extLst>
          </p:nvPr>
        </p:nvGraphicFramePr>
        <p:xfrm>
          <a:off x="4313526" y="175733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750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powerOf10(1)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0763"/>
              </p:ext>
            </p:extLst>
          </p:nvPr>
        </p:nvGraphicFramePr>
        <p:xfrm>
          <a:off x="4313526" y="3388608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powerOf10(0)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694525"/>
              </p:ext>
            </p:extLst>
          </p:nvPr>
        </p:nvGraphicFramePr>
        <p:xfrm>
          <a:off x="4313526" y="5000538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950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488509"/>
              </p:ext>
            </p:extLst>
          </p:nvPr>
        </p:nvGraphicFramePr>
        <p:xfrm>
          <a:off x="50608" y="1083262"/>
          <a:ext cx="411814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902"/>
                <a:gridCol w="691284"/>
                <a:gridCol w="2937956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main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powerOf10(3)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200" y="7620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x = Recursion.powerOf10(3);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73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211514"/>
              </p:ext>
            </p:extLst>
          </p:nvPr>
        </p:nvGraphicFramePr>
        <p:xfrm>
          <a:off x="4313526" y="14540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powerOf10(2)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666123"/>
              </p:ext>
            </p:extLst>
          </p:nvPr>
        </p:nvGraphicFramePr>
        <p:xfrm>
          <a:off x="4313526" y="175733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750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powerOf10(1)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961346"/>
              </p:ext>
            </p:extLst>
          </p:nvPr>
        </p:nvGraphicFramePr>
        <p:xfrm>
          <a:off x="4313526" y="3388608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powerOf10(0)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220074"/>
              </p:ext>
            </p:extLst>
          </p:nvPr>
        </p:nvGraphicFramePr>
        <p:xfrm>
          <a:off x="4313526" y="5000538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950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i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598980"/>
              </p:ext>
            </p:extLst>
          </p:nvPr>
        </p:nvGraphicFramePr>
        <p:xfrm>
          <a:off x="50608" y="1083262"/>
          <a:ext cx="411814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902"/>
                <a:gridCol w="691284"/>
                <a:gridCol w="2937956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main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powerOf10(3)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200" y="7620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x = Recursion.powerOf10(3);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56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98646"/>
              </p:ext>
            </p:extLst>
          </p:nvPr>
        </p:nvGraphicFramePr>
        <p:xfrm>
          <a:off x="4313526" y="14540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powerOf10(2)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552454"/>
              </p:ext>
            </p:extLst>
          </p:nvPr>
        </p:nvGraphicFramePr>
        <p:xfrm>
          <a:off x="4313526" y="175733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750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powerOf10(1)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6261"/>
              </p:ext>
            </p:extLst>
          </p:nvPr>
        </p:nvGraphicFramePr>
        <p:xfrm>
          <a:off x="4313526" y="3388608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1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182303"/>
              </p:ext>
            </p:extLst>
          </p:nvPr>
        </p:nvGraphicFramePr>
        <p:xfrm>
          <a:off x="4313526" y="5000538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950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i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920337"/>
              </p:ext>
            </p:extLst>
          </p:nvPr>
        </p:nvGraphicFramePr>
        <p:xfrm>
          <a:off x="50608" y="1083262"/>
          <a:ext cx="411814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902"/>
                <a:gridCol w="691284"/>
                <a:gridCol w="2937956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main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powerOf10(3)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200" y="7620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x = Recursion.powerOf10(3);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1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404262"/>
              </p:ext>
            </p:extLst>
          </p:nvPr>
        </p:nvGraphicFramePr>
        <p:xfrm>
          <a:off x="4313526" y="14540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powerOf10(2)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696145"/>
              </p:ext>
            </p:extLst>
          </p:nvPr>
        </p:nvGraphicFramePr>
        <p:xfrm>
          <a:off x="4313526" y="175733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750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powerOf10(1)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869600"/>
              </p:ext>
            </p:extLst>
          </p:nvPr>
        </p:nvGraphicFramePr>
        <p:xfrm>
          <a:off x="4313526" y="3388608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424823"/>
              </p:ext>
            </p:extLst>
          </p:nvPr>
        </p:nvGraphicFramePr>
        <p:xfrm>
          <a:off x="50608" y="1083262"/>
          <a:ext cx="411814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902"/>
                <a:gridCol w="691284"/>
                <a:gridCol w="2937956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main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powerOf10(3)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200" y="7620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x = Recursion.powerOf10(3);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94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819076"/>
              </p:ext>
            </p:extLst>
          </p:nvPr>
        </p:nvGraphicFramePr>
        <p:xfrm>
          <a:off x="4313526" y="14540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powerOf10(2)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676279"/>
              </p:ext>
            </p:extLst>
          </p:nvPr>
        </p:nvGraphicFramePr>
        <p:xfrm>
          <a:off x="4313526" y="175733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750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10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469561"/>
              </p:ext>
            </p:extLst>
          </p:nvPr>
        </p:nvGraphicFramePr>
        <p:xfrm>
          <a:off x="4313526" y="3388608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0584"/>
              </p:ext>
            </p:extLst>
          </p:nvPr>
        </p:nvGraphicFramePr>
        <p:xfrm>
          <a:off x="50608" y="1083262"/>
          <a:ext cx="411814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902"/>
                <a:gridCol w="691284"/>
                <a:gridCol w="2937956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main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powerOf10(3)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200" y="7620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x = Recursion.powerOf10(3);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65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586689"/>
              </p:ext>
            </p:extLst>
          </p:nvPr>
        </p:nvGraphicFramePr>
        <p:xfrm>
          <a:off x="4313526" y="14540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powerOf10(2)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564484"/>
              </p:ext>
            </p:extLst>
          </p:nvPr>
        </p:nvGraphicFramePr>
        <p:xfrm>
          <a:off x="4313526" y="175733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750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384446"/>
              </p:ext>
            </p:extLst>
          </p:nvPr>
        </p:nvGraphicFramePr>
        <p:xfrm>
          <a:off x="50608" y="1083262"/>
          <a:ext cx="411814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902"/>
                <a:gridCol w="691284"/>
                <a:gridCol w="2937956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main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powerOf10(3)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200" y="7620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x = Recursion.powerOf10(3);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86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565420"/>
              </p:ext>
            </p:extLst>
          </p:nvPr>
        </p:nvGraphicFramePr>
        <p:xfrm>
          <a:off x="4313526" y="14540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100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792444"/>
              </p:ext>
            </p:extLst>
          </p:nvPr>
        </p:nvGraphicFramePr>
        <p:xfrm>
          <a:off x="4313526" y="175733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750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775932"/>
              </p:ext>
            </p:extLst>
          </p:nvPr>
        </p:nvGraphicFramePr>
        <p:xfrm>
          <a:off x="50608" y="1083262"/>
          <a:ext cx="411814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902"/>
                <a:gridCol w="691284"/>
                <a:gridCol w="2937956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main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powerOf10(3)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200" y="7620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x = Recursion.powerOf10(3);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59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673885"/>
              </p:ext>
            </p:extLst>
          </p:nvPr>
        </p:nvGraphicFramePr>
        <p:xfrm>
          <a:off x="4313526" y="14540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438593"/>
              </p:ext>
            </p:extLst>
          </p:nvPr>
        </p:nvGraphicFramePr>
        <p:xfrm>
          <a:off x="50608" y="1083262"/>
          <a:ext cx="411814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902"/>
                <a:gridCol w="691284"/>
                <a:gridCol w="2937956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main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powerOf10(3)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200" y="7620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x = Recursion.powerOf10(3);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95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895308"/>
              </p:ext>
            </p:extLst>
          </p:nvPr>
        </p:nvGraphicFramePr>
        <p:xfrm>
          <a:off x="4313526" y="14540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522030"/>
              </p:ext>
            </p:extLst>
          </p:nvPr>
        </p:nvGraphicFramePr>
        <p:xfrm>
          <a:off x="50608" y="1083262"/>
          <a:ext cx="411814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902"/>
                <a:gridCol w="691284"/>
                <a:gridCol w="2937956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main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7620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x = Recursion.powerOf10(3);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57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25434"/>
              </p:ext>
            </p:extLst>
          </p:nvPr>
        </p:nvGraphicFramePr>
        <p:xfrm>
          <a:off x="50608" y="1083262"/>
          <a:ext cx="411814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902"/>
                <a:gridCol w="691284"/>
                <a:gridCol w="2937956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main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7620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x = Recursion.powerOf10(3);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74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During Recursion?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simplified model of what happens during a recursive method invocation is the following:</a:t>
            </a:r>
          </a:p>
          <a:p>
            <a:pPr lvl="1"/>
            <a:r>
              <a:rPr lang="en-US" dirty="0" smtClean="0"/>
              <a:t>whenever a method is invoked that method runs in a </a:t>
            </a:r>
            <a:r>
              <a:rPr lang="en-US" i="1" dirty="0" smtClean="0"/>
              <a:t>new</a:t>
            </a:r>
            <a:r>
              <a:rPr lang="en-US" dirty="0" smtClean="0"/>
              <a:t> block of memory</a:t>
            </a:r>
          </a:p>
          <a:p>
            <a:pPr lvl="2"/>
            <a:r>
              <a:rPr lang="en-US" dirty="0" smtClean="0"/>
              <a:t>when a method recursively invokes itself, a new block of memory is allocated for the newly invoked method to run in</a:t>
            </a:r>
          </a:p>
          <a:p>
            <a:pPr lvl="2"/>
            <a:endParaRPr lang="en-US" dirty="0"/>
          </a:p>
          <a:p>
            <a:r>
              <a:rPr lang="en-US" dirty="0" smtClean="0"/>
              <a:t>consider a slightly modified version of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powerOf10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4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and Collections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the problem of searching for an element in a list</a:t>
            </a:r>
          </a:p>
          <a:p>
            <a:r>
              <a:rPr lang="en-US" dirty="0" smtClean="0"/>
              <a:t>searching </a:t>
            </a:r>
            <a:r>
              <a:rPr lang="en-US" dirty="0"/>
              <a:t>a list for a particular element can be performed by recursively examining the first element of the </a:t>
            </a:r>
            <a:r>
              <a:rPr lang="en-US" dirty="0" smtClean="0"/>
              <a:t>list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the first element is the element we are searching for then we can return </a:t>
            </a:r>
            <a:r>
              <a:rPr lang="en-US" dirty="0" smtClean="0"/>
              <a:t>true</a:t>
            </a:r>
          </a:p>
          <a:p>
            <a:pPr lvl="1"/>
            <a:r>
              <a:rPr lang="en-US" dirty="0" smtClean="0"/>
              <a:t>otherwise</a:t>
            </a:r>
            <a:r>
              <a:rPr lang="en-US" dirty="0"/>
              <a:t>, we recursively </a:t>
            </a:r>
            <a:r>
              <a:rPr lang="en-US" dirty="0" smtClean="0"/>
              <a:t>search </a:t>
            </a:r>
            <a:r>
              <a:rPr lang="en-US" dirty="0"/>
              <a:t>the sub-list starting at the next </a:t>
            </a:r>
            <a:r>
              <a:rPr lang="en-US" dirty="0" smtClean="0"/>
              <a:t>element</a:t>
            </a:r>
          </a:p>
          <a:p>
            <a:r>
              <a:rPr lang="en-US" dirty="0"/>
              <a:t>example: </a:t>
            </a:r>
            <a:br>
              <a:rPr lang="en-US" dirty="0"/>
            </a:br>
            <a:r>
              <a:rPr lang="en-US" dirty="0"/>
              <a:t>search for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"X"</a:t>
            </a:r>
            <a:r>
              <a:rPr lang="en-US" dirty="0"/>
              <a:t> in the list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pl-PL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"Z", "Q", "B", "X",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l-PL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"J"]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0E8DD-7C13-4CFA-83A3-5C82826C23B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9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Recursively Search a List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contains("X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", ["Z", "Q", "B", "X", "J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"])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→ "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X".equals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("Z") == false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→ contains("X", ["Q", "B", "X", "J"])  recursive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call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→ "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X".equals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("Q") == false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→ contains("X", ["B", "X", "J"])       recursive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call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→ "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X".equals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("B") == false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→ contains("X", ["X", "J"])            recursive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call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→ "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X".equals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("X") == true              done!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0E8DD-7C13-4CFA-83A3-5C82826C23B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6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Search a List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base case(s)?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1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2330" y="1816004"/>
            <a:ext cx="7892159" cy="213145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Day25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</a:t>
            </a:r>
          </a:p>
          <a:p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fr-FR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fr-FR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fr-FR" dirty="0" err="1">
                <a:solidFill>
                  <a:srgbClr val="7F0055"/>
                </a:solidFill>
                <a:latin typeface="Segoe UI"/>
              </a:rPr>
              <a:t>static</a:t>
            </a:r>
            <a:r>
              <a:rPr lang="fr-FR" dirty="0">
                <a:solidFill>
                  <a:srgbClr val="000000"/>
                </a:solidFill>
                <a:latin typeface="Segoe UI"/>
              </a:rPr>
              <a:t> &lt;T&gt; </a:t>
            </a:r>
            <a:r>
              <a:rPr lang="fr-FR" dirty="0" err="1">
                <a:solidFill>
                  <a:srgbClr val="7F0055"/>
                </a:solidFill>
                <a:latin typeface="Segoe UI"/>
              </a:rPr>
              <a:t>boolean</a:t>
            </a:r>
            <a:r>
              <a:rPr lang="fr-FR" dirty="0">
                <a:solidFill>
                  <a:srgbClr val="000000"/>
                </a:solidFill>
                <a:latin typeface="Segoe UI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Segoe UI"/>
              </a:rPr>
              <a:t>contains</a:t>
            </a:r>
            <a:r>
              <a:rPr lang="fr-FR" dirty="0">
                <a:solidFill>
                  <a:srgbClr val="000000"/>
                </a:solidFill>
                <a:latin typeface="Segoe UI"/>
              </a:rPr>
              <a:t>(T </a:t>
            </a:r>
            <a:r>
              <a:rPr lang="fr-FR" dirty="0" err="1">
                <a:solidFill>
                  <a:srgbClr val="000000"/>
                </a:solidFill>
                <a:latin typeface="Segoe UI"/>
              </a:rPr>
              <a:t>element</a:t>
            </a:r>
            <a:r>
              <a:rPr lang="fr-FR" dirty="0">
                <a:solidFill>
                  <a:srgbClr val="000000"/>
                </a:solidFill>
                <a:latin typeface="Segoe UI"/>
              </a:rPr>
              <a:t>, List&lt;T&gt; t)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Segoe UI"/>
              </a:rPr>
              <a:t>boolean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result;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if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 == 0) { 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                           </a:t>
            </a:r>
            <a:r>
              <a:rPr lang="en-US" dirty="0" smtClean="0">
                <a:solidFill>
                  <a:srgbClr val="3F7F5F"/>
                </a:solidFill>
                <a:latin typeface="Segoe UI"/>
              </a:rPr>
              <a:t>// </a:t>
            </a:r>
            <a:r>
              <a:rPr lang="en-US" dirty="0">
                <a:solidFill>
                  <a:srgbClr val="3F7F5F"/>
                </a:solidFill>
                <a:latin typeface="Segoe UI"/>
              </a:rPr>
              <a:t>base case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result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=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false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else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(0).equals(element))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   </a:t>
            </a:r>
            <a:r>
              <a:rPr lang="en-US" dirty="0" smtClean="0">
                <a:solidFill>
                  <a:srgbClr val="3F7F5F"/>
                </a:solidFill>
                <a:latin typeface="Segoe UI"/>
              </a:rPr>
              <a:t>// </a:t>
            </a:r>
            <a:r>
              <a:rPr lang="en-US" dirty="0">
                <a:solidFill>
                  <a:srgbClr val="3F7F5F"/>
                </a:solidFill>
                <a:latin typeface="Segoe UI"/>
              </a:rPr>
              <a:t>base case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result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=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true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Segoe UI"/>
              </a:rPr>
              <a:t>    else 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{                     // recursive call</a:t>
            </a:r>
          </a:p>
          <a:p>
            <a:r>
              <a:rPr lang="en-US" dirty="0" smtClean="0">
                <a:solidFill>
                  <a:schemeClr val="bg1"/>
                </a:solidFill>
                <a:latin typeface="Segoe UI"/>
              </a:rPr>
              <a:t>      result 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= Day25.</a:t>
            </a:r>
            <a:r>
              <a:rPr lang="en-US" i="1" dirty="0">
                <a:solidFill>
                  <a:schemeClr val="bg1"/>
                </a:solidFill>
                <a:latin typeface="Segoe UI"/>
              </a:rPr>
              <a:t>contains(element, </a:t>
            </a:r>
            <a:r>
              <a:rPr lang="en-US" i="1" dirty="0" err="1">
                <a:solidFill>
                  <a:schemeClr val="bg1"/>
                </a:solidFill>
                <a:latin typeface="Segoe UI"/>
              </a:rPr>
              <a:t>t.subList</a:t>
            </a:r>
            <a:r>
              <a:rPr lang="en-US" i="1" dirty="0">
                <a:solidFill>
                  <a:schemeClr val="bg1"/>
                </a:solidFill>
                <a:latin typeface="Segoe UI"/>
              </a:rPr>
              <a:t>(1, </a:t>
            </a:r>
            <a:r>
              <a:rPr lang="en-US" i="1" dirty="0" err="1">
                <a:solidFill>
                  <a:schemeClr val="bg1"/>
                </a:solidFill>
                <a:latin typeface="Segoe UI"/>
              </a:rPr>
              <a:t>t.size</a:t>
            </a:r>
            <a:r>
              <a:rPr lang="en-US" i="1" dirty="0">
                <a:solidFill>
                  <a:schemeClr val="bg1"/>
                </a:solidFill>
                <a:latin typeface="Segoe UI"/>
              </a:rPr>
              <a:t>()));</a:t>
            </a:r>
          </a:p>
          <a:p>
            <a:r>
              <a:rPr lang="en-US" dirty="0" smtClean="0">
                <a:solidFill>
                  <a:schemeClr val="bg1"/>
                </a:solidFill>
                <a:latin typeface="Segoe UI"/>
              </a:rPr>
              <a:t>    }</a:t>
            </a:r>
            <a:endParaRPr lang="en-US" dirty="0">
              <a:solidFill>
                <a:schemeClr val="bg1"/>
              </a:solidFill>
              <a:latin typeface="Segoe UI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Segoe UI"/>
              </a:rPr>
              <a:t>    return 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result;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16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Search a List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recursive call?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2330" y="3947463"/>
            <a:ext cx="7892159" cy="144017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Day25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</a:t>
            </a:r>
          </a:p>
          <a:p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fr-FR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fr-FR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fr-FR" dirty="0" err="1">
                <a:solidFill>
                  <a:srgbClr val="7F0055"/>
                </a:solidFill>
                <a:latin typeface="Segoe UI"/>
              </a:rPr>
              <a:t>static</a:t>
            </a:r>
            <a:r>
              <a:rPr lang="fr-FR" dirty="0">
                <a:solidFill>
                  <a:srgbClr val="000000"/>
                </a:solidFill>
                <a:latin typeface="Segoe UI"/>
              </a:rPr>
              <a:t> &lt;T&gt; </a:t>
            </a:r>
            <a:r>
              <a:rPr lang="fr-FR" dirty="0" err="1">
                <a:solidFill>
                  <a:srgbClr val="7F0055"/>
                </a:solidFill>
                <a:latin typeface="Segoe UI"/>
              </a:rPr>
              <a:t>boolean</a:t>
            </a:r>
            <a:r>
              <a:rPr lang="fr-FR" dirty="0">
                <a:solidFill>
                  <a:srgbClr val="000000"/>
                </a:solidFill>
                <a:latin typeface="Segoe UI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Segoe UI"/>
              </a:rPr>
              <a:t>contains</a:t>
            </a:r>
            <a:r>
              <a:rPr lang="fr-FR" dirty="0">
                <a:solidFill>
                  <a:srgbClr val="000000"/>
                </a:solidFill>
                <a:latin typeface="Segoe UI"/>
              </a:rPr>
              <a:t>(T </a:t>
            </a:r>
            <a:r>
              <a:rPr lang="fr-FR" dirty="0" err="1">
                <a:solidFill>
                  <a:srgbClr val="000000"/>
                </a:solidFill>
                <a:latin typeface="Segoe UI"/>
              </a:rPr>
              <a:t>element</a:t>
            </a:r>
            <a:r>
              <a:rPr lang="fr-FR" dirty="0">
                <a:solidFill>
                  <a:srgbClr val="000000"/>
                </a:solidFill>
                <a:latin typeface="Segoe UI"/>
              </a:rPr>
              <a:t>, List&lt;T&gt; t)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Segoe UI"/>
              </a:rPr>
              <a:t>boolean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result;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if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 == 0) { 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                           </a:t>
            </a:r>
            <a:r>
              <a:rPr lang="en-US" dirty="0" smtClean="0">
                <a:solidFill>
                  <a:srgbClr val="3F7F5F"/>
                </a:solidFill>
                <a:latin typeface="Segoe UI"/>
              </a:rPr>
              <a:t>// </a:t>
            </a:r>
            <a:r>
              <a:rPr lang="en-US" dirty="0">
                <a:solidFill>
                  <a:srgbClr val="3F7F5F"/>
                </a:solidFill>
                <a:latin typeface="Segoe UI"/>
              </a:rPr>
              <a:t>base case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result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=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false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else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(0).equals(element))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   </a:t>
            </a:r>
            <a:r>
              <a:rPr lang="en-US" dirty="0" smtClean="0">
                <a:solidFill>
                  <a:srgbClr val="3F7F5F"/>
                </a:solidFill>
                <a:latin typeface="Segoe UI"/>
              </a:rPr>
              <a:t>// </a:t>
            </a:r>
            <a:r>
              <a:rPr lang="en-US" dirty="0">
                <a:solidFill>
                  <a:srgbClr val="3F7F5F"/>
                </a:solidFill>
                <a:latin typeface="Segoe UI"/>
              </a:rPr>
              <a:t>base case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result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=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true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else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                     </a:t>
            </a:r>
            <a:r>
              <a:rPr lang="en-US" dirty="0">
                <a:solidFill>
                  <a:srgbClr val="3F7F5F"/>
                </a:solidFill>
                <a:latin typeface="Segoe UI"/>
              </a:rPr>
              <a:t>// recursive call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result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= Day25.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contains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(element,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()));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result;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0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and Collections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the problem of moving the smallest element in a list of integers to the front of the list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0E8DD-7C13-4CFA-83A3-5C82826C23B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7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Recursively Move Smallest to Front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766" y="1219200"/>
            <a:ext cx="6082468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14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Move Smallest to Front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base case?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0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2331" y="2219253"/>
            <a:ext cx="7892159" cy="103692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Move Smallest to Front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Day25 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(List&lt;Integer&gt; 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 &lt; 2)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Day25.</a:t>
            </a:r>
            <a:r>
              <a:rPr lang="en-US" i="1" dirty="0">
                <a:solidFill>
                  <a:schemeClr val="bg1"/>
                </a:solidFill>
                <a:latin typeface="Segoe UI"/>
              </a:rPr>
              <a:t>minToFront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t.subList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(1,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t.size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()));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int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 first =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t.get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(0);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int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 second =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t.get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(1);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if (second &lt; first) {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(0, second);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(1, first);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A54B2-749F-4E07-87B5-F79153A7FC7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powerOf10(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n)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double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result;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if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(n &lt;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0)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</a:t>
            </a:r>
            <a:r>
              <a:rPr lang="en-US" dirty="0" smtClean="0">
                <a:latin typeface="Segoe UI"/>
              </a:rPr>
              <a:t>result</a:t>
            </a:r>
            <a:r>
              <a:rPr lang="en-US" dirty="0" smtClean="0">
                <a:solidFill>
                  <a:srgbClr val="7F0055"/>
                </a:solidFill>
                <a:latin typeface="Segoe UI"/>
              </a:rPr>
              <a:t> </a:t>
            </a:r>
            <a:r>
              <a:rPr lang="en-US" dirty="0" smtClean="0">
                <a:latin typeface="Segoe UI"/>
              </a:rPr>
              <a:t>=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1.0 / 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powerOf10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(-n);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else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(n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==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0)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  </a:t>
            </a:r>
            <a:r>
              <a:rPr lang="en-US" dirty="0" smtClean="0">
                <a:latin typeface="Segoe UI"/>
              </a:rPr>
              <a:t>result</a:t>
            </a:r>
            <a:r>
              <a:rPr lang="en-US" dirty="0" smtClean="0">
                <a:solidFill>
                  <a:srgbClr val="7F0055"/>
                </a:solidFill>
                <a:latin typeface="Segoe UI"/>
              </a:rPr>
              <a:t> </a:t>
            </a:r>
            <a:r>
              <a:rPr lang="en-US" dirty="0">
                <a:latin typeface="Segoe UI"/>
              </a:rPr>
              <a:t>=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1.0;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else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{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smtClean="0">
                <a:latin typeface="Segoe UI"/>
              </a:rPr>
              <a:t>result</a:t>
            </a:r>
            <a:r>
              <a:rPr lang="en-US" dirty="0" smtClean="0">
                <a:solidFill>
                  <a:srgbClr val="7F0055"/>
                </a:solidFill>
                <a:latin typeface="Segoe UI"/>
              </a:rPr>
              <a:t> </a:t>
            </a:r>
            <a:r>
              <a:rPr lang="en-US" dirty="0">
                <a:latin typeface="Segoe UI"/>
              </a:rPr>
              <a:t>=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10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* </a:t>
            </a:r>
            <a:r>
              <a:rPr lang="en-US" i="1" dirty="0" smtClean="0">
                <a:solidFill>
                  <a:srgbClr val="000000"/>
                </a:solidFill>
                <a:latin typeface="Segoe UI"/>
              </a:rPr>
              <a:t>powerOf10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(n - 1);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Segoe UI"/>
              </a:rPr>
              <a:t>return</a:t>
            </a:r>
            <a:r>
              <a:rPr lang="en-US" dirty="0" smtClean="0">
                <a:latin typeface="Segoe UI"/>
              </a:rPr>
              <a:t> result;</a:t>
            </a:r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43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Move Smallest to Front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recursive call?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7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12331" y="3198571"/>
            <a:ext cx="7892159" cy="40324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Move Smallest to Front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Day25 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(List&lt;Integer&gt; 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 &lt; 2)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Day25.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()));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int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 first =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t.get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(0);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int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 second =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t.get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(1);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if (second &lt; first) {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(0, second);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(1, first);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62377" y="3832248"/>
            <a:ext cx="7014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  <a:hlinkClick r:id="rId2"/>
              </a:rPr>
              <a:t>http://docs.oracle.com/javase/7/docs/api/java/util/List.html#subList%28int,%</a:t>
            </a:r>
            <a:r>
              <a:rPr lang="en-US" sz="1400" dirty="0" smtClean="0">
                <a:latin typeface="+mn-lt"/>
                <a:hlinkClick r:id="rId2"/>
              </a:rPr>
              <a:t>20int%29</a:t>
            </a:r>
            <a:endParaRPr lang="en-US" sz="1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570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Move Smallest to Front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compare and update?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8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12331" y="3601821"/>
            <a:ext cx="7892159" cy="201634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Move Smallest to Front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Day25 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(List&lt;Integer&gt; 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 &lt; 2)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Day25.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()));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first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(0);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second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(second &lt; first)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(0, second);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(1, first);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7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" y="7620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x = Recursion.powerOf10(3);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600295"/>
              </p:ext>
            </p:extLst>
          </p:nvPr>
        </p:nvGraphicFramePr>
        <p:xfrm>
          <a:off x="50608" y="1083262"/>
          <a:ext cx="411814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902"/>
                <a:gridCol w="691284"/>
                <a:gridCol w="2937956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main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powerOf10(3)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0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477588"/>
              </p:ext>
            </p:extLst>
          </p:nvPr>
        </p:nvGraphicFramePr>
        <p:xfrm>
          <a:off x="4313526" y="14540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i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350697"/>
              </p:ext>
            </p:extLst>
          </p:nvPr>
        </p:nvGraphicFramePr>
        <p:xfrm>
          <a:off x="50608" y="1083262"/>
          <a:ext cx="411814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902"/>
                <a:gridCol w="691284"/>
                <a:gridCol w="2937956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main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powerOf10(3)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200" y="7620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x = Recursion.powerOf10(3);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03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916921"/>
              </p:ext>
            </p:extLst>
          </p:nvPr>
        </p:nvGraphicFramePr>
        <p:xfrm>
          <a:off x="4313526" y="14540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powerOf10(2)</a:t>
                      </a:r>
                      <a:endParaRPr lang="en-US" b="1" i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384858"/>
              </p:ext>
            </p:extLst>
          </p:nvPr>
        </p:nvGraphicFramePr>
        <p:xfrm>
          <a:off x="50608" y="1083262"/>
          <a:ext cx="411814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902"/>
                <a:gridCol w="691284"/>
                <a:gridCol w="2937956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main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powerOf10(3)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7620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x = Recursion.powerOf10(3);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76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062454"/>
              </p:ext>
            </p:extLst>
          </p:nvPr>
        </p:nvGraphicFramePr>
        <p:xfrm>
          <a:off x="4313526" y="14540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711111"/>
              </p:ext>
            </p:extLst>
          </p:nvPr>
        </p:nvGraphicFramePr>
        <p:xfrm>
          <a:off x="4313526" y="175733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750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851980"/>
              </p:ext>
            </p:extLst>
          </p:nvPr>
        </p:nvGraphicFramePr>
        <p:xfrm>
          <a:off x="50608" y="1083262"/>
          <a:ext cx="411814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902"/>
                <a:gridCol w="691284"/>
                <a:gridCol w="2937956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main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powerOf10(3)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200" y="7620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x = Recursion.powerOf10(3);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46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098077"/>
              </p:ext>
            </p:extLst>
          </p:nvPr>
        </p:nvGraphicFramePr>
        <p:xfrm>
          <a:off x="4313526" y="14540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powerOf10(2)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580332"/>
              </p:ext>
            </p:extLst>
          </p:nvPr>
        </p:nvGraphicFramePr>
        <p:xfrm>
          <a:off x="4313526" y="175733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750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powerOf10(1)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909682"/>
              </p:ext>
            </p:extLst>
          </p:nvPr>
        </p:nvGraphicFramePr>
        <p:xfrm>
          <a:off x="50608" y="1083262"/>
          <a:ext cx="411814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902"/>
                <a:gridCol w="691284"/>
                <a:gridCol w="2937956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main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powerOf10(3)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200" y="7620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x = Recursion.powerOf10(3);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68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672531"/>
              </p:ext>
            </p:extLst>
          </p:nvPr>
        </p:nvGraphicFramePr>
        <p:xfrm>
          <a:off x="4313526" y="14540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powerOf10(2)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941685"/>
              </p:ext>
            </p:extLst>
          </p:nvPr>
        </p:nvGraphicFramePr>
        <p:xfrm>
          <a:off x="4313526" y="175733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750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powerOf10(1)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0352"/>
              </p:ext>
            </p:extLst>
          </p:nvPr>
        </p:nvGraphicFramePr>
        <p:xfrm>
          <a:off x="4313526" y="3388608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powerOf10(0)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364773"/>
              </p:ext>
            </p:extLst>
          </p:nvPr>
        </p:nvGraphicFramePr>
        <p:xfrm>
          <a:off x="50608" y="1083262"/>
          <a:ext cx="411814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902"/>
                <a:gridCol w="691284"/>
                <a:gridCol w="2937956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main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powerOf10(3)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200" y="7620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x = Recursion.powerOf10(3);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59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3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4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12250</TotalTime>
  <Words>1266</Words>
  <Application>Microsoft Office PowerPoint</Application>
  <PresentationFormat>On-screen Show (4:3)</PresentationFormat>
  <Paragraphs>462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Origin</vt:lpstr>
      <vt:lpstr>1_Origin</vt:lpstr>
      <vt:lpstr>Recursion</vt:lpstr>
      <vt:lpstr>What Happens During Recursion?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Recursion and Collections</vt:lpstr>
      <vt:lpstr>Recursively Search a List </vt:lpstr>
      <vt:lpstr>Recursively Search a List </vt:lpstr>
      <vt:lpstr>PowerPoint Presentation</vt:lpstr>
      <vt:lpstr>Recursively Search a List </vt:lpstr>
      <vt:lpstr>PowerPoint Presentation</vt:lpstr>
      <vt:lpstr>Recursion and Collections</vt:lpstr>
      <vt:lpstr>Recursively Move Smallest to Front</vt:lpstr>
      <vt:lpstr>Recursively Move Smallest to Front</vt:lpstr>
      <vt:lpstr>Recursively Move Smallest to Front</vt:lpstr>
      <vt:lpstr>Recursively Move Smallest to Front</vt:lpstr>
      <vt:lpstr>Recursively Move Smallest to Front</vt:lpstr>
      <vt:lpstr>Recursively Move Smallest to Front</vt:lpstr>
      <vt:lpstr>Recursively Move Smallest to Front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975</cp:revision>
  <dcterms:created xsi:type="dcterms:W3CDTF">2006-08-16T00:00:00Z</dcterms:created>
  <dcterms:modified xsi:type="dcterms:W3CDTF">2015-03-27T02:34:58Z</dcterms:modified>
</cp:coreProperties>
</file>