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5"/>
  </p:notesMasterIdLst>
  <p:sldIdLst>
    <p:sldId id="683" r:id="rId2"/>
    <p:sldId id="667" r:id="rId3"/>
    <p:sldId id="647" r:id="rId4"/>
    <p:sldId id="642" r:id="rId5"/>
    <p:sldId id="649" r:id="rId6"/>
    <p:sldId id="676" r:id="rId7"/>
    <p:sldId id="677" r:id="rId8"/>
    <p:sldId id="650" r:id="rId9"/>
    <p:sldId id="651" r:id="rId10"/>
    <p:sldId id="679" r:id="rId11"/>
    <p:sldId id="678" r:id="rId12"/>
    <p:sldId id="659" r:id="rId13"/>
    <p:sldId id="660" r:id="rId14"/>
    <p:sldId id="673" r:id="rId15"/>
    <p:sldId id="661" r:id="rId16"/>
    <p:sldId id="662" r:id="rId17"/>
    <p:sldId id="663" r:id="rId18"/>
    <p:sldId id="672" r:id="rId19"/>
    <p:sldId id="665" r:id="rId20"/>
    <p:sldId id="666" r:id="rId21"/>
    <p:sldId id="680" r:id="rId22"/>
    <p:sldId id="681" r:id="rId23"/>
    <p:sldId id="68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2" d="100"/>
          <a:sy n="112" d="100"/>
        </p:scale>
        <p:origin x="-1590" y="-90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433436"/>
            <a:ext cx="8229600" cy="5723524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8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8" r:id="rId4"/>
    <p:sldLayoutId id="2147484313" r:id="rId5"/>
    <p:sldLayoutId id="2147484309" r:id="rId6"/>
    <p:sldLayoutId id="2147484307" r:id="rId7"/>
    <p:sldLayoutId id="2147484303" r:id="rId8"/>
    <p:sldLayoutId id="2147484304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fourth test will be 75 minutes, will consist of two parts </a:t>
            </a:r>
            <a:r>
              <a:rPr lang="en-US" dirty="0" smtClean="0"/>
              <a:t>and will </a:t>
            </a:r>
            <a:r>
              <a:rPr lang="en-US" dirty="0"/>
              <a:t>take place next week.</a:t>
            </a:r>
          </a:p>
          <a:p>
            <a:r>
              <a:rPr lang="en-US" dirty="0"/>
              <a:t>The programming part will be about Chapter 2-6, </a:t>
            </a:r>
            <a:r>
              <a:rPr lang="en-US" dirty="0" smtClean="0"/>
              <a:t>excluding Section </a:t>
            </a:r>
            <a:r>
              <a:rPr lang="en-US" dirty="0"/>
              <a:t>2.6, 4.5, and 6.8.8.</a:t>
            </a:r>
          </a:p>
          <a:p>
            <a:r>
              <a:rPr lang="en-US" dirty="0"/>
              <a:t>The "written" part will be about Chapter 2-6, excluding </a:t>
            </a:r>
            <a:r>
              <a:rPr lang="en-US" dirty="0" smtClean="0"/>
              <a:t>Section 2.6</a:t>
            </a:r>
            <a:r>
              <a:rPr lang="en-US" dirty="0"/>
              <a:t>, 4.5, and 6.8.8.</a:t>
            </a:r>
          </a:p>
          <a:p>
            <a:r>
              <a:rPr lang="en-US" dirty="0"/>
              <a:t>During the test, you will have access to the textbook. You </a:t>
            </a:r>
            <a:r>
              <a:rPr lang="en-US" dirty="0" smtClean="0"/>
              <a:t>may bring </a:t>
            </a:r>
            <a:r>
              <a:rPr lang="en-US" dirty="0"/>
              <a:t>a blank piece of paper to the test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9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Powers of 10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recall: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2800" b="1" baseline="300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 / 10</a:t>
            </a:r>
            <a:r>
              <a:rPr lang="en-CA" sz="2800" b="1" baseline="30000" dirty="0">
                <a:latin typeface="Courier New" pitchFamily="49" charset="0"/>
                <a:cs typeface="Courier New" pitchFamily="49" charset="0"/>
              </a:rPr>
              <a:t>-n</a:t>
            </a:r>
            <a:r>
              <a:rPr lang="en-CA" dirty="0"/>
              <a:t> 	</a:t>
            </a:r>
            <a:r>
              <a:rPr lang="en-CA" dirty="0" smtClean="0"/>
              <a:t>	if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n &lt; 0</a:t>
            </a:r>
            <a:r>
              <a:rPr lang="en-CA" dirty="0"/>
              <a:t> 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10 *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CA" dirty="0">
                <a:solidFill>
                  <a:prstClr val="black"/>
                </a:solidFill>
              </a:rPr>
              <a:t>	</a:t>
            </a:r>
            <a:r>
              <a:rPr lang="en-CA" dirty="0" smtClean="0">
                <a:solidFill>
                  <a:prstClr val="black"/>
                </a:solidFill>
              </a:rPr>
              <a:t>	if 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 is odd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n/2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n/2</a:t>
            </a:r>
            <a:r>
              <a:rPr lang="en-CA" dirty="0">
                <a:solidFill>
                  <a:prstClr val="black"/>
                </a:solidFill>
              </a:rPr>
              <a:t>	if </a:t>
            </a:r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>
                <a:solidFill>
                  <a:prstClr val="black"/>
                </a:solidFill>
                <a:cs typeface="Courier New" pitchFamily="49" charset="0"/>
              </a:rPr>
              <a:t> is 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odd</a:t>
            </a:r>
            <a:endParaRPr lang="en-CA" dirty="0">
              <a:solidFill>
                <a:prstClr val="black"/>
              </a:solidFill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59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A54B2-749F-4E07-87B5-F79153A7FC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powerOf10(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&lt;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1.0 /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(-n);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==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1.0;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% 2 == 1)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10 *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- 1);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double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 =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/ 2);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 * value;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Proving Correctness and Termination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show that a recursive method accomplishes its goal you must prove: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base case(s) and the recursive calls are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method terminates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130A-2186-477B-BBE9-71ED937736E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Correctness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correctness: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base case is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assume that the recursive invocation is correct and then prove that each recursive case is correct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087F6-AF63-4069-A48A-ABC3214121C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printItToo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defRPr/>
            </a:pPr>
            <a:endParaRPr lang="en-CA" dirty="0" smtClean="0"/>
          </a:p>
          <a:p>
            <a:pPr marL="514350" indent="-514350">
              <a:defRPr/>
            </a:pPr>
            <a:endParaRPr lang="en-CA" dirty="0" smtClean="0"/>
          </a:p>
          <a:p>
            <a:pPr marL="514350" indent="-514350">
              <a:defRPr/>
            </a:pPr>
            <a:r>
              <a:rPr lang="en-CA" dirty="0" smtClean="0"/>
              <a:t>public static void </a:t>
            </a:r>
            <a:r>
              <a:rPr lang="en-CA" dirty="0" err="1" smtClean="0"/>
              <a:t>printItToo</a:t>
            </a:r>
            <a:r>
              <a:rPr lang="en-CA" dirty="0" smtClean="0"/>
              <a:t>(String s, </a:t>
            </a:r>
            <a:r>
              <a:rPr lang="en-CA" dirty="0" err="1" smtClean="0"/>
              <a:t>int</a:t>
            </a:r>
            <a:r>
              <a:rPr lang="en-CA" dirty="0" smtClean="0"/>
              <a:t> n) {</a:t>
            </a:r>
          </a:p>
          <a:p>
            <a:pPr marL="514350" indent="-514350">
              <a:defRPr/>
            </a:pPr>
            <a:r>
              <a:rPr lang="en-CA" dirty="0" smtClean="0"/>
              <a:t>  if (n == 0) {</a:t>
            </a:r>
          </a:p>
          <a:p>
            <a:pPr marL="514350" indent="-514350">
              <a:defRPr/>
            </a:pPr>
            <a:r>
              <a:rPr lang="en-CA" dirty="0" smtClean="0"/>
              <a:t>    return;</a:t>
            </a:r>
          </a:p>
          <a:p>
            <a:pPr marL="514350" indent="-514350">
              <a:defRPr/>
            </a:pPr>
            <a:r>
              <a:rPr lang="en-CA" dirty="0" smtClean="0"/>
              <a:t>  }</a:t>
            </a:r>
          </a:p>
          <a:p>
            <a:pPr marL="514350" indent="-514350">
              <a:defRPr/>
            </a:pPr>
            <a:r>
              <a:rPr lang="en-CA" dirty="0" smtClean="0"/>
              <a:t>  else {</a:t>
            </a:r>
          </a:p>
          <a:p>
            <a:pPr marL="514350" indent="-514350">
              <a:defRPr/>
            </a:pPr>
            <a:r>
              <a:rPr lang="en-CA" dirty="0" smtClean="0"/>
              <a:t>    </a:t>
            </a:r>
            <a:r>
              <a:rPr lang="en-CA" dirty="0" err="1" smtClean="0"/>
              <a:t>System.out.print</a:t>
            </a:r>
            <a:r>
              <a:rPr lang="en-CA" dirty="0" smtClean="0"/>
              <a:t>(s);</a:t>
            </a:r>
          </a:p>
          <a:p>
            <a:pPr marL="514350" indent="-514350">
              <a:defRPr/>
            </a:pPr>
            <a:r>
              <a:rPr lang="en-CA" dirty="0" smtClean="0"/>
              <a:t>    </a:t>
            </a:r>
            <a:r>
              <a:rPr lang="en-CA" dirty="0" err="1" smtClean="0"/>
              <a:t>printItToo</a:t>
            </a:r>
            <a:r>
              <a:rPr lang="en-CA" dirty="0" smtClean="0"/>
              <a:t>(s, n - 1);</a:t>
            </a:r>
            <a:endParaRPr lang="en-CA" dirty="0" smtClean="0">
              <a:solidFill>
                <a:srgbClr val="FF0000"/>
              </a:solidFill>
            </a:endParaRPr>
          </a:p>
          <a:p>
            <a:pPr marL="514350" indent="-514350">
              <a:defRPr/>
            </a:pPr>
            <a:r>
              <a:rPr lang="en-CA" dirty="0" smtClean="0"/>
              <a:t>  }</a:t>
            </a:r>
          </a:p>
          <a:p>
            <a:pPr marL="514350" indent="-514350">
              <a:defRPr/>
            </a:pPr>
            <a:r>
              <a:rPr lang="en-CA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Correctness of </a:t>
            </a:r>
            <a:r>
              <a:rPr lang="en-CA" dirty="0" err="1" smtClean="0"/>
              <a:t>printItToo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(prove the base case) If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 == 0</a:t>
            </a:r>
            <a:r>
              <a:rPr lang="en-CA" dirty="0" smtClean="0"/>
              <a:t> nothing is printed; thus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Assume that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</a:t>
            </a:r>
            <a:r>
              <a:rPr lang="en-CA" dirty="0" smtClean="0"/>
              <a:t> times. Then the recursive case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1)+1 = n</a:t>
            </a:r>
            <a:r>
              <a:rPr lang="en-CA" dirty="0" smtClean="0"/>
              <a:t> times; thus the recursive case is correct.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67163-20C5-4809-91BC-A6D4F0B9F43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Termination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that a recursive method terminates: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define the size of a method invocation; the size must be a non-negative integer number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recursive invocation has a smaller size than the original invocation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284FA-6384-4CC3-BD67-1D33B19A4E1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Termination of </a:t>
            </a:r>
            <a:r>
              <a:rPr lang="en-CA" dirty="0" err="1" smtClean="0"/>
              <a:t>printItToo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, n)</a:t>
            </a:r>
            <a:r>
              <a:rPr lang="en-CA" dirty="0" smtClean="0"/>
              <a:t> prints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copies of the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; define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, n)</a:t>
            </a:r>
            <a:r>
              <a:rPr lang="en-CA" dirty="0" smtClean="0"/>
              <a:t> to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size of the recursive invocation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, n-1)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CA" dirty="0" smtClean="0"/>
              <a:t> (by definition) which is smaller than the original size </a:t>
            </a:r>
            <a:r>
              <a:rPr lang="en-CA" b="1" dirty="0" smtClean="0"/>
              <a:t>n</a:t>
            </a:r>
            <a:r>
              <a:rPr lang="en-CA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DFA49-4057-45AE-8DE6-5A9E053E441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countZeros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countZeros</a:t>
            </a:r>
            <a:r>
              <a:rPr lang="en-US" dirty="0" smtClean="0"/>
              <a:t>(long n) {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if(n == 0L) {  // base case 1</a:t>
            </a:r>
          </a:p>
          <a:p>
            <a:r>
              <a:rPr lang="en-US" dirty="0" smtClean="0"/>
              <a:t>    return 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if(n &lt; 10L) {  // base case 2</a:t>
            </a:r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lastDigitIsZero</a:t>
            </a:r>
            <a:r>
              <a:rPr lang="en-US" dirty="0" smtClean="0"/>
              <a:t> = (n % 10L == 0);</a:t>
            </a:r>
          </a:p>
          <a:p>
            <a:r>
              <a:rPr lang="en-US" dirty="0" smtClean="0"/>
              <a:t>  final long m = n / 10L;</a:t>
            </a:r>
          </a:p>
          <a:p>
            <a:r>
              <a:rPr lang="en-US" dirty="0" smtClean="0"/>
              <a:t>  if(</a:t>
            </a:r>
            <a:r>
              <a:rPr lang="en-US" dirty="0" err="1" smtClean="0"/>
              <a:t>lastDigitIsZero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return 1 +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A309A-1502-4A1C-8B44-C539637C75F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Correctness of countZeros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(base cases) If the number has only one digit then the method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if the digit is zero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/>
              <a:t> if the digit is not zero; therefore,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(recursive cases)  Assume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(n/10L)</a:t>
            </a:r>
            <a:r>
              <a:rPr lang="en-CA" dirty="0" smtClean="0"/>
              <a:t> is correct (it returns 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). If the last digit in the number is zero, then the recursive case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 +</a:t>
            </a:r>
            <a:r>
              <a:rPr lang="en-CA" dirty="0" smtClean="0"/>
              <a:t> 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, otherwise it returns </a:t>
            </a:r>
            <a:r>
              <a:rPr lang="en-CA" dirty="0" smtClean="0"/>
              <a:t>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; therefore, the recursive cases are correct.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3BC1E-5EF7-4DB2-B687-CB3837FD0B1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Chapter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1C6CD-3315-42D1-8AE1-357FD017271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Termination of countZeros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Let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CA" dirty="0" smtClean="0"/>
              <a:t>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CA" dirty="0" smtClean="0"/>
              <a:t> the number of digits in the number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size of the recursive invocation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(n/10L)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d-1</a:t>
            </a:r>
            <a:r>
              <a:rPr lang="en-CA" dirty="0" smtClean="0"/>
              <a:t>, which is smaller than the size of the original invocation.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C6E1D-48B6-44EE-8EC7-DDF694DA5DF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Proving Correctness and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prove that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dirty="0" smtClean="0"/>
              <a:t> is correct and terminates</a:t>
            </a:r>
          </a:p>
          <a:p>
            <a:r>
              <a:rPr lang="en-US" dirty="0"/>
              <a:t>prove that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powersOf10</a:t>
            </a:r>
            <a:r>
              <a:rPr lang="en-US" dirty="0" smtClean="0"/>
              <a:t> </a:t>
            </a:r>
            <a:r>
              <a:rPr lang="en-US" dirty="0"/>
              <a:t>is correct and terminates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8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Proving </a:t>
            </a:r>
            <a:r>
              <a:rPr lang="en-CA" dirty="0" smtClean="0"/>
              <a:t>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prove that the algorithm on the next slide terminates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29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Print 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done(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== 1)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>
                <a:solidFill>
                  <a:srgbClr val="2A00FF"/>
                </a:solidFill>
                <a:latin typeface="Segoe UI"/>
              </a:rPr>
              <a:t>"done"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% 2 == 0)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>
                <a:solidFill>
                  <a:srgbClr val="2A00FF"/>
                </a:solidFill>
                <a:latin typeface="Segoe UI"/>
              </a:rPr>
              <a:t>"not done"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done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/ 2);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>
                <a:solidFill>
                  <a:srgbClr val="2A00FF"/>
                </a:solidFill>
                <a:latin typeface="Segoe UI"/>
              </a:rPr>
              <a:t>"not done"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done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(3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* n + 1);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7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Numbers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sequence of additional pairs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0, 1, 1, 2, 3, 5, 8, 13, ...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are called Fibonacci numbers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base cases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pPr>
              <a:defRPr/>
            </a:pPr>
            <a:r>
              <a:rPr lang="en-CA" dirty="0" smtClean="0"/>
              <a:t>recursive definition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F(n) = F(n – 1) +  F(n – 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94B49-C2A8-4F40-8A8A-ADCFB8012EC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recursive method can return a value</a:t>
            </a:r>
          </a:p>
          <a:p>
            <a:pPr>
              <a:defRPr/>
            </a:pPr>
            <a:r>
              <a:rPr lang="en-CA" dirty="0" smtClean="0"/>
              <a:t>example: compute the nth Fibonacci number</a:t>
            </a:r>
          </a:p>
          <a:p>
            <a:pPr>
              <a:buNone/>
              <a:defRPr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if (n == 1)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- 1)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- 2);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f;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19958-30E4-40AA-855D-61BE5B63719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Call Tree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FB7DD-19CE-46CF-93EF-E84551C543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229100" y="14859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F(5)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71800" y="22860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F(4)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288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14400" y="41719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005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288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576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575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576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57900" y="2316163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486400" y="32004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02920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8864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43700" y="320040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Connector 21"/>
          <p:cNvCxnSpPr>
            <a:stCxn id="23556" idx="2"/>
            <a:endCxn id="7" idx="0"/>
          </p:cNvCxnSpPr>
          <p:nvPr/>
        </p:nvCxnSpPr>
        <p:spPr>
          <a:xfrm rot="5400000">
            <a:off x="3728244" y="1442244"/>
            <a:ext cx="430212" cy="1257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8" idx="0"/>
          </p:cNvCxnSpPr>
          <p:nvPr/>
        </p:nvCxnSpPr>
        <p:spPr>
          <a:xfrm rot="5400000">
            <a:off x="2442369" y="2385219"/>
            <a:ext cx="601662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2"/>
            <a:endCxn id="13" idx="0"/>
          </p:cNvCxnSpPr>
          <p:nvPr/>
        </p:nvCxnSpPr>
        <p:spPr>
          <a:xfrm rot="16200000" flipH="1">
            <a:off x="3356769" y="2613819"/>
            <a:ext cx="601662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  <a:endCxn id="9" idx="0"/>
          </p:cNvCxnSpPr>
          <p:nvPr/>
        </p:nvCxnSpPr>
        <p:spPr>
          <a:xfrm rot="5400000">
            <a:off x="1442244" y="3442494"/>
            <a:ext cx="544512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  <a:endCxn id="12" idx="0"/>
          </p:cNvCxnSpPr>
          <p:nvPr/>
        </p:nvCxnSpPr>
        <p:spPr>
          <a:xfrm rot="16200000" flipH="1">
            <a:off x="20994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2"/>
            <a:endCxn id="10" idx="0"/>
          </p:cNvCxnSpPr>
          <p:nvPr/>
        </p:nvCxnSpPr>
        <p:spPr>
          <a:xfrm rot="5400000">
            <a:off x="776287" y="4508501"/>
            <a:ext cx="447675" cy="514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2"/>
            <a:endCxn id="11" idx="0"/>
          </p:cNvCxnSpPr>
          <p:nvPr/>
        </p:nvCxnSpPr>
        <p:spPr>
          <a:xfrm rot="16200000" flipH="1">
            <a:off x="1262062" y="4537076"/>
            <a:ext cx="447675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3" idx="2"/>
            <a:endCxn id="14" idx="0"/>
          </p:cNvCxnSpPr>
          <p:nvPr/>
        </p:nvCxnSpPr>
        <p:spPr>
          <a:xfrm rot="5400000">
            <a:off x="352821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3" idx="2"/>
            <a:endCxn id="15" idx="0"/>
          </p:cNvCxnSpPr>
          <p:nvPr/>
        </p:nvCxnSpPr>
        <p:spPr>
          <a:xfrm rot="16200000" flipH="1">
            <a:off x="39282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556" idx="2"/>
            <a:endCxn id="16" idx="0"/>
          </p:cNvCxnSpPr>
          <p:nvPr/>
        </p:nvCxnSpPr>
        <p:spPr>
          <a:xfrm rot="16200000" flipH="1">
            <a:off x="5256212" y="1171576"/>
            <a:ext cx="460375" cy="182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2"/>
            <a:endCxn id="17" idx="0"/>
          </p:cNvCxnSpPr>
          <p:nvPr/>
        </p:nvCxnSpPr>
        <p:spPr>
          <a:xfrm rot="5400000">
            <a:off x="5857875" y="2657475"/>
            <a:ext cx="51435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6" idx="2"/>
            <a:endCxn id="20" idx="0"/>
          </p:cNvCxnSpPr>
          <p:nvPr/>
        </p:nvCxnSpPr>
        <p:spPr>
          <a:xfrm rot="16200000" flipH="1">
            <a:off x="6486525" y="2600325"/>
            <a:ext cx="51435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7" idx="2"/>
            <a:endCxn id="18" idx="0"/>
          </p:cNvCxnSpPr>
          <p:nvPr/>
        </p:nvCxnSpPr>
        <p:spPr>
          <a:xfrm rot="5400000">
            <a:off x="5299869" y="3642519"/>
            <a:ext cx="60166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7" idx="2"/>
            <a:endCxn id="19" idx="0"/>
          </p:cNvCxnSpPr>
          <p:nvPr/>
        </p:nvCxnSpPr>
        <p:spPr>
          <a:xfrm rot="16200000" flipH="1">
            <a:off x="5728494" y="3671094"/>
            <a:ext cx="60166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Recursive Fibonacci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Fibonacci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Map&lt;Integer, Long&gt; </a:t>
            </a:r>
            <a:r>
              <a:rPr lang="en-US" i="1" dirty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i="1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HashMap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&lt;Integer, Long&gt;();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static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put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(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long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put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(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long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1);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long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Long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get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(value !=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value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- 1) +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- 2);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put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value);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D646B-918D-49A2-BF6D-A3C6EB12E5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Better Fibonacci </a:t>
            </a:r>
            <a:r>
              <a:rPr lang="en-CA" dirty="0" smtClean="0"/>
              <a:t>Call Tree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FB7DD-19CE-46CF-93EF-E84551C543D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229100" y="14859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F(5)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71800" y="22860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F(4)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288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14400" y="41719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005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288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57600" y="3257550"/>
            <a:ext cx="685800" cy="64214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F(2</a:t>
            </a:r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CA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57900" y="2316163"/>
            <a:ext cx="685800" cy="64055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F(3</a:t>
            </a:r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Connector 21"/>
          <p:cNvCxnSpPr>
            <a:stCxn id="23556" idx="2"/>
            <a:endCxn id="7" idx="0"/>
          </p:cNvCxnSpPr>
          <p:nvPr/>
        </p:nvCxnSpPr>
        <p:spPr>
          <a:xfrm rot="5400000">
            <a:off x="3728244" y="1442244"/>
            <a:ext cx="430212" cy="1257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8" idx="0"/>
          </p:cNvCxnSpPr>
          <p:nvPr/>
        </p:nvCxnSpPr>
        <p:spPr>
          <a:xfrm rot="5400000">
            <a:off x="2442369" y="2385219"/>
            <a:ext cx="601662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2"/>
            <a:endCxn id="13" idx="0"/>
          </p:cNvCxnSpPr>
          <p:nvPr/>
        </p:nvCxnSpPr>
        <p:spPr>
          <a:xfrm>
            <a:off x="3314700" y="2655888"/>
            <a:ext cx="685800" cy="6016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  <a:endCxn id="9" idx="0"/>
          </p:cNvCxnSpPr>
          <p:nvPr/>
        </p:nvCxnSpPr>
        <p:spPr>
          <a:xfrm rot="5400000">
            <a:off x="1442244" y="3442494"/>
            <a:ext cx="544512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  <a:endCxn id="12" idx="0"/>
          </p:cNvCxnSpPr>
          <p:nvPr/>
        </p:nvCxnSpPr>
        <p:spPr>
          <a:xfrm rot="16200000" flipH="1">
            <a:off x="20994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2"/>
            <a:endCxn id="10" idx="0"/>
          </p:cNvCxnSpPr>
          <p:nvPr/>
        </p:nvCxnSpPr>
        <p:spPr>
          <a:xfrm rot="5400000">
            <a:off x="776287" y="4508501"/>
            <a:ext cx="447675" cy="514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2"/>
            <a:endCxn id="11" idx="0"/>
          </p:cNvCxnSpPr>
          <p:nvPr/>
        </p:nvCxnSpPr>
        <p:spPr>
          <a:xfrm rot="16200000" flipH="1">
            <a:off x="1262062" y="4537076"/>
            <a:ext cx="447675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556" idx="2"/>
            <a:endCxn id="16" idx="0"/>
          </p:cNvCxnSpPr>
          <p:nvPr/>
        </p:nvCxnSpPr>
        <p:spPr>
          <a:xfrm>
            <a:off x="4572000" y="1855788"/>
            <a:ext cx="1828800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16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Compute Powers of 10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write a recursive method that computes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6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for any integer value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recall: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2800" b="1" baseline="300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 / 10</a:t>
            </a:r>
            <a:r>
              <a:rPr lang="en-CA" sz="2800" b="1" baseline="30000" dirty="0">
                <a:latin typeface="Courier New" pitchFamily="49" charset="0"/>
                <a:cs typeface="Courier New" pitchFamily="49" charset="0"/>
              </a:rPr>
              <a:t>-n</a:t>
            </a:r>
            <a:r>
              <a:rPr lang="en-CA" dirty="0"/>
              <a:t> 	</a:t>
            </a:r>
            <a:r>
              <a:rPr lang="en-CA" dirty="0" smtClean="0"/>
              <a:t>	if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n &lt; 0</a:t>
            </a:r>
            <a:r>
              <a:rPr lang="en-CA" dirty="0"/>
              <a:t> </a:t>
            </a:r>
            <a:endParaRPr lang="en-CA" dirty="0" smtClean="0"/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= 1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10 * 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n-1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A2EEA-BBBC-4672-A644-1A4E29745B3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A54B2-749F-4E07-87B5-F79153A7FC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powerOf10(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&lt;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1.0 /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(-n);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==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1.0;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n * 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 - 1);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12204</TotalTime>
  <Words>1128</Words>
  <Application>Microsoft Office PowerPoint</Application>
  <PresentationFormat>On-screen Show (4:3)</PresentationFormat>
  <Paragraphs>224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Origin</vt:lpstr>
      <vt:lpstr>Announcement</vt:lpstr>
      <vt:lpstr>Recursion</vt:lpstr>
      <vt:lpstr>Fibonacci Numbers</vt:lpstr>
      <vt:lpstr>Recursive Methods &amp; Return Values</vt:lpstr>
      <vt:lpstr>Fibonacci Call Tree</vt:lpstr>
      <vt:lpstr>A Better Recursive Fibonacci</vt:lpstr>
      <vt:lpstr>Better Fibonacci Call Tree</vt:lpstr>
      <vt:lpstr>Compute Powers of 10</vt:lpstr>
      <vt:lpstr>PowerPoint Presentation</vt:lpstr>
      <vt:lpstr>A Better Powers of 10</vt:lpstr>
      <vt:lpstr>PowerPoint Presentation</vt:lpstr>
      <vt:lpstr>Proving Correctness and Termination</vt:lpstr>
      <vt:lpstr>Proving Correctness</vt:lpstr>
      <vt:lpstr>printItToo</vt:lpstr>
      <vt:lpstr>Correctness of printItToo</vt:lpstr>
      <vt:lpstr>Proving Termination</vt:lpstr>
      <vt:lpstr>Termination of printItToo</vt:lpstr>
      <vt:lpstr>countZeros</vt:lpstr>
      <vt:lpstr>Correctness of countZeros</vt:lpstr>
      <vt:lpstr>Termination of countZeros</vt:lpstr>
      <vt:lpstr>Proving Correctness and Termination</vt:lpstr>
      <vt:lpstr>Proving Termination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969</cp:revision>
  <dcterms:created xsi:type="dcterms:W3CDTF">2006-08-16T00:00:00Z</dcterms:created>
  <dcterms:modified xsi:type="dcterms:W3CDTF">2015-03-13T02:07:18Z</dcterms:modified>
</cp:coreProperties>
</file>