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3"/>
  </p:notesMasterIdLst>
  <p:sldIdLst>
    <p:sldId id="679" r:id="rId2"/>
    <p:sldId id="667" r:id="rId3"/>
    <p:sldId id="668" r:id="rId4"/>
    <p:sldId id="639" r:id="rId5"/>
    <p:sldId id="640" r:id="rId6"/>
    <p:sldId id="641" r:id="rId7"/>
    <p:sldId id="669" r:id="rId8"/>
    <p:sldId id="646" r:id="rId9"/>
    <p:sldId id="647" r:id="rId10"/>
    <p:sldId id="642" r:id="rId11"/>
    <p:sldId id="676" r:id="rId12"/>
    <p:sldId id="677" r:id="rId13"/>
    <p:sldId id="678" r:id="rId14"/>
    <p:sldId id="671" r:id="rId15"/>
    <p:sldId id="648" r:id="rId16"/>
    <p:sldId id="643" r:id="rId17"/>
    <p:sldId id="644" r:id="rId18"/>
    <p:sldId id="645" r:id="rId19"/>
    <p:sldId id="649" r:id="rId20"/>
    <p:sldId id="650" r:id="rId21"/>
    <p:sldId id="65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2" d="100"/>
          <a:sy n="112" d="100"/>
        </p:scale>
        <p:origin x="-1590" y="-90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 4 </a:t>
            </a:r>
            <a:r>
              <a:rPr lang="en-US" smtClean="0"/>
              <a:t>is </a:t>
            </a:r>
            <a:r>
              <a:rPr lang="en-US" smtClean="0"/>
              <a:t>???????</a:t>
            </a:r>
            <a:endParaRPr lang="en-US" dirty="0" smtClean="0"/>
          </a:p>
          <a:p>
            <a:pPr lvl="1"/>
            <a:r>
              <a:rPr lang="en-US" dirty="0" smtClean="0"/>
              <a:t>covers composition and simple inheritance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5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Recursive Methods &amp; Return Values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recursive method can return a value</a:t>
            </a:r>
          </a:p>
          <a:p>
            <a:pPr>
              <a:defRPr/>
            </a:pPr>
            <a:r>
              <a:rPr lang="en-CA" dirty="0" smtClean="0"/>
              <a:t>example: compute the nth Fibonacci number</a:t>
            </a:r>
          </a:p>
          <a:p>
            <a:pPr>
              <a:buNone/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19958-30E4-40AA-855D-61BE5B63719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Recursive Methods &amp; Return Values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write a recursive method that multiplies two positive integer values (i.e., both values are strictly greater than zero)</a:t>
                </a:r>
              </a:p>
              <a:p>
                <a:endParaRPr lang="en-US" dirty="0"/>
              </a:p>
              <a:p>
                <a:r>
                  <a:rPr lang="en-US" dirty="0" smtClean="0"/>
                  <a:t>observation: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means add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's together</a:t>
                </a:r>
              </a:p>
              <a:p>
                <a:pPr lvl="1"/>
                <a:r>
                  <a:rPr lang="en-US" dirty="0" smtClean="0"/>
                  <a:t>in other words, you can view multiplication as recursive addition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5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not Java:</a:t>
            </a:r>
          </a:p>
          <a:p>
            <a:pPr>
              <a:defRPr/>
            </a:pPr>
            <a:endParaRPr lang="en-CA" dirty="0" smtClean="0"/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Computes m * n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CA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multiply(m, n) :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m == 1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n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  return n + multiply(m - 1, n)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multiply(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if (m == 1) {</a:t>
            </a:r>
          </a:p>
          <a:p>
            <a:r>
              <a:rPr lang="en-US" dirty="0"/>
              <a:t> </a:t>
            </a:r>
            <a:r>
              <a:rPr lang="en-US" dirty="0" smtClean="0"/>
              <a:t>   return n;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return n + multiply(m - 1, n);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4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example: write a recursive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dirty="0" smtClean="0"/>
              <a:t> that counts the number of zeros in an integer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10305060700002L</a:t>
            </a:r>
            <a:r>
              <a:rPr lang="en-CA" dirty="0" smtClean="0"/>
              <a:t> has 8 zeros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trick: examine the following sequence of numbers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10305060700002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1030506 ...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not Java:</a:t>
            </a:r>
          </a:p>
          <a:p>
            <a:pPr>
              <a:defRPr/>
            </a:pPr>
            <a:endParaRPr lang="en-CA" dirty="0" smtClean="0"/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Counts the number of zeros in an integer n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CA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countZeros</a:t>
            </a: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: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the last digit in n is a zero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1 +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 / 10)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 / 10)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don't forget to establish the base case(s)</a:t>
            </a:r>
          </a:p>
          <a:p>
            <a:pPr lvl="1">
              <a:defRPr/>
            </a:pPr>
            <a:r>
              <a:rPr lang="en-CA" dirty="0" smtClean="0"/>
              <a:t>when should the recursion stop? when you reach a single digit (not zero digits; you never reach zero digits!)</a:t>
            </a:r>
          </a:p>
          <a:p>
            <a:pPr lvl="2">
              <a:defRPr/>
            </a:pPr>
            <a:r>
              <a:rPr lang="en-CA" dirty="0" smtClean="0"/>
              <a:t>base case #1 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</a:t>
            </a:r>
          </a:p>
          <a:p>
            <a:pPr lvl="3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return 1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base case #2 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!= 0 &amp;&amp; n &lt; 10</a:t>
            </a:r>
            <a:r>
              <a:rPr lang="en-CA" dirty="0" smtClean="0"/>
              <a:t> </a:t>
            </a:r>
          </a:p>
          <a:p>
            <a:pPr lvl="3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AA81C-E3D7-42C6-8B41-12A036A47A6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countZeros Call Stack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callZeros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( 800410L )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57C2D-9934-4141-BEB8-9760EE7A299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42950" y="4887913"/>
            <a:ext cx="2941638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callZeros( 800410L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2950" y="4430713"/>
            <a:ext cx="2941638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callZeros( 80041L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2950" y="3963988"/>
            <a:ext cx="2941638" cy="368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42950" y="3506788"/>
            <a:ext cx="2941638" cy="368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42950" y="3022600"/>
            <a:ext cx="2941638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2950" y="2565400"/>
            <a:ext cx="2941638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68775" y="488791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+ 0 + 0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68775" y="443071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 + 0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68775" y="3963988"/>
            <a:ext cx="29416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68775" y="3506788"/>
            <a:ext cx="29416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68775" y="3022600"/>
            <a:ext cx="2941638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68775" y="2565400"/>
            <a:ext cx="2941638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71950" y="540226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2950" y="2114550"/>
            <a:ext cx="857250" cy="369888"/>
          </a:xfrm>
          <a:prstGeom prst="rect">
            <a:avLst/>
          </a:prstGeom>
          <a:noFill/>
          <a:ln w="25400">
            <a:noFill/>
          </a:ln>
        </p:spPr>
        <p:txBody>
          <a:bodyPr wrap="none"/>
          <a:lstStyle/>
          <a:p>
            <a:pPr>
              <a:defRPr/>
            </a:pPr>
            <a:r>
              <a:rPr lang="en-CA" dirty="0">
                <a:latin typeface="+mn-lt"/>
                <a:cs typeface="Courier New" pitchFamily="49" charset="0"/>
              </a:rPr>
              <a:t>last in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500" y="2114550"/>
            <a:ext cx="857250" cy="369888"/>
          </a:xfrm>
          <a:prstGeom prst="rect">
            <a:avLst/>
          </a:prstGeom>
          <a:noFill/>
          <a:ln w="25400">
            <a:noFill/>
          </a:ln>
        </p:spPr>
        <p:txBody>
          <a:bodyPr wrap="none"/>
          <a:lstStyle/>
          <a:p>
            <a:pPr>
              <a:defRPr/>
            </a:pPr>
            <a:r>
              <a:rPr lang="en-CA" dirty="0">
                <a:latin typeface="+mn-lt"/>
                <a:cs typeface="Courier New" pitchFamily="49" charset="0"/>
              </a:rPr>
              <a:t>first out</a:t>
            </a:r>
            <a:endParaRPr lang="en-US" dirty="0"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5" grpId="0"/>
      <p:bldP spid="16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Call Tree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575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576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32004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02920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864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43700" y="320040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 rot="16200000" flipH="1">
            <a:off x="3356769" y="2613819"/>
            <a:ext cx="601662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2"/>
            <a:endCxn id="14" idx="0"/>
          </p:cNvCxnSpPr>
          <p:nvPr/>
        </p:nvCxnSpPr>
        <p:spPr>
          <a:xfrm rot="5400000">
            <a:off x="352821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2"/>
            <a:endCxn id="15" idx="0"/>
          </p:cNvCxnSpPr>
          <p:nvPr/>
        </p:nvCxnSpPr>
        <p:spPr>
          <a:xfrm rot="16200000" flipH="1">
            <a:off x="39282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 rot="16200000" flipH="1">
            <a:off x="5256212" y="1171576"/>
            <a:ext cx="460375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  <a:endCxn id="17" idx="0"/>
          </p:cNvCxnSpPr>
          <p:nvPr/>
        </p:nvCxnSpPr>
        <p:spPr>
          <a:xfrm rot="5400000">
            <a:off x="5857875" y="2657475"/>
            <a:ext cx="51435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2"/>
            <a:endCxn id="20" idx="0"/>
          </p:cNvCxnSpPr>
          <p:nvPr/>
        </p:nvCxnSpPr>
        <p:spPr>
          <a:xfrm rot="16200000" flipH="1">
            <a:off x="6486525" y="2600325"/>
            <a:ext cx="51435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7" idx="2"/>
            <a:endCxn id="18" idx="0"/>
          </p:cNvCxnSpPr>
          <p:nvPr/>
        </p:nvCxnSpPr>
        <p:spPr>
          <a:xfrm rot="5400000">
            <a:off x="5299869" y="3642519"/>
            <a:ext cx="60166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7" idx="2"/>
            <a:endCxn id="19" idx="0"/>
          </p:cNvCxnSpPr>
          <p:nvPr/>
        </p:nvCxnSpPr>
        <p:spPr>
          <a:xfrm rot="16200000" flipH="1">
            <a:off x="5728494" y="3671094"/>
            <a:ext cx="60166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Compute Powers of 10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write a recursive method that computes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6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for any integer value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recall: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 *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A2EEA-BBBC-4672-A644-1A4E29745B3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static double powerOf10(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if (n == 0) {</a:t>
            </a:r>
          </a:p>
          <a:p>
            <a:r>
              <a:rPr lang="en-US" dirty="0" smtClean="0"/>
              <a:t>    // base case</a:t>
            </a:r>
          </a:p>
          <a:p>
            <a:r>
              <a:rPr lang="en-US" dirty="0" smtClean="0"/>
              <a:t>    return 1.0;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 (n &gt; 0) {</a:t>
            </a:r>
          </a:p>
          <a:p>
            <a:r>
              <a:rPr lang="en-US" dirty="0" smtClean="0"/>
              <a:t>    // recursive call for positive n</a:t>
            </a:r>
          </a:p>
          <a:p>
            <a:r>
              <a:rPr lang="en-US" dirty="0" smtClean="0"/>
              <a:t>    return 10.0 * powerOf10(n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// recursive call for negative n</a:t>
            </a:r>
          </a:p>
          <a:p>
            <a:r>
              <a:rPr lang="en-US" dirty="0" smtClean="0"/>
              <a:t>    return 1.0 / powerOf10(-n);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Printing n of Something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want to implement a method that prints out n copies of a string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FA4D2-8694-49F4-BD80-E7F363993B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Different Solution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alternatively we can use the following algorithm: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if n == 0 done</a:t>
            </a:r>
            <a:r>
              <a:rPr lang="en-US" dirty="0" smtClean="0"/>
              <a:t>, otherwise</a:t>
            </a:r>
          </a:p>
          <a:p>
            <a:pPr marL="1063625" lvl="2" indent="-514350">
              <a:buFont typeface="+mj-lt"/>
              <a:buAutoNum type="romanUcPeriod"/>
              <a:defRPr/>
            </a:pPr>
            <a:r>
              <a:rPr lang="en-CA" dirty="0" smtClean="0"/>
              <a:t>print the string once</a:t>
            </a:r>
          </a:p>
          <a:p>
            <a:pPr marL="1063625" lvl="2" indent="-514350">
              <a:buFont typeface="+mj-lt"/>
              <a:buAutoNum type="romanUcPeriod"/>
              <a:defRPr/>
            </a:pPr>
            <a:r>
              <a:rPr lang="en-CA" dirty="0" smtClean="0"/>
              <a:t>print the string (n – 1) more times</a:t>
            </a:r>
          </a:p>
          <a:p>
            <a:pPr marL="514350" indent="-514350"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return;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(s, n - 1);   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method invokes itself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A6734-FE96-4959-8A61-A7F17BC96EC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calls itself is called a </a:t>
            </a:r>
            <a:r>
              <a:rPr lang="en-CA" i="1" dirty="0" smtClean="0"/>
              <a:t>recursive</a:t>
            </a:r>
            <a:r>
              <a:rPr lang="en-CA" dirty="0" smtClean="0"/>
              <a:t> method</a:t>
            </a:r>
          </a:p>
          <a:p>
            <a:pPr>
              <a:defRPr/>
            </a:pPr>
            <a:r>
              <a:rPr lang="en-CA" dirty="0" smtClean="0"/>
              <a:t>a recursive method solves a problem by repeatedly reducing the problem so that a base case can be reached</a:t>
            </a:r>
          </a:p>
          <a:p>
            <a:pPr>
              <a:defRPr/>
            </a:pPr>
            <a:endParaRPr lang="en-CA" dirty="0" smtClean="0"/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base case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9B6C9-0E27-4EAB-851F-17615844734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500" y="3886200"/>
            <a:ext cx="3448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number of times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the string is printed decreases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after each recursive call to </a:t>
            </a:r>
            <a:r>
              <a:rPr lang="en-CA" dirty="0" err="1">
                <a:solidFill>
                  <a:srgbClr val="FF0000"/>
                </a:solidFill>
                <a:latin typeface="+mn-lt"/>
              </a:rPr>
              <a:t>printIt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8884" y="5157210"/>
            <a:ext cx="28432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base case is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eventually reached.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Infinite 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the base case(s) is missing, or never reached, a recursive method will run forever (or until the computer runs out of resources)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// missing base case; infinite recursion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(s, n - 1);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1)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...........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4CA99-F20A-4404-8F38-C8AEE369D9C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Climbing a Flight of n Stairs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Java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/** 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 method to climb n stairs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*/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climb(n) 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n == 0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done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step up 1 stair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climb(n – 1);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Rabbits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F027-02B9-4ED5-BDF7-BD88635F68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8436" name="Group 22"/>
          <p:cNvGrpSpPr>
            <a:grpSpLocks/>
          </p:cNvGrpSpPr>
          <p:nvPr/>
        </p:nvGrpSpPr>
        <p:grpSpPr bwMode="auto">
          <a:xfrm>
            <a:off x="536575" y="1714500"/>
            <a:ext cx="1019175" cy="760413"/>
            <a:chOff x="1084724" y="1543050"/>
            <a:chExt cx="1020183" cy="760413"/>
          </a:xfrm>
        </p:grpSpPr>
        <p:pic>
          <p:nvPicPr>
            <p:cNvPr id="1848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8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6100" y="2668588"/>
            <a:ext cx="1019175" cy="760412"/>
            <a:chOff x="1084724" y="1543050"/>
            <a:chExt cx="1020183" cy="760413"/>
          </a:xfrm>
        </p:grpSpPr>
        <p:pic>
          <p:nvPicPr>
            <p:cNvPr id="1847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8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565275" y="2686050"/>
            <a:ext cx="1020763" cy="760413"/>
            <a:chOff x="1084724" y="1543050"/>
            <a:chExt cx="1020183" cy="760413"/>
          </a:xfrm>
        </p:grpSpPr>
        <p:pic>
          <p:nvPicPr>
            <p:cNvPr id="1847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54038" y="3679825"/>
            <a:ext cx="1020762" cy="760413"/>
            <a:chOff x="1084724" y="1543050"/>
            <a:chExt cx="1020183" cy="760413"/>
          </a:xfrm>
        </p:grpSpPr>
        <p:pic>
          <p:nvPicPr>
            <p:cNvPr id="1847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1574800" y="3697288"/>
            <a:ext cx="1019175" cy="760412"/>
            <a:chOff x="1084724" y="1543050"/>
            <a:chExt cx="1020183" cy="760413"/>
          </a:xfrm>
        </p:grpSpPr>
        <p:pic>
          <p:nvPicPr>
            <p:cNvPr id="1847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668588" y="3679825"/>
            <a:ext cx="1020762" cy="760413"/>
            <a:chOff x="1084724" y="1543050"/>
            <a:chExt cx="1020183" cy="760413"/>
          </a:xfrm>
        </p:grpSpPr>
        <p:pic>
          <p:nvPicPr>
            <p:cNvPr id="1847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3689350" y="3697288"/>
            <a:ext cx="1019175" cy="760412"/>
            <a:chOff x="1084724" y="1543050"/>
            <a:chExt cx="1020183" cy="760413"/>
          </a:xfrm>
        </p:grpSpPr>
        <p:pic>
          <p:nvPicPr>
            <p:cNvPr id="1846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554038" y="4743450"/>
            <a:ext cx="1020762" cy="760413"/>
            <a:chOff x="1084724" y="1543050"/>
            <a:chExt cx="1020183" cy="760413"/>
          </a:xfrm>
        </p:grpSpPr>
        <p:pic>
          <p:nvPicPr>
            <p:cNvPr id="1846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1574800" y="4760913"/>
            <a:ext cx="1019175" cy="760412"/>
            <a:chOff x="1084724" y="1543050"/>
            <a:chExt cx="1020183" cy="760413"/>
          </a:xfrm>
        </p:grpSpPr>
        <p:pic>
          <p:nvPicPr>
            <p:cNvPr id="1846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2668588" y="4743450"/>
            <a:ext cx="1020762" cy="760413"/>
            <a:chOff x="1084724" y="1543050"/>
            <a:chExt cx="1020183" cy="760413"/>
          </a:xfrm>
        </p:grpSpPr>
        <p:pic>
          <p:nvPicPr>
            <p:cNvPr id="1846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3689350" y="4760913"/>
            <a:ext cx="1019175" cy="760412"/>
            <a:chOff x="1084724" y="1543050"/>
            <a:chExt cx="1020183" cy="760413"/>
          </a:xfrm>
        </p:grpSpPr>
        <p:pic>
          <p:nvPicPr>
            <p:cNvPr id="1846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4725988" y="4765675"/>
            <a:ext cx="1020762" cy="760413"/>
            <a:chOff x="1084724" y="1543050"/>
            <a:chExt cx="1020183" cy="760413"/>
          </a:xfrm>
        </p:grpSpPr>
        <p:pic>
          <p:nvPicPr>
            <p:cNvPr id="1845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Group 56"/>
          <p:cNvGrpSpPr>
            <a:grpSpLocks/>
          </p:cNvGrpSpPr>
          <p:nvPr/>
        </p:nvGrpSpPr>
        <p:grpSpPr bwMode="auto">
          <a:xfrm>
            <a:off x="5746750" y="4783138"/>
            <a:ext cx="1019175" cy="760412"/>
            <a:chOff x="1084724" y="1543050"/>
            <a:chExt cx="1020183" cy="760413"/>
          </a:xfrm>
        </p:grpSpPr>
        <p:pic>
          <p:nvPicPr>
            <p:cNvPr id="1845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0" name="TextBox 59"/>
          <p:cNvSpPr txBox="1"/>
          <p:nvPr/>
        </p:nvSpPr>
        <p:spPr>
          <a:xfrm>
            <a:off x="1885950" y="1714500"/>
            <a:ext cx="17303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0: 1 pair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96088" y="1771650"/>
            <a:ext cx="1924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0 additional pairs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43200" y="2628900"/>
            <a:ext cx="20891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1: first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</a:t>
            </a:r>
            <a:endParaRPr lang="en-US" dirty="0"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48475" y="26860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43450" y="3600450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2: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48475" y="36004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57750" y="5618163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3: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8788" y="4686300"/>
            <a:ext cx="19113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2 additional pairs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Numbers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sequence of additional pairs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0, 1, 1, 2, 3, 5, 8, 13, ...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are called Fibonacci numbers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base cases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pPr>
              <a:defRPr/>
            </a:pPr>
            <a:r>
              <a:rPr lang="en-CA" dirty="0" smtClean="0"/>
              <a:t>recursive definition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F(n) = F(n – 1) +  F(n –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94B49-C2A8-4F40-8A8A-ADCFB8012EC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12655</TotalTime>
  <Words>963</Words>
  <Application>Microsoft Office PowerPoint</Application>
  <PresentationFormat>On-screen Show (4:3)</PresentationFormat>
  <Paragraphs>261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Announcements</vt:lpstr>
      <vt:lpstr>Recursion</vt:lpstr>
      <vt:lpstr>Printing n of Something</vt:lpstr>
      <vt:lpstr>A Different Solution</vt:lpstr>
      <vt:lpstr>Recursion</vt:lpstr>
      <vt:lpstr>Infinite Recursion</vt:lpstr>
      <vt:lpstr>Climbing a Flight of n Stairs</vt:lpstr>
      <vt:lpstr>Rabbits</vt:lpstr>
      <vt:lpstr>Fibonacci Numbers</vt:lpstr>
      <vt:lpstr>Recursive Methods &amp; Return Values</vt:lpstr>
      <vt:lpstr>Recursive Methods &amp; Return Values</vt:lpstr>
      <vt:lpstr>Recursive Methods &amp; Return Values</vt:lpstr>
      <vt:lpstr>PowerPoint Presentation</vt:lpstr>
      <vt:lpstr>Recursive Methods &amp; Return Values</vt:lpstr>
      <vt:lpstr>Recursive Methods &amp; Return Values</vt:lpstr>
      <vt:lpstr>PowerPoint Presentation</vt:lpstr>
      <vt:lpstr>PowerPoint Presentation</vt:lpstr>
      <vt:lpstr>countZeros Call Stack</vt:lpstr>
      <vt:lpstr>Fibonacci Call Tree</vt:lpstr>
      <vt:lpstr>Compute Powers of 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969</cp:revision>
  <dcterms:created xsi:type="dcterms:W3CDTF">2006-08-16T00:00:00Z</dcterms:created>
  <dcterms:modified xsi:type="dcterms:W3CDTF">2015-03-11T13:00:16Z</dcterms:modified>
</cp:coreProperties>
</file>