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7"/>
  </p:notesMasterIdLst>
  <p:sldIdLst>
    <p:sldId id="546" r:id="rId2"/>
    <p:sldId id="558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  <p:sldId id="569" r:id="rId14"/>
    <p:sldId id="570" r:id="rId15"/>
    <p:sldId id="571" r:id="rId16"/>
    <p:sldId id="572" r:id="rId17"/>
    <p:sldId id="573" r:id="rId18"/>
    <p:sldId id="581" r:id="rId19"/>
    <p:sldId id="574" r:id="rId20"/>
    <p:sldId id="575" r:id="rId21"/>
    <p:sldId id="576" r:id="rId22"/>
    <p:sldId id="577" r:id="rId23"/>
    <p:sldId id="578" r:id="rId24"/>
    <p:sldId id="579" r:id="rId25"/>
    <p:sldId id="5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7" autoAdjust="0"/>
  </p:normalViewPr>
  <p:slideViewPr>
    <p:cSldViewPr showGuides="1">
      <p:cViewPr varScale="1">
        <p:scale>
          <a:sx n="126" d="100"/>
          <a:sy n="126" d="100"/>
        </p:scale>
        <p:origin x="-1200" y="-102"/>
      </p:cViewPr>
      <p:guideLst>
        <p:guide orient="horz" pos="1180"/>
        <p:guide orient="horz" pos="1761"/>
        <p:guide orient="horz" pos="3031"/>
        <p:guide pos="8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34B23F-3052-4847-99D9-67ADA4A12118}" type="datetimeFigureOut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6B4768-52BA-4C8C-9E98-F4767286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A370901-C5ED-4F39-A230-CD876C270E47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752E-325E-46DB-B7AA-B3B94308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FC9-EB79-4FC3-93DE-2E682CB8F651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BDBD-CECF-4BA6-B408-16313324D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0BDB-0D4E-4F5B-80D3-5B7877B48A36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7462-C3DD-42D6-A922-7D2E1540C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1BF4F-AB72-4105-B2D3-A3FFD4CE7FDA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8239-9358-4449-AB2C-B790EBEBE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ll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4CCD-EADD-42A9-9E32-D8C6A0BEC81F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3D1B-99A2-4512-BF42-11168ACFC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84B6-1E32-4C42-80A2-EF41CC22C435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904F-CE7E-4DB5-B5FD-28B090FE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6AD8-996C-48B8-BF0A-C09818362F31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D626-1826-42A5-A572-D6D88E3B9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FB8E0-38C1-44C9-8413-CF68F50A540A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122D-4E21-4652-A45F-A4A3F67B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D146B-A0A3-4AC6-AFF5-3A70A8FCCF27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04325-AD96-4B46-A1B0-6031B19F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75C0-110E-49C6-8242-FEAFA92741EC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0F8C-9D23-4DF7-A6EC-8E3161A9E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8CCD-AFE2-41ED-B0DC-359FD34ECB36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729F-E513-47E9-8157-06406720E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4253-EAC9-4B04-8A61-10A749A988B6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D641-2094-4A3A-BA69-9DB9E059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95BA-FCBE-45B8-920D-309B5E2E18CF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1B95-3D2E-46A3-B9FA-7D603D48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E05D7-7CF4-4AF6-828A-03AB50079F5E}" type="datetime1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92BA47-C166-417E-8411-9B5C2ADEF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  <p:sldLayoutId id="214748427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</a:t>
            </a:r>
            <a:r>
              <a:rPr lang="en-US" dirty="0" smtClean="0"/>
              <a:t>5)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Dog equals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will assume that two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are equal if their size and energy are the same</a:t>
            </a:r>
          </a:p>
          <a:p>
            <a:pPr>
              <a:defRPr/>
            </a:pPr>
            <a:endParaRPr lang="en-CA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false;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Dog other = (Dog)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other.getSize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this.getEnergy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other.getEnergy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E4742-5A04-44E7-AA5B-E529DC4FA17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equals (version 1)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Mix instances are equal if their Dog </a:t>
            </a:r>
            <a:r>
              <a:rPr lang="en-CA" dirty="0" err="1" smtClean="0"/>
              <a:t>subobjects</a:t>
            </a:r>
            <a:r>
              <a:rPr lang="en-CA" dirty="0" smtClean="0"/>
              <a:t> are equal and they have the same breeds</a:t>
            </a:r>
            <a:endParaRPr lang="en-US" dirty="0" smtClean="0"/>
          </a:p>
          <a:p>
            <a:pPr>
              <a:defRPr/>
            </a:pPr>
            <a:endParaRPr lang="en-CA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 public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the hard way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false;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obj.getClass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Mix other = (Mix)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this.getSize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other.getSize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this.getEnergy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other.getEnergy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this.breeds.size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other.breeds.size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&amp;&amp;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this.breeds.containsAll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other.breeds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E9FA2-C208-4942-81DB-0CCE0D8C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50113" y="3887788"/>
            <a:ext cx="18938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subclass can call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public method of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the superclass</a:t>
            </a:r>
            <a:endParaRPr lang="en-US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equals (version 2)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Mix instances are equal if their Dog </a:t>
            </a:r>
            <a:r>
              <a:rPr lang="en-CA" dirty="0" err="1" smtClean="0"/>
              <a:t>subobjects</a:t>
            </a:r>
            <a:r>
              <a:rPr lang="en-CA" dirty="0" smtClean="0"/>
              <a:t> are equal and they have the same breeds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Dog equals already tests if two Dog instances are equal</a:t>
            </a:r>
          </a:p>
          <a:p>
            <a:pPr lvl="1">
              <a:defRPr/>
            </a:pPr>
            <a:r>
              <a:rPr lang="en-CA" dirty="0" smtClean="0"/>
              <a:t>Mix equals can call Dog equals to test if the Dog </a:t>
            </a:r>
            <a:r>
              <a:rPr lang="en-CA" dirty="0" err="1" smtClean="0"/>
              <a:t>subobjects</a:t>
            </a:r>
            <a:r>
              <a:rPr lang="en-CA" dirty="0" smtClean="0"/>
              <a:t> are equal, and then test if the breeds are equal</a:t>
            </a:r>
          </a:p>
          <a:p>
            <a:pPr>
              <a:defRPr/>
            </a:pPr>
            <a:r>
              <a:rPr lang="en-CA" dirty="0" smtClean="0"/>
              <a:t>also notice that Dog equals already checks that the Object argument is not null and that the classes are the same</a:t>
            </a:r>
          </a:p>
          <a:p>
            <a:pPr lvl="1">
              <a:defRPr/>
            </a:pPr>
            <a:r>
              <a:rPr lang="en-CA" dirty="0" smtClean="0"/>
              <a:t>Mix equals does not have to do these checks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65300-AA42-461C-A6AF-CD7EA97E8B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2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253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43900" cy="4937125"/>
          </a:xfrm>
        </p:spPr>
        <p:txBody>
          <a:bodyPr/>
          <a:lstStyle/>
          <a:p>
            <a:r>
              <a:rPr lang="en-CA" dirty="0" smtClean="0"/>
              <a:t>@Override public </a:t>
            </a:r>
            <a:r>
              <a:rPr lang="en-CA" dirty="0" err="1" smtClean="0"/>
              <a:t>boolean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FF0000"/>
                </a:solidFill>
              </a:rPr>
              <a:t>equals(Object </a:t>
            </a:r>
            <a:r>
              <a:rPr lang="en-CA" dirty="0" err="1" smtClean="0">
                <a:solidFill>
                  <a:srgbClr val="FF0000"/>
                </a:solidFill>
              </a:rPr>
              <a:t>obj</a:t>
            </a:r>
            <a:r>
              <a:rPr lang="en-CA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</a:t>
            </a:r>
            <a:r>
              <a:rPr lang="en-CA" dirty="0" err="1" smtClean="0"/>
              <a:t>boolean</a:t>
            </a:r>
            <a:r>
              <a:rPr lang="en-CA" dirty="0" smtClean="0"/>
              <a:t> </a:t>
            </a:r>
            <a:r>
              <a:rPr lang="en-CA" dirty="0" err="1" smtClean="0"/>
              <a:t>eq</a:t>
            </a:r>
            <a:r>
              <a:rPr lang="en-CA" dirty="0" smtClean="0"/>
              <a:t> = false;</a:t>
            </a:r>
          </a:p>
          <a:p>
            <a:r>
              <a:rPr lang="en-CA" dirty="0" smtClean="0"/>
              <a:t>  if(</a:t>
            </a:r>
            <a:r>
              <a:rPr lang="en-CA" dirty="0" err="1" smtClean="0">
                <a:solidFill>
                  <a:srgbClr val="00B0F0"/>
                </a:solidFill>
              </a:rPr>
              <a:t>super.equals</a:t>
            </a:r>
            <a:r>
              <a:rPr lang="en-CA" dirty="0" smtClean="0">
                <a:solidFill>
                  <a:srgbClr val="00B0F0"/>
                </a:solidFill>
              </a:rPr>
              <a:t>(</a:t>
            </a:r>
            <a:r>
              <a:rPr lang="en-CA" dirty="0" err="1" smtClean="0">
                <a:solidFill>
                  <a:srgbClr val="00B0F0"/>
                </a:solidFill>
              </a:rPr>
              <a:t>obj</a:t>
            </a:r>
            <a:r>
              <a:rPr lang="en-CA" dirty="0" smtClean="0">
                <a:solidFill>
                  <a:srgbClr val="00B0F0"/>
                </a:solidFill>
              </a:rPr>
              <a:t>)</a:t>
            </a:r>
            <a:r>
              <a:rPr lang="en-CA" dirty="0" smtClean="0"/>
              <a:t>)</a:t>
            </a:r>
          </a:p>
          <a:p>
            <a:r>
              <a:rPr lang="en-CA" dirty="0" smtClean="0"/>
              <a:t>  { </a:t>
            </a:r>
            <a:r>
              <a:rPr lang="en-CA" dirty="0" smtClean="0">
                <a:solidFill>
                  <a:srgbClr val="0070C0"/>
                </a:solidFill>
              </a:rPr>
              <a:t>// the Dog </a:t>
            </a:r>
            <a:r>
              <a:rPr lang="en-CA" dirty="0" err="1" smtClean="0">
                <a:solidFill>
                  <a:srgbClr val="0070C0"/>
                </a:solidFill>
              </a:rPr>
              <a:t>subobjects</a:t>
            </a:r>
            <a:r>
              <a:rPr lang="en-CA" dirty="0" smtClean="0">
                <a:solidFill>
                  <a:srgbClr val="0070C0"/>
                </a:solidFill>
              </a:rPr>
              <a:t> are equal</a:t>
            </a:r>
          </a:p>
          <a:p>
            <a:r>
              <a:rPr lang="en-CA" dirty="0" smtClean="0">
                <a:solidFill>
                  <a:srgbClr val="0070C0"/>
                </a:solidFill>
              </a:rPr>
              <a:t>    </a:t>
            </a:r>
            <a:r>
              <a:rPr lang="en-CA" dirty="0" smtClean="0"/>
              <a:t>Mix other = (Mix) </a:t>
            </a:r>
            <a:r>
              <a:rPr lang="en-CA" dirty="0" err="1" smtClean="0"/>
              <a:t>obj</a:t>
            </a:r>
            <a:r>
              <a:rPr lang="en-CA" dirty="0" smtClean="0"/>
              <a:t>;</a:t>
            </a:r>
            <a:endParaRPr lang="en-CA" dirty="0" smtClean="0">
              <a:solidFill>
                <a:srgbClr val="0070C0"/>
              </a:solidFill>
            </a:endParaRPr>
          </a:p>
          <a:p>
            <a:r>
              <a:rPr lang="en-CA" dirty="0" smtClean="0"/>
              <a:t>    </a:t>
            </a:r>
            <a:r>
              <a:rPr lang="en-CA" dirty="0" err="1" smtClean="0"/>
              <a:t>eq</a:t>
            </a:r>
            <a:r>
              <a:rPr lang="en-CA" dirty="0" smtClean="0"/>
              <a:t> = </a:t>
            </a:r>
            <a:r>
              <a:rPr lang="en-CA" dirty="0" err="1" smtClean="0"/>
              <a:t>this.breeds.size</a:t>
            </a:r>
            <a:r>
              <a:rPr lang="en-CA" dirty="0" smtClean="0"/>
              <a:t>() == </a:t>
            </a:r>
            <a:r>
              <a:rPr lang="en-CA" dirty="0" err="1" smtClean="0"/>
              <a:t>other.breeds.size</a:t>
            </a:r>
            <a:r>
              <a:rPr lang="en-CA" dirty="0" smtClean="0"/>
              <a:t>() &amp;&amp;</a:t>
            </a:r>
          </a:p>
          <a:p>
            <a:r>
              <a:rPr lang="en-CA" dirty="0" smtClean="0"/>
              <a:t>         </a:t>
            </a:r>
            <a:r>
              <a:rPr lang="en-CA" dirty="0" err="1" smtClean="0"/>
              <a:t>this.breeds.containsAll</a:t>
            </a:r>
            <a:r>
              <a:rPr lang="en-CA" dirty="0" smtClean="0"/>
              <a:t>(</a:t>
            </a:r>
            <a:r>
              <a:rPr lang="en-CA" dirty="0" err="1" smtClean="0"/>
              <a:t>other.breeds</a:t>
            </a:r>
            <a:r>
              <a:rPr lang="en-CA" dirty="0" smtClean="0"/>
              <a:t>);</a:t>
            </a:r>
          </a:p>
          <a:p>
            <a:r>
              <a:rPr lang="en-CA" dirty="0" smtClean="0"/>
              <a:t>  }</a:t>
            </a:r>
          </a:p>
          <a:p>
            <a:r>
              <a:rPr lang="en-CA" dirty="0" smtClean="0"/>
              <a:t>  return </a:t>
            </a:r>
            <a:r>
              <a:rPr lang="en-CA" dirty="0" err="1" smtClean="0"/>
              <a:t>eq</a:t>
            </a:r>
            <a:r>
              <a:rPr lang="en-CA" dirty="0" smtClean="0"/>
              <a:t>;</a:t>
            </a:r>
          </a:p>
          <a:p>
            <a:r>
              <a:rPr lang="en-CA" dirty="0" smtClean="0"/>
              <a:t>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16462-9C8F-4D95-A2F7-92B7CE5B8F6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71900" y="1714500"/>
            <a:ext cx="486652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subclass method that overrides a superclass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method </a:t>
            </a:r>
            <a:r>
              <a:rPr lang="en-CA" dirty="0">
                <a:latin typeface="+mn-lt"/>
                <a:cs typeface="Courier New" pitchFamily="49" charset="0"/>
              </a:rPr>
              <a:t>can call the</a:t>
            </a:r>
            <a:r>
              <a:rPr lang="en-CA" dirty="0">
                <a:solidFill>
                  <a:srgbClr val="FF0000"/>
                </a:solidFill>
                <a:latin typeface="+mn-lt"/>
                <a:cs typeface="Courier New" pitchFamily="49" charset="0"/>
              </a:rPr>
              <a:t> </a:t>
            </a:r>
            <a:r>
              <a:rPr lang="en-CA" dirty="0" smtClean="0">
                <a:solidFill>
                  <a:srgbClr val="00B0F0"/>
                </a:solidFill>
                <a:latin typeface="+mn-lt"/>
                <a:cs typeface="Courier New" pitchFamily="49" charset="0"/>
              </a:rPr>
              <a:t>original </a:t>
            </a:r>
            <a:r>
              <a:rPr lang="en-CA" dirty="0">
                <a:solidFill>
                  <a:srgbClr val="00B0F0"/>
                </a:solidFill>
                <a:latin typeface="+mn-lt"/>
                <a:cs typeface="Courier New" pitchFamily="49" charset="0"/>
              </a:rPr>
              <a:t>superclass method</a:t>
            </a:r>
            <a:endParaRPr lang="en-US" dirty="0">
              <a:solidFill>
                <a:srgbClr val="00B0F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Dog toString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mtClean="0"/>
          </a:p>
          <a:p>
            <a:endParaRPr lang="en-CA" smtClean="0"/>
          </a:p>
          <a:p>
            <a:r>
              <a:rPr lang="en-CA" smtClean="0"/>
              <a:t>@Override public String toString()</a:t>
            </a:r>
          </a:p>
          <a:p>
            <a:r>
              <a:rPr lang="en-CA" smtClean="0"/>
              <a:t>{</a:t>
            </a:r>
          </a:p>
          <a:p>
            <a:r>
              <a:rPr lang="en-CA" smtClean="0"/>
              <a:t>  String s = "size " + this.getSize() +</a:t>
            </a:r>
          </a:p>
          <a:p>
            <a:r>
              <a:rPr lang="en-CA" smtClean="0"/>
              <a:t>             "energy " + this.getEnergy();</a:t>
            </a:r>
          </a:p>
          <a:p>
            <a:r>
              <a:rPr lang="en-CA" smtClean="0"/>
              <a:t>  return s;</a:t>
            </a:r>
          </a:p>
          <a:p>
            <a:r>
              <a:rPr lang="en-CA" smtClean="0"/>
              <a:t>}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DD590-0F51-4A0C-B77C-0E53B2AC207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toString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@Override public String </a:t>
            </a:r>
            <a:r>
              <a:rPr lang="en-CA" dirty="0" err="1" smtClean="0"/>
              <a:t>toString</a:t>
            </a:r>
            <a:r>
              <a:rPr lang="en-CA" dirty="0" smtClean="0"/>
              <a:t>()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</a:t>
            </a:r>
            <a:r>
              <a:rPr lang="en-CA" dirty="0" err="1" smtClean="0"/>
              <a:t>StringBuffer</a:t>
            </a:r>
            <a:r>
              <a:rPr lang="en-CA" dirty="0" smtClean="0"/>
              <a:t> b = new </a:t>
            </a:r>
            <a:r>
              <a:rPr lang="en-CA" dirty="0" err="1" smtClean="0"/>
              <a:t>StringBuffer</a:t>
            </a:r>
            <a:r>
              <a:rPr lang="en-CA" dirty="0" smtClean="0"/>
              <a:t>();</a:t>
            </a:r>
          </a:p>
          <a:p>
            <a:r>
              <a:rPr lang="en-CA" dirty="0" smtClean="0"/>
              <a:t>  </a:t>
            </a:r>
            <a:r>
              <a:rPr lang="en-CA" dirty="0" err="1" smtClean="0"/>
              <a:t>b.append</a:t>
            </a:r>
            <a:r>
              <a:rPr lang="en-CA" dirty="0" smtClean="0"/>
              <a:t>(</a:t>
            </a:r>
            <a:r>
              <a:rPr lang="en-CA" dirty="0" err="1" smtClean="0">
                <a:solidFill>
                  <a:srgbClr val="00B0F0"/>
                </a:solidFill>
              </a:rPr>
              <a:t>super.toString</a:t>
            </a:r>
            <a:r>
              <a:rPr lang="en-CA" dirty="0" smtClean="0">
                <a:solidFill>
                  <a:srgbClr val="00B0F0"/>
                </a:solidFill>
              </a:rPr>
              <a:t>()</a:t>
            </a:r>
            <a:r>
              <a:rPr lang="en-CA" dirty="0" smtClean="0"/>
              <a:t>);</a:t>
            </a:r>
          </a:p>
          <a:p>
            <a:r>
              <a:rPr lang="en-CA" dirty="0" smtClean="0"/>
              <a:t>  </a:t>
            </a:r>
            <a:r>
              <a:rPr lang="en-CA" dirty="0" smtClean="0">
                <a:solidFill>
                  <a:srgbClr val="FF0000"/>
                </a:solidFill>
              </a:rPr>
              <a:t>for(String s : </a:t>
            </a:r>
            <a:r>
              <a:rPr lang="en-CA" dirty="0" err="1" smtClean="0">
                <a:solidFill>
                  <a:srgbClr val="FF0000"/>
                </a:solidFill>
              </a:rPr>
              <a:t>this.breeds</a:t>
            </a:r>
            <a:r>
              <a:rPr lang="en-CA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</a:t>
            </a:r>
            <a:r>
              <a:rPr lang="en-CA" dirty="0" err="1" smtClean="0">
                <a:solidFill>
                  <a:srgbClr val="FF0000"/>
                </a:solidFill>
              </a:rPr>
              <a:t>b.append</a:t>
            </a:r>
            <a:r>
              <a:rPr lang="en-CA" dirty="0" smtClean="0">
                <a:solidFill>
                  <a:srgbClr val="FF0000"/>
                </a:solidFill>
              </a:rPr>
              <a:t>(" " + s);</a:t>
            </a:r>
          </a:p>
          <a:p>
            <a:r>
              <a:rPr lang="en-CA" dirty="0" smtClean="0"/>
              <a:t>  </a:t>
            </a:r>
            <a:r>
              <a:rPr lang="en-CA" dirty="0" err="1" smtClean="0"/>
              <a:t>b.append</a:t>
            </a:r>
            <a:r>
              <a:rPr lang="en-CA" dirty="0" smtClean="0"/>
              <a:t>(" mix");</a:t>
            </a:r>
          </a:p>
          <a:p>
            <a:r>
              <a:rPr lang="en-CA" dirty="0" smtClean="0"/>
              <a:t>  return </a:t>
            </a:r>
            <a:r>
              <a:rPr lang="en-CA" dirty="0" err="1" smtClean="0"/>
              <a:t>b.toString</a:t>
            </a:r>
            <a:r>
              <a:rPr lang="en-CA" dirty="0" smtClean="0"/>
              <a:t>();</a:t>
            </a:r>
          </a:p>
          <a:p>
            <a:r>
              <a:rPr lang="en-CA" dirty="0" smtClean="0"/>
              <a:t>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4CC58-B041-4DAD-85DF-A84AF5A310E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63284" y="3140965"/>
            <a:ext cx="27608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B0F0"/>
                </a:solidFill>
                <a:latin typeface="+mn-lt"/>
                <a:cs typeface="Courier New" pitchFamily="49" charset="0"/>
              </a:rPr>
              <a:t>size and energy of the dog</a:t>
            </a:r>
            <a:endParaRPr lang="en-US" dirty="0">
              <a:solidFill>
                <a:srgbClr val="00B0F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3284" y="3774642"/>
            <a:ext cx="190334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breeds of the mix</a:t>
            </a:r>
            <a:endParaRPr lang="en-US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Dog hashCode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// similar to code generated by Eclipse</a:t>
            </a:r>
          </a:p>
          <a:p>
            <a:r>
              <a:rPr lang="en-CA" dirty="0" smtClean="0"/>
              <a:t>@Override public </a:t>
            </a:r>
            <a:r>
              <a:rPr lang="en-CA" dirty="0" err="1" smtClean="0"/>
              <a:t>int</a:t>
            </a:r>
            <a:r>
              <a:rPr lang="en-CA" dirty="0" smtClean="0"/>
              <a:t> </a:t>
            </a:r>
            <a:r>
              <a:rPr lang="en-CA" dirty="0" err="1" smtClean="0"/>
              <a:t>hashCode</a:t>
            </a:r>
            <a:r>
              <a:rPr lang="en-CA" dirty="0" smtClean="0"/>
              <a:t>()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</a:t>
            </a:r>
            <a:r>
              <a:rPr lang="en-US" dirty="0" smtClean="0"/>
              <a:t>final </a:t>
            </a:r>
            <a:r>
              <a:rPr lang="en-US" dirty="0" err="1" smtClean="0"/>
              <a:t>int</a:t>
            </a:r>
            <a:r>
              <a:rPr lang="en-US" dirty="0" smtClean="0"/>
              <a:t> prime = 31;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result = 1;</a:t>
            </a:r>
          </a:p>
          <a:p>
            <a:r>
              <a:rPr lang="en-US" dirty="0" smtClean="0"/>
              <a:t>  result = prime * result + </a:t>
            </a:r>
            <a:r>
              <a:rPr lang="en-US" dirty="0" err="1" smtClean="0">
                <a:solidFill>
                  <a:srgbClr val="00B0F0"/>
                </a:solidFill>
              </a:rPr>
              <a:t>this.getEnergy</a:t>
            </a:r>
            <a:r>
              <a:rPr lang="en-US" dirty="0" smtClean="0">
                <a:solidFill>
                  <a:srgbClr val="00B0F0"/>
                </a:solidFill>
              </a:rPr>
              <a:t>()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result = prime * result + </a:t>
            </a:r>
            <a:r>
              <a:rPr lang="en-US" dirty="0" err="1" smtClean="0">
                <a:solidFill>
                  <a:srgbClr val="00B0F0"/>
                </a:solidFill>
              </a:rPr>
              <a:t>this.getSize</a:t>
            </a:r>
            <a:r>
              <a:rPr lang="en-US" dirty="0" smtClean="0">
                <a:solidFill>
                  <a:srgbClr val="00B0F0"/>
                </a:solidFill>
              </a:rPr>
              <a:t>()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return result;</a:t>
            </a:r>
          </a:p>
          <a:p>
            <a:r>
              <a:rPr lang="en-CA" dirty="0" smtClean="0"/>
              <a:t>}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D6B012-D61B-4836-AE21-AB071E727C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703459" y="2910537"/>
            <a:ext cx="2168927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use </a:t>
            </a:r>
            <a:r>
              <a:rPr lang="en-US" dirty="0" err="1" smtClean="0">
                <a:solidFill>
                  <a:srgbClr val="00B0F0"/>
                </a:solidFill>
                <a:latin typeface="+mn-lt"/>
              </a:rPr>
              <a:t>this.energy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and</a:t>
            </a:r>
            <a:br>
              <a:rPr lang="en-US" dirty="0" smtClean="0">
                <a:solidFill>
                  <a:srgbClr val="00B0F0"/>
                </a:solidFill>
                <a:latin typeface="+mn-lt"/>
              </a:rPr>
            </a:br>
            <a:r>
              <a:rPr lang="en-US" dirty="0" err="1" smtClean="0">
                <a:solidFill>
                  <a:srgbClr val="00B0F0"/>
                </a:solidFill>
                <a:latin typeface="+mn-lt"/>
              </a:rPr>
              <a:t>this.size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to compute</a:t>
            </a:r>
            <a:br>
              <a:rPr lang="en-US" dirty="0" smtClean="0">
                <a:solidFill>
                  <a:srgbClr val="00B0F0"/>
                </a:solidFill>
                <a:latin typeface="+mn-lt"/>
              </a:rPr>
            </a:br>
            <a:r>
              <a:rPr lang="en-US" dirty="0" smtClean="0">
                <a:solidFill>
                  <a:srgbClr val="00B0F0"/>
                </a:solidFill>
                <a:latin typeface="+mn-lt"/>
              </a:rPr>
              <a:t>the hash code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117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Mix hashCode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// similar to code generated by Eclipse</a:t>
            </a:r>
          </a:p>
          <a:p>
            <a:r>
              <a:rPr lang="en-CA" dirty="0" smtClean="0"/>
              <a:t>@Override public </a:t>
            </a:r>
            <a:r>
              <a:rPr lang="en-CA" dirty="0" err="1" smtClean="0"/>
              <a:t>int</a:t>
            </a:r>
            <a:r>
              <a:rPr lang="en-CA" dirty="0" smtClean="0"/>
              <a:t> </a:t>
            </a:r>
            <a:r>
              <a:rPr lang="en-CA" dirty="0" err="1" smtClean="0"/>
              <a:t>hashCode</a:t>
            </a:r>
            <a:r>
              <a:rPr lang="en-CA" dirty="0" smtClean="0"/>
              <a:t>()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</a:t>
            </a:r>
            <a:r>
              <a:rPr lang="en-US" dirty="0" smtClean="0"/>
              <a:t>final </a:t>
            </a:r>
            <a:r>
              <a:rPr lang="en-US" dirty="0" err="1" smtClean="0"/>
              <a:t>int</a:t>
            </a:r>
            <a:r>
              <a:rPr lang="en-US" dirty="0" smtClean="0"/>
              <a:t> prime = 31;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result = </a:t>
            </a:r>
            <a:r>
              <a:rPr lang="en-US" dirty="0" err="1" smtClean="0">
                <a:solidFill>
                  <a:srgbClr val="00B0F0"/>
                </a:solidFill>
              </a:rPr>
              <a:t>super.hashCode</a:t>
            </a:r>
            <a:r>
              <a:rPr lang="en-US" dirty="0" smtClean="0">
                <a:solidFill>
                  <a:srgbClr val="00B0F0"/>
                </a:solidFill>
              </a:rPr>
              <a:t>()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result = prime * result + </a:t>
            </a:r>
            <a:r>
              <a:rPr lang="en-US" dirty="0" err="1" smtClean="0">
                <a:solidFill>
                  <a:srgbClr val="FF0000"/>
                </a:solidFill>
              </a:rPr>
              <a:t>this.breeds.hashCode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return result;</a:t>
            </a:r>
          </a:p>
          <a:p>
            <a:r>
              <a:rPr lang="en-CA" dirty="0" smtClean="0"/>
              <a:t>}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09DB0-FC62-48F8-B276-1BCF5523023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24140" y="2910537"/>
            <a:ext cx="2780954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use </a:t>
            </a:r>
            <a:r>
              <a:rPr lang="en-US" dirty="0" err="1" smtClean="0">
                <a:solidFill>
                  <a:srgbClr val="00B0F0"/>
                </a:solidFill>
                <a:latin typeface="+mn-lt"/>
              </a:rPr>
              <a:t>this.energy</a:t>
            </a:r>
            <a:r>
              <a:rPr lang="en-US" dirty="0">
                <a:solidFill>
                  <a:srgbClr val="00B0F0"/>
                </a:solidFill>
                <a:latin typeface="+mn-lt"/>
              </a:rPr>
              <a:t>,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00B0F0"/>
                </a:solidFill>
                <a:latin typeface="+mn-lt"/>
              </a:rPr>
            </a:br>
            <a:r>
              <a:rPr lang="en-US" dirty="0" err="1" smtClean="0">
                <a:solidFill>
                  <a:srgbClr val="00B0F0"/>
                </a:solidFill>
                <a:latin typeface="+mn-lt"/>
              </a:rPr>
              <a:t>this.size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and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this.breeds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00B0F0"/>
                </a:solidFill>
                <a:latin typeface="+mn-lt"/>
              </a:rPr>
              <a:t> to compute the hash code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23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21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Review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Inheritance models the ______ relationship between classes.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Dog is a ______ of Object.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Dog is a ______ of Mix.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Can a Dog instance do everything a Mix instance can?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Can a Mix instance do everything a Dog instance can?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a Dog instance substitutable for a Mix instance?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a Mix instance substitutable for a Dog instance?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CE086-87F6-4AFC-9B2D-11311D171E3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a significant difference between calling a static method and calling a non-static method when dealing with inheritance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therefore, you cannot override a static </a:t>
            </a:r>
            <a:r>
              <a:rPr lang="en-CA" dirty="0" smtClean="0"/>
              <a:t>method</a:t>
            </a:r>
          </a:p>
          <a:p>
            <a:pPr lvl="1">
              <a:defRPr/>
            </a:pPr>
            <a:r>
              <a:rPr lang="en-CA" dirty="0" smtClean="0"/>
              <a:t>if you use a variable name instead of the class name to invoke the static method, you get the method that belongs to the declared type of the 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E11D8-F4F3-4A6E-B9CE-FC5250FE37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9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Can a subclass use the private fields of its superclass?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Can a subclass use the private methods of its superclass?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Suppose you have a class X that you do not want anyone to extend. How do you enforce this?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Suppose you have an immutable class X. Someone extends X to make it mutable. Is this legal?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What do you need to do to enforce immutability?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26FDC-A029-4C82-8FAA-6157FEA1FC8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5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  <a:defRPr/>
            </a:pPr>
            <a:r>
              <a:rPr lang="en-CA" dirty="0" smtClean="0"/>
              <a:t>Suppose you have a class Y that extends X.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Does each Y instance have a X instance inside of it?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How do you construct the X </a:t>
            </a:r>
            <a:r>
              <a:rPr lang="en-CA" dirty="0" err="1" smtClean="0"/>
              <a:t>subobject</a:t>
            </a:r>
            <a:r>
              <a:rPr lang="en-CA" dirty="0" smtClean="0"/>
              <a:t> inside of the Y instance?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What syntax is used to call the superclass constructor?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What is constructed first–the X </a:t>
            </a:r>
            <a:r>
              <a:rPr lang="en-CA" dirty="0" err="1" smtClean="0"/>
              <a:t>subobject</a:t>
            </a:r>
            <a:r>
              <a:rPr lang="en-CA" dirty="0" smtClean="0"/>
              <a:t> or the Y object?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Suppose Y introduces a brand new method that needs to call a public method in X named </a:t>
            </a:r>
            <a:r>
              <a:rPr lang="en-CA" dirty="0" err="1" smtClean="0"/>
              <a:t>xMethod</a:t>
            </a:r>
            <a:r>
              <a:rPr lang="en-CA" dirty="0" smtClean="0"/>
              <a:t>. How does the new Y method call </a:t>
            </a:r>
            <a:r>
              <a:rPr lang="en-CA" dirty="0" err="1" smtClean="0"/>
              <a:t>xMethod</a:t>
            </a:r>
            <a:r>
              <a:rPr lang="en-CA" dirty="0" smtClean="0"/>
              <a:t>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Suppose Y overrides a public method in X named </a:t>
            </a:r>
            <a:r>
              <a:rPr lang="en-CA" dirty="0" err="1" smtClean="0"/>
              <a:t>xMethod</a:t>
            </a:r>
            <a:r>
              <a:rPr lang="en-CA" dirty="0" smtClean="0"/>
              <a:t>. How does the overriding Y method call </a:t>
            </a:r>
            <a:r>
              <a:rPr lang="en-CA" dirty="0" err="1" smtClean="0"/>
              <a:t>xMethod</a:t>
            </a:r>
            <a:r>
              <a:rPr lang="en-CA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FE09A-71F5-4447-AAF3-BA2E47F740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  <a:defRPr/>
            </a:pPr>
            <a:r>
              <a:rPr lang="en-CA" dirty="0" smtClean="0"/>
              <a:t>Suppose you have a class Y that extends X.</a:t>
            </a:r>
            <a:r>
              <a:rPr lang="en-US" dirty="0" smtClean="0"/>
              <a:t> X has a method with the following precondition: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</a:t>
            </a:r>
            <a:r>
              <a:rPr lang="en-CA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 overrides the method which of the following are acceptable preconditions for the overriding method:</a:t>
            </a:r>
          </a:p>
          <a:p>
            <a:pPr marL="788988" lvl="1" indent="-514350">
              <a:buFont typeface="+mj-lt"/>
              <a:buAutoNum type="alphaLcPeriod"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odd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 and must be less than 100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10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29E3A-4F3D-47E6-84F2-24DB11422C0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  <a:defRPr/>
            </a:pPr>
            <a:r>
              <a:rPr lang="en-CA" dirty="0" smtClean="0"/>
              <a:t>Suppose you have a class Y that extends X.</a:t>
            </a:r>
            <a:r>
              <a:rPr lang="en-US" dirty="0" smtClean="0"/>
              <a:t> X has a method with the following </a:t>
            </a:r>
            <a:r>
              <a:rPr lang="en-US" dirty="0" err="1" smtClean="0"/>
              <a:t>postcondition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String of length 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 overrides the method which of the following are acceptable </a:t>
            </a:r>
            <a:r>
              <a:rPr lang="en-US" dirty="0" err="1" smtClean="0"/>
              <a:t>postconditions</a:t>
            </a:r>
            <a:r>
              <a:rPr lang="en-US" dirty="0" smtClean="0"/>
              <a:t> for the overriding method:</a:t>
            </a:r>
          </a:p>
          <a:p>
            <a:pPr marL="788988" lvl="1" indent="-514350">
              <a:buFont typeface="+mj-lt"/>
              <a:buAutoNum type="alphaLcPeriod"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String of length 9 or 10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The String "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weimaraner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The same String returned by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random String of length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0BCD4-912D-4590-9F58-4ECB89C3D3D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3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5"/>
              <a:defRPr/>
            </a:pPr>
            <a:r>
              <a:rPr lang="en-CA" dirty="0" smtClean="0"/>
              <a:t>Suppose Dog </a:t>
            </a:r>
            <a:r>
              <a:rPr lang="en-CA" dirty="0" err="1" smtClean="0"/>
              <a:t>toString</a:t>
            </a:r>
            <a:r>
              <a:rPr lang="en-CA" dirty="0" smtClean="0"/>
              <a:t> has the following </a:t>
            </a:r>
            <a:r>
              <a:rPr lang="en-CA" dirty="0" err="1" smtClean="0"/>
              <a:t>Javadoc</a:t>
            </a:r>
            <a:r>
              <a:rPr lang="en-CA" dirty="0" smtClean="0"/>
              <a:t>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/*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Returns a string representation of a dog.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The string is the size of the dog followed by a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a space followed by the energy.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@return The string representation of the dog.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*/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dirty="0" smtClean="0"/>
              <a:t>	Does this affect subclasses of Dog?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A4BC-980C-41B9-9DD4-29E802448C9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Inheritance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inheritance allows you to create subclasses that are substitutable for their ancestors</a:t>
            </a:r>
          </a:p>
          <a:p>
            <a:pPr lvl="1"/>
            <a:r>
              <a:rPr lang="en-CA" dirty="0" smtClean="0"/>
              <a:t>inheritance interacts with preconditions, </a:t>
            </a:r>
            <a:r>
              <a:rPr lang="en-CA" dirty="0" err="1" smtClean="0"/>
              <a:t>postconditions</a:t>
            </a:r>
            <a:r>
              <a:rPr lang="en-CA" dirty="0" smtClean="0"/>
              <a:t>, and exception throwing</a:t>
            </a:r>
          </a:p>
          <a:p>
            <a:r>
              <a:rPr lang="en-CA" dirty="0" smtClean="0"/>
              <a:t>subclasses</a:t>
            </a:r>
            <a:endParaRPr lang="en-CA" dirty="0"/>
          </a:p>
          <a:p>
            <a:pPr lvl="1"/>
            <a:r>
              <a:rPr lang="en-CA" dirty="0" smtClean="0"/>
              <a:t>inherit all non-private features</a:t>
            </a:r>
          </a:p>
          <a:p>
            <a:pPr lvl="1"/>
            <a:r>
              <a:rPr lang="en-CA" dirty="0" smtClean="0"/>
              <a:t>can add new features</a:t>
            </a:r>
          </a:p>
          <a:p>
            <a:pPr lvl="1"/>
            <a:r>
              <a:rPr lang="en-CA" dirty="0" smtClean="0"/>
              <a:t>can change the behaviour of non-final methods by </a:t>
            </a:r>
            <a:r>
              <a:rPr lang="en-CA" i="1" dirty="0" smtClean="0"/>
              <a:t>overriding</a:t>
            </a:r>
            <a:r>
              <a:rPr lang="en-CA" dirty="0" smtClean="0"/>
              <a:t> the parent method</a:t>
            </a:r>
          </a:p>
          <a:p>
            <a:pPr lvl="1"/>
            <a:r>
              <a:rPr lang="en-CA" dirty="0" smtClean="0"/>
              <a:t>contain an instance of the superclass</a:t>
            </a:r>
          </a:p>
          <a:p>
            <a:pPr lvl="2"/>
            <a:r>
              <a:rPr lang="en-CA" dirty="0" smtClean="0"/>
              <a:t>subclasses must construct the instance via a superclass constructor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F24D-CBF9-4C1A-81E4-68A6F533A7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6048735"/>
          </a:xfrm>
        </p:spPr>
        <p:txBody>
          <a:bodyPr>
            <a:normAutofit fontScale="92500" lnSpcReduction="10000"/>
          </a:bodyPr>
          <a:lstStyle/>
          <a:p>
            <a:endParaRPr lang="en-CA" sz="1600" dirty="0" smtClean="0"/>
          </a:p>
          <a:p>
            <a:r>
              <a:rPr lang="en-CA" sz="1600" dirty="0" smtClean="0"/>
              <a:t>public abstract class Dog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Dog.numCreated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CA" sz="1600" dirty="0" smtClean="0"/>
          </a:p>
          <a:p>
            <a:r>
              <a:rPr lang="en-CA" sz="1600" dirty="0" smtClean="0"/>
              <a:t>public class Mix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numMixCreated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Mix.numMixCreated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public class </a:t>
            </a:r>
            <a:r>
              <a:rPr lang="en-US" sz="1600" dirty="0" err="1" smtClean="0"/>
              <a:t>Komondor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  private static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numKomondorCreated</a:t>
            </a:r>
            <a:r>
              <a:rPr lang="en-US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Komondor.numKomondorCreated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2175" y="3025751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75" y="4984389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35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3EA23-4715-409E-81C3-4FC314B30E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/>
              <a:t>public class </a:t>
            </a:r>
            <a:r>
              <a:rPr lang="en-CA" sz="1800" dirty="0" err="1" smtClean="0"/>
              <a:t>WrongCount</a:t>
            </a:r>
            <a:r>
              <a:rPr lang="en-CA" sz="1800" dirty="0" smtClean="0"/>
              <a:t> {</a:t>
            </a:r>
          </a:p>
          <a:p>
            <a:pPr>
              <a:defRPr/>
            </a:pPr>
            <a:r>
              <a:rPr lang="en-CA" sz="1800" dirty="0" smtClean="0"/>
              <a:t>  public static void main(String[] </a:t>
            </a:r>
            <a:r>
              <a:rPr lang="en-CA" sz="1800" dirty="0" err="1" smtClean="0"/>
              <a:t>args</a:t>
            </a:r>
            <a:r>
              <a:rPr lang="en-CA" sz="1800" dirty="0" smtClean="0"/>
              <a:t>) {</a:t>
            </a:r>
          </a:p>
          <a:p>
            <a:pPr>
              <a:defRPr/>
            </a:pPr>
            <a:r>
              <a:rPr lang="en-CA" sz="1800" dirty="0" smtClean="0"/>
              <a:t>    Dog mutt = new Mix();</a:t>
            </a:r>
          </a:p>
          <a:p>
            <a:pPr>
              <a:defRPr/>
            </a:pPr>
            <a:r>
              <a:rPr lang="en-CA" sz="1800" dirty="0" smtClean="0"/>
              <a:t>    Dog shaggy = new </a:t>
            </a:r>
            <a:r>
              <a:rPr lang="en-CA" sz="1800" dirty="0" err="1" smtClean="0"/>
              <a:t>Komondor</a:t>
            </a:r>
            <a:r>
              <a:rPr lang="en-CA" sz="1800" dirty="0" smtClean="0"/>
              <a:t>();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mutt.getNumCreated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shaggy.getNumCreated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Mix.getNumCreated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Komondor.getNumCreated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}</a:t>
            </a:r>
          </a:p>
          <a:p>
            <a:pPr>
              <a:defRPr/>
            </a:pPr>
            <a:r>
              <a:rPr lang="en-CA" sz="1800" dirty="0" smtClean="0"/>
              <a:t>}</a:t>
            </a:r>
          </a:p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prints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09957" y="1965135"/>
            <a:ext cx="137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Dog version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9957" y="2334467"/>
            <a:ext cx="137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Dog version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9957" y="2680109"/>
            <a:ext cx="133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Mix version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17982" y="3059668"/>
            <a:ext cx="1261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Komondor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00B0F0"/>
                </a:solidFill>
                <a:latin typeface="+mn-lt"/>
              </a:rPr>
            </a:br>
            <a:r>
              <a:rPr lang="en-US" dirty="0" smtClean="0">
                <a:solidFill>
                  <a:srgbClr val="00B0F0"/>
                </a:solidFill>
                <a:latin typeface="+mn-lt"/>
              </a:rPr>
              <a:t>      version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843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What's Going On?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shaggy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C63D0-CBFD-4E41-83E7-827DEE283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Hiding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notice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Mix.getNumCreated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Komondor.getNumCreated</a:t>
            </a:r>
            <a:r>
              <a:rPr lang="en-CA" dirty="0" smtClean="0"/>
              <a:t> work as expected</a:t>
            </a:r>
          </a:p>
          <a:p>
            <a:pPr>
              <a:defRPr/>
            </a:pPr>
            <a:r>
              <a:rPr lang="en-CA" dirty="0" smtClean="0"/>
              <a:t>if a subclass declares a static method with the same name as a superclass static method, we say that the subclass static method hides the superclass static method</a:t>
            </a:r>
          </a:p>
          <a:p>
            <a:pPr lvl="1">
              <a:defRPr/>
            </a:pPr>
            <a:r>
              <a:rPr lang="en-CA" i="1" dirty="0" smtClean="0"/>
              <a:t>you cannot override a static method, you can only hide it</a:t>
            </a:r>
          </a:p>
          <a:p>
            <a:pPr lvl="1">
              <a:defRPr/>
            </a:pPr>
            <a:r>
              <a:rPr lang="en-CA" dirty="0" smtClean="0"/>
              <a:t>hiding static methods is considered bad form because it makes code hard to read and understand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4397-5A6D-4443-9EC1-5ACC552BD99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client code in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WrongCount</a:t>
            </a:r>
            <a:r>
              <a:rPr lang="en-CA" dirty="0" smtClean="0"/>
              <a:t> illustrates two cases of bad style, one by the client and one by the implementer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hierarchy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client should not have used an instance to call a static method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implementer should not have hidden the static method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5BD6D-761D-4632-9D87-FB5604AF6D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2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superclass methods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Other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methods in a subclass will often need or want to call methods in the immediate superclass</a:t>
            </a:r>
          </a:p>
          <a:p>
            <a:pPr lvl="1">
              <a:defRPr/>
            </a:pPr>
            <a:r>
              <a:rPr lang="en-CA" dirty="0" smtClean="0"/>
              <a:t>a new method in the subclass can call any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CA" dirty="0" smtClean="0"/>
              <a:t> method in the superclass without using any special syntax</a:t>
            </a:r>
          </a:p>
          <a:p>
            <a:pPr>
              <a:defRPr/>
            </a:pPr>
            <a:r>
              <a:rPr lang="en-CA" dirty="0" smtClean="0"/>
              <a:t>a subclass can override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CA" dirty="0" smtClean="0"/>
              <a:t> method in the superclass by declaring a method that has the same signature as the one in the superclass</a:t>
            </a:r>
          </a:p>
          <a:p>
            <a:pPr lvl="1">
              <a:defRPr/>
            </a:pPr>
            <a:r>
              <a:rPr lang="en-CA" dirty="0" smtClean="0"/>
              <a:t>a subclass method that overrides a superclass method can call the overridden superclass method using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super</a:t>
            </a:r>
            <a:r>
              <a:rPr lang="en-CA" dirty="0" smtClean="0"/>
              <a:t> keyword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3D049-B99E-44D5-AD14-FA39D22443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5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9943</TotalTime>
  <Words>1422</Words>
  <Application>Microsoft Office PowerPoint</Application>
  <PresentationFormat>On-screen Show (4:3)</PresentationFormat>
  <Paragraphs>247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Origin</vt:lpstr>
      <vt:lpstr>Inheritance (Part 5) </vt:lpstr>
      <vt:lpstr>Static Methods and Inheritance</vt:lpstr>
      <vt:lpstr>PowerPoint Presentation</vt:lpstr>
      <vt:lpstr>PowerPoint Presentation</vt:lpstr>
      <vt:lpstr>What's Going On?</vt:lpstr>
      <vt:lpstr>Hiding Methods</vt:lpstr>
      <vt:lpstr>PowerPoint Presentation</vt:lpstr>
      <vt:lpstr>Using superclass methods</vt:lpstr>
      <vt:lpstr>Other Methods</vt:lpstr>
      <vt:lpstr>Dog equals</vt:lpstr>
      <vt:lpstr>Mix equals (version 1)</vt:lpstr>
      <vt:lpstr>Mix equals (version 2)</vt:lpstr>
      <vt:lpstr>PowerPoint Presentation</vt:lpstr>
      <vt:lpstr>Dog toString</vt:lpstr>
      <vt:lpstr>Mix toString</vt:lpstr>
      <vt:lpstr>Dog hashCode</vt:lpstr>
      <vt:lpstr>Mix hashCode</vt:lpstr>
      <vt:lpstr>Review</vt:lpstr>
      <vt:lpstr>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Inheritance 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818</cp:revision>
  <dcterms:created xsi:type="dcterms:W3CDTF">2006-08-16T00:00:00Z</dcterms:created>
  <dcterms:modified xsi:type="dcterms:W3CDTF">2015-03-02T03:38:48Z</dcterms:modified>
</cp:coreProperties>
</file>