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3"/>
  </p:notesMasterIdLst>
  <p:sldIdLst>
    <p:sldId id="518" r:id="rId2"/>
    <p:sldId id="499" r:id="rId3"/>
    <p:sldId id="500" r:id="rId4"/>
    <p:sldId id="501" r:id="rId5"/>
    <p:sldId id="502" r:id="rId6"/>
    <p:sldId id="503" r:id="rId7"/>
    <p:sldId id="504" r:id="rId8"/>
    <p:sldId id="505" r:id="rId9"/>
    <p:sldId id="506" r:id="rId10"/>
    <p:sldId id="507" r:id="rId11"/>
    <p:sldId id="508" r:id="rId12"/>
    <p:sldId id="509" r:id="rId13"/>
    <p:sldId id="510" r:id="rId14"/>
    <p:sldId id="511" r:id="rId15"/>
    <p:sldId id="512" r:id="rId16"/>
    <p:sldId id="513" r:id="rId17"/>
    <p:sldId id="514" r:id="rId18"/>
    <p:sldId id="515" r:id="rId19"/>
    <p:sldId id="516" r:id="rId20"/>
    <p:sldId id="517" r:id="rId21"/>
    <p:sldId id="519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 showGuides="1">
      <p:cViewPr varScale="1">
        <p:scale>
          <a:sx n="132" d="100"/>
          <a:sy n="132" d="100"/>
        </p:scale>
        <p:origin x="-1020" y="-78"/>
      </p:cViewPr>
      <p:guideLst>
        <p:guide orient="horz" pos="1180"/>
        <p:guide orient="horz" pos="1761"/>
        <p:guide orient="horz" pos="3031"/>
        <p:guide pos="812"/>
        <p:guide pos="4622"/>
        <p:guide pos="19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1CC8B9B-8B31-486A-9D19-E28955B93EC0}" type="datetimeFigureOut">
              <a:rPr lang="en-US"/>
              <a:pPr>
                <a:defRPr/>
              </a:pPr>
              <a:t>2/24/2015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591FE5-8EA3-4D7C-B7D9-7756A5005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426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F5384A94-BC05-4111-B09D-4A490451E664}" type="datetime1">
              <a:rPr lang="en-US"/>
              <a:pPr>
                <a:defRPr/>
              </a:pPr>
              <a:t>2/24/2015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FE548-3253-4190-B78A-03808A8977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F1809-3C19-4939-8698-437B9C267D9D}" type="datetime1">
              <a:rPr lang="en-US"/>
              <a:pPr>
                <a:defRPr/>
              </a:pPr>
              <a:t>2/24/2015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79757-A4A1-4571-AA7B-E00DE9CD6F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E240E-F86F-4858-8FE4-58DD0F186AEC}" type="datetime1">
              <a:rPr lang="en-US"/>
              <a:pPr>
                <a:defRPr/>
              </a:pPr>
              <a:t>2/24/2015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078B2-3876-43A6-BC03-E14EF2FBD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FC025-03BE-41EE-85EF-A59688AD1FDF}" type="datetime1">
              <a:rPr lang="en-US"/>
              <a:pPr>
                <a:defRPr/>
              </a:pPr>
              <a:t>2/24/2015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22539-4751-49C3-98A3-48418B777A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A2D76-EABB-4BD3-96A7-5F642FE7A40B}" type="datetime1">
              <a:rPr lang="en-US"/>
              <a:pPr>
                <a:defRPr/>
              </a:pPr>
              <a:t>2/24/2015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CF445-CCBD-4631-B10E-4B0BA6771A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25CC3-5134-4719-88BD-C78E5EA2B168}" type="datetime1">
              <a:rPr lang="en-US"/>
              <a:pPr>
                <a:defRPr/>
              </a:pPr>
              <a:t>2/24/2015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563EF-7AB7-47B7-9F19-3E1960A71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5772B-F814-4005-B098-7946DBD03D8D}" type="datetime1">
              <a:rPr lang="en-US"/>
              <a:pPr>
                <a:defRPr/>
              </a:pPr>
              <a:t>2/24/2015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692E6-1BC1-479F-8D3F-2847173E2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88702-74D2-410A-B4A0-7E35A9E639EB}" type="datetime1">
              <a:rPr lang="en-US"/>
              <a:pPr>
                <a:defRPr/>
              </a:pPr>
              <a:t>2/24/2015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E5297-0D47-41E3-B6BF-5462C8A7D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1B175-DFB8-4C5D-B296-E63A3F58A3F2}" type="datetime1">
              <a:rPr lang="en-US"/>
              <a:pPr>
                <a:defRPr/>
              </a:pPr>
              <a:t>2/24/2015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9BF1B-7FE6-4253-B2FD-242A9BF3FB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1584E-9713-489E-9F0F-2CDF94C0D73E}" type="datetime1">
              <a:rPr lang="en-US"/>
              <a:pPr>
                <a:defRPr/>
              </a:pPr>
              <a:t>2/24/2015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0D7D2-6DB8-4DEA-A982-B6A53038A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66333-75CA-4686-9562-81EA1C8F7D01}" type="datetime1">
              <a:rPr lang="en-US"/>
              <a:pPr>
                <a:defRPr/>
              </a:pPr>
              <a:t>2/24/2015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146BE-B13E-4B9E-BED3-9DC922F39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8CF14-7AE4-4AB7-8727-E0BB481032C3}" type="datetime1">
              <a:rPr lang="en-US"/>
              <a:pPr>
                <a:defRPr/>
              </a:pPr>
              <a:t>2/24/2015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69682-377A-4771-8B46-B43487154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CE63BC-9E2F-47F5-8A4D-E931FF95DE06}" type="datetime1">
              <a:rPr lang="en-US"/>
              <a:pPr>
                <a:defRPr/>
              </a:pPr>
              <a:t>2/24/2015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5F0DA4-4F25-4358-A91C-79FEC97A2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9" r:id="rId1"/>
    <p:sldLayoutId id="2147484244" r:id="rId2"/>
    <p:sldLayoutId id="2147484245" r:id="rId3"/>
    <p:sldLayoutId id="2147484250" r:id="rId4"/>
    <p:sldLayoutId id="2147484246" r:id="rId5"/>
    <p:sldLayoutId id="2147484247" r:id="rId6"/>
    <p:sldLayoutId id="2147484251" r:id="rId7"/>
    <p:sldLayoutId id="2147484252" r:id="rId8"/>
    <p:sldLayoutId id="2147484253" r:id="rId9"/>
    <p:sldLayoutId id="2147484254" r:id="rId10"/>
    <p:sldLayoutId id="2147484248" r:id="rId11"/>
    <p:sldLayoutId id="214748425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Inheritance (</a:t>
            </a:r>
            <a:r>
              <a:rPr lang="en-US" smtClean="0"/>
              <a:t>Part </a:t>
            </a:r>
            <a:r>
              <a:rPr lang="en-US" smtClean="0"/>
              <a:t>3)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5CF445-CCBD-4631-B10E-4B0BA6771AF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Exceptions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all exceptions are objects that are subclasses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java.lang.Throwable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9A820B-E461-4F79-8EDB-519905D203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982663" y="2395538"/>
            <a:ext cx="2338387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sz="2000" b="1">
                <a:latin typeface="Courier New" pitchFamily="49" charset="0"/>
                <a:cs typeface="Courier New" pitchFamily="49" charset="0"/>
              </a:rPr>
              <a:t>Throwable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4" name="TextBox 5"/>
          <p:cNvSpPr txBox="1">
            <a:spLocks noChangeArrowheads="1"/>
          </p:cNvSpPr>
          <p:nvPr/>
        </p:nvSpPr>
        <p:spPr bwMode="auto">
          <a:xfrm>
            <a:off x="973138" y="3429000"/>
            <a:ext cx="2376487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2000" b="1">
                <a:latin typeface="Courier New" pitchFamily="49" charset="0"/>
                <a:cs typeface="Courier New" pitchFamily="49" charset="0"/>
              </a:rPr>
              <a:t>Exception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Arrow Connector 6"/>
          <p:cNvCxnSpPr>
            <a:stCxn id="17413" idx="2"/>
            <a:endCxn id="17414" idx="0"/>
          </p:cNvCxnSpPr>
          <p:nvPr/>
        </p:nvCxnSpPr>
        <p:spPr>
          <a:xfrm rot="16200000" flipH="1">
            <a:off x="1839120" y="3107531"/>
            <a:ext cx="633412" cy="952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6" name="TextBox 8"/>
          <p:cNvSpPr txBox="1">
            <a:spLocks noChangeArrowheads="1"/>
          </p:cNvSpPr>
          <p:nvPr/>
        </p:nvSpPr>
        <p:spPr bwMode="auto">
          <a:xfrm>
            <a:off x="742950" y="4457700"/>
            <a:ext cx="280035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2000" b="1">
                <a:latin typeface="Courier New" pitchFamily="49" charset="0"/>
                <a:cs typeface="Courier New" pitchFamily="49" charset="0"/>
              </a:rPr>
              <a:t>RuntimeException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endCxn id="17416" idx="0"/>
          </p:cNvCxnSpPr>
          <p:nvPr/>
        </p:nvCxnSpPr>
        <p:spPr>
          <a:xfrm rot="5400000">
            <a:off x="1830388" y="4137025"/>
            <a:ext cx="633412" cy="793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8" name="TextBox 12"/>
          <p:cNvSpPr txBox="1">
            <a:spLocks noChangeArrowheads="1"/>
          </p:cNvSpPr>
          <p:nvPr/>
        </p:nvSpPr>
        <p:spPr bwMode="auto">
          <a:xfrm>
            <a:off x="3714750" y="4457700"/>
            <a:ext cx="68580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2000" b="1">
                <a:latin typeface="Courier New" pitchFamily="49" charset="0"/>
                <a:cs typeface="Courier New" pitchFamily="49" charset="0"/>
              </a:rPr>
              <a:t>...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4" name="Straight Arrow Connector 13"/>
          <p:cNvCxnSpPr>
            <a:stCxn id="24" idx="3"/>
            <a:endCxn id="17418" idx="0"/>
          </p:cNvCxnSpPr>
          <p:nvPr/>
        </p:nvCxnSpPr>
        <p:spPr>
          <a:xfrm>
            <a:off x="2151063" y="4060138"/>
            <a:ext cx="1906587" cy="39756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0" name="TextBox 14"/>
          <p:cNvSpPr txBox="1">
            <a:spLocks noChangeArrowheads="1"/>
          </p:cNvSpPr>
          <p:nvPr/>
        </p:nvSpPr>
        <p:spPr bwMode="auto">
          <a:xfrm>
            <a:off x="4572000" y="4457700"/>
            <a:ext cx="68580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2000" b="1">
                <a:latin typeface="Courier New" pitchFamily="49" charset="0"/>
                <a:cs typeface="Courier New" pitchFamily="49" charset="0"/>
              </a:rPr>
              <a:t>...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6" name="Straight Arrow Connector 15"/>
          <p:cNvCxnSpPr>
            <a:stCxn id="24" idx="3"/>
            <a:endCxn id="17420" idx="0"/>
          </p:cNvCxnSpPr>
          <p:nvPr/>
        </p:nvCxnSpPr>
        <p:spPr>
          <a:xfrm>
            <a:off x="2151063" y="4060138"/>
            <a:ext cx="2763837" cy="39756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486400" y="4457700"/>
            <a:ext cx="23939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and many, many more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7423" name="TextBox 26"/>
          <p:cNvSpPr txBox="1">
            <a:spLocks noChangeArrowheads="1"/>
          </p:cNvSpPr>
          <p:nvPr/>
        </p:nvSpPr>
        <p:spPr bwMode="auto">
          <a:xfrm>
            <a:off x="171450" y="5491163"/>
            <a:ext cx="394335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2000" b="1">
                <a:latin typeface="Courier New" pitchFamily="49" charset="0"/>
                <a:cs typeface="Courier New" pitchFamily="49" charset="0"/>
              </a:rPr>
              <a:t>IllegalArgumentException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8" name="Straight Arrow Connector 27"/>
          <p:cNvCxnSpPr>
            <a:endCxn id="17423" idx="0"/>
          </p:cNvCxnSpPr>
          <p:nvPr/>
        </p:nvCxnSpPr>
        <p:spPr>
          <a:xfrm rot="16200000" flipH="1">
            <a:off x="1824037" y="5172076"/>
            <a:ext cx="633413" cy="476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5" name="TextBox 36"/>
          <p:cNvSpPr txBox="1">
            <a:spLocks noChangeArrowheads="1"/>
          </p:cNvSpPr>
          <p:nvPr/>
        </p:nvSpPr>
        <p:spPr bwMode="auto">
          <a:xfrm>
            <a:off x="4349750" y="5486400"/>
            <a:ext cx="68580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2000" b="1">
                <a:latin typeface="Courier New" pitchFamily="49" charset="0"/>
                <a:cs typeface="Courier New" pitchFamily="49" charset="0"/>
              </a:rPr>
              <a:t>...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8" name="Straight Arrow Connector 37"/>
          <p:cNvCxnSpPr>
            <a:stCxn id="25" idx="3"/>
            <a:endCxn id="17425" idx="0"/>
          </p:cNvCxnSpPr>
          <p:nvPr/>
        </p:nvCxnSpPr>
        <p:spPr>
          <a:xfrm>
            <a:off x="2138362" y="5071725"/>
            <a:ext cx="2554288" cy="41467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7" name="TextBox 38"/>
          <p:cNvSpPr txBox="1">
            <a:spLocks noChangeArrowheads="1"/>
          </p:cNvSpPr>
          <p:nvPr/>
        </p:nvSpPr>
        <p:spPr bwMode="auto">
          <a:xfrm>
            <a:off x="5207000" y="5486400"/>
            <a:ext cx="68580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2000" b="1">
                <a:latin typeface="Courier New" pitchFamily="49" charset="0"/>
                <a:cs typeface="Courier New" pitchFamily="49" charset="0"/>
              </a:rPr>
              <a:t>...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40" name="Straight Arrow Connector 39"/>
          <p:cNvCxnSpPr>
            <a:stCxn id="25" idx="3"/>
            <a:endCxn id="17427" idx="0"/>
          </p:cNvCxnSpPr>
          <p:nvPr/>
        </p:nvCxnSpPr>
        <p:spPr>
          <a:xfrm>
            <a:off x="2138362" y="5071725"/>
            <a:ext cx="3411538" cy="41467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121400" y="5486400"/>
            <a:ext cx="174466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and many more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056438" y="6400800"/>
            <a:ext cx="13970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AJ chapter 9</a:t>
            </a:r>
            <a:endParaRPr lang="en-US" dirty="0">
              <a:latin typeface="+mn-lt"/>
            </a:endParaRPr>
          </a:p>
        </p:txBody>
      </p:sp>
      <p:sp>
        <p:nvSpPr>
          <p:cNvPr id="23" name="Isosceles Triangle 22"/>
          <p:cNvSpPr/>
          <p:nvPr/>
        </p:nvSpPr>
        <p:spPr>
          <a:xfrm>
            <a:off x="2052685" y="2795588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Isosceles Triangle 23"/>
          <p:cNvSpPr/>
          <p:nvPr/>
        </p:nvSpPr>
        <p:spPr>
          <a:xfrm>
            <a:off x="2042367" y="3846162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Isosceles Triangle 24"/>
          <p:cNvSpPr/>
          <p:nvPr/>
        </p:nvSpPr>
        <p:spPr>
          <a:xfrm>
            <a:off x="2029666" y="4857749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User Defined Exceptions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you can define your own exception hierarchy</a:t>
            </a:r>
          </a:p>
          <a:p>
            <a:pPr lvl="1">
              <a:defRPr/>
            </a:pPr>
            <a:r>
              <a:rPr lang="en-CA" dirty="0" smtClean="0"/>
              <a:t>often, you will subclass Exception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5CA6E8-E63E-43F8-8863-10207455AE1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630238" y="2509838"/>
            <a:ext cx="2376487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2000" b="1">
                <a:latin typeface="Courier New" pitchFamily="49" charset="0"/>
                <a:cs typeface="Courier New" pitchFamily="49" charset="0"/>
              </a:rPr>
              <a:t>Exception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38" name="TextBox 5"/>
          <p:cNvSpPr txBox="1">
            <a:spLocks noChangeArrowheads="1"/>
          </p:cNvSpPr>
          <p:nvPr/>
        </p:nvSpPr>
        <p:spPr bwMode="auto">
          <a:xfrm>
            <a:off x="400050" y="3538538"/>
            <a:ext cx="280035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2000" b="1">
                <a:latin typeface="Courier New" pitchFamily="49" charset="0"/>
                <a:cs typeface="Courier New" pitchFamily="49" charset="0"/>
              </a:rPr>
              <a:t>DogException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Arrow Connector 6"/>
          <p:cNvCxnSpPr>
            <a:endCxn id="18438" idx="0"/>
          </p:cNvCxnSpPr>
          <p:nvPr/>
        </p:nvCxnSpPr>
        <p:spPr>
          <a:xfrm rot="5400000">
            <a:off x="1487487" y="3217863"/>
            <a:ext cx="633413" cy="793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0" name="TextBox 11"/>
          <p:cNvSpPr txBox="1">
            <a:spLocks noChangeArrowheads="1"/>
          </p:cNvSpPr>
          <p:nvPr/>
        </p:nvSpPr>
        <p:spPr bwMode="auto">
          <a:xfrm>
            <a:off x="457200" y="4572000"/>
            <a:ext cx="268605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BadSizeException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Straight Arrow Connector 12"/>
          <p:cNvCxnSpPr>
            <a:endCxn id="18440" idx="0"/>
          </p:cNvCxnSpPr>
          <p:nvPr/>
        </p:nvCxnSpPr>
        <p:spPr>
          <a:xfrm rot="16200000" flipH="1">
            <a:off x="1481138" y="4252913"/>
            <a:ext cx="633412" cy="476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2" name="TextBox 19"/>
          <p:cNvSpPr txBox="1">
            <a:spLocks noChangeArrowheads="1"/>
          </p:cNvSpPr>
          <p:nvPr/>
        </p:nvSpPr>
        <p:spPr bwMode="auto">
          <a:xfrm>
            <a:off x="3257550" y="4572000"/>
            <a:ext cx="245745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NoFoodException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3" name="TextBox 20"/>
          <p:cNvSpPr txBox="1">
            <a:spLocks noChangeArrowheads="1"/>
          </p:cNvSpPr>
          <p:nvPr/>
        </p:nvSpPr>
        <p:spPr bwMode="auto">
          <a:xfrm>
            <a:off x="5829300" y="4572000"/>
            <a:ext cx="280035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BadDogException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2" name="Straight Arrow Connector 21"/>
          <p:cNvCxnSpPr>
            <a:stCxn id="16" idx="3"/>
            <a:endCxn id="18442" idx="0"/>
          </p:cNvCxnSpPr>
          <p:nvPr/>
        </p:nvCxnSpPr>
        <p:spPr>
          <a:xfrm>
            <a:off x="1795463" y="4152564"/>
            <a:ext cx="2690812" cy="41943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6" idx="3"/>
            <a:endCxn id="18443" idx="0"/>
          </p:cNvCxnSpPr>
          <p:nvPr/>
        </p:nvCxnSpPr>
        <p:spPr>
          <a:xfrm>
            <a:off x="1795463" y="4152564"/>
            <a:ext cx="5434012" cy="41943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6" name="TextBox 25"/>
          <p:cNvSpPr txBox="1">
            <a:spLocks noChangeArrowheads="1"/>
          </p:cNvSpPr>
          <p:nvPr/>
        </p:nvSpPr>
        <p:spPr bwMode="auto">
          <a:xfrm>
            <a:off x="3429000" y="3314700"/>
            <a:ext cx="51482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</a:p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DogException extends Exception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1695497" y="2928424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Isosceles Triangle 15"/>
          <p:cNvSpPr/>
          <p:nvPr/>
        </p:nvSpPr>
        <p:spPr>
          <a:xfrm>
            <a:off x="1686767" y="3938588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Exceptions and Inheritance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method that claims to throw a </a:t>
            </a:r>
            <a:r>
              <a:rPr lang="en-CA" i="1" dirty="0" smtClean="0"/>
              <a:t>checked</a:t>
            </a:r>
            <a:r>
              <a:rPr lang="en-CA" dirty="0" smtClean="0"/>
              <a:t> exception of type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is allowed to throw any checked exception type that is a subclass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dirty="0" smtClean="0"/>
              <a:t>this makes sense because exceptions are objects and subclass objects are substitutable for ancestor classes</a:t>
            </a:r>
          </a:p>
          <a:p>
            <a:pPr lvl="1">
              <a:defRPr/>
            </a:pPr>
            <a:endParaRPr lang="en-CA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// in Dog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someDogMethod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throws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DogException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// can throw a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DogException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BadSizeException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//         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NoFoodException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, or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BadDogException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A8C88-BA82-4B50-AD72-2F7BD121001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0105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method that overrides a superclass method that claims to throw a checked exception of type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can also claim to throw a checked exception of type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or a subclass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dirty="0" smtClean="0"/>
              <a:t>remember: a subclass is substitutable for the parent type</a:t>
            </a:r>
          </a:p>
          <a:p>
            <a:pPr lvl="1">
              <a:defRPr/>
            </a:pPr>
            <a:endParaRPr lang="en-CA" dirty="0" smtClean="0"/>
          </a:p>
          <a:p>
            <a:pPr lvl="1">
              <a:defRPr/>
            </a:pPr>
            <a:endParaRPr lang="en-CA" sz="800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// in Mix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@Override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someDogMethod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throws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DogException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// ...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776AC-EF6B-41F3-85BB-340FF89AFB8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Which are Legal?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in Mix 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@Override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someDogMethod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throws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BadDogException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@Override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someDogMethod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throws Exception</a:t>
            </a: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@Override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someDogMethod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@Override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someDogMethod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  throws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DogException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IllegalArgumentException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08754D-9D76-4480-BD1A-EAAA44383BF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1026" name="Picture 2" descr="C:\Users\mab\AppData\Local\Microsoft\Windows\Temporary Internet Files\Content.IE5\N6WX5XT3\MCj0432530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1950" y="1771650"/>
            <a:ext cx="70485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mab\AppData\Local\Microsoft\Windows\Temporary Internet Files\Content.IE5\N6WX5XT3\MCj0432530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1950" y="5060950"/>
            <a:ext cx="70485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mab\AppData\Local\Microsoft\Windows\Temporary Internet Files\Content.IE5\YNZ1GS70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43850" y="2795588"/>
            <a:ext cx="6731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C:\Users\mab\AppData\Local\Microsoft\Windows\Temporary Internet Files\Content.IE5\N6WX5XT3\MCj0432530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70813" y="3832249"/>
            <a:ext cx="70485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Review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Inheritance models the ______ relationship between classes.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Dog is a ______ of Object.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Dog is a ______ of Mix.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Can a Dog instance do everything a Mix instance can?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Can a Mix instance do everything a Dog instance can?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Is a Dog instance substitutable for a Mix instance?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Is a Mix instance substitutable for a Dog instance?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ECE086-87F6-4AFC-9B2D-11311D171E3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8"/>
              <a:defRPr/>
            </a:pPr>
            <a:r>
              <a:rPr lang="en-CA" dirty="0" smtClean="0"/>
              <a:t>Can a subclass use the private fields of its superclass?</a:t>
            </a:r>
          </a:p>
          <a:p>
            <a:pPr marL="514350" indent="-514350">
              <a:buFont typeface="+mj-lt"/>
              <a:buAutoNum type="arabicPeriod" startAt="8"/>
              <a:defRPr/>
            </a:pPr>
            <a:r>
              <a:rPr lang="en-CA" dirty="0" smtClean="0"/>
              <a:t>Can a subclass use the private methods of its superclass?</a:t>
            </a:r>
          </a:p>
          <a:p>
            <a:pPr marL="514350" indent="-514350">
              <a:buFont typeface="+mj-lt"/>
              <a:buAutoNum type="arabicPeriod" startAt="8"/>
              <a:defRPr/>
            </a:pPr>
            <a:r>
              <a:rPr lang="en-CA" dirty="0" smtClean="0"/>
              <a:t>Suppose you have a class X that you do not want anyone to extend. How do you enforce this?</a:t>
            </a:r>
          </a:p>
          <a:p>
            <a:pPr marL="514350" indent="-514350">
              <a:buFont typeface="+mj-lt"/>
              <a:buAutoNum type="arabicPeriod" startAt="8"/>
              <a:defRPr/>
            </a:pPr>
            <a:r>
              <a:rPr lang="en-CA" dirty="0" smtClean="0"/>
              <a:t>Suppose you have an immutable class X. Someone extends X to make it mutable. Is this legal?</a:t>
            </a:r>
          </a:p>
          <a:p>
            <a:pPr marL="514350" indent="-514350">
              <a:buFont typeface="+mj-lt"/>
              <a:buAutoNum type="arabicPeriod" startAt="8"/>
              <a:defRPr/>
            </a:pPr>
            <a:r>
              <a:rPr lang="en-CA" dirty="0" smtClean="0"/>
              <a:t>What do you need to do to enforce immutability?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26FDC-A029-4C82-8FAA-6157FEA1FC8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13"/>
              <a:defRPr/>
            </a:pPr>
            <a:r>
              <a:rPr lang="en-CA" dirty="0" smtClean="0"/>
              <a:t>Suppose you have a class Y that extends X.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dirty="0" smtClean="0"/>
              <a:t>Does each Y instance have a X instance inside of it?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dirty="0" smtClean="0"/>
              <a:t>How do you construct the </a:t>
            </a:r>
            <a:r>
              <a:rPr lang="en-CA" dirty="0" smtClean="0"/>
              <a:t>X </a:t>
            </a:r>
            <a:r>
              <a:rPr lang="en-CA" dirty="0" err="1" smtClean="0"/>
              <a:t>subobject</a:t>
            </a:r>
            <a:r>
              <a:rPr lang="en-CA" dirty="0" smtClean="0"/>
              <a:t> inside of the </a:t>
            </a:r>
            <a:r>
              <a:rPr lang="en-CA" dirty="0" smtClean="0"/>
              <a:t>Y </a:t>
            </a:r>
            <a:r>
              <a:rPr lang="en-CA" dirty="0" smtClean="0"/>
              <a:t>instance?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dirty="0" smtClean="0"/>
              <a:t>What syntax is used to call the superclass constructor?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dirty="0" smtClean="0"/>
              <a:t>What is constructed first–the X </a:t>
            </a:r>
            <a:r>
              <a:rPr lang="en-CA" dirty="0" err="1" smtClean="0"/>
              <a:t>subobject</a:t>
            </a:r>
            <a:r>
              <a:rPr lang="en-CA" dirty="0" smtClean="0"/>
              <a:t> or the Y object?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dirty="0" smtClean="0"/>
              <a:t>Suppose Y introduces a brand new method that needs to call a public method in X named </a:t>
            </a:r>
            <a:r>
              <a:rPr lang="en-CA" dirty="0" err="1" smtClean="0"/>
              <a:t>xMethod</a:t>
            </a:r>
            <a:r>
              <a:rPr lang="en-CA" dirty="0" smtClean="0"/>
              <a:t>. How does the new Y method call </a:t>
            </a:r>
            <a:r>
              <a:rPr lang="en-CA" dirty="0" err="1" smtClean="0"/>
              <a:t>xMethod</a:t>
            </a:r>
            <a:r>
              <a:rPr lang="en-CA" dirty="0" smtClean="0"/>
              <a:t>?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dirty="0" smtClean="0"/>
              <a:t>Suppose Y overrides a public method in X named </a:t>
            </a:r>
            <a:r>
              <a:rPr lang="en-CA" dirty="0" err="1" smtClean="0"/>
              <a:t>xMethod</a:t>
            </a:r>
            <a:r>
              <a:rPr lang="en-CA" dirty="0" smtClean="0"/>
              <a:t>. How does the overriding Y method call </a:t>
            </a:r>
            <a:r>
              <a:rPr lang="en-CA" dirty="0" err="1" smtClean="0"/>
              <a:t>xMethod</a:t>
            </a:r>
            <a:r>
              <a:rPr lang="en-CA" dirty="0" smtClean="0"/>
              <a:t>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FE09A-71F5-4447-AAF3-BA2E47F7405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14"/>
              <a:defRPr/>
            </a:pPr>
            <a:r>
              <a:rPr lang="en-CA" dirty="0" smtClean="0"/>
              <a:t>Suppose you have a class Y that extends X.</a:t>
            </a:r>
            <a:r>
              <a:rPr lang="en-US" dirty="0" smtClean="0"/>
              <a:t> X has a method with the following precondition: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@pre. value must be a multiple of 2</a:t>
            </a:r>
            <a:r>
              <a:rPr lang="en-CA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Y overrides the method which of the following are acceptable preconditions for the overriding method:</a:t>
            </a:r>
          </a:p>
          <a:p>
            <a:pPr marL="788988" lvl="1" indent="-514350">
              <a:buFont typeface="+mj-lt"/>
              <a:buAutoNum type="alphaLcPeriod"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@pre. value must be a multiple of 2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@pre. value must be odd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@pre. value must be a multiple of 2 and must be less than 100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@pre. value must be a multiple of 10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@pre. none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429E3A-4F3D-47E6-84F2-24DB11422C0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14"/>
              <a:defRPr/>
            </a:pPr>
            <a:r>
              <a:rPr lang="en-CA" dirty="0" smtClean="0"/>
              <a:t>Suppose you have a class Y that extends X.</a:t>
            </a:r>
            <a:r>
              <a:rPr lang="en-US" dirty="0" smtClean="0"/>
              <a:t> X has a method with the following </a:t>
            </a:r>
            <a:r>
              <a:rPr lang="en-US" dirty="0" err="1" smtClean="0"/>
              <a:t>postcondition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@return – A String of length 10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Y overrides the method which of the following are acceptable </a:t>
            </a:r>
            <a:r>
              <a:rPr lang="en-US" dirty="0" err="1" smtClean="0"/>
              <a:t>postconditions</a:t>
            </a:r>
            <a:r>
              <a:rPr lang="en-US" dirty="0" smtClean="0"/>
              <a:t> for the overriding method:</a:t>
            </a:r>
          </a:p>
          <a:p>
            <a:pPr marL="788988" lvl="1" indent="-514350">
              <a:buFont typeface="+mj-lt"/>
              <a:buAutoNum type="alphaLcPeriod"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@return – A String of length 9 or 10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@return – The String "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weimaraner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@return – An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@return – The same String returned by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@return – A random String of length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10BCD4-912D-4590-9F58-4ECB89C3D3D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Preconditions and Inheritance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precondition</a:t>
            </a:r>
          </a:p>
          <a:p>
            <a:pPr lvl="1">
              <a:defRPr/>
            </a:pPr>
            <a:r>
              <a:rPr lang="en-CA" dirty="0" smtClean="0"/>
              <a:t>what the method assumes to be true about the arguments passed to it</a:t>
            </a:r>
          </a:p>
          <a:p>
            <a:pPr lvl="1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inheritance (is-a)</a:t>
            </a:r>
          </a:p>
          <a:p>
            <a:pPr lvl="1">
              <a:defRPr/>
            </a:pPr>
            <a:r>
              <a:rPr lang="en-CA" dirty="0" smtClean="0"/>
              <a:t>a subclass is supposed to be able to do everything its </a:t>
            </a:r>
            <a:r>
              <a:rPr lang="en-CA" dirty="0" err="1" smtClean="0"/>
              <a:t>superclasses</a:t>
            </a:r>
            <a:r>
              <a:rPr lang="en-CA" dirty="0" smtClean="0"/>
              <a:t> can do</a:t>
            </a:r>
          </a:p>
          <a:p>
            <a:pPr lvl="1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how do they interact?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B3246-35CB-454D-9C4A-3A9C9E320E4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15"/>
              <a:defRPr/>
            </a:pPr>
            <a:r>
              <a:rPr lang="en-CA" dirty="0" smtClean="0"/>
              <a:t>Suppose Dog </a:t>
            </a:r>
            <a:r>
              <a:rPr lang="en-CA" dirty="0" err="1" smtClean="0"/>
              <a:t>toString</a:t>
            </a:r>
            <a:r>
              <a:rPr lang="en-CA" dirty="0" smtClean="0"/>
              <a:t> has the following </a:t>
            </a:r>
            <a:r>
              <a:rPr lang="en-CA" dirty="0" err="1" smtClean="0"/>
              <a:t>Javadoc</a:t>
            </a:r>
            <a:r>
              <a:rPr lang="en-CA" dirty="0" smtClean="0"/>
              <a:t>: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/*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* Returns a string representation of a dog.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* The string is the size of the dog followed by a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* a space followed by the energy.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* @return The string representation of the dog.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*/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dirty="0" smtClean="0"/>
              <a:t>	Does this affect subclasses of Dog?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8A4BC-980C-41B9-9DD4-29E802448C9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Inheritance Recap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inheritance allows you to create subclasses that are substitutable for their ancestors</a:t>
            </a:r>
          </a:p>
          <a:p>
            <a:pPr lvl="1"/>
            <a:r>
              <a:rPr lang="en-CA" dirty="0" smtClean="0"/>
              <a:t>inheritance interacts with preconditions, </a:t>
            </a:r>
            <a:r>
              <a:rPr lang="en-CA" dirty="0" err="1" smtClean="0"/>
              <a:t>postconditions</a:t>
            </a:r>
            <a:r>
              <a:rPr lang="en-CA" dirty="0" smtClean="0"/>
              <a:t>, and exception throwing</a:t>
            </a:r>
          </a:p>
          <a:p>
            <a:r>
              <a:rPr lang="en-CA" dirty="0" smtClean="0"/>
              <a:t>subclasses</a:t>
            </a:r>
            <a:endParaRPr lang="en-CA" dirty="0"/>
          </a:p>
          <a:p>
            <a:pPr lvl="1"/>
            <a:r>
              <a:rPr lang="en-CA" dirty="0" smtClean="0"/>
              <a:t>inherit all non-private features</a:t>
            </a:r>
          </a:p>
          <a:p>
            <a:pPr lvl="1"/>
            <a:r>
              <a:rPr lang="en-CA" dirty="0" smtClean="0"/>
              <a:t>can add new features</a:t>
            </a:r>
          </a:p>
          <a:p>
            <a:pPr lvl="1"/>
            <a:r>
              <a:rPr lang="en-CA" dirty="0" smtClean="0"/>
              <a:t>can change the behaviour of non-final methods by </a:t>
            </a:r>
            <a:r>
              <a:rPr lang="en-CA" i="1" dirty="0" smtClean="0"/>
              <a:t>overriding</a:t>
            </a:r>
            <a:r>
              <a:rPr lang="en-CA" dirty="0" smtClean="0"/>
              <a:t> the parent method</a:t>
            </a:r>
          </a:p>
          <a:p>
            <a:pPr lvl="1"/>
            <a:r>
              <a:rPr lang="en-CA" dirty="0" smtClean="0"/>
              <a:t>contain an instance of the superclass</a:t>
            </a:r>
          </a:p>
          <a:p>
            <a:pPr lvl="2"/>
            <a:r>
              <a:rPr lang="en-CA" dirty="0" smtClean="0"/>
              <a:t>subclasses must construct the instance via a superclass constructor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64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Strength of a Precondition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strengthen a precondition means to make the precondition more restrictive</a:t>
            </a:r>
          </a:p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Dog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setEnergy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1. no precondition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2. 1 &lt;= energy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3. 1 &lt;= energy &lt;=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10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// 4. energy == 5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setEnergy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energy)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{ ... }</a:t>
            </a:r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35393B-7761-451C-8EFC-F54ED65260E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5486400" y="3259859"/>
            <a:ext cx="400050" cy="860425"/>
          </a:xfrm>
          <a:prstGeom prst="down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65825" y="2914650"/>
            <a:ext cx="23114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weakest precondition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6450" y="4096038"/>
            <a:ext cx="243998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strongest precondition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Preconditions on Overridden Methods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subclass can change a precondition on a method </a:t>
            </a:r>
            <a:r>
              <a:rPr lang="en-CA" i="1" dirty="0" smtClean="0"/>
              <a:t>but it must not strengthen the precondition</a:t>
            </a:r>
          </a:p>
          <a:p>
            <a:pPr lvl="1">
              <a:defRPr/>
            </a:pPr>
            <a:r>
              <a:rPr lang="en-CA" dirty="0" smtClean="0"/>
              <a:t>a subclass that strengthens a precondition is saying that it cannot do everything its superclass can do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0C447-5706-4A42-B740-27ABCB505A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857250" y="3143250"/>
            <a:ext cx="33559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Dog setEnergy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assume non-final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@pre. none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void setEnergy(int nrg)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 // ... 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270" name="TextBox 5"/>
          <p:cNvSpPr txBox="1">
            <a:spLocks noChangeArrowheads="1"/>
          </p:cNvSpPr>
          <p:nvPr/>
        </p:nvSpPr>
        <p:spPr bwMode="auto">
          <a:xfrm>
            <a:off x="4629150" y="3143250"/>
            <a:ext cx="404495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Mix setEnergy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bad : strengthen precond.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@pre. 1 &lt;= nrg &lt;= 10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void setEnergy(int nrg)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if (nrg &lt; 1 || nrg &gt; 10)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{ // throws exception }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// ...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client code written for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s now fails when given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remember: a subclass must be able to do everything its ancestor classes can do; otherwise, clients will be (unpleasantly) surprised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55E37D-9095-4D38-9F07-DFF8CFF273F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2293" name="TextBox 4"/>
          <p:cNvSpPr txBox="1">
            <a:spLocks noChangeArrowheads="1"/>
          </p:cNvSpPr>
          <p:nvPr/>
        </p:nvSpPr>
        <p:spPr bwMode="auto">
          <a:xfrm>
            <a:off x="1200150" y="2343150"/>
            <a:ext cx="666432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client code that sets a Dog's energy to zero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 void walk(Dog d)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d.setEnergy(0);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Postconditions and Inheritance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err="1" smtClean="0"/>
              <a:t>postcondition</a:t>
            </a:r>
            <a:endParaRPr lang="en-CA" dirty="0" smtClean="0"/>
          </a:p>
          <a:p>
            <a:pPr lvl="1">
              <a:defRPr/>
            </a:pPr>
            <a:r>
              <a:rPr lang="en-CA" dirty="0" smtClean="0"/>
              <a:t>what the method promises to be true when it returns</a:t>
            </a:r>
          </a:p>
          <a:p>
            <a:pPr lvl="2">
              <a:defRPr/>
            </a:pPr>
            <a:r>
              <a:rPr lang="en-CA" dirty="0" smtClean="0"/>
              <a:t>the method might promise something about its return value</a:t>
            </a:r>
          </a:p>
          <a:p>
            <a:pPr lvl="3">
              <a:defRPr/>
            </a:pPr>
            <a:r>
              <a:rPr lang="en-CA" dirty="0" smtClean="0"/>
              <a:t>"returns size where size is between 1 and 10 inclusive"</a:t>
            </a:r>
          </a:p>
          <a:p>
            <a:pPr lvl="2">
              <a:defRPr/>
            </a:pPr>
            <a:r>
              <a:rPr lang="en-CA" dirty="0" smtClean="0"/>
              <a:t>the method might promise something about the state of the object used to call the method</a:t>
            </a:r>
          </a:p>
          <a:p>
            <a:pPr lvl="3">
              <a:defRPr/>
            </a:pPr>
            <a:r>
              <a:rPr lang="en-CA" dirty="0" smtClean="0"/>
              <a:t>"sets the size of the dog to the specified size"</a:t>
            </a:r>
          </a:p>
          <a:p>
            <a:pPr lvl="2">
              <a:defRPr/>
            </a:pPr>
            <a:r>
              <a:rPr lang="en-CA" dirty="0" smtClean="0"/>
              <a:t>the method might promise something about one of its parameters</a:t>
            </a:r>
          </a:p>
          <a:p>
            <a:pPr lvl="2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how do </a:t>
            </a:r>
            <a:r>
              <a:rPr lang="en-CA" dirty="0" err="1" smtClean="0"/>
              <a:t>postconditions</a:t>
            </a:r>
            <a:r>
              <a:rPr lang="en-CA" dirty="0" smtClean="0"/>
              <a:t> and inheritance interact?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F9C4E-78A0-4E89-A6C4-54EF878F3B9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Strength of a Postcondition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strengthen a </a:t>
            </a:r>
            <a:r>
              <a:rPr lang="en-CA" dirty="0" err="1" smtClean="0"/>
              <a:t>postcondition</a:t>
            </a:r>
            <a:r>
              <a:rPr lang="en-CA" dirty="0" smtClean="0"/>
              <a:t> means to make the </a:t>
            </a:r>
            <a:r>
              <a:rPr lang="en-CA" dirty="0" err="1" smtClean="0"/>
              <a:t>postcondition</a:t>
            </a:r>
            <a:r>
              <a:rPr lang="en-CA" dirty="0" smtClean="0"/>
              <a:t> more restrictive</a:t>
            </a:r>
          </a:p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Dog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getSize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1. no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postcondition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2.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return value &gt;= 1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3.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return value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//       between 1 and 10 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// 4. return 5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getSize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{ ... }</a:t>
            </a:r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B0FE2A-23D7-42D3-ABDF-5615647AEE0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5486400" y="3371393"/>
            <a:ext cx="400050" cy="860425"/>
          </a:xfrm>
          <a:prstGeom prst="down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65825" y="2944813"/>
            <a:ext cx="24130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weakest </a:t>
            </a:r>
            <a:r>
              <a:rPr lang="en-CA" dirty="0" err="1">
                <a:solidFill>
                  <a:srgbClr val="0070C0"/>
                </a:solidFill>
                <a:latin typeface="+mn-lt"/>
              </a:rPr>
              <a:t>postcondition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6450" y="4441681"/>
            <a:ext cx="25400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strongest </a:t>
            </a:r>
            <a:r>
              <a:rPr lang="en-CA" dirty="0" err="1">
                <a:solidFill>
                  <a:srgbClr val="0070C0"/>
                </a:solidFill>
                <a:latin typeface="+mn-lt"/>
              </a:rPr>
              <a:t>postcondition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01050" cy="990600"/>
          </a:xfrm>
        </p:spPr>
        <p:txBody>
          <a:bodyPr/>
          <a:lstStyle/>
          <a:p>
            <a:r>
              <a:rPr lang="en-CA" smtClean="0"/>
              <a:t>Postconditions on Overridden Methods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subclass can change a </a:t>
            </a:r>
            <a:r>
              <a:rPr lang="en-CA" dirty="0" err="1" smtClean="0"/>
              <a:t>postcondition</a:t>
            </a:r>
            <a:r>
              <a:rPr lang="en-CA" dirty="0" smtClean="0"/>
              <a:t> on a method </a:t>
            </a:r>
            <a:r>
              <a:rPr lang="en-CA" i="1" dirty="0" smtClean="0"/>
              <a:t>but it must not weaken the </a:t>
            </a:r>
            <a:r>
              <a:rPr lang="en-CA" i="1" dirty="0" err="1" smtClean="0"/>
              <a:t>postcondition</a:t>
            </a:r>
            <a:endParaRPr lang="en-CA" i="1" dirty="0" smtClean="0"/>
          </a:p>
          <a:p>
            <a:pPr lvl="1">
              <a:defRPr/>
            </a:pPr>
            <a:r>
              <a:rPr lang="en-CA" dirty="0" smtClean="0"/>
              <a:t>a subclass that weakens a </a:t>
            </a:r>
            <a:r>
              <a:rPr lang="en-CA" dirty="0" err="1" smtClean="0"/>
              <a:t>postcondition</a:t>
            </a:r>
            <a:r>
              <a:rPr lang="en-CA" dirty="0" smtClean="0"/>
              <a:t> is saying that it cannot do everything its superclass can do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DDC0D-4DE6-4A4B-956C-01C31E43BA6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857250" y="3143250"/>
            <a:ext cx="3630613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Dog getSize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@post. 1 &lt;= size &lt;= 10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int getSize()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 // ... 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366" name="TextBox 5"/>
          <p:cNvSpPr txBox="1">
            <a:spLocks noChangeArrowheads="1"/>
          </p:cNvSpPr>
          <p:nvPr/>
        </p:nvSpPr>
        <p:spPr bwMode="auto">
          <a:xfrm>
            <a:off x="4629150" y="3143250"/>
            <a:ext cx="3630613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Dogzilla getSize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bad : weaken postcond.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@post. 1 &lt;= size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int getSize()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 // ... 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29150" y="5372100"/>
            <a:ext cx="3484563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err="1">
                <a:solidFill>
                  <a:srgbClr val="0070C0"/>
                </a:solidFill>
                <a:latin typeface="+mn-lt"/>
              </a:rPr>
              <a:t>Dogzilla</a:t>
            </a:r>
            <a:r>
              <a:rPr lang="en-CA" dirty="0">
                <a:solidFill>
                  <a:srgbClr val="0070C0"/>
                </a:solidFill>
                <a:latin typeface="+mn-lt"/>
              </a:rPr>
              <a:t>: a made-up breed of dog</a:t>
            </a:r>
          </a:p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that has no upper limit on its size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client code written for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s can now fail when given a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Dogzilla</a:t>
            </a:r>
            <a:r>
              <a:rPr lang="en-CA" dirty="0" smtClean="0"/>
              <a:t> 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remember: a subclass must be able to do everything its ancestor classes can do; otherwise, clients will be (unpleasantly) surprised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656DD-B6B9-47AC-B28A-621BCBB174E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1568450" y="2060575"/>
            <a:ext cx="597535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client code that assumes Dog size &lt;= 10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 String sizeToString(Dog d)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int sz = d.getSize();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String result = "";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if (sz &lt; 4)        result = "small";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else if (sz &lt; 7)   result = "medium";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else if (sz &lt;= 10) result = "large";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return result;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9617</TotalTime>
  <Words>1163</Words>
  <Application>Microsoft Office PowerPoint</Application>
  <PresentationFormat>On-screen Show (4:3)</PresentationFormat>
  <Paragraphs>247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Origin</vt:lpstr>
      <vt:lpstr>Inheritance (Part 3)</vt:lpstr>
      <vt:lpstr>Preconditions and Inheritance</vt:lpstr>
      <vt:lpstr>Strength of a Precondition</vt:lpstr>
      <vt:lpstr>Preconditions on Overridden Methods</vt:lpstr>
      <vt:lpstr>PowerPoint Presentation</vt:lpstr>
      <vt:lpstr>Postconditions and Inheritance</vt:lpstr>
      <vt:lpstr>Strength of a Postcondition</vt:lpstr>
      <vt:lpstr>Postconditions on Overridden Methods</vt:lpstr>
      <vt:lpstr>PowerPoint Presentation</vt:lpstr>
      <vt:lpstr>Exceptions</vt:lpstr>
      <vt:lpstr>User Defined Exceptions</vt:lpstr>
      <vt:lpstr>Exceptions and Inheritance</vt:lpstr>
      <vt:lpstr>PowerPoint Presentation</vt:lpstr>
      <vt:lpstr>Which are Legal?</vt:lpstr>
      <vt:lpstr>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Inheritance Recap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785</cp:revision>
  <dcterms:created xsi:type="dcterms:W3CDTF">2006-08-16T00:00:00Z</dcterms:created>
  <dcterms:modified xsi:type="dcterms:W3CDTF">2015-02-25T01:42:02Z</dcterms:modified>
</cp:coreProperties>
</file>