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0"/>
  </p:notesMasterIdLst>
  <p:sldIdLst>
    <p:sldId id="454" r:id="rId2"/>
    <p:sldId id="460" r:id="rId3"/>
    <p:sldId id="478" r:id="rId4"/>
    <p:sldId id="469" r:id="rId5"/>
    <p:sldId id="470" r:id="rId6"/>
    <p:sldId id="475" r:id="rId7"/>
    <p:sldId id="479" r:id="rId8"/>
    <p:sldId id="480" r:id="rId9"/>
    <p:sldId id="501" r:id="rId10"/>
    <p:sldId id="500" r:id="rId11"/>
    <p:sldId id="499" r:id="rId12"/>
    <p:sldId id="502" r:id="rId13"/>
    <p:sldId id="472" r:id="rId14"/>
    <p:sldId id="471" r:id="rId15"/>
    <p:sldId id="473" r:id="rId16"/>
    <p:sldId id="476" r:id="rId17"/>
    <p:sldId id="477" r:id="rId18"/>
    <p:sldId id="474" r:id="rId19"/>
    <p:sldId id="481" r:id="rId20"/>
    <p:sldId id="503" r:id="rId21"/>
    <p:sldId id="482" r:id="rId22"/>
    <p:sldId id="483" r:id="rId23"/>
    <p:sldId id="484" r:id="rId24"/>
    <p:sldId id="485" r:id="rId25"/>
    <p:sldId id="486" r:id="rId26"/>
    <p:sldId id="487" r:id="rId27"/>
    <p:sldId id="488" r:id="rId28"/>
    <p:sldId id="48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1020" y="-78"/>
      </p:cViewPr>
      <p:guideLst>
        <p:guide orient="horz" pos="2160"/>
        <p:guide orient="horz" pos="1761"/>
        <p:guide orient="horz" pos="3031"/>
        <p:guide pos="2880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84F376-8A1D-41DD-A7D7-AAA34010B1E4}" type="datetimeFigureOut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114A55-6C56-4E60-9BD6-466248A12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16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BC79030-24DF-487B-8F94-BB854B6315CC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94973-1294-4CD3-8E8B-FB6B11A08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DBCA0-E115-4784-8476-99FA3B94439F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4CAB-32B2-48AD-A74D-7AB75AA9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A6F20-DF7A-4E43-A2E4-DA09CB62B2BB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E771-66F3-4E61-ADA4-3D988D736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9E6A-AB70-4732-B495-BE1FFB9A2ADE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F7BB-6CC4-4875-9D66-562F4B1B9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A6A1-E235-45BA-947B-6C16ED4EE933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7B073-D1DB-490F-8C2E-C04F53C37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6160-D0C8-4266-9798-4B167F691F31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8FE8-322E-4534-B97A-7EAEC60AE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FB67A-1144-41C4-A29D-D06785D9F477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E8FA4-0EA5-48AA-9398-28B47C6C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E5FF-5FE1-4065-9E00-E31EB3D8E36D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5C332-C870-4261-99B4-A6A9AD21C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C1EC9-676E-496C-B696-CAE6A87C38E6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1F19-D449-4B8F-AB0C-7AB7F7150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2C3C2-24AA-4A52-8C8D-FA5C5DD1B6A1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1DA6A-3C0F-42AB-AE65-17666D080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10B4-7E64-40CD-B201-961AB9B5EE3C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181BE-9A96-4836-89EE-3F690F538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368DD-16B7-4895-A744-C2FED6B49807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324C-401E-499A-B916-E7406861B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01BD4C-9B37-499C-98A3-74D3CBDABCD0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7128AF-7C18-4A1C-AA6E-25DC4DBCD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49" r:id="rId2"/>
    <p:sldLayoutId id="2147484150" r:id="rId3"/>
    <p:sldLayoutId id="2147484155" r:id="rId4"/>
    <p:sldLayoutId id="2147484151" r:id="rId5"/>
    <p:sldLayoutId id="2147484152" r:id="rId6"/>
    <p:sldLayoutId id="2147484156" r:id="rId7"/>
    <p:sldLayoutId id="2147484157" r:id="rId8"/>
    <p:sldLayoutId id="2147484158" r:id="rId9"/>
    <p:sldLayoutId id="2147484159" r:id="rId10"/>
    <p:sldLayoutId id="2147484153" r:id="rId11"/>
    <p:sldLayoutId id="21474841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Inheritance (Part 2)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82F09-218D-423F-ABFC-DE72F562224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Subclass?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another model of inheritance is to imagine that the subclass contains all of the fields of the parent class (including the private fields), but cannot directly use the private fields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7B073-D1DB-490F-8C2E-C04F53C377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6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Memory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182D9-E3AD-4D97-8B7E-87556B1C75B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441702"/>
              </p:ext>
            </p:extLst>
          </p:nvPr>
        </p:nvGraphicFramePr>
        <p:xfrm>
          <a:off x="3600450" y="2316163"/>
          <a:ext cx="43053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509"/>
                <a:gridCol w="3282791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Mix object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size</a:t>
                      </a:r>
                      <a:endParaRPr lang="en-US" b="1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energy</a:t>
                      </a:r>
                      <a:endParaRPr lang="en-US" b="1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breeds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50" y="2905125"/>
            <a:ext cx="3217863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C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belongs to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superclass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private in superclass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not accessible by name to Mix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16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of Subclasses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a constructor is to set the values of the fields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how can a constructor set the value of a field that belongs to the superclass?</a:t>
            </a:r>
          </a:p>
          <a:p>
            <a:pPr lvl="1"/>
            <a:r>
              <a:rPr lang="en-US" dirty="0" smtClean="0"/>
              <a:t>by calling the superclass constructor and passing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as an implicit argument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1DA6A-3C0F-42AB-AE65-17666D08040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5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Constructors of Subclasses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first line in the body of every constructor </a:t>
            </a:r>
            <a:r>
              <a:rPr lang="en-CA" b="1" i="1" dirty="0" smtClean="0"/>
              <a:t>must</a:t>
            </a:r>
            <a:r>
              <a:rPr lang="en-CA" dirty="0" smtClean="0"/>
              <a:t> be a call to another constructor</a:t>
            </a:r>
          </a:p>
          <a:p>
            <a:pPr lvl="1">
              <a:defRPr/>
            </a:pPr>
            <a:r>
              <a:rPr lang="en-CA" dirty="0" smtClean="0"/>
              <a:t>if it is not then Java will insert a call to the </a:t>
            </a:r>
            <a:r>
              <a:rPr lang="en-CA" dirty="0" err="1" smtClean="0"/>
              <a:t>superclass</a:t>
            </a:r>
            <a:r>
              <a:rPr lang="en-CA" dirty="0" smtClean="0"/>
              <a:t> default constructor</a:t>
            </a:r>
          </a:p>
          <a:p>
            <a:pPr lvl="2">
              <a:defRPr/>
            </a:pPr>
            <a:r>
              <a:rPr lang="en-CA" dirty="0" smtClean="0"/>
              <a:t>if the </a:t>
            </a:r>
            <a:r>
              <a:rPr lang="en-CA" dirty="0" err="1" smtClean="0"/>
              <a:t>superclass</a:t>
            </a:r>
            <a:r>
              <a:rPr lang="en-CA" dirty="0" smtClean="0"/>
              <a:t> default constructor does not exist or is private then a compilation error occurs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 call to another constructor can only occur on the first line in the body of a constructor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</a:t>
            </a:r>
            <a:r>
              <a:rPr lang="en-CA" dirty="0" err="1" smtClean="0"/>
              <a:t>superclass</a:t>
            </a:r>
            <a:r>
              <a:rPr lang="en-CA" dirty="0" smtClean="0"/>
              <a:t> constructor must be called during construction of the derived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635E0-155E-43AB-886E-B7C6491C950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Mix (version 1)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1900" dirty="0" smtClean="0"/>
              <a:t>public final class Mix extends </a:t>
            </a:r>
            <a:r>
              <a:rPr lang="en-US" sz="1900" dirty="0" smtClean="0"/>
              <a:t>Dog { </a:t>
            </a:r>
          </a:p>
          <a:p>
            <a:pPr>
              <a:defRPr/>
            </a:pP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smtClean="0">
                <a:solidFill>
                  <a:srgbClr val="0070C0"/>
                </a:solidFill>
              </a:rPr>
              <a:t> </a:t>
            </a:r>
            <a:r>
              <a:rPr lang="en-US" sz="1900" dirty="0" smtClean="0">
                <a:solidFill>
                  <a:srgbClr val="0070C0"/>
                </a:solidFill>
              </a:rPr>
              <a:t>// </a:t>
            </a:r>
            <a:r>
              <a:rPr lang="en-US" sz="1900" dirty="0" smtClean="0">
                <a:solidFill>
                  <a:srgbClr val="0070C0"/>
                </a:solidFill>
              </a:rPr>
              <a:t>no declaration of size or energy; part of Dog</a:t>
            </a:r>
          </a:p>
          <a:p>
            <a:pPr>
              <a:defRPr/>
            </a:pPr>
            <a:r>
              <a:rPr lang="en-US" sz="1900" dirty="0" smtClean="0"/>
              <a:t>  private </a:t>
            </a:r>
            <a:r>
              <a:rPr lang="en-US" sz="1900" dirty="0" err="1" smtClean="0"/>
              <a:t>ArrayList</a:t>
            </a:r>
            <a:r>
              <a:rPr lang="en-US" sz="1900" dirty="0" smtClean="0"/>
              <a:t>&lt;String&gt; breeds;</a:t>
            </a:r>
          </a:p>
          <a:p>
            <a:pPr>
              <a:defRPr/>
            </a:pP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public Mix </a:t>
            </a:r>
            <a:r>
              <a:rPr lang="en-US" sz="1900" dirty="0" smtClean="0"/>
              <a:t>() { </a:t>
            </a:r>
          </a:p>
          <a:p>
            <a:pPr>
              <a:defRPr/>
            </a:pP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smtClean="0">
                <a:solidFill>
                  <a:srgbClr val="0070C0"/>
                </a:solidFill>
              </a:rPr>
              <a:t>   </a:t>
            </a:r>
            <a:r>
              <a:rPr lang="en-US" sz="1900" dirty="0" smtClean="0">
                <a:solidFill>
                  <a:srgbClr val="0070C0"/>
                </a:solidFill>
              </a:rPr>
              <a:t>// </a:t>
            </a:r>
            <a:r>
              <a:rPr lang="en-US" sz="1900" dirty="0" smtClean="0">
                <a:solidFill>
                  <a:srgbClr val="0070C0"/>
                </a:solidFill>
              </a:rPr>
              <a:t>call to a Dog constructor</a:t>
            </a:r>
          </a:p>
          <a:p>
            <a:pPr>
              <a:defRPr/>
            </a:pPr>
            <a:r>
              <a:rPr lang="en-US" sz="1900" dirty="0" smtClean="0"/>
              <a:t>    super();</a:t>
            </a:r>
          </a:p>
          <a:p>
            <a:pPr>
              <a:defRPr/>
            </a:pPr>
            <a:r>
              <a:rPr lang="en-CA" sz="1900" dirty="0" smtClean="0"/>
              <a:t>    </a:t>
            </a:r>
            <a:r>
              <a:rPr lang="en-CA" sz="1900" dirty="0" err="1" smtClean="0"/>
              <a:t>this.breeds</a:t>
            </a:r>
            <a:r>
              <a:rPr lang="en-CA" sz="1900" dirty="0" smtClean="0"/>
              <a:t> = new </a:t>
            </a:r>
            <a:r>
              <a:rPr lang="en-CA" sz="1900" dirty="0" err="1" smtClean="0"/>
              <a:t>ArrayList</a:t>
            </a:r>
            <a:r>
              <a:rPr lang="en-CA" sz="1900" dirty="0" smtClean="0"/>
              <a:t>&lt;String&gt;();</a:t>
            </a: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}</a:t>
            </a:r>
          </a:p>
          <a:p>
            <a:pPr>
              <a:defRPr/>
            </a:pP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public Mix(</a:t>
            </a:r>
            <a:r>
              <a:rPr lang="en-US" sz="1900" dirty="0" err="1" smtClean="0"/>
              <a:t>int</a:t>
            </a:r>
            <a:r>
              <a:rPr lang="en-US" sz="1900" dirty="0" smtClean="0"/>
              <a:t> size, </a:t>
            </a:r>
            <a:r>
              <a:rPr lang="en-US" sz="1900" dirty="0" err="1" smtClean="0"/>
              <a:t>int</a:t>
            </a:r>
            <a:r>
              <a:rPr lang="en-US" sz="1900" dirty="0" smtClean="0"/>
              <a:t> energy</a:t>
            </a:r>
            <a:r>
              <a:rPr lang="en-US" sz="1900" dirty="0" smtClean="0"/>
              <a:t>) { </a:t>
            </a:r>
          </a:p>
          <a:p>
            <a:pPr>
              <a:defRPr/>
            </a:pP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smtClean="0">
                <a:solidFill>
                  <a:srgbClr val="0070C0"/>
                </a:solidFill>
              </a:rPr>
              <a:t>   </a:t>
            </a:r>
            <a:r>
              <a:rPr lang="en-US" sz="1900" dirty="0" smtClean="0">
                <a:solidFill>
                  <a:srgbClr val="0070C0"/>
                </a:solidFill>
              </a:rPr>
              <a:t>// </a:t>
            </a:r>
            <a:r>
              <a:rPr lang="en-US" sz="1900" dirty="0" smtClean="0">
                <a:solidFill>
                  <a:srgbClr val="0070C0"/>
                </a:solidFill>
              </a:rPr>
              <a:t>call to a Dog constructor</a:t>
            </a:r>
          </a:p>
          <a:p>
            <a:pPr>
              <a:defRPr/>
            </a:pPr>
            <a:r>
              <a:rPr lang="en-US" sz="1900" dirty="0" smtClean="0"/>
              <a:t>    super(size, energy);</a:t>
            </a:r>
          </a:p>
          <a:p>
            <a:pPr>
              <a:defRPr/>
            </a:pPr>
            <a:r>
              <a:rPr lang="en-CA" sz="1900" dirty="0" smtClean="0"/>
              <a:t>    </a:t>
            </a:r>
            <a:r>
              <a:rPr lang="en-CA" sz="1900" dirty="0" err="1" smtClean="0"/>
              <a:t>this.breeds</a:t>
            </a:r>
            <a:r>
              <a:rPr lang="en-CA" sz="1900" dirty="0" smtClean="0"/>
              <a:t> = new </a:t>
            </a:r>
            <a:r>
              <a:rPr lang="en-CA" sz="1900" dirty="0" err="1" smtClean="0"/>
              <a:t>ArrayList</a:t>
            </a:r>
            <a:r>
              <a:rPr lang="en-CA" sz="1900" dirty="0" smtClean="0"/>
              <a:t>&lt;String&gt;();</a:t>
            </a: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}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EA13E-A114-41A5-B1ED-9EF664885AF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  public Mix(</a:t>
            </a:r>
            <a:r>
              <a:rPr lang="en-CA" dirty="0" err="1" smtClean="0"/>
              <a:t>int</a:t>
            </a:r>
            <a:r>
              <a:rPr lang="en-CA" dirty="0" smtClean="0"/>
              <a:t> size, </a:t>
            </a:r>
            <a:r>
              <a:rPr lang="en-CA" dirty="0" err="1" smtClean="0"/>
              <a:t>int</a:t>
            </a:r>
            <a:r>
              <a:rPr lang="en-CA" dirty="0" smtClean="0"/>
              <a:t> energy,</a:t>
            </a:r>
          </a:p>
          <a:p>
            <a:r>
              <a:rPr lang="en-CA" dirty="0" smtClean="0"/>
              <a:t>             </a:t>
            </a:r>
            <a:r>
              <a:rPr lang="en-US" dirty="0" err="1" smtClean="0"/>
              <a:t>ArrayList</a:t>
            </a:r>
            <a:r>
              <a:rPr lang="en-US" dirty="0" smtClean="0"/>
              <a:t>&lt;String&gt; breeds</a:t>
            </a:r>
            <a:r>
              <a:rPr lang="en-US" dirty="0" smtClean="0"/>
              <a:t>) </a:t>
            </a:r>
            <a:r>
              <a:rPr lang="en-CA" dirty="0" smtClean="0"/>
              <a:t>{ </a:t>
            </a:r>
          </a:p>
          <a:p>
            <a:r>
              <a:rPr lang="en-CA" dirty="0">
                <a:solidFill>
                  <a:srgbClr val="0070C0"/>
                </a:solidFill>
              </a:rPr>
              <a:t> </a:t>
            </a:r>
            <a:r>
              <a:rPr lang="en-CA" dirty="0" smtClean="0">
                <a:solidFill>
                  <a:srgbClr val="0070C0"/>
                </a:solidFill>
              </a:rPr>
              <a:t>   </a:t>
            </a:r>
            <a:r>
              <a:rPr lang="en-CA" dirty="0" smtClean="0">
                <a:solidFill>
                  <a:srgbClr val="0070C0"/>
                </a:solidFill>
              </a:rPr>
              <a:t>// </a:t>
            </a:r>
            <a:r>
              <a:rPr lang="en-CA" dirty="0" smtClean="0">
                <a:solidFill>
                  <a:srgbClr val="0070C0"/>
                </a:solidFill>
              </a:rPr>
              <a:t>call to a Dog constructor</a:t>
            </a:r>
          </a:p>
          <a:p>
            <a:r>
              <a:rPr lang="en-CA" dirty="0" smtClean="0"/>
              <a:t>    super(size, energy);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this.breeds</a:t>
            </a:r>
            <a:r>
              <a:rPr lang="en-CA" dirty="0" smtClean="0"/>
              <a:t> = new </a:t>
            </a:r>
            <a:r>
              <a:rPr lang="en-CA" dirty="0" err="1" smtClean="0"/>
              <a:t>ArrayList</a:t>
            </a:r>
            <a:r>
              <a:rPr lang="en-CA" dirty="0" smtClean="0"/>
              <a:t>&lt;String&gt;(breeds);</a:t>
            </a:r>
          </a:p>
          <a:p>
            <a:r>
              <a:rPr lang="en-CA" dirty="0" smtClean="0"/>
              <a:t>  }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713DD-05D5-44F4-835C-5D584011534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 (version 2 using chaining)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public final class Mix extends </a:t>
            </a:r>
            <a:r>
              <a:rPr lang="en-US" dirty="0" smtClean="0"/>
              <a:t>Dog { </a:t>
            </a:r>
          </a:p>
          <a:p>
            <a:pPr>
              <a:defRPr/>
            </a:pP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// </a:t>
            </a:r>
            <a:r>
              <a:rPr lang="en-US" sz="1800" dirty="0" smtClean="0">
                <a:solidFill>
                  <a:srgbClr val="0070C0"/>
                </a:solidFill>
              </a:rPr>
              <a:t>no declaration of size or energy; part of Dog</a:t>
            </a:r>
            <a:endParaRPr lang="en-US" sz="1800" dirty="0" smtClean="0"/>
          </a:p>
          <a:p>
            <a:pPr>
              <a:defRPr/>
            </a:pPr>
            <a:r>
              <a:rPr lang="en-US" dirty="0" smtClean="0"/>
              <a:t>  private </a:t>
            </a:r>
            <a:r>
              <a:rPr lang="en-US" dirty="0" err="1" smtClean="0"/>
              <a:t>ArrayList</a:t>
            </a:r>
            <a:r>
              <a:rPr lang="en-US" dirty="0" smtClean="0"/>
              <a:t>&lt;String&gt; breeds;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Mix </a:t>
            </a:r>
            <a:r>
              <a:rPr lang="en-US" dirty="0" smtClean="0"/>
              <a:t>() { 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dirty="0" smtClean="0">
                <a:solidFill>
                  <a:srgbClr val="0070C0"/>
                </a:solidFill>
              </a:rPr>
              <a:t>// </a:t>
            </a:r>
            <a:r>
              <a:rPr lang="en-US" dirty="0" smtClean="0">
                <a:solidFill>
                  <a:srgbClr val="0070C0"/>
                </a:solidFill>
              </a:rPr>
              <a:t>call to a Mix constructor</a:t>
            </a:r>
          </a:p>
          <a:p>
            <a:pPr>
              <a:defRPr/>
            </a:pPr>
            <a:r>
              <a:rPr lang="en-US" dirty="0" smtClean="0"/>
              <a:t>    this(5, 5); </a:t>
            </a:r>
          </a:p>
          <a:p>
            <a:pPr>
              <a:defRPr/>
            </a:pPr>
            <a:r>
              <a:rPr lang="en-US" dirty="0" smtClean="0"/>
              <a:t> 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Mix(</a:t>
            </a:r>
            <a:r>
              <a:rPr lang="en-US" dirty="0" err="1" smtClean="0"/>
              <a:t>int</a:t>
            </a:r>
            <a:r>
              <a:rPr lang="en-US" dirty="0" smtClean="0"/>
              <a:t> size, </a:t>
            </a:r>
            <a:r>
              <a:rPr lang="en-US" dirty="0" err="1" smtClean="0"/>
              <a:t>int</a:t>
            </a:r>
            <a:r>
              <a:rPr lang="en-US" dirty="0" smtClean="0"/>
              <a:t> energy</a:t>
            </a:r>
            <a:r>
              <a:rPr lang="en-US" dirty="0" smtClean="0"/>
              <a:t>) { 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dirty="0" smtClean="0">
                <a:solidFill>
                  <a:srgbClr val="0070C0"/>
                </a:solidFill>
              </a:rPr>
              <a:t>// </a:t>
            </a:r>
            <a:r>
              <a:rPr lang="en-US" dirty="0" smtClean="0">
                <a:solidFill>
                  <a:srgbClr val="0070C0"/>
                </a:solidFill>
              </a:rPr>
              <a:t>call to a Mix constructor</a:t>
            </a:r>
          </a:p>
          <a:p>
            <a:pPr>
              <a:defRPr/>
            </a:pPr>
            <a:r>
              <a:rPr lang="en-US" dirty="0" smtClean="0"/>
              <a:t>    this(size, energy, new </a:t>
            </a:r>
            <a:r>
              <a:rPr lang="en-US" dirty="0" err="1" smtClean="0"/>
              <a:t>ArrayList</a:t>
            </a:r>
            <a:r>
              <a:rPr lang="en-US" dirty="0" smtClean="0"/>
              <a:t>&lt;String&gt;());</a:t>
            </a:r>
          </a:p>
          <a:p>
            <a:pPr>
              <a:defRPr/>
            </a:pPr>
            <a:r>
              <a:rPr lang="en-US" dirty="0" smtClean="0"/>
              <a:t>  }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A5460-4C38-4DD3-BAEF-321034C9AC9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  public Mix(</a:t>
            </a:r>
            <a:r>
              <a:rPr lang="en-CA" dirty="0" err="1" smtClean="0"/>
              <a:t>int</a:t>
            </a:r>
            <a:r>
              <a:rPr lang="en-CA" dirty="0" smtClean="0"/>
              <a:t> size, </a:t>
            </a:r>
            <a:r>
              <a:rPr lang="en-CA" dirty="0" err="1" smtClean="0"/>
              <a:t>int</a:t>
            </a:r>
            <a:r>
              <a:rPr lang="en-CA" dirty="0" smtClean="0"/>
              <a:t> energy,</a:t>
            </a:r>
          </a:p>
          <a:p>
            <a:r>
              <a:rPr lang="en-CA" dirty="0" smtClean="0"/>
              <a:t>             </a:t>
            </a:r>
            <a:r>
              <a:rPr lang="en-US" dirty="0" err="1" smtClean="0"/>
              <a:t>ArrayList</a:t>
            </a:r>
            <a:r>
              <a:rPr lang="en-US" dirty="0" smtClean="0"/>
              <a:t>&lt;String&gt; breeds</a:t>
            </a:r>
            <a:r>
              <a:rPr lang="en-US" dirty="0" smtClean="0"/>
              <a:t>) </a:t>
            </a:r>
            <a:r>
              <a:rPr lang="en-CA" dirty="0" smtClean="0"/>
              <a:t>{ </a:t>
            </a:r>
          </a:p>
          <a:p>
            <a:r>
              <a:rPr lang="en-CA" dirty="0">
                <a:solidFill>
                  <a:srgbClr val="0070C0"/>
                </a:solidFill>
              </a:rPr>
              <a:t> </a:t>
            </a:r>
            <a:r>
              <a:rPr lang="en-CA" dirty="0" smtClean="0">
                <a:solidFill>
                  <a:srgbClr val="0070C0"/>
                </a:solidFill>
              </a:rPr>
              <a:t>   </a:t>
            </a:r>
            <a:r>
              <a:rPr lang="en-CA" dirty="0" smtClean="0">
                <a:solidFill>
                  <a:srgbClr val="0070C0"/>
                </a:solidFill>
              </a:rPr>
              <a:t>// </a:t>
            </a:r>
            <a:r>
              <a:rPr lang="en-CA" dirty="0" smtClean="0">
                <a:solidFill>
                  <a:srgbClr val="0070C0"/>
                </a:solidFill>
              </a:rPr>
              <a:t>call to a Dog constructor</a:t>
            </a:r>
          </a:p>
          <a:p>
            <a:r>
              <a:rPr lang="en-CA" dirty="0" smtClean="0"/>
              <a:t>    super(size, energy);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this.breeds</a:t>
            </a:r>
            <a:r>
              <a:rPr lang="en-CA" dirty="0" smtClean="0"/>
              <a:t> = new </a:t>
            </a:r>
            <a:r>
              <a:rPr lang="en-CA" dirty="0" err="1" smtClean="0"/>
              <a:t>ArrayList</a:t>
            </a:r>
            <a:r>
              <a:rPr lang="en-CA" dirty="0" smtClean="0"/>
              <a:t>&lt;String&gt;(breeds);</a:t>
            </a:r>
          </a:p>
          <a:p>
            <a:r>
              <a:rPr lang="en-CA" dirty="0" smtClean="0"/>
              <a:t>  }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6FDE7B-704E-4134-92B1-EB41A77F599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why is the constructor call to the </a:t>
            </a:r>
            <a:r>
              <a:rPr lang="en-CA" dirty="0" err="1" smtClean="0"/>
              <a:t>superclass</a:t>
            </a:r>
            <a:r>
              <a:rPr lang="en-CA" dirty="0" smtClean="0"/>
              <a:t> needed?</a:t>
            </a:r>
          </a:p>
          <a:p>
            <a:pPr lvl="1">
              <a:defRPr/>
            </a:pPr>
            <a:r>
              <a:rPr lang="en-CA" dirty="0" smtClean="0"/>
              <a:t>because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and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part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needs to be constructed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7CD79-3C40-41BD-8512-58EC7DB41E2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03700-4FE3-4932-A9A8-6DF4D62CB75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205677" y="894292"/>
            <a:ext cx="3514027" cy="489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>
                <a:solidFill>
                  <a:schemeClr val="tx1"/>
                </a:solidFill>
              </a:rPr>
              <a:t>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6105" y="1355149"/>
            <a:ext cx="3053171" cy="32835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67303" y="1816005"/>
            <a:ext cx="2591545" cy="16706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object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09696" y="3717035"/>
          <a:ext cx="2702358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size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energy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08926" y="4869176"/>
          <a:ext cx="270235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breeds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3868" y="894292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 mutt = new Mix(1,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1816004"/>
            <a:ext cx="510267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/>
              <a:t> constructor starts running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</a:t>
            </a:r>
            <a:r>
              <a:rPr lang="en-US" dirty="0" err="1" smtClean="0"/>
              <a:t>subobject</a:t>
            </a:r>
            <a:r>
              <a:rPr lang="en-US" dirty="0" smtClean="0"/>
              <a:t> by invoking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constructor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>
                <a:solidFill>
                  <a:srgbClr val="0070C0"/>
                </a:solidFill>
              </a:rPr>
              <a:t> constructor starts running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creates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subobject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by (silently) invoking the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constructor</a:t>
            </a:r>
          </a:p>
          <a:p>
            <a:pPr marL="2171700" lvl="4" indent="-342900">
              <a:buFont typeface="+mj-lt"/>
              <a:buAutoNum type="arabicPeriod" startAt="3"/>
            </a:pPr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FFC000"/>
                </a:solidFill>
              </a:rPr>
              <a:t> constructor runs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sets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energy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a new 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and</a:t>
            </a:r>
            <a:br>
              <a:rPr lang="en-US" dirty="0" smtClean="0"/>
            </a:br>
            <a:r>
              <a:rPr lang="en-US" dirty="0" smtClean="0"/>
              <a:t>assigns it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breeds</a:t>
            </a:r>
          </a:p>
        </p:txBody>
      </p:sp>
    </p:spTree>
    <p:extLst>
      <p:ext uri="{BB962C8B-B14F-4D97-AF65-F5344CB8AC3E}">
        <p14:creationId xmlns:p14="http://schemas.microsoft.com/office/powerpoint/2010/main" val="50259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21C0-ADAC-4253-8775-16A91D7D0F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765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5363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Komondor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BloodHound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861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PureBreed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71925" y="2195513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71925" y="6286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17" idx="2"/>
            <a:endCxn id="16" idx="0"/>
          </p:cNvCxnSpPr>
          <p:nvPr/>
        </p:nvCxnSpPr>
        <p:spPr>
          <a:xfrm rot="5400000">
            <a:off x="4389437" y="1782763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6" idx="2"/>
            <a:endCxn id="15" idx="0"/>
          </p:cNvCxnSpPr>
          <p:nvPr/>
        </p:nvCxnSpPr>
        <p:spPr>
          <a:xfrm rot="16200000" flipH="1">
            <a:off x="5512594" y="2226469"/>
            <a:ext cx="776287" cy="22002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4" idx="0"/>
          </p:cNvCxnSpPr>
          <p:nvPr/>
        </p:nvCxnSpPr>
        <p:spPr>
          <a:xfrm rot="5400000">
            <a:off x="3969544" y="2883694"/>
            <a:ext cx="776287" cy="88582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4" idx="2"/>
            <a:endCxn id="13" idx="0"/>
          </p:cNvCxnSpPr>
          <p:nvPr/>
        </p:nvCxnSpPr>
        <p:spPr>
          <a:xfrm rot="5400000">
            <a:off x="2200275" y="3543300"/>
            <a:ext cx="800100" cy="26289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11" idx="0"/>
          </p:cNvCxnSpPr>
          <p:nvPr/>
        </p:nvCxnSpPr>
        <p:spPr>
          <a:xfrm rot="16200000" flipH="1">
            <a:off x="4000500" y="4371975"/>
            <a:ext cx="800100" cy="9715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874963" y="5057775"/>
            <a:ext cx="4000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200" y="2373313"/>
            <a:ext cx="2665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 extends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7150" y="3886200"/>
            <a:ext cx="3079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extends Dog</a:t>
            </a:r>
            <a:endParaRPr lang="en-CA" sz="17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892800" y="5314950"/>
            <a:ext cx="23907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extends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PureBreed</a:t>
            </a:r>
            <a:endParaRPr lang="en-CA" sz="17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4693492" y="13716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Isosceles Triangle 23"/>
          <p:cNvSpPr/>
          <p:nvPr/>
        </p:nvSpPr>
        <p:spPr>
          <a:xfrm>
            <a:off x="4691903" y="294074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Isosceles Triangle 24"/>
          <p:cNvSpPr/>
          <p:nvPr/>
        </p:nvSpPr>
        <p:spPr>
          <a:xfrm>
            <a:off x="3806079" y="44577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Memory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182D9-E3AD-4D97-8B7E-87556B1C75B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148966"/>
              </p:ext>
            </p:extLst>
          </p:nvPr>
        </p:nvGraphicFramePr>
        <p:xfrm>
          <a:off x="1749257" y="1355148"/>
          <a:ext cx="478138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33"/>
                <a:gridCol w="368684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Mix object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size</a:t>
                      </a:r>
                      <a:endParaRPr lang="en-US" b="1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energy</a:t>
                      </a:r>
                      <a:endParaRPr lang="en-US" b="1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breeds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&lt;String&gt; object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0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the </a:t>
            </a:r>
            <a:r>
              <a:rPr lang="en-US" dirty="0" err="1" smtClean="0"/>
              <a:t>Superclass</a:t>
            </a:r>
            <a:r>
              <a:rPr lang="en-US" dirty="0" smtClean="0"/>
              <a:t> </a:t>
            </a:r>
            <a:r>
              <a:rPr lang="en-US" dirty="0" err="1" smtClean="0"/>
              <a:t>Ctor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why is the constructor call to the superclass needed?</a:t>
            </a:r>
          </a:p>
          <a:p>
            <a:pPr lvl="1">
              <a:defRPr/>
            </a:pPr>
            <a:r>
              <a:rPr lang="en-CA" dirty="0" smtClean="0"/>
              <a:t>because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and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part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needs to be constructed</a:t>
            </a:r>
          </a:p>
          <a:p>
            <a:pPr lvl="2">
              <a:defRPr/>
            </a:pPr>
            <a:r>
              <a:rPr lang="en-CA" dirty="0" smtClean="0"/>
              <a:t>similarly,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part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needs to be constructed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20DE2-D46E-4240-A207-1ACE3EBDB05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the </a:t>
            </a:r>
            <a:r>
              <a:rPr lang="en-US" dirty="0" err="1" smtClean="0"/>
              <a:t>Superclass</a:t>
            </a:r>
            <a:r>
              <a:rPr lang="en-US" dirty="0" smtClean="0"/>
              <a:t> </a:t>
            </a:r>
            <a:r>
              <a:rPr lang="en-US" dirty="0" err="1" smtClean="0"/>
              <a:t>Ctor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derived class can only call its own constructors or the constructors of its immediate superclass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 call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constructors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constructors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cannot call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constructor</a:t>
            </a:r>
          </a:p>
          <a:p>
            <a:pPr lvl="2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is not the immediate superclass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cannot call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constructors</a:t>
            </a:r>
          </a:p>
          <a:p>
            <a:pPr lvl="2">
              <a:defRPr/>
            </a:pPr>
            <a:r>
              <a:rPr lang="en-CA" dirty="0" smtClean="0"/>
              <a:t>cannot call constructors across the inheritance hierarchy</a:t>
            </a:r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cannot call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Komondor</a:t>
            </a:r>
            <a:r>
              <a:rPr lang="en-CA" dirty="0" smtClean="0"/>
              <a:t> constructors</a:t>
            </a:r>
          </a:p>
          <a:p>
            <a:pPr lvl="2">
              <a:defRPr/>
            </a:pPr>
            <a:r>
              <a:rPr lang="en-CA" dirty="0" smtClean="0"/>
              <a:t>cannot call subclass constructors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20DE2-D46E-4240-A207-1ACE3EBDB05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Constructors &amp; Overridable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a class is intended to be extended then its constructor must not call an overridable method</a:t>
            </a:r>
          </a:p>
          <a:p>
            <a:pPr lvl="1">
              <a:defRPr/>
            </a:pPr>
            <a:r>
              <a:rPr lang="en-CA" dirty="0" smtClean="0"/>
              <a:t>Java does not enforce this guideline</a:t>
            </a:r>
          </a:p>
          <a:p>
            <a:pPr>
              <a:defRPr/>
            </a:pPr>
            <a:r>
              <a:rPr lang="en-CA" dirty="0" smtClean="0"/>
              <a:t>why?</a:t>
            </a:r>
          </a:p>
          <a:p>
            <a:pPr lvl="1">
              <a:defRPr/>
            </a:pPr>
            <a:r>
              <a:rPr lang="en-CA" dirty="0" smtClean="0"/>
              <a:t>recall that a derived class object has inside of it an object of the superclass</a:t>
            </a:r>
          </a:p>
          <a:p>
            <a:pPr lvl="1">
              <a:defRPr/>
            </a:pPr>
            <a:r>
              <a:rPr lang="en-CA" dirty="0" smtClean="0"/>
              <a:t>the superclass object is always constructed first, then the subclass constructor completes construction of the subclass object</a:t>
            </a:r>
          </a:p>
          <a:p>
            <a:pPr lvl="1">
              <a:defRPr/>
            </a:pPr>
            <a:r>
              <a:rPr lang="en-CA" dirty="0" smtClean="0"/>
              <a:t>the superclass constructor will call the overridden version of the method (the subclass version) even though the subclass object has not yet been constructed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A1EE6-55E3-4306-9014-6853F4D046E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Superclass Ctor &amp; Overridable Method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public </a:t>
            </a:r>
            <a:r>
              <a:rPr lang="en-CA" dirty="0" smtClean="0"/>
              <a:t>class </a:t>
            </a:r>
            <a:r>
              <a:rPr lang="en-CA" dirty="0" err="1" smtClean="0"/>
              <a:t>SuperDuper</a:t>
            </a:r>
            <a:r>
              <a:rPr lang="en-CA" dirty="0"/>
              <a:t> </a:t>
            </a:r>
            <a:r>
              <a:rPr lang="en-CA" dirty="0" smtClean="0"/>
              <a:t>{</a:t>
            </a:r>
            <a:endParaRPr lang="en-CA" dirty="0" smtClean="0"/>
          </a:p>
          <a:p>
            <a:pPr>
              <a:defRPr/>
            </a:pPr>
            <a:r>
              <a:rPr lang="en-CA" dirty="0" smtClean="0"/>
              <a:t>  public </a:t>
            </a:r>
            <a:r>
              <a:rPr lang="en-CA" dirty="0" err="1" smtClean="0"/>
              <a:t>SuperDuper</a:t>
            </a:r>
            <a:r>
              <a:rPr lang="en-CA" dirty="0" smtClean="0"/>
              <a:t>() {</a:t>
            </a:r>
            <a:endParaRPr lang="en-CA" dirty="0" smtClean="0"/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smtClean="0">
                <a:solidFill>
                  <a:srgbClr val="0070C0"/>
                </a:solidFill>
              </a:rPr>
              <a:t>// call to an over-</a:t>
            </a:r>
            <a:r>
              <a:rPr lang="en-CA" dirty="0" err="1" smtClean="0">
                <a:solidFill>
                  <a:srgbClr val="0070C0"/>
                </a:solidFill>
              </a:rPr>
              <a:t>ridable</a:t>
            </a:r>
            <a:r>
              <a:rPr lang="en-CA" dirty="0" smtClean="0">
                <a:solidFill>
                  <a:srgbClr val="0070C0"/>
                </a:solidFill>
              </a:rPr>
              <a:t> method; bad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this.overrideMe</a:t>
            </a:r>
            <a:r>
              <a:rPr lang="en-CA" dirty="0" smtClean="0"/>
              <a:t>();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void </a:t>
            </a:r>
            <a:r>
              <a:rPr lang="en-CA" dirty="0" err="1" smtClean="0"/>
              <a:t>overrideMe</a:t>
            </a:r>
            <a:r>
              <a:rPr lang="en-CA" dirty="0" smtClean="0"/>
              <a:t>() { </a:t>
            </a:r>
            <a:endParaRPr lang="en-CA" dirty="0" smtClean="0"/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System.out.println</a:t>
            </a:r>
            <a:r>
              <a:rPr lang="en-CA" dirty="0" smtClean="0"/>
              <a:t>("</a:t>
            </a:r>
            <a:r>
              <a:rPr lang="en-CA" dirty="0" err="1" smtClean="0"/>
              <a:t>SuperDuper</a:t>
            </a:r>
            <a:r>
              <a:rPr lang="en-CA" dirty="0" smtClean="0"/>
              <a:t> </a:t>
            </a:r>
            <a:r>
              <a:rPr lang="en-CA" dirty="0" err="1" smtClean="0"/>
              <a:t>overrideMe</a:t>
            </a:r>
            <a:r>
              <a:rPr lang="en-CA" dirty="0" smtClean="0"/>
              <a:t>");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r>
              <a:rPr lang="en-CA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AA64D-EDD3-43C0-A4C2-D7F8ECBEB48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Subclass Overrides Method</a:t>
            </a:r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50"/>
          </a:xfrm>
        </p:spPr>
        <p:txBody>
          <a:bodyPr>
            <a:normAutofit fontScale="92500" lnSpcReduction="20000"/>
          </a:bodyPr>
          <a:lstStyle/>
          <a:p>
            <a:r>
              <a:rPr lang="en-CA" sz="1600" dirty="0" smtClean="0"/>
              <a:t>public class </a:t>
            </a:r>
            <a:r>
              <a:rPr lang="en-CA" sz="1600" dirty="0" err="1" smtClean="0"/>
              <a:t>SubbyDubby</a:t>
            </a:r>
            <a:r>
              <a:rPr lang="en-CA" sz="1600" dirty="0" smtClean="0"/>
              <a:t> extends </a:t>
            </a:r>
            <a:r>
              <a:rPr lang="en-CA" sz="1600" dirty="0" err="1" smtClean="0"/>
              <a:t>SuperDuper</a:t>
            </a:r>
            <a:r>
              <a:rPr lang="en-CA" sz="1600" dirty="0" smtClean="0"/>
              <a:t> {</a:t>
            </a:r>
          </a:p>
          <a:p>
            <a:r>
              <a:rPr lang="en-CA" sz="1600" dirty="0" smtClean="0"/>
              <a:t>  private </a:t>
            </a:r>
            <a:r>
              <a:rPr lang="en-CA" sz="1600" dirty="0" smtClean="0">
                <a:solidFill>
                  <a:srgbClr val="0070C0"/>
                </a:solidFill>
              </a:rPr>
              <a:t>final</a:t>
            </a:r>
            <a:r>
              <a:rPr lang="en-CA" sz="1600" dirty="0" smtClean="0"/>
              <a:t> Date </a:t>
            </a:r>
            <a:r>
              <a:rPr lang="en-CA" sz="1600" dirty="0" err="1" smtClean="0"/>
              <a:t>date</a:t>
            </a:r>
            <a:r>
              <a:rPr lang="en-CA" sz="1600" dirty="0" smtClean="0"/>
              <a:t>;</a:t>
            </a:r>
          </a:p>
          <a:p>
            <a:endParaRPr lang="en-CA" sz="1600" dirty="0" smtClean="0"/>
          </a:p>
          <a:p>
            <a:r>
              <a:rPr lang="en-CA" sz="1600" dirty="0" smtClean="0"/>
              <a:t>  public </a:t>
            </a:r>
            <a:r>
              <a:rPr lang="en-CA" sz="1600" dirty="0" err="1" smtClean="0"/>
              <a:t>SubbyDubby</a:t>
            </a:r>
            <a:r>
              <a:rPr lang="en-CA" sz="1600" dirty="0" smtClean="0"/>
              <a:t>() {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</a:t>
            </a:r>
            <a:r>
              <a:rPr lang="en-CA" sz="1600" dirty="0" smtClean="0"/>
              <a:t>super();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</a:t>
            </a:r>
            <a:r>
              <a:rPr lang="en-CA" sz="1600" dirty="0" err="1" smtClean="0"/>
              <a:t>this.date</a:t>
            </a:r>
            <a:r>
              <a:rPr lang="en-CA" sz="1600" dirty="0" smtClean="0"/>
              <a:t> </a:t>
            </a:r>
            <a:r>
              <a:rPr lang="en-CA" sz="1600" dirty="0" smtClean="0"/>
              <a:t>= new Date(); </a:t>
            </a:r>
            <a:endParaRPr lang="en-CA" sz="1600" dirty="0" smtClean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smtClean="0"/>
              <a:t>}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  @</a:t>
            </a:r>
            <a:r>
              <a:rPr lang="en-CA" sz="1600" dirty="0" smtClean="0"/>
              <a:t>Override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smtClean="0"/>
              <a:t>public </a:t>
            </a:r>
            <a:r>
              <a:rPr lang="en-CA" sz="1600" dirty="0" smtClean="0"/>
              <a:t>void </a:t>
            </a:r>
            <a:r>
              <a:rPr lang="en-CA" sz="1600" dirty="0" err="1" smtClean="0"/>
              <a:t>overrideMe</a:t>
            </a:r>
            <a:r>
              <a:rPr lang="en-CA" sz="1600" dirty="0" smtClean="0"/>
              <a:t>() {  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 </a:t>
            </a:r>
            <a:r>
              <a:rPr lang="en-CA" sz="1600" dirty="0" err="1" smtClean="0"/>
              <a:t>System.out.println</a:t>
            </a:r>
            <a:r>
              <a:rPr lang="en-CA" sz="1600" dirty="0" smtClean="0"/>
              <a:t>("</a:t>
            </a:r>
            <a:r>
              <a:rPr lang="en-CA" sz="1600" dirty="0" err="1" smtClean="0"/>
              <a:t>SubbyDubby</a:t>
            </a:r>
            <a:r>
              <a:rPr lang="en-CA" sz="1600" dirty="0" smtClean="0"/>
              <a:t> </a:t>
            </a:r>
            <a:r>
              <a:rPr lang="en-CA" sz="1600" dirty="0" err="1" smtClean="0"/>
              <a:t>overrideMe</a:t>
            </a:r>
            <a:r>
              <a:rPr lang="en-CA" sz="1600" dirty="0" smtClean="0"/>
              <a:t> : </a:t>
            </a:r>
            <a:r>
              <a:rPr lang="en-CA" sz="1600" dirty="0" smtClean="0"/>
              <a:t>" + </a:t>
            </a:r>
            <a:r>
              <a:rPr lang="en-CA" sz="1600" dirty="0" err="1" smtClean="0"/>
              <a:t>this.date</a:t>
            </a:r>
            <a:r>
              <a:rPr lang="en-CA" sz="1600" dirty="0" smtClean="0"/>
              <a:t>);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smtClean="0"/>
              <a:t>}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  public static void main(String[] </a:t>
            </a:r>
            <a:r>
              <a:rPr lang="en-CA" sz="1600" dirty="0" err="1" smtClean="0"/>
              <a:t>args</a:t>
            </a:r>
            <a:r>
              <a:rPr lang="en-CA" sz="1600" dirty="0" smtClean="0"/>
              <a:t>) {  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 </a:t>
            </a:r>
            <a:r>
              <a:rPr lang="en-CA" sz="1600" dirty="0" err="1" smtClean="0"/>
              <a:t>SubbyDubby</a:t>
            </a:r>
            <a:r>
              <a:rPr lang="en-CA" sz="1600" dirty="0" smtClean="0"/>
              <a:t> </a:t>
            </a:r>
            <a:r>
              <a:rPr lang="en-CA" sz="1600" dirty="0" smtClean="0"/>
              <a:t>sub = new </a:t>
            </a:r>
            <a:r>
              <a:rPr lang="en-CA" sz="1600" dirty="0" err="1" smtClean="0"/>
              <a:t>SubbyDubby</a:t>
            </a:r>
            <a:r>
              <a:rPr lang="en-CA" sz="1600" dirty="0" smtClean="0"/>
              <a:t>();</a:t>
            </a:r>
          </a:p>
          <a:p>
            <a:r>
              <a:rPr lang="en-CA" sz="1600" dirty="0" smtClean="0"/>
              <a:t>     </a:t>
            </a:r>
            <a:r>
              <a:rPr lang="en-CA" sz="1600" dirty="0" err="1" smtClean="0"/>
              <a:t>sub.overrideMe</a:t>
            </a:r>
            <a:r>
              <a:rPr lang="en-CA" sz="1600" dirty="0" smtClean="0"/>
              <a:t>();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smtClean="0"/>
              <a:t>}</a:t>
            </a:r>
            <a:endParaRPr lang="en-CA" sz="1600" dirty="0" smtClean="0"/>
          </a:p>
          <a:p>
            <a:r>
              <a:rPr lang="en-CA" sz="1600" dirty="0" smtClean="0"/>
              <a:t>}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F4F13-7024-4A43-AEAF-90FEC6D2B68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3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programmer's intent was probably to have the program print:</a:t>
            </a:r>
          </a:p>
          <a:p>
            <a:pPr>
              <a:defRPr/>
            </a:pPr>
            <a:endParaRPr lang="en-CA" sz="800" dirty="0" smtClean="0"/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SuperDuper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  <a:r>
              <a:rPr lang="en-CA" dirty="0" smtClean="0"/>
              <a:t>  </a:t>
            </a:r>
          </a:p>
          <a:p>
            <a:pPr lvl="2">
              <a:buFont typeface="Wingdings 3" pitchFamily="18" charset="2"/>
              <a:buNone/>
              <a:defRPr/>
            </a:pPr>
            <a:endParaRPr lang="en-CA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dirty="0" smtClean="0"/>
              <a:t>or, if the call to the overridden method was intentional</a:t>
            </a: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  <a:endParaRPr lang="en-CA" dirty="0" smtClean="0"/>
          </a:p>
          <a:p>
            <a:pPr lvl="2">
              <a:buFont typeface="Wingdings 3" pitchFamily="18" charset="2"/>
              <a:buNone/>
              <a:defRPr/>
            </a:pPr>
            <a:endParaRPr lang="en-CA" sz="800" i="1" dirty="0" smtClean="0"/>
          </a:p>
          <a:p>
            <a:pPr>
              <a:defRPr/>
            </a:pPr>
            <a:r>
              <a:rPr lang="en-CA" dirty="0" smtClean="0"/>
              <a:t>but the program prints:</a:t>
            </a:r>
          </a:p>
          <a:p>
            <a:pPr>
              <a:defRPr/>
            </a:pPr>
            <a:endParaRPr lang="en-CA" sz="800" dirty="0" smtClean="0"/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 null</a:t>
            </a: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  <a:r>
              <a:rPr lang="en-CA" dirty="0" smtClean="0"/>
              <a:t>  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108BB-10BE-4A7A-9763-3D2E00C46D2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65863" y="5429250"/>
            <a:ext cx="21431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final attribute in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two different states!</a:t>
            </a:r>
            <a:endParaRPr lang="en-US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8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What's Going On?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2400" dirty="0" smtClean="0"/>
              <a:t> calls 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 calls the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SuperDuper</a:t>
            </a:r>
            <a:r>
              <a:rPr lang="en-CA" sz="2400" dirty="0" smtClean="0"/>
              <a:t> constructor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SuperDuper</a:t>
            </a:r>
            <a:r>
              <a:rPr lang="en-CA" sz="2400" dirty="0" smtClean="0"/>
              <a:t> constructor calls the method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sz="2400" dirty="0" smtClean="0"/>
              <a:t> which is overridden by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version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sz="2400" dirty="0" smtClean="0"/>
              <a:t> prints 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400" dirty="0" smtClean="0"/>
              <a:t> </a:t>
            </a:r>
            <a:r>
              <a:rPr lang="en-CA" sz="2400" dirty="0" smtClean="0"/>
              <a:t>field which </a:t>
            </a:r>
            <a:r>
              <a:rPr lang="en-CA" sz="2400" dirty="0" smtClean="0"/>
              <a:t>has not yet been assigned to by 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 (so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400" dirty="0" smtClean="0"/>
              <a:t> is null)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 assigns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400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sz="2400" dirty="0" smtClean="0"/>
              <a:t> is called by the client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14EF8-4D52-4818-B80C-45429419CD9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 to make sure that your base class constructors only call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methods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methods</a:t>
            </a:r>
          </a:p>
          <a:p>
            <a:pPr lvl="1">
              <a:defRPr/>
            </a:pPr>
            <a:r>
              <a:rPr lang="en-CA" dirty="0" smtClean="0"/>
              <a:t>if a base class constructor calls an overridden method, the method will run in an unconstructed derived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7787-3C5B-484E-A9A8-7303BEEED01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Implementing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want to implement an inheritance hierarchy that represents breeds of dogs for the purpose of helping people decide what kind of dog would be appropriate for them</a:t>
            </a:r>
          </a:p>
          <a:p>
            <a:pPr>
              <a:defRPr/>
            </a:pPr>
            <a:r>
              <a:rPr lang="en-CA" dirty="0" smtClean="0"/>
              <a:t>many possible fields:</a:t>
            </a:r>
          </a:p>
          <a:p>
            <a:pPr lvl="1">
              <a:defRPr/>
            </a:pPr>
            <a:r>
              <a:rPr lang="en-CA" dirty="0" smtClean="0"/>
              <a:t>appearance, size, energy, grooming requirements, amount of exercise needed, protectiveness, compatibility with children, etc.</a:t>
            </a:r>
          </a:p>
          <a:p>
            <a:pPr lvl="1">
              <a:defRPr/>
            </a:pPr>
            <a:r>
              <a:rPr lang="en-CA" dirty="0" smtClean="0"/>
              <a:t>we will assume two fields measured on a 10 point scale</a:t>
            </a:r>
          </a:p>
          <a:p>
            <a:pPr lvl="2">
              <a:defRPr/>
            </a:pPr>
            <a:r>
              <a:rPr lang="en-CA" dirty="0" smtClean="0"/>
              <a:t>size from 1 (small) to 10 (giant)</a:t>
            </a:r>
          </a:p>
          <a:p>
            <a:pPr lvl="2">
              <a:defRPr/>
            </a:pPr>
            <a:r>
              <a:rPr lang="en-CA" dirty="0" smtClean="0"/>
              <a:t>energy from 1 (lazy) to 10 (high energy)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2F96F-5EA7-4C42-B390-BF56AC76C0A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Dog</a:t>
            </a:r>
          </a:p>
        </p:txBody>
      </p:sp>
      <p:sp>
        <p:nvSpPr>
          <p:cNvPr id="24579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/>
              <a:t>public class Dog extends Object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int</a:t>
            </a:r>
            <a:r>
              <a:rPr lang="en-US" dirty="0" smtClean="0"/>
              <a:t> size;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int</a:t>
            </a:r>
            <a:r>
              <a:rPr lang="en-US" dirty="0" smtClean="0"/>
              <a:t> energy;</a:t>
            </a:r>
          </a:p>
          <a:p>
            <a:endParaRPr lang="en-US" dirty="0" smtClean="0"/>
          </a:p>
          <a:p>
            <a:r>
              <a:rPr lang="en-US" dirty="0" smtClean="0"/>
              <a:t>  // creates an "average" dog</a:t>
            </a:r>
          </a:p>
          <a:p>
            <a:r>
              <a:rPr lang="en-US" dirty="0" smtClean="0"/>
              <a:t>  Dog()</a:t>
            </a:r>
          </a:p>
          <a:p>
            <a:r>
              <a:rPr lang="en-US" dirty="0" smtClean="0"/>
              <a:t>  {  this(5, 5); }</a:t>
            </a:r>
          </a:p>
          <a:p>
            <a:endParaRPr lang="en-US" dirty="0" smtClean="0"/>
          </a:p>
          <a:p>
            <a:r>
              <a:rPr lang="en-US" dirty="0" smtClean="0"/>
              <a:t>  Dog(</a:t>
            </a:r>
            <a:r>
              <a:rPr lang="en-US" dirty="0" err="1" smtClean="0"/>
              <a:t>int</a:t>
            </a:r>
            <a:r>
              <a:rPr lang="en-US" dirty="0" smtClean="0"/>
              <a:t> size, </a:t>
            </a:r>
            <a:r>
              <a:rPr lang="en-US" dirty="0" err="1" smtClean="0"/>
              <a:t>int</a:t>
            </a:r>
            <a:r>
              <a:rPr lang="en-US" dirty="0" smtClean="0"/>
              <a:t> energy)</a:t>
            </a:r>
          </a:p>
          <a:p>
            <a:r>
              <a:rPr lang="en-US" dirty="0" smtClean="0"/>
              <a:t>  {  </a:t>
            </a:r>
            <a:r>
              <a:rPr lang="en-US" dirty="0" err="1" smtClean="0"/>
              <a:t>this.setSize</a:t>
            </a:r>
            <a:r>
              <a:rPr lang="en-US" dirty="0" smtClean="0"/>
              <a:t>(size);  </a:t>
            </a:r>
            <a:r>
              <a:rPr lang="en-US" dirty="0" err="1" smtClean="0"/>
              <a:t>this.setEnergy</a:t>
            </a:r>
            <a:r>
              <a:rPr lang="en-US" dirty="0" smtClean="0"/>
              <a:t>(energy);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CB72F-65AF-4AC5-AA4C-F559DE51D9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getSize</a:t>
            </a:r>
            <a:r>
              <a:rPr lang="en-US" dirty="0" smtClean="0"/>
              <a:t>()</a:t>
            </a:r>
          </a:p>
          <a:p>
            <a:pPr>
              <a:defRPr/>
            </a:pPr>
            <a:r>
              <a:rPr lang="en-US" dirty="0" smtClean="0"/>
              <a:t>  { return </a:t>
            </a:r>
            <a:r>
              <a:rPr lang="en-US" dirty="0" err="1" smtClean="0"/>
              <a:t>this.size</a:t>
            </a:r>
            <a:r>
              <a:rPr lang="en-US" dirty="0" smtClean="0"/>
              <a:t>;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getEnergy</a:t>
            </a:r>
            <a:r>
              <a:rPr lang="en-US" dirty="0" smtClean="0"/>
              <a:t>()</a:t>
            </a:r>
          </a:p>
          <a:p>
            <a:pPr>
              <a:defRPr/>
            </a:pPr>
            <a:r>
              <a:rPr lang="en-US" dirty="0" smtClean="0"/>
              <a:t>  { return </a:t>
            </a:r>
            <a:r>
              <a:rPr lang="en-US" dirty="0" err="1" smtClean="0"/>
              <a:t>this.energy</a:t>
            </a:r>
            <a:r>
              <a:rPr lang="en-US" dirty="0" smtClean="0"/>
              <a:t>;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void </a:t>
            </a:r>
            <a:r>
              <a:rPr lang="en-US" dirty="0" err="1" smtClean="0"/>
              <a:t>setSize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size)</a:t>
            </a:r>
          </a:p>
          <a:p>
            <a:pPr>
              <a:defRPr/>
            </a:pPr>
            <a:r>
              <a:rPr lang="en-US" dirty="0" smtClean="0"/>
              <a:t>  { </a:t>
            </a:r>
            <a:r>
              <a:rPr lang="en-US" dirty="0" err="1" smtClean="0"/>
              <a:t>this.size</a:t>
            </a:r>
            <a:r>
              <a:rPr lang="en-US" dirty="0" smtClean="0"/>
              <a:t> = size;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void </a:t>
            </a:r>
            <a:r>
              <a:rPr lang="en-US" dirty="0" err="1" smtClean="0"/>
              <a:t>setEnergy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energy)</a:t>
            </a:r>
          </a:p>
          <a:p>
            <a:pPr>
              <a:defRPr/>
            </a:pPr>
            <a:r>
              <a:rPr lang="en-US" dirty="0" smtClean="0"/>
              <a:t>  { </a:t>
            </a:r>
            <a:r>
              <a:rPr lang="en-US" dirty="0" err="1" smtClean="0"/>
              <a:t>this.energy</a:t>
            </a:r>
            <a:r>
              <a:rPr lang="en-US" dirty="0" smtClean="0"/>
              <a:t> = energy; }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234A2-D5BF-4DD8-9DAB-06E05C578A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15050" y="5772150"/>
            <a:ext cx="2457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why final? stay tuned…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is a Subclass?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looks like a new class that has the same API as its superclass with perhaps some additional methods and fields</a:t>
            </a:r>
          </a:p>
          <a:p>
            <a:pPr lvl="1">
              <a:defRPr/>
            </a:pPr>
            <a:r>
              <a:rPr lang="en-US" dirty="0"/>
              <a:t>the new class has direct access to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 smtClean="0">
                <a:cs typeface="Courier New" pitchFamily="49" charset="0"/>
              </a:rPr>
              <a:t>*</a:t>
            </a:r>
            <a:r>
              <a:rPr lang="en-US" dirty="0" smtClean="0"/>
              <a:t> fields and </a:t>
            </a:r>
            <a:r>
              <a:rPr lang="en-US" dirty="0"/>
              <a:t>methods without having to re-declare or re-implement them</a:t>
            </a:r>
          </a:p>
          <a:p>
            <a:pPr lvl="1">
              <a:defRPr/>
            </a:pPr>
            <a:r>
              <a:rPr lang="en-US" dirty="0"/>
              <a:t>the new class can introduce new fields and methods</a:t>
            </a:r>
          </a:p>
          <a:p>
            <a:pPr lvl="1">
              <a:defRPr/>
            </a:pPr>
            <a:r>
              <a:rPr lang="en-US" dirty="0"/>
              <a:t>the new class can re-define (override) its superclass methods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18F09-D235-4773-ABDD-FA42142B31A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16062" y="6424564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* the notes does not discuss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>
                <a:latin typeface="+mn-lt"/>
              </a:rPr>
              <a:t> access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UML Diagram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mixed breed dog is a dog whose ancestry is unknown or includes more than one pure breed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24AEC-756F-4962-A3E2-5B23A339634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897063" y="2852930"/>
            <a:ext cx="23383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Dog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1885950" y="4229292"/>
            <a:ext cx="2376488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Mix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28676" idx="2"/>
            <a:endCxn id="28677" idx="0"/>
          </p:cNvCxnSpPr>
          <p:nvPr/>
        </p:nvCxnSpPr>
        <p:spPr>
          <a:xfrm rot="16200000" flipH="1">
            <a:off x="2582070" y="3736373"/>
            <a:ext cx="976312" cy="952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9"/>
          <p:cNvSpPr txBox="1">
            <a:spLocks noChangeArrowheads="1"/>
          </p:cNvSpPr>
          <p:nvPr/>
        </p:nvSpPr>
        <p:spPr bwMode="auto">
          <a:xfrm>
            <a:off x="5262563" y="3829242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5543550" y="4224530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ArrayList&lt;String&gt;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14" idx="3"/>
            <a:endCxn id="28680" idx="1"/>
          </p:cNvCxnSpPr>
          <p:nvPr/>
        </p:nvCxnSpPr>
        <p:spPr>
          <a:xfrm flipV="1">
            <a:off x="4686300" y="4424555"/>
            <a:ext cx="857250" cy="47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mond 13"/>
          <p:cNvSpPr/>
          <p:nvPr/>
        </p:nvSpPr>
        <p:spPr>
          <a:xfrm>
            <a:off x="4286250" y="4286442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83" name="TextBox 18"/>
          <p:cNvSpPr txBox="1">
            <a:spLocks noChangeArrowheads="1"/>
          </p:cNvSpPr>
          <p:nvPr/>
        </p:nvSpPr>
        <p:spPr bwMode="auto">
          <a:xfrm>
            <a:off x="4572000" y="4629342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breeds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2966293" y="3244434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59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5F6DE-6F64-4B44-A198-2FF4861D2D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120427"/>
              </p:ext>
            </p:extLst>
          </p:nvPr>
        </p:nvGraphicFramePr>
        <p:xfrm>
          <a:off x="539510" y="203008"/>
          <a:ext cx="401955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Dog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size :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energy :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setSize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setEnergy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equals(Object)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hashCode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toString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String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977313"/>
              </p:ext>
            </p:extLst>
          </p:nvPr>
        </p:nvGraphicFramePr>
        <p:xfrm>
          <a:off x="539510" y="3849495"/>
          <a:ext cx="401955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Mix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breeds :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&lt;String&gt;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getBreeds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List&lt;String&gt;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equals(Object)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hashCode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toString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String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5400000" flipH="1" flipV="1">
            <a:off x="2280998" y="3535170"/>
            <a:ext cx="630238" cy="15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>
            <a:off x="2486627" y="322207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30729"/>
              </p:ext>
            </p:extLst>
          </p:nvPr>
        </p:nvGraphicFramePr>
        <p:xfrm>
          <a:off x="4802428" y="3847176"/>
          <a:ext cx="401955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subclass</a:t>
                      </a:r>
                      <a:r>
                        <a:rPr lang="en-CA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can add new fields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subclass can add new methods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subclass can change the implementation of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inherited methods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ight Brace 1"/>
          <p:cNvSpPr/>
          <p:nvPr/>
        </p:nvSpPr>
        <p:spPr>
          <a:xfrm>
            <a:off x="4629606" y="4926781"/>
            <a:ext cx="172821" cy="86410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4629607" y="4581140"/>
            <a:ext cx="172821" cy="23057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4629607" y="4235498"/>
            <a:ext cx="172821" cy="23057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is a Subclass?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looks like a new class that has the same API as its superclass with perhaps some additional methods and fields</a:t>
            </a:r>
          </a:p>
          <a:p>
            <a:pPr>
              <a:defRPr/>
            </a:pPr>
            <a:r>
              <a:rPr lang="en-CA" dirty="0" smtClean="0"/>
              <a:t>inheritance does more than copy the API of the </a:t>
            </a:r>
            <a:r>
              <a:rPr lang="en-CA" dirty="0" err="1" smtClean="0"/>
              <a:t>superclass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the derived class contains a </a:t>
            </a:r>
            <a:r>
              <a:rPr lang="en-CA" dirty="0" err="1" smtClean="0"/>
              <a:t>subobject</a:t>
            </a:r>
            <a:r>
              <a:rPr lang="en-CA" dirty="0" smtClean="0"/>
              <a:t> of the parent class</a:t>
            </a:r>
          </a:p>
          <a:p>
            <a:pPr lvl="1">
              <a:defRPr/>
            </a:pPr>
            <a:r>
              <a:rPr lang="en-CA" dirty="0" smtClean="0"/>
              <a:t>the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needs to be constructed (just like a regular object)</a:t>
            </a:r>
          </a:p>
          <a:p>
            <a:pPr lvl="2">
              <a:defRPr/>
            </a:pPr>
            <a:r>
              <a:rPr lang="en-CA" dirty="0" smtClean="0"/>
              <a:t>the mechanism to perform the construction of the 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is to call the </a:t>
            </a:r>
            <a:r>
              <a:rPr lang="en-CA" dirty="0" err="1" smtClean="0"/>
              <a:t>superclass</a:t>
            </a:r>
            <a:r>
              <a:rPr lang="en-CA" dirty="0" smtClean="0"/>
              <a:t> constructor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18F09-D235-4773-ABDD-FA42142B31A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9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8096</TotalTime>
  <Words>1477</Words>
  <Application>Microsoft Office PowerPoint</Application>
  <PresentationFormat>On-screen Show (4:3)</PresentationFormat>
  <Paragraphs>290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Origin</vt:lpstr>
      <vt:lpstr>Inheritance (Part 2)</vt:lpstr>
      <vt:lpstr>PowerPoint Presentation</vt:lpstr>
      <vt:lpstr>Implementing Inheritance</vt:lpstr>
      <vt:lpstr>Dog</vt:lpstr>
      <vt:lpstr>PowerPoint Presentation</vt:lpstr>
      <vt:lpstr>What is a Subclass?</vt:lpstr>
      <vt:lpstr>Mix UML Diagram</vt:lpstr>
      <vt:lpstr>PowerPoint Presentation</vt:lpstr>
      <vt:lpstr>What is a Subclass?</vt:lpstr>
      <vt:lpstr>What is a Subclass?</vt:lpstr>
      <vt:lpstr>Mix Memory Diagram</vt:lpstr>
      <vt:lpstr>Constructors of Subclasses</vt:lpstr>
      <vt:lpstr>Constructors of Subclasses</vt:lpstr>
      <vt:lpstr>Mix (version 1)</vt:lpstr>
      <vt:lpstr>PowerPoint Presentation</vt:lpstr>
      <vt:lpstr>Mix (version 2 using chaining)</vt:lpstr>
      <vt:lpstr>PowerPoint Presentation</vt:lpstr>
      <vt:lpstr>PowerPoint Presentation</vt:lpstr>
      <vt:lpstr>PowerPoint Presentation</vt:lpstr>
      <vt:lpstr>Mix Memory Diagram</vt:lpstr>
      <vt:lpstr>Invoking the Superclass Ctor</vt:lpstr>
      <vt:lpstr>Invoking the Superclass Ctor</vt:lpstr>
      <vt:lpstr>Constructors &amp; Overridable Methods</vt:lpstr>
      <vt:lpstr>Superclass Ctor &amp; Overridable Method</vt:lpstr>
      <vt:lpstr>Subclass Overrides Method</vt:lpstr>
      <vt:lpstr>PowerPoint Presentation</vt:lpstr>
      <vt:lpstr>What's Going On?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717</cp:revision>
  <dcterms:created xsi:type="dcterms:W3CDTF">2006-08-16T00:00:00Z</dcterms:created>
  <dcterms:modified xsi:type="dcterms:W3CDTF">2015-02-22T21:58:04Z</dcterms:modified>
</cp:coreProperties>
</file>