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9"/>
  </p:notesMasterIdLst>
  <p:sldIdLst>
    <p:sldId id="454" r:id="rId2"/>
    <p:sldId id="455" r:id="rId3"/>
    <p:sldId id="457" r:id="rId4"/>
    <p:sldId id="459" r:id="rId5"/>
    <p:sldId id="460" r:id="rId6"/>
    <p:sldId id="458" r:id="rId7"/>
    <p:sldId id="461" r:id="rId8"/>
    <p:sldId id="462" r:id="rId9"/>
    <p:sldId id="463" r:id="rId10"/>
    <p:sldId id="464" r:id="rId11"/>
    <p:sldId id="465" r:id="rId12"/>
    <p:sldId id="466" r:id="rId13"/>
    <p:sldId id="467" r:id="rId14"/>
    <p:sldId id="468" r:id="rId15"/>
    <p:sldId id="500" r:id="rId16"/>
    <p:sldId id="507" r:id="rId17"/>
    <p:sldId id="506" r:id="rId18"/>
    <p:sldId id="503" r:id="rId19"/>
    <p:sldId id="504" r:id="rId20"/>
    <p:sldId id="505" r:id="rId21"/>
    <p:sldId id="501" r:id="rId22"/>
    <p:sldId id="508" r:id="rId23"/>
    <p:sldId id="509" r:id="rId24"/>
    <p:sldId id="510" r:id="rId25"/>
    <p:sldId id="511" r:id="rId26"/>
    <p:sldId id="512" r:id="rId27"/>
    <p:sldId id="51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2" autoAdjust="0"/>
    <p:restoredTop sz="94667" autoAdjust="0"/>
  </p:normalViewPr>
  <p:slideViewPr>
    <p:cSldViewPr showGuides="1">
      <p:cViewPr varScale="1">
        <p:scale>
          <a:sx n="132" d="100"/>
          <a:sy n="132" d="100"/>
        </p:scale>
        <p:origin x="-1020" y="-78"/>
      </p:cViewPr>
      <p:guideLst>
        <p:guide orient="horz" pos="2160"/>
        <p:guide orient="horz" pos="1761"/>
        <p:guide orient="horz" pos="3031"/>
        <p:guide pos="2880"/>
        <p:guide pos="4622"/>
        <p:guide pos="1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84F376-8A1D-41DD-A7D7-AAA34010B1E4}" type="datetimeFigureOut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114A55-6C56-4E60-9BD6-466248A12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16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BC79030-24DF-487B-8F94-BB854B6315CC}" type="datetime1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94973-1294-4CD3-8E8B-FB6B11A08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BCA0-E115-4784-8476-99FA3B94439F}" type="datetime1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4CAB-32B2-48AD-A74D-7AB75AA95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6F20-DF7A-4E43-A2E4-DA09CB62B2BB}" type="datetime1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0E771-66F3-4E61-ADA4-3D988D736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09E6A-AB70-4732-B495-BE1FFB9A2ADE}" type="datetime1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2F7BB-6CC4-4875-9D66-562F4B1B9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FA6A1-E235-45BA-947B-6C16ED4EE933}" type="datetime1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7B073-D1DB-490F-8C2E-C04F53C37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56160-D0C8-4266-9798-4B167F691F31}" type="datetime1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8FE8-322E-4534-B97A-7EAEC60AE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B67A-1144-41C4-A29D-D06785D9F477}" type="datetime1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E8FA4-0EA5-48AA-9398-28B47C6CA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1E5FF-5FE1-4065-9E00-E31EB3D8E36D}" type="datetime1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C332-C870-4261-99B4-A6A9AD21C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C1EC9-676E-496C-B696-CAE6A87C38E6}" type="datetime1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1F19-D449-4B8F-AB0C-7AB7F7150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2C3C2-24AA-4A52-8C8D-FA5C5DD1B6A1}" type="datetime1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1DA6A-3C0F-42AB-AE65-17666D080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210B4-7E64-40CD-B201-961AB9B5EE3C}" type="datetime1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181BE-9A96-4836-89EE-3F690F53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368DD-16B7-4895-A744-C2FED6B49807}" type="datetime1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324C-401E-499A-B916-E7406861B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01BD4C-9B37-499C-98A3-74D3CBDABCD0}" type="datetime1">
              <a:rPr lang="en-US"/>
              <a:pPr>
                <a:defRPr/>
              </a:pPr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7128AF-7C18-4A1C-AA6E-25DC4DBCD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49" r:id="rId2"/>
    <p:sldLayoutId id="2147484150" r:id="rId3"/>
    <p:sldLayoutId id="2147484155" r:id="rId4"/>
    <p:sldLayoutId id="2147484151" r:id="rId5"/>
    <p:sldLayoutId id="2147484152" r:id="rId6"/>
    <p:sldLayoutId id="2147484156" r:id="rId7"/>
    <p:sldLayoutId id="2147484157" r:id="rId8"/>
    <p:sldLayoutId id="2147484158" r:id="rId9"/>
    <p:sldLayoutId id="2147484159" r:id="rId10"/>
    <p:sldLayoutId id="2147484153" r:id="rId11"/>
    <p:sldLayoutId id="214748416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9C9C9C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ashift.com/c++-faq-lite/proper-inheritance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mtClean="0"/>
              <a:t>Inheritance</a:t>
            </a:r>
            <a:endParaRPr lang="en-US" smtClean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Notes Chapter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2F09-218D-423F-ABFC-DE72F562224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b="1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smtClean="0"/>
              <a:t> is-a 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smtClean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smtClean="0"/>
              <a:t> can do something that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cannot, then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is-a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smtClean="0"/>
              <a:t> is false</a:t>
            </a:r>
          </a:p>
          <a:p>
            <a:pPr lvl="1">
              <a:defRPr/>
            </a:pPr>
            <a:r>
              <a:rPr lang="en-US" dirty="0" smtClean="0"/>
              <a:t>remember: is-a means you can substitute a derived class instance for one of its ancestor instances</a:t>
            </a:r>
          </a:p>
          <a:p>
            <a:pPr lvl="2">
              <a:defRPr/>
            </a:pPr>
            <a:r>
              <a:rPr lang="en-US" dirty="0" smtClean="0"/>
              <a:t>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cannot do something that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smtClean="0"/>
              <a:t> can do then you cannot (safely) substitute 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instance for an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smtClean="0"/>
              <a:t> instance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3ECF6-408F-45B7-88D4-0CF1D87590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9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// method in Ellipse</a:t>
            </a:r>
          </a:p>
          <a:p>
            <a:r>
              <a:rPr lang="en-US" smtClean="0"/>
              <a:t>/*</a:t>
            </a:r>
          </a:p>
          <a:p>
            <a:r>
              <a:rPr lang="en-US" smtClean="0"/>
              <a:t> * Change the width and height of the ellipse.</a:t>
            </a:r>
          </a:p>
          <a:p>
            <a:r>
              <a:rPr lang="en-US" smtClean="0"/>
              <a:t> * @param width The desired width.</a:t>
            </a:r>
          </a:p>
          <a:p>
            <a:r>
              <a:rPr lang="en-US" smtClean="0"/>
              <a:t> * @param height The desired height.</a:t>
            </a:r>
          </a:p>
          <a:p>
            <a:r>
              <a:rPr lang="en-US" smtClean="0"/>
              <a:t> * @pre. width &gt; 0 &amp;&amp; height &gt; 0</a:t>
            </a:r>
          </a:p>
          <a:p>
            <a:r>
              <a:rPr lang="en-US" smtClean="0"/>
              <a:t> */</a:t>
            </a:r>
          </a:p>
          <a:p>
            <a:r>
              <a:rPr lang="en-US" smtClean="0"/>
              <a:t>public void setSize(double width, double height)</a:t>
            </a:r>
          </a:p>
          <a:p>
            <a:r>
              <a:rPr lang="en-US" smtClean="0"/>
              <a:t>{</a:t>
            </a:r>
          </a:p>
          <a:p>
            <a:r>
              <a:rPr lang="en-US" smtClean="0"/>
              <a:t>  this.width = width;</a:t>
            </a:r>
          </a:p>
          <a:p>
            <a:r>
              <a:rPr lang="en-US" smtClean="0"/>
              <a:t>  this.height = height;</a:t>
            </a:r>
          </a:p>
          <a:p>
            <a:r>
              <a:rPr lang="en-US" smtClean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0623E-B76E-42FC-A8D5-9B19528ED21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there is no good way for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to support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US" dirty="0" smtClean="0"/>
              <a:t> (assuming that the attributes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width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height</a:t>
            </a:r>
            <a:r>
              <a:rPr lang="en-US" dirty="0" smtClean="0"/>
              <a:t> are always the same for 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) because clients expect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US" dirty="0" smtClean="0"/>
              <a:t> to set both the width and height</a:t>
            </a:r>
          </a:p>
          <a:p>
            <a:pPr>
              <a:defRPr/>
            </a:pPr>
            <a:r>
              <a:rPr lang="en-US" dirty="0" smtClean="0"/>
              <a:t>can't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override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US" dirty="0" smtClean="0"/>
              <a:t> so that it throws an exception 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width != height</a:t>
            </a:r>
            <a:r>
              <a:rPr lang="en-US" dirty="0" smtClean="0"/>
              <a:t>?</a:t>
            </a:r>
          </a:p>
          <a:p>
            <a:pPr lvl="1">
              <a:defRPr/>
            </a:pPr>
            <a:r>
              <a:rPr lang="en-US" dirty="0" smtClean="0"/>
              <a:t>no; this will surprise clients because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smtClean="0"/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US" dirty="0" smtClean="0"/>
              <a:t> does not throw an exception 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width != height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can't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override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US" dirty="0" smtClean="0"/>
              <a:t> so that it sets </a:t>
            </a:r>
            <a:br>
              <a:rPr lang="en-US" dirty="0" smtClean="0"/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width == height</a:t>
            </a:r>
            <a:r>
              <a:rPr lang="en-US" dirty="0" smtClean="0"/>
              <a:t>?</a:t>
            </a:r>
          </a:p>
          <a:p>
            <a:pPr lvl="1">
              <a:defRPr/>
            </a:pPr>
            <a:r>
              <a:rPr lang="en-US" dirty="0" smtClean="0"/>
              <a:t>no; this will surprise clients because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smtClean="0"/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US" dirty="0" smtClean="0"/>
              <a:t> says that 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width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height</a:t>
            </a:r>
            <a:r>
              <a:rPr lang="en-US" dirty="0" smtClean="0"/>
              <a:t> can be different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46BD2-30B4-48F4-A29C-E0CA336DCC6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But I have a Ph.D. in Mathematics, and I'm </a:t>
            </a:r>
            <a:r>
              <a:rPr lang="en-US" i="1" dirty="0" smtClean="0"/>
              <a:t>sure</a:t>
            </a:r>
            <a:r>
              <a:rPr lang="en-US" dirty="0" smtClean="0"/>
              <a:t> a Circle is a kind of an Ellipse! Does this mean Marshall Cline is stupid? Or that C++ is stupid? Or that OO is stupid? </a:t>
            </a:r>
            <a:r>
              <a:rPr lang="en-US" sz="1400" dirty="0" smtClean="0"/>
              <a:t>[C++ FAQs </a:t>
            </a:r>
            <a:r>
              <a:rPr lang="en-US" sz="1400" dirty="0" smtClean="0">
                <a:hlinkClick r:id="rId2"/>
              </a:rPr>
              <a:t>http://www.parashift.com/c++-faq-lite/proper-inheritance.html#faq-21.8</a:t>
            </a:r>
            <a:r>
              <a:rPr lang="en-US" sz="1400" dirty="0" smtClean="0"/>
              <a:t> ]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Actually, it doesn't mean any of these things. But I'll tell you what it does mean — you may not like what I'm about to say: it means your intuitive notion of "kind of" is leading you to make bad inheritance decisions. Your tummy is lying to you about what good inheritance really means — stop believing those lies.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76401-D533-4518-94E3-735380D32DE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if there is no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US" dirty="0" smtClean="0"/>
              <a:t> method?</a:t>
            </a:r>
          </a:p>
          <a:p>
            <a:pPr lvl="1">
              <a:defRPr/>
            </a:pPr>
            <a:r>
              <a:rPr lang="en-US" dirty="0" smtClean="0"/>
              <a:t>if 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can do everything an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smtClean="0"/>
              <a:t> can do then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can extend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D5B4B-8AA4-4B5C-9879-F6BABEC201D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Naïve Inheritance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stack is an important data structure in computer science</a:t>
            </a:r>
          </a:p>
          <a:p>
            <a:pPr lvl="1"/>
            <a:r>
              <a:rPr lang="en-US" dirty="0" smtClean="0"/>
              <a:t>data structure: an organization of information for better algorithm efficiency or conceptual unity</a:t>
            </a:r>
          </a:p>
          <a:p>
            <a:pPr lvl="2"/>
            <a:r>
              <a:rPr lang="en-US" dirty="0" smtClean="0"/>
              <a:t>e.g., list, set, map, array</a:t>
            </a:r>
          </a:p>
          <a:p>
            <a:r>
              <a:rPr lang="en-US" dirty="0" smtClean="0"/>
              <a:t>widely used in computer science and computer engineering</a:t>
            </a:r>
          </a:p>
          <a:p>
            <a:pPr lvl="1"/>
            <a:r>
              <a:rPr lang="en-US" dirty="0" smtClean="0"/>
              <a:t>e.g., undo/redo can be implemented using two stacks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B073-D1DB-490F-8C2E-C04F53C377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88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27" name="Picture 3" descr="C:\Users\burton\AppData\Local\Microsoft\Windows\Temporary Internet Files\Content.IE5\W4PV8V1W\MP9004276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0716" y="2161646"/>
            <a:ext cx="2592315" cy="3886575"/>
          </a:xfrm>
          <a:prstGeom prst="rect">
            <a:avLst/>
          </a:prstGeom>
          <a:noFill/>
        </p:spPr>
      </p:pic>
      <p:pic>
        <p:nvPicPr>
          <p:cNvPr id="1028" name="Picture 4" descr="C:\Users\burton\AppData\Local\Microsoft\Windows\Temporary Internet Files\Content.IE5\C14MNT8S\MP90042245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783" y="2131459"/>
            <a:ext cx="3088333" cy="3889856"/>
          </a:xfrm>
          <a:prstGeom prst="rect">
            <a:avLst/>
          </a:prstGeom>
          <a:noFill/>
        </p:spPr>
      </p:pic>
      <p:pic>
        <p:nvPicPr>
          <p:cNvPr id="1033" name="Picture 9" descr="C:\Users\burton\AppData\Local\Microsoft\Windows\Temporary Internet Files\Content.IE5\X5GVJJ4G\MC90023298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8673" y="3256179"/>
            <a:ext cx="1848416" cy="1786550"/>
          </a:xfrm>
          <a:prstGeom prst="rect">
            <a:avLst/>
          </a:prstGeom>
          <a:noFill/>
        </p:spPr>
      </p:pic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examples of stacks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of Stack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027" name="Picture 3" descr="C:\Users\burton\AppData\Local\Microsoft\Windows\Temporary Internet Files\Content.IE5\W4PV8V1W\MP9004276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42" y="2161646"/>
            <a:ext cx="2592315" cy="3886575"/>
          </a:xfrm>
          <a:prstGeom prst="rect">
            <a:avLst/>
          </a:prstGeom>
          <a:noFill/>
        </p:spPr>
      </p:pic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top of the stack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5263284" y="2795323"/>
            <a:ext cx="1209747" cy="6336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Operations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AE6AE-A8CB-4377-9816-A54EDC39FFB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classically, stacks only support two operations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 smtClean="0"/>
              <a:t>push</a:t>
            </a:r>
          </a:p>
          <a:p>
            <a:pPr marL="1006475" lvl="2" indent="-457200"/>
            <a:r>
              <a:rPr lang="en-US" dirty="0" smtClean="0"/>
              <a:t>add to the top of the stack</a:t>
            </a:r>
          </a:p>
          <a:p>
            <a:pPr marL="731838" lvl="1" indent="-457200">
              <a:buFont typeface="+mj-lt"/>
              <a:buAutoNum type="arabicPeriod"/>
            </a:pPr>
            <a:r>
              <a:rPr lang="en-US" dirty="0" smtClean="0"/>
              <a:t>pop</a:t>
            </a:r>
          </a:p>
          <a:p>
            <a:pPr marL="1006475" lvl="2" indent="-457200"/>
            <a:r>
              <a:rPr lang="en-US" dirty="0" smtClean="0"/>
              <a:t>remove from the top of the </a:t>
            </a:r>
            <a:r>
              <a:rPr lang="en-US" dirty="0" smtClean="0"/>
              <a:t>stack</a:t>
            </a:r>
          </a:p>
          <a:p>
            <a:pPr marL="1006475" lvl="2" indent="-457200"/>
            <a:endParaRPr lang="en-US" dirty="0"/>
          </a:p>
          <a:p>
            <a:r>
              <a:rPr lang="en-US" dirty="0" smtClean="0"/>
              <a:t>there is no way to access elements </a:t>
            </a:r>
            <a:r>
              <a:rPr lang="en-US" dirty="0" smtClean="0"/>
              <a:t>of the stack except at the top of the stack</a:t>
            </a:r>
            <a:endParaRPr lang="en-US" dirty="0" smtClean="0"/>
          </a:p>
          <a:p>
            <a:pPr marL="457200" indent="-4572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5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st.push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("A")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st.push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("B")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st.push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("C")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st.push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("D")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st.push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("E")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24140" y="5387735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"A"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4140" y="4869175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"B"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4140" y="4350712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"C"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4140" y="3832249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"D"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4140" y="3313786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"E"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909519" y="5387638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3909519" y="4869175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909519" y="4350712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3909519" y="3832249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3909519" y="3313786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4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Inheritance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you know a lot about an object by knowing its class</a:t>
            </a:r>
          </a:p>
          <a:p>
            <a:pPr lvl="1">
              <a:defRPr/>
            </a:pPr>
            <a:r>
              <a:rPr lang="en-CA" dirty="0" smtClean="0"/>
              <a:t>for example what is a </a:t>
            </a:r>
            <a:r>
              <a:rPr lang="en-CA" dirty="0" err="1" smtClean="0"/>
              <a:t>Komondor</a:t>
            </a:r>
            <a:r>
              <a:rPr lang="en-CA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E9A19-3639-47C5-A681-002A8EF7FB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6763" y="2286000"/>
            <a:ext cx="512445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00300" y="5772150"/>
            <a:ext cx="45021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http://en.wikipedia.org/wiki/File:Komondor_delvin.jpg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String s = st.pop()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s = st.pop()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s = st.pop()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s = st.pop()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s = st.pop()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24378-2BDF-4197-888D-42F063AC2A4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24140" y="5387735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"A"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4140" y="4869175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"B"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4140" y="4350712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"C"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4140" y="3832249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"D"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4140" y="3313786"/>
            <a:ext cx="1728210" cy="46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"E"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909519" y="5387638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3909519" y="4869175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909519" y="4350712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3909519" y="3832249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3909519" y="3313786"/>
            <a:ext cx="1324961" cy="4608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4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stack using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stack looks a lot like a list</a:t>
            </a:r>
          </a:p>
          <a:p>
            <a:pPr lvl="1"/>
            <a:r>
              <a:rPr lang="en-US" dirty="0" smtClean="0"/>
              <a:t>pushing an element onto the top of the stack looks like adding an element to the end of a list</a:t>
            </a:r>
          </a:p>
          <a:p>
            <a:pPr lvl="1"/>
            <a:r>
              <a:rPr lang="en-US" dirty="0" smtClean="0"/>
              <a:t>popping an element from the top of a stack looks like removing an element from the end of the list</a:t>
            </a:r>
          </a:p>
          <a:p>
            <a:pPr lvl="1"/>
            <a:endParaRPr lang="en-US" dirty="0"/>
          </a:p>
          <a:p>
            <a:r>
              <a:rPr lang="en-US" dirty="0" smtClean="0"/>
              <a:t>if we have stack inherit from list, our stack class inherits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remove</a:t>
            </a:r>
            <a:r>
              <a:rPr lang="en-US" dirty="0" smtClean="0"/>
              <a:t> methods from list</a:t>
            </a:r>
          </a:p>
          <a:p>
            <a:pPr lvl="1"/>
            <a:r>
              <a:rPr lang="en-US" dirty="0" smtClean="0"/>
              <a:t>we don't have to implement them ourselves</a:t>
            </a:r>
          </a:p>
          <a:p>
            <a:pPr lvl="1"/>
            <a:endParaRPr lang="en-US" dirty="0"/>
          </a:p>
          <a:p>
            <a:r>
              <a:rPr lang="en-US" dirty="0" smtClean="0"/>
              <a:t>let's try making a stack of integers by inheriting from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&lt;Integer&gt;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B073-D1DB-490F-8C2E-C04F53C3776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2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stack using inheritance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F0055"/>
                </a:solidFill>
                <a:latin typeface="Consolas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java.util.ArrayList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BadStack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extends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&lt;Integer&gt; {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B073-D1DB-490F-8C2E-C04F53C377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01397" y="2507288"/>
            <a:ext cx="28188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use the keyword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</a:p>
          <a:p>
            <a:r>
              <a:rPr lang="en-US" dirty="0" smtClean="0">
                <a:latin typeface="+mn-lt"/>
              </a:rPr>
              <a:t>followed by the name of</a:t>
            </a:r>
          </a:p>
          <a:p>
            <a:r>
              <a:rPr lang="en-US" dirty="0" smtClean="0">
                <a:latin typeface="+mn-lt"/>
              </a:rPr>
              <a:t>the class that you want</a:t>
            </a:r>
          </a:p>
          <a:p>
            <a:r>
              <a:rPr lang="en-US" dirty="0" smtClean="0">
                <a:latin typeface="+mn-lt"/>
              </a:rPr>
              <a:t>to extend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6445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stack using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7F0055"/>
                </a:solidFill>
                <a:latin typeface="Consolas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java.util.ArrayList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BadStack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extends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&lt;Integer&gt; {</a:t>
            </a:r>
          </a:p>
          <a:p>
            <a:endParaRPr lang="en-US" dirty="0"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push(</a:t>
            </a:r>
            <a:r>
              <a:rPr lang="en-US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value) 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err="1">
                <a:solidFill>
                  <a:srgbClr val="7F0055"/>
                </a:solidFill>
                <a:latin typeface="Consolas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.add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(value);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}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pop() 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last = </a:t>
            </a:r>
            <a:r>
              <a:rPr lang="en-US" dirty="0" err="1">
                <a:solidFill>
                  <a:srgbClr val="7F0055"/>
                </a:solidFill>
                <a:latin typeface="Consolas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.remove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 err="1">
                <a:solidFill>
                  <a:srgbClr val="7F0055"/>
                </a:solidFill>
                <a:latin typeface="Consolas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.size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() - 1);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dirty="0">
                <a:solidFill>
                  <a:srgbClr val="7F0055"/>
                </a:solidFill>
                <a:latin typeface="Consolas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last;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}</a:t>
            </a:r>
          </a:p>
          <a:p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endParaRPr lang="en-US" dirty="0">
              <a:latin typeface="Consola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8FE8-322E-4534-B97A-7EAEC60AE3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78498" y="2507288"/>
            <a:ext cx="3002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push = add to end of this list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8925" y="3808559"/>
            <a:ext cx="35371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pop = remove from end of this list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0497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stack using inheritance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that's it, we’re done!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main(String[]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BadStack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t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BadStack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t.push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(0);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t.push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(1);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t.push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(2);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println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(t);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println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"pop: "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t.pop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println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"pop: "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t.pop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println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"pop: "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t.pop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());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}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8FE8-322E-4534-B97A-7EAEC60AE3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8673" y="4005070"/>
            <a:ext cx="132440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</a:rPr>
              <a:t>[0, 1, 2]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pop: 2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pop: 1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pop: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11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stack using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92932" cy="4937760"/>
          </a:xfrm>
        </p:spPr>
        <p:txBody>
          <a:bodyPr/>
          <a:lstStyle/>
          <a:p>
            <a:r>
              <a:rPr lang="en-US" dirty="0" smtClean="0"/>
              <a:t>why is this a poor implementation?</a:t>
            </a:r>
          </a:p>
          <a:p>
            <a:r>
              <a:rPr lang="en-US" dirty="0" smtClean="0"/>
              <a:t>by having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BadStack</a:t>
            </a:r>
            <a:r>
              <a:rPr lang="en-US" dirty="0" smtClean="0"/>
              <a:t> inherit from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&lt;Integer&gt;</a:t>
            </a:r>
            <a:r>
              <a:rPr lang="en-US" dirty="0" smtClean="0"/>
              <a:t> we are saying that a stack is a list</a:t>
            </a:r>
          </a:p>
          <a:p>
            <a:pPr lvl="1"/>
            <a:r>
              <a:rPr lang="en-US" dirty="0" smtClean="0"/>
              <a:t>anything a list can do, a stack can also do, such as:</a:t>
            </a:r>
          </a:p>
          <a:p>
            <a:pPr lvl="2"/>
            <a:r>
              <a:rPr lang="en-US" dirty="0" smtClean="0"/>
              <a:t>get a element from the middle of the stack (instead of only from the top of the stack)</a:t>
            </a:r>
          </a:p>
          <a:p>
            <a:pPr lvl="2"/>
            <a:r>
              <a:rPr lang="en-US" dirty="0" smtClean="0"/>
              <a:t>set an element in the middle of the stack</a:t>
            </a:r>
          </a:p>
          <a:p>
            <a:pPr lvl="2"/>
            <a:r>
              <a:rPr lang="en-US" dirty="0" smtClean="0"/>
              <a:t>iterate over the elements of the stack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B073-D1DB-490F-8C2E-C04F53C3776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38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stack using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92932" cy="4937760"/>
          </a:xfrm>
        </p:spPr>
        <p:txBody>
          <a:bodyPr/>
          <a:lstStyle/>
          <a:p>
            <a:pPr marL="0" indent="0">
              <a:buNone/>
            </a:pPr>
            <a:endParaRPr lang="en-US" sz="1600" dirty="0" smtClean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main(String[]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BadStack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t = </a:t>
            </a:r>
            <a:r>
              <a:rPr lang="en-US" sz="16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BadStack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</a:rPr>
              <a:t>();    </a:t>
            </a:r>
            <a:endParaRPr lang="en-US" sz="1600" b="1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t.push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(100);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t.push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(200);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t.push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(300);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println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1600" b="1" dirty="0" smtClean="0">
                <a:solidFill>
                  <a:srgbClr val="2A00FF"/>
                </a:solidFill>
                <a:latin typeface="Consolas"/>
              </a:rPr>
              <a:t>get(1)?: 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t.get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(1));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t.set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(1, -1000);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System.</a:t>
            </a:r>
            <a:r>
              <a:rPr lang="en-US" sz="1600" b="1" i="1" dirty="0" err="1">
                <a:solidFill>
                  <a:srgbClr val="0000C0"/>
                </a:solidFill>
                <a:latin typeface="Consolas"/>
              </a:rPr>
              <a:t>out</a:t>
            </a:r>
            <a:r>
              <a:rPr lang="en-US" sz="1600" b="1" i="1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1600" b="1" dirty="0" err="1">
                <a:solidFill>
                  <a:srgbClr val="000000"/>
                </a:solidFill>
                <a:latin typeface="Consolas"/>
              </a:rPr>
              <a:t>println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1600" b="1" dirty="0" smtClean="0">
                <a:solidFill>
                  <a:srgbClr val="2A00FF"/>
                </a:solidFill>
                <a:latin typeface="Consolas"/>
              </a:rPr>
              <a:t>set(1, -1000)?: </a:t>
            </a:r>
            <a:r>
              <a:rPr lang="en-US" sz="1600" b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sz="1600" b="1" dirty="0">
                <a:solidFill>
                  <a:srgbClr val="000000"/>
                </a:solidFill>
                <a:latin typeface="Consolas"/>
              </a:rPr>
              <a:t> + t);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onsolas"/>
              </a:rPr>
              <a:t>  }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B073-D1DB-490F-8C2E-C04F53C3776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9938" y="4696354"/>
            <a:ext cx="436369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[100, 200, 300]</a:t>
            </a:r>
            <a:endParaRPr lang="en-US" dirty="0">
              <a:solidFill>
                <a:srgbClr val="000000"/>
              </a:solidFill>
              <a:latin typeface="Consola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get(1)?: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200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/>
              </a:rPr>
              <a:t>set(1, -1000)?: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[100, -1000, 300]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99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stack using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inheritance to implement a stack is an example of an incorrect usage of inheritance</a:t>
            </a:r>
          </a:p>
          <a:p>
            <a:r>
              <a:rPr lang="en-US" dirty="0" smtClean="0"/>
              <a:t>inheritance should only be used when an is-a relationship exists</a:t>
            </a:r>
          </a:p>
          <a:p>
            <a:pPr lvl="1"/>
            <a:r>
              <a:rPr lang="en-US" dirty="0" smtClean="0"/>
              <a:t>a stack is not a list, therefore, we should not use inheritance to implement a stack</a:t>
            </a:r>
          </a:p>
          <a:p>
            <a:r>
              <a:rPr lang="en-US" dirty="0" smtClean="0"/>
              <a:t>even experts sometimes get this wrong</a:t>
            </a:r>
          </a:p>
          <a:p>
            <a:pPr lvl="1"/>
            <a:r>
              <a:rPr lang="en-US" dirty="0" smtClean="0"/>
              <a:t>early versions of the Java class library provided a stack class that inherited from a list-like class</a:t>
            </a:r>
          </a:p>
          <a:p>
            <a:pPr lvl="2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java.util.Stack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B073-D1DB-490F-8C2E-C04F53C3776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5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8DE62-8774-45F8-B6F2-31B1868905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57650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...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5363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Komondor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BloodHound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6100" y="37147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PureBreed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2200" y="37147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Mix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71925" y="2195513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Dog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71925" y="6286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9" name="Straight Arrow Connector 18"/>
          <p:cNvCxnSpPr>
            <a:stCxn id="17" idx="2"/>
            <a:endCxn id="16" idx="0"/>
          </p:cNvCxnSpPr>
          <p:nvPr/>
        </p:nvCxnSpPr>
        <p:spPr>
          <a:xfrm rot="5400000">
            <a:off x="4389437" y="1782763"/>
            <a:ext cx="823913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6" idx="2"/>
            <a:endCxn id="15" idx="0"/>
          </p:cNvCxnSpPr>
          <p:nvPr/>
        </p:nvCxnSpPr>
        <p:spPr>
          <a:xfrm rot="16200000" flipH="1">
            <a:off x="5512594" y="2226469"/>
            <a:ext cx="776287" cy="220027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5400000">
            <a:off x="3971372" y="2885979"/>
            <a:ext cx="776287" cy="88582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4" idx="2"/>
            <a:endCxn id="13" idx="0"/>
          </p:cNvCxnSpPr>
          <p:nvPr/>
        </p:nvCxnSpPr>
        <p:spPr>
          <a:xfrm rot="5400000">
            <a:off x="2200275" y="3543300"/>
            <a:ext cx="800100" cy="26289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4" idx="2"/>
            <a:endCxn id="11" idx="0"/>
          </p:cNvCxnSpPr>
          <p:nvPr/>
        </p:nvCxnSpPr>
        <p:spPr>
          <a:xfrm rot="16200000" flipH="1">
            <a:off x="4000500" y="4371975"/>
            <a:ext cx="800100" cy="9715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874963" y="5057775"/>
            <a:ext cx="40005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576388" y="2400300"/>
            <a:ext cx="2252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Dog is-a Object</a:t>
            </a:r>
            <a:endParaRPr lang="en-US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7150" y="3754438"/>
            <a:ext cx="3079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PureBreed is-a Dog</a:t>
            </a:r>
          </a:p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PureBreed is-a Object</a:t>
            </a:r>
            <a:endParaRPr lang="en-US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673725" y="5191125"/>
            <a:ext cx="3355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Komondor is-a PureBreed</a:t>
            </a:r>
          </a:p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Komondor is-a Dog</a:t>
            </a:r>
          </a:p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Komondor is-a Object</a:t>
            </a:r>
            <a:endParaRPr lang="en-US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4693492" y="1371600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Isosceles Triangle 19"/>
          <p:cNvSpPr/>
          <p:nvPr/>
        </p:nvSpPr>
        <p:spPr>
          <a:xfrm>
            <a:off x="4691903" y="2940748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Isosceles Triangle 20"/>
          <p:cNvSpPr/>
          <p:nvPr/>
        </p:nvSpPr>
        <p:spPr>
          <a:xfrm>
            <a:off x="3806079" y="4457700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0976C-89EC-40A2-9E39-F3472051BFD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57650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...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5363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Komondor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BloodHound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6100" y="37147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PureBreed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2200" y="37147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Mix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71925" y="2195513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Dog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71925" y="6286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9" name="Straight Arrow Connector 18"/>
          <p:cNvCxnSpPr>
            <a:stCxn id="17" idx="2"/>
            <a:endCxn id="16" idx="0"/>
          </p:cNvCxnSpPr>
          <p:nvPr/>
        </p:nvCxnSpPr>
        <p:spPr>
          <a:xfrm rot="5400000">
            <a:off x="4389437" y="1782763"/>
            <a:ext cx="823913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6" idx="2"/>
            <a:endCxn id="15" idx="0"/>
          </p:cNvCxnSpPr>
          <p:nvPr/>
        </p:nvCxnSpPr>
        <p:spPr>
          <a:xfrm rot="16200000" flipH="1">
            <a:off x="5512594" y="2226469"/>
            <a:ext cx="776287" cy="220027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6" idx="2"/>
            <a:endCxn id="14" idx="0"/>
          </p:cNvCxnSpPr>
          <p:nvPr/>
        </p:nvCxnSpPr>
        <p:spPr>
          <a:xfrm rot="5400000">
            <a:off x="3969544" y="2883694"/>
            <a:ext cx="776287" cy="88582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4" idx="2"/>
            <a:endCxn id="13" idx="0"/>
          </p:cNvCxnSpPr>
          <p:nvPr/>
        </p:nvCxnSpPr>
        <p:spPr>
          <a:xfrm rot="5400000">
            <a:off x="2200275" y="3543300"/>
            <a:ext cx="800100" cy="26289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4" idx="2"/>
            <a:endCxn id="11" idx="0"/>
          </p:cNvCxnSpPr>
          <p:nvPr/>
        </p:nvCxnSpPr>
        <p:spPr>
          <a:xfrm rot="16200000" flipH="1">
            <a:off x="4000500" y="4371975"/>
            <a:ext cx="800100" cy="9715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874963" y="5057775"/>
            <a:ext cx="40005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57200" y="2211388"/>
            <a:ext cx="3355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subclass of Object</a:t>
            </a:r>
          </a:p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superclass of PureBreed</a:t>
            </a:r>
            <a:endParaRPr lang="en-US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7150" y="3754438"/>
            <a:ext cx="30765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subclass of Dog</a:t>
            </a:r>
          </a:p>
          <a:p>
            <a:r>
              <a:rPr lang="en-CA" sz="1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superclass of Komondor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5925" y="668338"/>
            <a:ext cx="3355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superclass of Dog</a:t>
            </a:r>
          </a:p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(and all other classes)</a:t>
            </a:r>
            <a:endParaRPr lang="en-US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24625" y="720725"/>
            <a:ext cx="23907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superclass ==</a:t>
            </a:r>
          </a:p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base class</a:t>
            </a:r>
          </a:p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parent class</a:t>
            </a:r>
          </a:p>
          <a:p>
            <a:endParaRPr lang="en-US" b="1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subclass ==</a:t>
            </a:r>
          </a:p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derived class</a:t>
            </a:r>
          </a:p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extended class</a:t>
            </a:r>
          </a:p>
          <a:p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child class</a:t>
            </a:r>
          </a:p>
        </p:txBody>
      </p:sp>
      <p:sp>
        <p:nvSpPr>
          <p:cNvPr id="24" name="Isosceles Triangle 23"/>
          <p:cNvSpPr/>
          <p:nvPr/>
        </p:nvSpPr>
        <p:spPr>
          <a:xfrm>
            <a:off x="4693492" y="1371600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Isosceles Triangle 24"/>
          <p:cNvSpPr/>
          <p:nvPr/>
        </p:nvSpPr>
        <p:spPr>
          <a:xfrm>
            <a:off x="4691903" y="2940748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Isosceles Triangle 25"/>
          <p:cNvSpPr/>
          <p:nvPr/>
        </p:nvSpPr>
        <p:spPr>
          <a:xfrm>
            <a:off x="3806079" y="4457700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A21C0-ADAC-4253-8775-16A91D7D0F5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57650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...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5363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Komondor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25780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BloodHound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6100" y="37147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PureBreed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2200" y="37147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Mix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71925" y="2195513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Dog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71925" y="6286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Object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9" name="Straight Arrow Connector 18"/>
          <p:cNvCxnSpPr>
            <a:stCxn id="17" idx="2"/>
            <a:endCxn id="16" idx="0"/>
          </p:cNvCxnSpPr>
          <p:nvPr/>
        </p:nvCxnSpPr>
        <p:spPr>
          <a:xfrm rot="5400000">
            <a:off x="4389437" y="1782763"/>
            <a:ext cx="823913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6" idx="2"/>
            <a:endCxn id="15" idx="0"/>
          </p:cNvCxnSpPr>
          <p:nvPr/>
        </p:nvCxnSpPr>
        <p:spPr>
          <a:xfrm rot="16200000" flipH="1">
            <a:off x="5512594" y="2226469"/>
            <a:ext cx="776287" cy="220027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6" idx="2"/>
            <a:endCxn id="14" idx="0"/>
          </p:cNvCxnSpPr>
          <p:nvPr/>
        </p:nvCxnSpPr>
        <p:spPr>
          <a:xfrm rot="5400000">
            <a:off x="3969544" y="2883694"/>
            <a:ext cx="776287" cy="88582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4" idx="2"/>
            <a:endCxn id="13" idx="0"/>
          </p:cNvCxnSpPr>
          <p:nvPr/>
        </p:nvCxnSpPr>
        <p:spPr>
          <a:xfrm rot="5400000">
            <a:off x="2200275" y="3543300"/>
            <a:ext cx="800100" cy="26289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4" idx="2"/>
            <a:endCxn id="11" idx="0"/>
          </p:cNvCxnSpPr>
          <p:nvPr/>
        </p:nvCxnSpPr>
        <p:spPr>
          <a:xfrm rot="16200000" flipH="1">
            <a:off x="4000500" y="4371975"/>
            <a:ext cx="800100" cy="9715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874963" y="5057775"/>
            <a:ext cx="40005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57200" y="2373313"/>
            <a:ext cx="2665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Dog extends Object</a:t>
            </a:r>
            <a:endParaRPr lang="en-US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7150" y="3886200"/>
            <a:ext cx="3079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PureBreed extends Dog</a:t>
            </a:r>
            <a:endParaRPr lang="en-CA" sz="1700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892800" y="5314950"/>
            <a:ext cx="2390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Komondor extends</a:t>
            </a:r>
          </a:p>
          <a:p>
            <a:r>
              <a:rPr lang="en-CA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 PureBreed</a:t>
            </a:r>
            <a:endParaRPr lang="en-CA" sz="1700" b="1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693492" y="1371600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Isosceles Triangle 23"/>
          <p:cNvSpPr/>
          <p:nvPr/>
        </p:nvSpPr>
        <p:spPr>
          <a:xfrm>
            <a:off x="4691903" y="2940748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Isosceles Triangle 24"/>
          <p:cNvSpPr/>
          <p:nvPr/>
        </p:nvSpPr>
        <p:spPr>
          <a:xfrm>
            <a:off x="3806079" y="4457700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Definitions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we say that a subclass is derived from its </a:t>
            </a:r>
            <a:r>
              <a:rPr lang="en-US" dirty="0" err="1" smtClean="0"/>
              <a:t>superclass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with the exception of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dirty="0" smtClean="0"/>
              <a:t>, every class in Java has one and only one </a:t>
            </a:r>
            <a:r>
              <a:rPr lang="en-US" dirty="0" err="1" smtClean="0"/>
              <a:t>superclass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Java only supports </a:t>
            </a:r>
            <a:r>
              <a:rPr lang="en-US" i="1" dirty="0" smtClean="0"/>
              <a:t>single inheritance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a class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can be derived from a class that is derived from a class, and so on, all the way back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is said to be descended from all of the classes in the inheritance chain going back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 smtClean="0"/>
              <a:t>all of the classes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is derived from are called ancestors of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767A8-3D40-4F1A-BAF2-ACD17FFC22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Inheritance?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subclass inherits all of the non-private members (attributes and methods </a:t>
            </a:r>
            <a:r>
              <a:rPr lang="en-US" b="1" i="1" dirty="0" smtClean="0"/>
              <a:t>but not constructors</a:t>
            </a:r>
            <a:r>
              <a:rPr lang="en-US" dirty="0" smtClean="0"/>
              <a:t>) from its </a:t>
            </a:r>
            <a:r>
              <a:rPr lang="en-US" dirty="0" err="1" smtClean="0"/>
              <a:t>superclass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if there is an existing class that provides some of the functionality you need you can derive a new class from the existing class</a:t>
            </a:r>
          </a:p>
          <a:p>
            <a:pPr lvl="1">
              <a:defRPr/>
            </a:pPr>
            <a:r>
              <a:rPr lang="en-US" dirty="0" smtClean="0"/>
              <a:t>the new class has direct access to 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protected</a:t>
            </a:r>
            <a:r>
              <a:rPr lang="en-US" dirty="0" smtClean="0"/>
              <a:t> attributes and methods without having to re-declare or re-implement them</a:t>
            </a:r>
          </a:p>
          <a:p>
            <a:pPr lvl="1">
              <a:defRPr/>
            </a:pPr>
            <a:r>
              <a:rPr lang="en-US" dirty="0" smtClean="0"/>
              <a:t>the new class can introduce new fields and methods</a:t>
            </a:r>
          </a:p>
          <a:p>
            <a:pPr lvl="1">
              <a:defRPr/>
            </a:pPr>
            <a:r>
              <a:rPr lang="en-US" dirty="0" smtClean="0"/>
              <a:t>the new class can re-define (override) its </a:t>
            </a:r>
            <a:r>
              <a:rPr lang="en-US" dirty="0" err="1" smtClean="0"/>
              <a:t>superclass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C63EF-A7FA-4B85-BE1E-8E1B0ECE52D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Is-A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inheritance models the is-a relationship between classes</a:t>
            </a:r>
          </a:p>
          <a:p>
            <a:pPr>
              <a:defRPr/>
            </a:pPr>
            <a:r>
              <a:rPr lang="en-US" dirty="0" smtClean="0"/>
              <a:t>from a Java point of view, is-a means you can use a derived class instance in place of an ancestor class instance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CE6FB-7A6A-4C73-96C5-43D62801256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857250" y="3543300"/>
            <a:ext cx="47339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  <a:cs typeface="Courier New" pitchFamily="49" charset="0"/>
              </a:rPr>
              <a:t>public someMethod(Dog dog)</a:t>
            </a:r>
          </a:p>
          <a:p>
            <a:r>
              <a:rPr lang="en-US" b="1">
                <a:latin typeface="Courier New" pitchFamily="49" charset="0"/>
                <a:cs typeface="Courier New" pitchFamily="49" charset="0"/>
              </a:rPr>
              <a:t>{ // does something with dog }</a:t>
            </a:r>
          </a:p>
          <a:p>
            <a:endParaRPr lang="en-US" b="1">
              <a:latin typeface="Courier New" pitchFamily="49" charset="0"/>
              <a:cs typeface="Courier New" pitchFamily="49" charset="0"/>
            </a:endParaRPr>
          </a:p>
          <a:p>
            <a:r>
              <a:rPr lang="en-US" b="1">
                <a:latin typeface="Courier New" pitchFamily="49" charset="0"/>
                <a:cs typeface="Courier New" pitchFamily="49" charset="0"/>
              </a:rPr>
              <a:t>// client code of someMethod</a:t>
            </a:r>
          </a:p>
          <a:p>
            <a:endParaRPr lang="en-US" sz="800" b="1">
              <a:latin typeface="Courier New" pitchFamily="49" charset="0"/>
              <a:cs typeface="Courier New" pitchFamily="49" charset="0"/>
            </a:endParaRPr>
          </a:p>
          <a:p>
            <a:r>
              <a:rPr lang="en-US" b="1">
                <a:latin typeface="Courier New" pitchFamily="49" charset="0"/>
                <a:cs typeface="Courier New" pitchFamily="49" charset="0"/>
              </a:rPr>
              <a:t>Komondor shaggy = new Komondor();</a:t>
            </a:r>
          </a:p>
          <a:p>
            <a:r>
              <a:rPr lang="en-US" b="1">
                <a:latin typeface="Courier New" pitchFamily="49" charset="0"/>
                <a:cs typeface="Courier New" pitchFamily="49" charset="0"/>
              </a:rPr>
              <a:t>someMethod( shaggy );</a:t>
            </a:r>
          </a:p>
          <a:p>
            <a:endParaRPr lang="en-US" sz="800" b="1">
              <a:latin typeface="Courier New" pitchFamily="49" charset="0"/>
              <a:cs typeface="Courier New" pitchFamily="49" charset="0"/>
            </a:endParaRPr>
          </a:p>
          <a:p>
            <a:r>
              <a:rPr lang="en-US" b="1">
                <a:latin typeface="Courier New" pitchFamily="49" charset="0"/>
                <a:cs typeface="Courier New" pitchFamily="49" charset="0"/>
              </a:rPr>
              <a:t>Mix mutt = new Mix ();</a:t>
            </a:r>
          </a:p>
          <a:p>
            <a:r>
              <a:rPr lang="en-US" b="1">
                <a:latin typeface="Courier New" pitchFamily="49" charset="0"/>
                <a:cs typeface="Courier New" pitchFamily="49" charset="0"/>
              </a:rPr>
              <a:t>someMethod( mutt 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Is-A Pitfalls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is-a has nothing to do with the real world</a:t>
            </a:r>
          </a:p>
          <a:p>
            <a:pPr>
              <a:defRPr/>
            </a:pPr>
            <a:r>
              <a:rPr lang="en-US" dirty="0" smtClean="0"/>
              <a:t>is-a has everything to do with how the implementer has </a:t>
            </a:r>
            <a:r>
              <a:rPr lang="en-US" dirty="0" err="1" smtClean="0"/>
              <a:t>modelled</a:t>
            </a:r>
            <a:r>
              <a:rPr lang="en-US" dirty="0" smtClean="0"/>
              <a:t> the inheritance hierarchy</a:t>
            </a:r>
          </a:p>
          <a:p>
            <a:pPr>
              <a:defRPr/>
            </a:pPr>
            <a:r>
              <a:rPr lang="en-US" dirty="0" smtClean="0"/>
              <a:t>the classic example:</a:t>
            </a:r>
          </a:p>
          <a:p>
            <a:pPr lvl="1"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Circle</a:t>
            </a:r>
            <a:r>
              <a:rPr lang="en-US" dirty="0" smtClean="0"/>
              <a:t> is-a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Ellipse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21B72-10A1-41BA-817A-C99013A329D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86200" y="5314950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Circle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3748088"/>
            <a:ext cx="1657350" cy="742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Ellipse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Straight Arrow Connector 6"/>
          <p:cNvCxnSpPr>
            <a:stCxn id="6" idx="2"/>
            <a:endCxn id="5" idx="0"/>
          </p:cNvCxnSpPr>
          <p:nvPr/>
        </p:nvCxnSpPr>
        <p:spPr>
          <a:xfrm rot="5400000">
            <a:off x="4303713" y="4902200"/>
            <a:ext cx="823912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Picture 8" descr="C:\Users\mab\AppData\Local\Microsoft\Windows\Temporary Internet Files\Content.IE5\02X351K2\MCj0431560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700" y="4308475"/>
            <a:ext cx="1006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Isosceles Triangle 8"/>
          <p:cNvSpPr/>
          <p:nvPr/>
        </p:nvSpPr>
        <p:spPr>
          <a:xfrm>
            <a:off x="4607767" y="4491038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8073</TotalTime>
  <Words>1468</Words>
  <Application>Microsoft Office PowerPoint</Application>
  <PresentationFormat>On-screen Show (4:3)</PresentationFormat>
  <Paragraphs>268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Origin</vt:lpstr>
      <vt:lpstr>Inheritance</vt:lpstr>
      <vt:lpstr>Inheritance</vt:lpstr>
      <vt:lpstr>PowerPoint Presentation</vt:lpstr>
      <vt:lpstr>PowerPoint Presentation</vt:lpstr>
      <vt:lpstr>PowerPoint Presentation</vt:lpstr>
      <vt:lpstr>Some Definitions</vt:lpstr>
      <vt:lpstr>Why Inheritance?</vt:lpstr>
      <vt:lpstr>Is-A</vt:lpstr>
      <vt:lpstr>Is-A Pitfalls</vt:lpstr>
      <vt:lpstr>Circle is-a Ellipse?</vt:lpstr>
      <vt:lpstr>PowerPoint Presentation</vt:lpstr>
      <vt:lpstr>PowerPoint Presentation</vt:lpstr>
      <vt:lpstr>PowerPoint Presentation</vt:lpstr>
      <vt:lpstr>PowerPoint Presentation</vt:lpstr>
      <vt:lpstr>A Naïve Inheritance Example</vt:lpstr>
      <vt:lpstr>Stack</vt:lpstr>
      <vt:lpstr>Top of Stack</vt:lpstr>
      <vt:lpstr>Stack Operations</vt:lpstr>
      <vt:lpstr>Push</vt:lpstr>
      <vt:lpstr>Pop</vt:lpstr>
      <vt:lpstr>Implementing stack using inheritance</vt:lpstr>
      <vt:lpstr>Implementing stack using inheritance</vt:lpstr>
      <vt:lpstr>Implementing stack using inheritance</vt:lpstr>
      <vt:lpstr>Implementing stack using inheritance</vt:lpstr>
      <vt:lpstr>Implementing stack using inheritance</vt:lpstr>
      <vt:lpstr>Implementing stack using inheritance</vt:lpstr>
      <vt:lpstr>Implementing stack using inheritance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Utilities</dc:title>
  <dc:creator>mab</dc:creator>
  <cp:lastModifiedBy>burton</cp:lastModifiedBy>
  <cp:revision>715</cp:revision>
  <dcterms:created xsi:type="dcterms:W3CDTF">2006-08-16T00:00:00Z</dcterms:created>
  <dcterms:modified xsi:type="dcterms:W3CDTF">2015-02-11T02:51:42Z</dcterms:modified>
</cp:coreProperties>
</file>