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 id="2147484066" r:id="rId2"/>
  </p:sldMasterIdLst>
  <p:notesMasterIdLst>
    <p:notesMasterId r:id="rId22"/>
  </p:notesMasterIdLst>
  <p:sldIdLst>
    <p:sldId id="488" r:id="rId3"/>
    <p:sldId id="489" r:id="rId4"/>
    <p:sldId id="505" r:id="rId5"/>
    <p:sldId id="506" r:id="rId6"/>
    <p:sldId id="490" r:id="rId7"/>
    <p:sldId id="497" r:id="rId8"/>
    <p:sldId id="495" r:id="rId9"/>
    <p:sldId id="496" r:id="rId10"/>
    <p:sldId id="498" r:id="rId11"/>
    <p:sldId id="499" r:id="rId12"/>
    <p:sldId id="491" r:id="rId13"/>
    <p:sldId id="492" r:id="rId14"/>
    <p:sldId id="493" r:id="rId15"/>
    <p:sldId id="494" r:id="rId16"/>
    <p:sldId id="500" r:id="rId17"/>
    <p:sldId id="501" r:id="rId18"/>
    <p:sldId id="502" r:id="rId19"/>
    <p:sldId id="503" r:id="rId20"/>
    <p:sldId id="50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67" autoAdjust="0"/>
  </p:normalViewPr>
  <p:slideViewPr>
    <p:cSldViewPr showGuides="1">
      <p:cViewPr varScale="1">
        <p:scale>
          <a:sx n="132" d="100"/>
          <a:sy n="132" d="100"/>
        </p:scale>
        <p:origin x="-1020" y="-78"/>
      </p:cViewPr>
      <p:guideLst>
        <p:guide orient="horz" pos="2160"/>
        <p:guide orient="horz" pos="1761"/>
        <p:guide orient="horz" pos="3031"/>
        <p:guide pos="2880"/>
        <p:guide pos="4622"/>
        <p:guide pos="128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0" d="100"/>
          <a:sy n="60" d="100"/>
        </p:scale>
        <p:origin x="-2490" y="-78"/>
      </p:cViewPr>
      <p:guideLst>
        <p:guide orient="horz" pos="2880"/>
        <p:guide pos="2160"/>
      </p:guideLst>
    </p:cSldViewPr>
  </p:notesViewPr>
  <p:gridSpacing cx="57607" cy="57607"/>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CA9AECA-2EBE-48DE-98AD-935EE300088C}" type="datetimeFigureOut">
              <a:rPr lang="en-US"/>
              <a:pPr>
                <a:defRPr/>
              </a:pPr>
              <a:t>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BD3B7C4-7496-4553-B3FD-86458FADF0CC}" type="slidenum">
              <a:rPr lang="en-US"/>
              <a:pPr>
                <a:defRPr/>
              </a:pPr>
              <a:t>‹#›</a:t>
            </a:fld>
            <a:endParaRPr lang="en-US"/>
          </a:p>
        </p:txBody>
      </p:sp>
    </p:spTree>
    <p:extLst>
      <p:ext uri="{BB962C8B-B14F-4D97-AF65-F5344CB8AC3E}">
        <p14:creationId xmlns:p14="http://schemas.microsoft.com/office/powerpoint/2010/main" val="23385229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4000">
                <a:solidFill>
                  <a:schemeClr val="tx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8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fld id="{06C3E354-23F2-433E-848F-15D5FBCD7F83}" type="datetime1">
              <a:rPr lang="en-US"/>
              <a:pPr>
                <a:defRPr/>
              </a:pPr>
              <a:t>2/8/2015</a:t>
            </a:fld>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D1B319A3-0371-469C-81FF-0D1FBF31F18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4"/>
          <p:cNvSpPr>
            <a:spLocks noGrp="1"/>
          </p:cNvSpPr>
          <p:nvPr>
            <p:ph type="dt" sz="half" idx="10"/>
          </p:nvPr>
        </p:nvSpPr>
        <p:spPr/>
        <p:txBody>
          <a:bodyPr/>
          <a:lstStyle>
            <a:lvl1pPr>
              <a:defRPr/>
            </a:lvl1pPr>
          </a:lstStyle>
          <a:p>
            <a:pPr>
              <a:defRPr/>
            </a:pPr>
            <a:fld id="{2619F75A-439F-4883-B958-B64A935274A6}" type="datetime1">
              <a:rPr lang="en-US"/>
              <a:pPr>
                <a:defRPr/>
              </a:pPr>
              <a:t>2/8/2015</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F07D7EB9-9887-44A0-95E6-F54B638EFF8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984FB36F-4261-42B0-97B4-C9926935133F}" type="datetime1">
              <a:rPr lang="en-US"/>
              <a:pPr>
                <a:defRPr/>
              </a:pPr>
              <a:t>2/8/2015</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B0547FA9-625F-48C3-924E-FB0DD0CCF9A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506C7A5-0DCD-46D7-AE36-0456EBF3F709}" type="datetime1">
              <a:rPr lang="en-US"/>
              <a:pPr>
                <a:defRPr/>
              </a:pPr>
              <a:t>2/8/2015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B6441CB-277E-4B68-9441-252EFCF1540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1E7F2D8-CC80-4DA7-87EB-DD0C5741754E}" type="datetime1">
              <a:rPr lang="en-US"/>
              <a:pPr>
                <a:defRPr/>
              </a:pPr>
              <a:t>2/8/2015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D9CD4F9-B001-4A24-BF09-71238886514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C84ABC98-B4DA-4D0A-8778-92A51C3AD650}" type="datetime1">
              <a:rPr lang="en-US"/>
              <a:pPr>
                <a:defRPr/>
              </a:pPr>
              <a:t>2/8/2015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C2B837B-CB7D-477A-82E8-4CFC717178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normAutofit/>
          </a:bodyPr>
          <a:lstStyle>
            <a:lvl1pPr>
              <a:buFontTx/>
              <a:buNone/>
              <a:defRPr sz="2000" b="1">
                <a:latin typeface="Courier New" pitchFamily="49" charset="0"/>
                <a:cs typeface="Courier New" pitchFamily="49" charset="0"/>
              </a:defRPr>
            </a:lvl1pPr>
            <a:lvl2pPr>
              <a:buFontTx/>
              <a:buNone/>
              <a:defRPr sz="2000" b="1">
                <a:latin typeface="Courier New" pitchFamily="49" charset="0"/>
                <a:cs typeface="Courier New" pitchFamily="49" charset="0"/>
              </a:defRPr>
            </a:lvl2pPr>
            <a:lvl3pPr>
              <a:buFontTx/>
              <a:buNone/>
              <a:defRPr sz="2000" b="1">
                <a:latin typeface="Courier New" pitchFamily="49" charset="0"/>
                <a:cs typeface="Courier New" pitchFamily="49" charset="0"/>
              </a:defRPr>
            </a:lvl3pPr>
            <a:lvl4pPr>
              <a:buFontTx/>
              <a:buNone/>
              <a:defRPr sz="2000" b="1">
                <a:latin typeface="Courier New" pitchFamily="49" charset="0"/>
                <a:cs typeface="Courier New" pitchFamily="49" charset="0"/>
              </a:defRPr>
            </a:lvl4pPr>
            <a:lvl5pPr>
              <a:buFontTx/>
              <a:buNone/>
              <a:defRPr sz="2000" b="1">
                <a:latin typeface="Courier New"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D702E980-EC47-4D0C-84F1-49A2EAE12DF9}" type="datetime1">
              <a:rPr lang="en-US"/>
              <a:pPr>
                <a:defRPr/>
              </a:pPr>
              <a:t>2/8/2015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0DCC137-0E5D-41F5-9DFD-11B888C76FF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de only">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Constantia"/>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4" name="Date Placeholder 1"/>
          <p:cNvSpPr>
            <a:spLocks noGrp="1"/>
          </p:cNvSpPr>
          <p:nvPr>
            <p:ph type="dt" sz="half" idx="10"/>
          </p:nvPr>
        </p:nvSpPr>
        <p:spPr/>
        <p:txBody>
          <a:bodyPr/>
          <a:lstStyle>
            <a:lvl1pPr>
              <a:defRPr/>
            </a:lvl1pPr>
          </a:lstStyle>
          <a:p>
            <a:pPr>
              <a:defRPr/>
            </a:pPr>
            <a:fld id="{F27D8C7E-2DD4-4645-846E-2D540A063E64}" type="datetime1">
              <a:rPr lang="en-US">
                <a:solidFill>
                  <a:srgbClr val="000000"/>
                </a:solidFill>
              </a:rPr>
              <a:pPr>
                <a:defRPr/>
              </a:pPr>
              <a:t>2/8/2015</a:t>
            </a:fld>
            <a:endParaRPr lang="en-US">
              <a:solidFill>
                <a:srgbClr val="000000"/>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3"/>
          <p:cNvSpPr>
            <a:spLocks noGrp="1"/>
          </p:cNvSpPr>
          <p:nvPr>
            <p:ph type="sldNum" sz="quarter" idx="12"/>
          </p:nvPr>
        </p:nvSpPr>
        <p:spPr/>
        <p:txBody>
          <a:bodyPr/>
          <a:lstStyle>
            <a:lvl1pPr>
              <a:defRPr/>
            </a:lvl1pPr>
          </a:lstStyle>
          <a:p>
            <a:pPr>
              <a:defRPr/>
            </a:pPr>
            <a:fld id="{89CC4BF8-FB61-4592-A108-902016ECD786}" type="slidenum">
              <a:rPr lang="en-US">
                <a:solidFill>
                  <a:srgbClr val="000000"/>
                </a:solidFill>
              </a:rPr>
              <a:pPr>
                <a:defRPr/>
              </a:pPr>
              <a:t>‹#›</a:t>
            </a:fld>
            <a:endParaRPr lang="en-US">
              <a:solidFill>
                <a:srgbClr val="000000"/>
              </a:solidFill>
            </a:endParaRPr>
          </a:p>
        </p:txBody>
      </p:sp>
      <p:sp>
        <p:nvSpPr>
          <p:cNvPr id="7" name="Content Placeholder 7"/>
          <p:cNvSpPr>
            <a:spLocks noGrp="1"/>
          </p:cNvSpPr>
          <p:nvPr>
            <p:ph sz="quarter" idx="1"/>
          </p:nvPr>
        </p:nvSpPr>
        <p:spPr>
          <a:xfrm>
            <a:off x="457200" y="260615"/>
            <a:ext cx="8229600" cy="5896345"/>
          </a:xfrm>
        </p:spPr>
        <p:txBody>
          <a:bodyPr>
            <a:normAutofit/>
          </a:bodyPr>
          <a:lstStyle>
            <a:lvl1pPr>
              <a:buFontTx/>
              <a:buNone/>
              <a:defRPr sz="1800" b="1">
                <a:latin typeface="Courier New" pitchFamily="49" charset="0"/>
                <a:cs typeface="Courier New" pitchFamily="49" charset="0"/>
              </a:defRPr>
            </a:lvl1pPr>
            <a:lvl2pPr>
              <a:buFontTx/>
              <a:buNone/>
              <a:defRPr sz="1800" b="1">
                <a:latin typeface="Courier New" pitchFamily="49" charset="0"/>
                <a:cs typeface="Courier New" pitchFamily="49" charset="0"/>
              </a:defRPr>
            </a:lvl2pPr>
            <a:lvl3pPr>
              <a:buFontTx/>
              <a:buNone/>
              <a:defRPr sz="1800" b="1">
                <a:latin typeface="Courier New" pitchFamily="49" charset="0"/>
                <a:cs typeface="Courier New" pitchFamily="49" charset="0"/>
              </a:defRPr>
            </a:lvl3pPr>
            <a:lvl4pPr>
              <a:buFontTx/>
              <a:buNone/>
              <a:defRPr sz="1800" b="1">
                <a:latin typeface="Courier New" pitchFamily="49" charset="0"/>
                <a:cs typeface="Courier New" pitchFamily="49" charset="0"/>
              </a:defRPr>
            </a:lvl4pPr>
            <a:lvl5pPr>
              <a:buFontTx/>
              <a:buNone/>
              <a:defRPr sz="1800" b="1">
                <a:latin typeface="Courier New"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6350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478631E0-72C0-408E-B21C-01EE3863FCAE}" type="datetime1">
              <a:rPr lang="en-US"/>
              <a:pPr>
                <a:defRPr/>
              </a:pPr>
              <a:t>2/8/2015</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B154CD63-9C39-4B3F-8515-1E95CC44025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589F94C3-C4E9-4A58-BC01-EFCC09DBFE20}" type="datetime1">
              <a:rPr lang="en-US"/>
              <a:pPr>
                <a:defRPr/>
              </a:pPr>
              <a:t>2/8/2015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B9D549F-EC62-4E6E-9AD6-14545DE2D6E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sz="4000"/>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02417E3C-8C5D-463B-B5AA-850C488F4306}" type="datetime1">
              <a:rPr lang="en-US"/>
              <a:pPr>
                <a:defRPr/>
              </a:pPr>
              <a:t>2/8/2015</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14ADE343-8ECE-47AA-BB49-2D56A517219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8756C421-4C76-4438-AE12-1BF82526E831}" type="datetime1">
              <a:rPr lang="en-US"/>
              <a:pPr>
                <a:defRPr/>
              </a:pPr>
              <a:t>2/8/2015</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C52C2BC5-BCBE-4B38-A5E5-5B44A268DD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F27D8C7E-2DD4-4645-846E-2D540A063E64}" type="datetime1">
              <a:rPr lang="en-US"/>
              <a:pPr>
                <a:defRPr/>
              </a:pPr>
              <a:t>2/8/2015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9CC4BF8-FB61-4592-A108-902016ECD78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B8204478-B823-4835-BF46-4C8CCB000847}" type="datetime1">
              <a:rPr lang="en-US"/>
              <a:pPr>
                <a:defRPr/>
              </a:pPr>
              <a:t>2/8/2015</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00093CB5-62FF-4540-93E7-668930C8B193}"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059" r:id="rId1"/>
    <p:sldLayoutId id="2147484054" r:id="rId2"/>
    <p:sldLayoutId id="2147484055" r:id="rId3"/>
    <p:sldLayoutId id="2147484067" r:id="rId4"/>
    <p:sldLayoutId id="2147484060" r:id="rId5"/>
    <p:sldLayoutId id="2147484056" r:id="rId6"/>
    <p:sldLayoutId id="2147484057" r:id="rId7"/>
    <p:sldLayoutId id="2147484061" r:id="rId8"/>
    <p:sldLayoutId id="2147484062" r:id="rId9"/>
    <p:sldLayoutId id="2147484063" r:id="rId10"/>
    <p:sldLayoutId id="2147484064" r:id="rId11"/>
    <p:sldLayoutId id="2147484058" r:id="rId12"/>
    <p:sldLayoutId id="2147484065" r:id="rId13"/>
  </p:sldLayoutIdLst>
  <p:hf hdr="0" ft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Calibri" pitchFamily="34" charset="0"/>
        </a:defRPr>
      </a:lvl2pPr>
      <a:lvl3pPr algn="l" rtl="0" eaLnBrk="0" fontAlgn="base" hangingPunct="0">
        <a:spcBef>
          <a:spcPct val="0"/>
        </a:spcBef>
        <a:spcAft>
          <a:spcPct val="0"/>
        </a:spcAft>
        <a:defRPr sz="3200">
          <a:solidFill>
            <a:schemeClr val="tx2"/>
          </a:solidFill>
          <a:latin typeface="Calibri" pitchFamily="34" charset="0"/>
        </a:defRPr>
      </a:lvl3pPr>
      <a:lvl4pPr algn="l" rtl="0" eaLnBrk="0" fontAlgn="base" hangingPunct="0">
        <a:spcBef>
          <a:spcPct val="0"/>
        </a:spcBef>
        <a:spcAft>
          <a:spcPct val="0"/>
        </a:spcAft>
        <a:defRPr sz="3200">
          <a:solidFill>
            <a:schemeClr val="tx2"/>
          </a:solidFill>
          <a:latin typeface="Calibri" pitchFamily="34" charset="0"/>
        </a:defRPr>
      </a:lvl4pPr>
      <a:lvl5pPr algn="l" rtl="0" eaLnBrk="0" fontAlgn="base" hangingPunct="0">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9C9C9C"/>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B8204478-B823-4835-BF46-4C8CCB000847}" type="datetime1">
              <a:rPr lang="en-US">
                <a:solidFill>
                  <a:srgbClr val="000000"/>
                </a:solidFill>
              </a:rPr>
              <a:pPr>
                <a:defRPr/>
              </a:pPr>
              <a:t>2/8/2015</a:t>
            </a:fld>
            <a:endParaRPr lang="en-US">
              <a:solidFill>
                <a:srgbClr val="000000"/>
              </a:solidFill>
            </a:endParaRPr>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solidFill>
                <a:srgbClr val="000000"/>
              </a:solidFill>
            </a:endParaRPr>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00093CB5-62FF-4540-93E7-668930C8B193}" type="slidenum">
              <a:rPr lang="en-US">
                <a:solidFill>
                  <a:srgbClr val="000000"/>
                </a:solidFill>
              </a:rPr>
              <a:pPr>
                <a:defRPr/>
              </a:pPr>
              <a:t>‹#›</a:t>
            </a:fld>
            <a:endParaRPr lang="en-US">
              <a:solidFill>
                <a:srgbClr val="000000"/>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Constantia"/>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Constantia"/>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Tree>
    <p:extLst>
      <p:ext uri="{BB962C8B-B14F-4D97-AF65-F5344CB8AC3E}">
        <p14:creationId xmlns:p14="http://schemas.microsoft.com/office/powerpoint/2010/main" val="586622457"/>
      </p:ext>
    </p:extLst>
  </p:cSld>
  <p:clrMap bg1="lt1" tx1="dk1" bg2="lt2" tx2="dk2" accent1="accent1" accent2="accent2" accent3="accent3" accent4="accent4" accent5="accent5" accent6="accent6" hlink="hlink" folHlink="folHlink"/>
  <p:hf hdr="0" ft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Calibri" pitchFamily="34" charset="0"/>
        </a:defRPr>
      </a:lvl2pPr>
      <a:lvl3pPr algn="l" rtl="0" eaLnBrk="0" fontAlgn="base" hangingPunct="0">
        <a:spcBef>
          <a:spcPct val="0"/>
        </a:spcBef>
        <a:spcAft>
          <a:spcPct val="0"/>
        </a:spcAft>
        <a:defRPr sz="3200">
          <a:solidFill>
            <a:schemeClr val="tx2"/>
          </a:solidFill>
          <a:latin typeface="Calibri" pitchFamily="34" charset="0"/>
        </a:defRPr>
      </a:lvl3pPr>
      <a:lvl4pPr algn="l" rtl="0" eaLnBrk="0" fontAlgn="base" hangingPunct="0">
        <a:spcBef>
          <a:spcPct val="0"/>
        </a:spcBef>
        <a:spcAft>
          <a:spcPct val="0"/>
        </a:spcAft>
        <a:defRPr sz="3200">
          <a:solidFill>
            <a:schemeClr val="tx2"/>
          </a:solidFill>
          <a:latin typeface="Calibri" pitchFamily="34" charset="0"/>
        </a:defRPr>
      </a:lvl4pPr>
      <a:lvl5pPr algn="l" rtl="0" eaLnBrk="0" fontAlgn="base" hangingPunct="0">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9C9C9C"/>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Test 1 Review</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1</a:t>
            </a:fld>
            <a:endParaRPr lang="en-US"/>
          </a:p>
        </p:txBody>
      </p:sp>
    </p:spTree>
    <p:extLst>
      <p:ext uri="{BB962C8B-B14F-4D97-AF65-F5344CB8AC3E}">
        <p14:creationId xmlns:p14="http://schemas.microsoft.com/office/powerpoint/2010/main" val="4030658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10</a:t>
            </a:fld>
            <a:endParaRPr lang="en-US"/>
          </a:p>
        </p:txBody>
      </p:sp>
      <p:sp>
        <p:nvSpPr>
          <p:cNvPr id="5" name="Content Placeholder 4"/>
          <p:cNvSpPr>
            <a:spLocks noGrp="1"/>
          </p:cNvSpPr>
          <p:nvPr>
            <p:ph sz="quarter" idx="1"/>
          </p:nvPr>
        </p:nvSpPr>
        <p:spPr/>
        <p:txBody>
          <a:bodyPr>
            <a:noAutofit/>
          </a:bodyPr>
          <a:lstStyle/>
          <a:p>
            <a:r>
              <a:rPr lang="en-US" sz="1600" dirty="0" smtClean="0">
                <a:solidFill>
                  <a:srgbClr val="7F0055"/>
                </a:solidFill>
                <a:latin typeface="Consolas"/>
              </a:rPr>
              <a:t>public</a:t>
            </a:r>
            <a:r>
              <a:rPr lang="en-US" sz="1600" dirty="0" smtClean="0">
                <a:solidFill>
                  <a:srgbClr val="000000"/>
                </a:solidFill>
                <a:latin typeface="Consolas"/>
              </a:rPr>
              <a:t> </a:t>
            </a:r>
            <a:r>
              <a:rPr lang="en-US" sz="1600" dirty="0">
                <a:solidFill>
                  <a:srgbClr val="7F0055"/>
                </a:solidFill>
                <a:latin typeface="Consolas"/>
              </a:rPr>
              <a:t>class</a:t>
            </a:r>
            <a:r>
              <a:rPr lang="en-US" sz="1600" dirty="0">
                <a:solidFill>
                  <a:srgbClr val="000000"/>
                </a:solidFill>
                <a:latin typeface="Consolas"/>
              </a:rPr>
              <a:t> </a:t>
            </a:r>
            <a:r>
              <a:rPr lang="en-US" sz="1600" dirty="0" smtClean="0">
                <a:solidFill>
                  <a:srgbClr val="000000"/>
                </a:solidFill>
                <a:latin typeface="Consolas"/>
              </a:rPr>
              <a:t>Test2C {</a:t>
            </a:r>
            <a:endParaRPr lang="en-US" sz="1600" dirty="0">
              <a:latin typeface="Consolas"/>
            </a:endParaRPr>
          </a:p>
          <a:p>
            <a:r>
              <a:rPr lang="en-US" sz="1600" dirty="0" smtClean="0">
                <a:solidFill>
                  <a:srgbClr val="7F0055"/>
                </a:solidFill>
                <a:latin typeface="Consolas"/>
              </a:rPr>
              <a:t>  </a:t>
            </a:r>
            <a:r>
              <a:rPr lang="en-US" sz="1600" dirty="0">
                <a:solidFill>
                  <a:srgbClr val="3F7F5F"/>
                </a:solidFill>
                <a:latin typeface="Consolas"/>
              </a:rPr>
              <a:t>// 3 methods not </a:t>
            </a:r>
            <a:r>
              <a:rPr lang="en-US" sz="1600" dirty="0" smtClean="0">
                <a:solidFill>
                  <a:srgbClr val="3F7F5F"/>
                </a:solidFill>
                <a:latin typeface="Consolas"/>
              </a:rPr>
              <a:t>shown</a:t>
            </a:r>
          </a:p>
          <a:p>
            <a:endParaRPr lang="en-US" sz="1600" dirty="0">
              <a:latin typeface="Consolas"/>
            </a:endParaRPr>
          </a:p>
          <a:p>
            <a:r>
              <a:rPr lang="en-US" sz="1600" dirty="0" smtClean="0">
                <a:solidFill>
                  <a:srgbClr val="3F7F5F"/>
                </a:solidFill>
                <a:latin typeface="Consolas"/>
              </a:rPr>
              <a:t>  /*</a:t>
            </a:r>
            <a:endParaRPr lang="en-US" sz="1600" dirty="0">
              <a:solidFill>
                <a:srgbClr val="3F7F5F"/>
              </a:solidFill>
              <a:latin typeface="Consolas"/>
            </a:endParaRPr>
          </a:p>
          <a:p>
            <a:r>
              <a:rPr lang="en-US" sz="1600" dirty="0" smtClean="0">
                <a:solidFill>
                  <a:srgbClr val="3F7F5F"/>
                </a:solidFill>
                <a:latin typeface="Consolas"/>
              </a:rPr>
              <a:t>  public </a:t>
            </a:r>
            <a:r>
              <a:rPr lang="en-US" sz="1600" dirty="0">
                <a:solidFill>
                  <a:srgbClr val="3F7F5F"/>
                </a:solidFill>
                <a:latin typeface="Consolas"/>
              </a:rPr>
              <a:t>static String </a:t>
            </a:r>
            <a:r>
              <a:rPr lang="en-US" sz="1600" dirty="0" err="1">
                <a:solidFill>
                  <a:srgbClr val="3F7F5F"/>
                </a:solidFill>
                <a:latin typeface="Consolas"/>
              </a:rPr>
              <a:t>mostFrequent</a:t>
            </a:r>
            <a:r>
              <a:rPr lang="en-US" sz="1600" dirty="0">
                <a:solidFill>
                  <a:srgbClr val="3F7F5F"/>
                </a:solidFill>
                <a:latin typeface="Consolas"/>
              </a:rPr>
              <a:t>(List&lt;String&gt; t) {</a:t>
            </a:r>
          </a:p>
          <a:p>
            <a:r>
              <a:rPr lang="en-US" sz="1600" dirty="0">
                <a:solidFill>
                  <a:srgbClr val="3F7F5F"/>
                </a:solidFill>
                <a:latin typeface="Consolas"/>
              </a:rPr>
              <a:t>  </a:t>
            </a:r>
            <a:r>
              <a:rPr lang="en-US" sz="1600" dirty="0" smtClean="0">
                <a:solidFill>
                  <a:srgbClr val="3F7F5F"/>
                </a:solidFill>
                <a:latin typeface="Consolas"/>
              </a:rPr>
              <a:t>  List&lt;String</a:t>
            </a:r>
            <a:r>
              <a:rPr lang="en-US" sz="1600" dirty="0">
                <a:solidFill>
                  <a:srgbClr val="3F7F5F"/>
                </a:solidFill>
                <a:latin typeface="Consolas"/>
              </a:rPr>
              <a:t>&gt; u = new List&lt;String&gt;(t);</a:t>
            </a:r>
          </a:p>
          <a:p>
            <a:r>
              <a:rPr lang="en-US" sz="1600" dirty="0">
                <a:solidFill>
                  <a:srgbClr val="3F7F5F"/>
                </a:solidFill>
                <a:latin typeface="Consolas"/>
              </a:rPr>
              <a:t>  </a:t>
            </a:r>
            <a:r>
              <a:rPr lang="en-US" sz="1600" dirty="0" smtClean="0">
                <a:solidFill>
                  <a:srgbClr val="3F7F5F"/>
                </a:solidFill>
                <a:latin typeface="Consolas"/>
              </a:rPr>
              <a:t>  return </a:t>
            </a:r>
            <a:r>
              <a:rPr lang="en-US" sz="1600" dirty="0" err="1">
                <a:solidFill>
                  <a:srgbClr val="3F7F5F"/>
                </a:solidFill>
                <a:latin typeface="Consolas"/>
              </a:rPr>
              <a:t>u.get</a:t>
            </a:r>
            <a:r>
              <a:rPr lang="en-US" sz="1600" dirty="0">
                <a:solidFill>
                  <a:srgbClr val="3F7F5F"/>
                </a:solidFill>
                <a:latin typeface="Consolas"/>
              </a:rPr>
              <a:t>(0);</a:t>
            </a:r>
          </a:p>
          <a:p>
            <a:r>
              <a:rPr lang="en-US" sz="1600" dirty="0" smtClean="0">
                <a:solidFill>
                  <a:srgbClr val="3F7F5F"/>
                </a:solidFill>
                <a:latin typeface="Consolas"/>
              </a:rPr>
              <a:t>  }</a:t>
            </a:r>
            <a:endParaRPr lang="en-US" sz="1600" dirty="0">
              <a:solidFill>
                <a:srgbClr val="3F7F5F"/>
              </a:solidFill>
              <a:latin typeface="Consolas"/>
            </a:endParaRPr>
          </a:p>
          <a:p>
            <a:r>
              <a:rPr lang="en-US" sz="1600" dirty="0" smtClean="0">
                <a:solidFill>
                  <a:srgbClr val="3F7F5F"/>
                </a:solidFill>
                <a:latin typeface="Consolas"/>
              </a:rPr>
              <a:t>  */</a:t>
            </a:r>
            <a:endParaRPr lang="en-US" sz="1600" dirty="0">
              <a:solidFill>
                <a:srgbClr val="3F7F5F"/>
              </a:solidFill>
              <a:latin typeface="Consolas"/>
            </a:endParaRPr>
          </a:p>
          <a:p>
            <a:endParaRPr lang="en-US" sz="1600" dirty="0">
              <a:latin typeface="Consolas"/>
            </a:endParaRPr>
          </a:p>
          <a:p>
            <a:r>
              <a:rPr lang="en-US" sz="1600" dirty="0" smtClean="0">
                <a:solidFill>
                  <a:srgbClr val="7F0055"/>
                </a:solidFill>
                <a:latin typeface="Consolas"/>
              </a:rPr>
              <a:t>  public</a:t>
            </a:r>
            <a:r>
              <a:rPr lang="en-US" sz="1600" dirty="0" smtClean="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String </a:t>
            </a:r>
            <a:r>
              <a:rPr lang="en-US" sz="1600" dirty="0" err="1">
                <a:solidFill>
                  <a:srgbClr val="000000"/>
                </a:solidFill>
                <a:latin typeface="Consolas"/>
              </a:rPr>
              <a:t>mostFrequent</a:t>
            </a:r>
            <a:r>
              <a:rPr lang="en-US" sz="1600" dirty="0">
                <a:solidFill>
                  <a:srgbClr val="000000"/>
                </a:solidFill>
                <a:latin typeface="Consolas"/>
              </a:rPr>
              <a:t>(List&lt;String&gt; t) </a:t>
            </a:r>
            <a:r>
              <a:rPr lang="en-US" sz="1600" dirty="0" smtClean="0">
                <a:solidFill>
                  <a:srgbClr val="000000"/>
                </a:solidFill>
                <a:latin typeface="Consolas"/>
              </a:rPr>
              <a:t>{</a:t>
            </a:r>
          </a:p>
          <a:p>
            <a:r>
              <a:rPr lang="en-US" sz="1600" dirty="0" smtClean="0">
                <a:solidFill>
                  <a:srgbClr val="000000"/>
                </a:solidFill>
                <a:latin typeface="Consolas"/>
              </a:rPr>
              <a:t>    </a:t>
            </a:r>
            <a:r>
              <a:rPr lang="en-US" sz="1600" dirty="0" smtClean="0">
                <a:solidFill>
                  <a:srgbClr val="3F7F5F"/>
                </a:solidFill>
                <a:latin typeface="Consolas"/>
              </a:rPr>
              <a:t>/*</a:t>
            </a:r>
            <a:endParaRPr lang="en-US" sz="1600" dirty="0">
              <a:solidFill>
                <a:srgbClr val="3F7F5F"/>
              </a:solidFill>
              <a:latin typeface="Consolas"/>
            </a:endParaRPr>
          </a:p>
          <a:p>
            <a:r>
              <a:rPr lang="en-US" sz="1600" dirty="0">
                <a:solidFill>
                  <a:srgbClr val="3F7F5F"/>
                </a:solidFill>
                <a:latin typeface="Consolas"/>
              </a:rPr>
              <a:t>  </a:t>
            </a:r>
            <a:r>
              <a:rPr lang="en-US" sz="1600" dirty="0" smtClean="0">
                <a:solidFill>
                  <a:srgbClr val="3F7F5F"/>
                </a:solidFill>
                <a:latin typeface="Consolas"/>
              </a:rPr>
              <a:t>  List&lt;String</a:t>
            </a:r>
            <a:r>
              <a:rPr lang="en-US" sz="1600" dirty="0">
                <a:solidFill>
                  <a:srgbClr val="3F7F5F"/>
                </a:solidFill>
                <a:latin typeface="Consolas"/>
              </a:rPr>
              <a:t>&gt; u = new List&lt;String&gt;(t);</a:t>
            </a:r>
          </a:p>
          <a:p>
            <a:r>
              <a:rPr lang="en-US" sz="1600" dirty="0">
                <a:solidFill>
                  <a:srgbClr val="3F7F5F"/>
                </a:solidFill>
                <a:latin typeface="Consolas"/>
              </a:rPr>
              <a:t>    return </a:t>
            </a:r>
            <a:r>
              <a:rPr lang="en-US" sz="1600" dirty="0" err="1">
                <a:solidFill>
                  <a:srgbClr val="3F7F5F"/>
                </a:solidFill>
                <a:latin typeface="Consolas"/>
              </a:rPr>
              <a:t>u.get</a:t>
            </a:r>
            <a:r>
              <a:rPr lang="en-US" sz="1600" dirty="0">
                <a:solidFill>
                  <a:srgbClr val="3F7F5F"/>
                </a:solidFill>
                <a:latin typeface="Consolas"/>
              </a:rPr>
              <a:t>(0);</a:t>
            </a:r>
          </a:p>
          <a:p>
            <a:r>
              <a:rPr lang="en-US" sz="1600" dirty="0">
                <a:solidFill>
                  <a:srgbClr val="3F7F5F"/>
                </a:solidFill>
                <a:latin typeface="Consolas"/>
              </a:rPr>
              <a:t>    */</a:t>
            </a:r>
            <a:endParaRPr lang="en-US" sz="1600" dirty="0" smtClean="0">
              <a:solidFill>
                <a:srgbClr val="000000"/>
              </a:solidFill>
              <a:latin typeface="Consolas"/>
            </a:endParaRPr>
          </a:p>
          <a:p>
            <a:r>
              <a:rPr lang="en-US" sz="1600" dirty="0" smtClean="0">
                <a:solidFill>
                  <a:srgbClr val="000000"/>
                </a:solidFill>
                <a:latin typeface="Consolas"/>
              </a:rPr>
              <a:t>    </a:t>
            </a:r>
            <a:r>
              <a:rPr lang="en-US" sz="1600" dirty="0" smtClean="0">
                <a:solidFill>
                  <a:srgbClr val="7F0055"/>
                </a:solidFill>
                <a:latin typeface="Consolas"/>
              </a:rPr>
              <a:t>return</a:t>
            </a:r>
            <a:r>
              <a:rPr lang="en-US" sz="1600" dirty="0" smtClean="0">
                <a:solidFill>
                  <a:srgbClr val="000000"/>
                </a:solidFill>
                <a:latin typeface="Consolas"/>
              </a:rPr>
              <a:t> </a:t>
            </a:r>
            <a:r>
              <a:rPr lang="en-US" sz="1600" dirty="0">
                <a:solidFill>
                  <a:srgbClr val="2A00FF"/>
                </a:solidFill>
                <a:latin typeface="Consolas"/>
              </a:rPr>
              <a:t>""</a:t>
            </a:r>
            <a:r>
              <a:rPr lang="en-US" sz="1600" dirty="0">
                <a:solidFill>
                  <a:srgbClr val="000000"/>
                </a:solidFill>
                <a:latin typeface="Consolas"/>
              </a:rPr>
              <a:t>;</a:t>
            </a:r>
          </a:p>
          <a:p>
            <a:r>
              <a:rPr lang="en-US" sz="1600" dirty="0" smtClean="0">
                <a:solidFill>
                  <a:srgbClr val="000000"/>
                </a:solidFill>
                <a:latin typeface="Consolas"/>
              </a:rPr>
              <a:t>  }</a:t>
            </a:r>
            <a:endParaRPr lang="en-US" sz="1600" dirty="0">
              <a:latin typeface="Consolas"/>
            </a:endParaRPr>
          </a:p>
          <a:p>
            <a:r>
              <a:rPr lang="en-US" sz="1600" dirty="0">
                <a:solidFill>
                  <a:srgbClr val="000000"/>
                </a:solidFill>
                <a:latin typeface="Consolas"/>
              </a:rPr>
              <a:t>}</a:t>
            </a:r>
            <a:endParaRPr lang="en-US" sz="1600" dirty="0"/>
          </a:p>
        </p:txBody>
      </p:sp>
      <p:sp>
        <p:nvSpPr>
          <p:cNvPr id="2" name="TextBox 1"/>
          <p:cNvSpPr txBox="1"/>
          <p:nvPr/>
        </p:nvSpPr>
        <p:spPr>
          <a:xfrm>
            <a:off x="7049101" y="1470362"/>
            <a:ext cx="1713739" cy="923330"/>
          </a:xfrm>
          <a:prstGeom prst="rect">
            <a:avLst/>
          </a:prstGeom>
          <a:noFill/>
          <a:ln>
            <a:solidFill>
              <a:schemeClr val="tx1"/>
            </a:solidFill>
          </a:ln>
        </p:spPr>
        <p:txBody>
          <a:bodyPr wrap="none" rtlCol="0">
            <a:spAutoFit/>
          </a:bodyPr>
          <a:lstStyle/>
          <a:p>
            <a:r>
              <a:rPr lang="en-US" dirty="0" smtClean="0">
                <a:latin typeface="+mn-lt"/>
              </a:rPr>
              <a:t>Don't do this;</a:t>
            </a:r>
            <a:br>
              <a:rPr lang="en-US" dirty="0" smtClean="0">
                <a:latin typeface="+mn-lt"/>
              </a:rPr>
            </a:br>
            <a:r>
              <a:rPr lang="en-US" dirty="0" smtClean="0">
                <a:latin typeface="+mn-lt"/>
              </a:rPr>
              <a:t>the tester won't</a:t>
            </a:r>
          </a:p>
          <a:p>
            <a:r>
              <a:rPr lang="en-US" dirty="0" smtClean="0">
                <a:latin typeface="+mn-lt"/>
              </a:rPr>
              <a:t>compile.</a:t>
            </a:r>
            <a:endParaRPr lang="en-US" dirty="0">
              <a:latin typeface="+mn-lt"/>
            </a:endParaRPr>
          </a:p>
        </p:txBody>
      </p:sp>
      <p:sp>
        <p:nvSpPr>
          <p:cNvPr id="6" name="TextBox 5"/>
          <p:cNvSpPr txBox="1"/>
          <p:nvPr/>
        </p:nvSpPr>
        <p:spPr>
          <a:xfrm>
            <a:off x="7106708" y="3486607"/>
            <a:ext cx="1743041" cy="1477328"/>
          </a:xfrm>
          <a:prstGeom prst="rect">
            <a:avLst/>
          </a:prstGeom>
          <a:noFill/>
          <a:ln>
            <a:solidFill>
              <a:schemeClr val="tx1"/>
            </a:solidFill>
          </a:ln>
        </p:spPr>
        <p:txBody>
          <a:bodyPr wrap="none" rtlCol="0">
            <a:spAutoFit/>
          </a:bodyPr>
          <a:lstStyle/>
          <a:p>
            <a:r>
              <a:rPr lang="en-US" dirty="0" smtClean="0">
                <a:latin typeface="+mn-lt"/>
              </a:rPr>
              <a:t>Do this instead;</a:t>
            </a:r>
            <a:br>
              <a:rPr lang="en-US" dirty="0" smtClean="0">
                <a:latin typeface="+mn-lt"/>
              </a:rPr>
            </a:br>
            <a:r>
              <a:rPr lang="en-US" dirty="0" smtClean="0">
                <a:latin typeface="+mn-lt"/>
              </a:rPr>
              <a:t>the tester</a:t>
            </a:r>
          </a:p>
          <a:p>
            <a:r>
              <a:rPr lang="en-US" dirty="0" smtClean="0">
                <a:latin typeface="+mn-lt"/>
              </a:rPr>
              <a:t>compiles, and</a:t>
            </a:r>
          </a:p>
          <a:p>
            <a:r>
              <a:rPr lang="en-US" dirty="0" smtClean="0">
                <a:latin typeface="+mn-lt"/>
              </a:rPr>
              <a:t>we can still see</a:t>
            </a:r>
          </a:p>
          <a:p>
            <a:r>
              <a:rPr lang="en-US" dirty="0" smtClean="0">
                <a:latin typeface="+mn-lt"/>
              </a:rPr>
              <a:t>your attempt.</a:t>
            </a:r>
            <a:endParaRPr lang="en-US" dirty="0">
              <a:latin typeface="+mn-lt"/>
            </a:endParaRPr>
          </a:p>
        </p:txBody>
      </p:sp>
    </p:spTree>
    <p:extLst>
      <p:ext uri="{BB962C8B-B14F-4D97-AF65-F5344CB8AC3E}">
        <p14:creationId xmlns:p14="http://schemas.microsoft.com/office/powerpoint/2010/main" val="3476996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Test2C</a:t>
            </a:r>
            <a:endParaRPr lang="en-US" dirty="0"/>
          </a:p>
        </p:txBody>
      </p:sp>
      <p:sp>
        <p:nvSpPr>
          <p:cNvPr id="3" name="Content Placeholder 2"/>
          <p:cNvSpPr>
            <a:spLocks noGrp="1"/>
          </p:cNvSpPr>
          <p:nvPr>
            <p:ph sz="quarter" idx="1"/>
          </p:nvPr>
        </p:nvSpPr>
        <p:spPr/>
        <p:txBody>
          <a:bodyPr/>
          <a:lstStyle/>
          <a:p>
            <a:r>
              <a:rPr lang="en-US" dirty="0" smtClean="0"/>
              <a:t>Given a list of strings, find the string that occurs the most frequently in the list. If more than one string occurs most frequently, return the string that occurs first alphabetically and occurs most frequently.</a:t>
            </a:r>
          </a:p>
          <a:p>
            <a:endParaRPr lang="en-US" dirty="0" smtClean="0"/>
          </a:p>
          <a:p>
            <a:r>
              <a:rPr lang="en-US" dirty="0" smtClean="0"/>
              <a:t>e.g., the list</a:t>
            </a:r>
          </a:p>
          <a:p>
            <a:endParaRPr lang="en-US" dirty="0"/>
          </a:p>
          <a:p>
            <a:pPr marL="0" indent="0" algn="ctr">
              <a:buNone/>
            </a:pPr>
            <a:r>
              <a:rPr lang="en-US" dirty="0" smtClean="0"/>
              <a:t>["x", "y", "z", "y", "y", "z", "z", "x", "a", "y", "y", "z", "z"]</a:t>
            </a:r>
          </a:p>
          <a:p>
            <a:pPr marL="0" indent="0">
              <a:buNone/>
            </a:pPr>
            <a:endParaRPr lang="en-US" dirty="0" smtClean="0"/>
          </a:p>
          <a:p>
            <a:pPr marL="0" indent="0">
              <a:buNone/>
            </a:pPr>
            <a:r>
              <a:rPr lang="en-US" dirty="0" smtClean="0"/>
              <a:t>   contains 5 "</a:t>
            </a:r>
            <a:r>
              <a:rPr lang="en-US" dirty="0" err="1" smtClean="0"/>
              <a:t>y"s</a:t>
            </a:r>
            <a:r>
              <a:rPr lang="en-US" dirty="0" smtClean="0"/>
              <a:t> and 5 "</a:t>
            </a:r>
            <a:r>
              <a:rPr lang="en-US" dirty="0" err="1" smtClean="0"/>
              <a:t>z"s</a:t>
            </a:r>
            <a:r>
              <a:rPr lang="en-US" dirty="0" smtClean="0"/>
              <a:t>, so we should return "y"</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11</a:t>
            </a:fld>
            <a:endParaRPr lang="en-US"/>
          </a:p>
        </p:txBody>
      </p:sp>
    </p:spTree>
    <p:extLst>
      <p:ext uri="{BB962C8B-B14F-4D97-AF65-F5344CB8AC3E}">
        <p14:creationId xmlns:p14="http://schemas.microsoft.com/office/powerpoint/2010/main" val="4271729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Test2D</a:t>
            </a:r>
            <a:endParaRPr lang="en-US" dirty="0"/>
          </a:p>
        </p:txBody>
      </p:sp>
      <p:sp>
        <p:nvSpPr>
          <p:cNvPr id="3" name="Content Placeholder 2"/>
          <p:cNvSpPr>
            <a:spLocks noGrp="1"/>
          </p:cNvSpPr>
          <p:nvPr>
            <p:ph sz="quarter" idx="1"/>
          </p:nvPr>
        </p:nvSpPr>
        <p:spPr/>
        <p:txBody>
          <a:bodyPr/>
          <a:lstStyle/>
          <a:p>
            <a:r>
              <a:rPr lang="en-US" dirty="0" smtClean="0"/>
              <a:t>Given a list of strings, sort the list from shortest string to longest string, and in alphabetic order.</a:t>
            </a:r>
          </a:p>
          <a:p>
            <a:endParaRPr lang="en-US" dirty="0"/>
          </a:p>
          <a:p>
            <a:r>
              <a:rPr lang="en-US" dirty="0" smtClean="0"/>
              <a:t>e.g., given the list</a:t>
            </a:r>
          </a:p>
          <a:p>
            <a:endParaRPr lang="en-US" dirty="0" smtClean="0"/>
          </a:p>
          <a:p>
            <a:pPr marL="0" indent="0" algn="ctr">
              <a:buNone/>
            </a:pPr>
            <a:r>
              <a:rPr lang="en-US" dirty="0"/>
              <a:t>["abstract", "</a:t>
            </a:r>
            <a:r>
              <a:rPr lang="en-US" dirty="0" err="1"/>
              <a:t>boolean</a:t>
            </a:r>
            <a:r>
              <a:rPr lang="en-US" dirty="0"/>
              <a:t>", "char", "code", "for"]</a:t>
            </a:r>
            <a:endParaRPr lang="en-US" dirty="0"/>
          </a:p>
          <a:p>
            <a:endParaRPr lang="en-US" dirty="0" smtClean="0"/>
          </a:p>
          <a:p>
            <a:pPr marL="0" indent="0">
              <a:buNone/>
            </a:pPr>
            <a:r>
              <a:rPr lang="en-US" dirty="0"/>
              <a:t> </a:t>
            </a:r>
            <a:r>
              <a:rPr lang="en-US" dirty="0" smtClean="0"/>
              <a:t>   should be transformed into the list</a:t>
            </a:r>
          </a:p>
          <a:p>
            <a:pPr marL="0" indent="0">
              <a:buNone/>
            </a:pPr>
            <a:endParaRPr lang="en-US" dirty="0"/>
          </a:p>
          <a:p>
            <a:pPr marL="0" indent="0" algn="ctr">
              <a:buNone/>
            </a:pPr>
            <a:r>
              <a:rPr lang="en-US" dirty="0"/>
              <a:t>["for", "char", "code", "</a:t>
            </a:r>
            <a:r>
              <a:rPr lang="en-US" dirty="0" err="1"/>
              <a:t>boolean</a:t>
            </a:r>
            <a:r>
              <a:rPr lang="en-US" dirty="0"/>
              <a:t>", "abstract"]</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12</a:t>
            </a:fld>
            <a:endParaRPr lang="en-US"/>
          </a:p>
        </p:txBody>
      </p:sp>
    </p:spTree>
    <p:extLst>
      <p:ext uri="{BB962C8B-B14F-4D97-AF65-F5344CB8AC3E}">
        <p14:creationId xmlns:p14="http://schemas.microsoft.com/office/powerpoint/2010/main" val="3801995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Test2G</a:t>
            </a:r>
            <a:endParaRPr lang="en-US" dirty="0"/>
          </a:p>
        </p:txBody>
      </p:sp>
      <p:sp>
        <p:nvSpPr>
          <p:cNvPr id="3" name="Content Placeholder 2"/>
          <p:cNvSpPr>
            <a:spLocks noGrp="1"/>
          </p:cNvSpPr>
          <p:nvPr>
            <p:ph sz="quarter" idx="1"/>
          </p:nvPr>
        </p:nvSpPr>
        <p:spPr/>
        <p:txBody>
          <a:bodyPr/>
          <a:lstStyle/>
          <a:p>
            <a:r>
              <a:rPr lang="en-US" dirty="0" smtClean="0"/>
              <a:t>Given two strings, determine if they are anagrams. Two strings are anagrams if you can rearrange the letters of one string to form the other string (with no letters left over)</a:t>
            </a:r>
          </a:p>
          <a:p>
            <a:endParaRPr lang="en-US" dirty="0"/>
          </a:p>
          <a:p>
            <a:r>
              <a:rPr lang="en-US" dirty="0" smtClean="0"/>
              <a:t>e.g.,</a:t>
            </a:r>
          </a:p>
          <a:p>
            <a:pPr marL="0" indent="0" algn="ctr">
              <a:buNone/>
            </a:pPr>
            <a:r>
              <a:rPr lang="en-US" dirty="0" smtClean="0"/>
              <a:t>"pools" and "loops" are anagrams</a:t>
            </a:r>
          </a:p>
          <a:p>
            <a:pPr marL="0" indent="0">
              <a:buNone/>
            </a:pPr>
            <a:r>
              <a:rPr lang="en-US" dirty="0"/>
              <a:t> </a:t>
            </a:r>
            <a:r>
              <a:rPr lang="en-US" dirty="0" smtClean="0"/>
              <a:t>  but</a:t>
            </a:r>
          </a:p>
          <a:p>
            <a:pPr marL="0" indent="0" algn="ctr">
              <a:buNone/>
            </a:pPr>
            <a:r>
              <a:rPr lang="en-US" dirty="0" smtClean="0"/>
              <a:t>"return" and "nature" are not anagrams</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13</a:t>
            </a:fld>
            <a:endParaRPr lang="en-US"/>
          </a:p>
        </p:txBody>
      </p:sp>
    </p:spTree>
    <p:extLst>
      <p:ext uri="{BB962C8B-B14F-4D97-AF65-F5344CB8AC3E}">
        <p14:creationId xmlns:p14="http://schemas.microsoft.com/office/powerpoint/2010/main" val="1509589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Test2H</a:t>
            </a:r>
            <a:endParaRPr lang="en-US" dirty="0"/>
          </a:p>
        </p:txBody>
      </p:sp>
      <p:sp>
        <p:nvSpPr>
          <p:cNvPr id="3" name="Content Placeholder 2"/>
          <p:cNvSpPr>
            <a:spLocks noGrp="1"/>
          </p:cNvSpPr>
          <p:nvPr>
            <p:ph sz="quarter" idx="1"/>
          </p:nvPr>
        </p:nvSpPr>
        <p:spPr/>
        <p:txBody>
          <a:bodyPr/>
          <a:lstStyle/>
          <a:p>
            <a:r>
              <a:rPr lang="en-US" dirty="0" smtClean="0"/>
              <a:t>Given a list of strings, return the set of characters that are not contained in the strings of the list. The returned set is in sorted (alphabetic) order.</a:t>
            </a:r>
          </a:p>
          <a:p>
            <a:endParaRPr lang="en-US" dirty="0"/>
          </a:p>
          <a:p>
            <a:r>
              <a:rPr lang="en-US" dirty="0" smtClean="0"/>
              <a:t>e.g., given the list</a:t>
            </a:r>
          </a:p>
          <a:p>
            <a:endParaRPr lang="en-US" dirty="0"/>
          </a:p>
          <a:p>
            <a:pPr marL="0" indent="0" algn="ctr">
              <a:buNone/>
            </a:pPr>
            <a:r>
              <a:rPr lang="en-US" dirty="0" smtClean="0"/>
              <a:t>["z", "</a:t>
            </a:r>
            <a:r>
              <a:rPr lang="en-US" dirty="0" err="1" smtClean="0"/>
              <a:t>xwv</a:t>
            </a:r>
            <a:r>
              <a:rPr lang="en-US" dirty="0" smtClean="0"/>
              <a:t>", "</a:t>
            </a:r>
            <a:r>
              <a:rPr lang="en-US" dirty="0" err="1" smtClean="0"/>
              <a:t>tsr</a:t>
            </a:r>
            <a:r>
              <a:rPr lang="en-US" dirty="0" smtClean="0"/>
              <a:t>", "</a:t>
            </a:r>
            <a:r>
              <a:rPr lang="en-US" dirty="0" err="1" smtClean="0"/>
              <a:t>pon</a:t>
            </a:r>
            <a:r>
              <a:rPr lang="en-US" dirty="0" smtClean="0"/>
              <a:t>", "</a:t>
            </a:r>
            <a:r>
              <a:rPr lang="en-US" dirty="0" err="1" smtClean="0"/>
              <a:t>lkj</a:t>
            </a:r>
            <a:r>
              <a:rPr lang="en-US" dirty="0" smtClean="0"/>
              <a:t>", "</a:t>
            </a:r>
            <a:r>
              <a:rPr lang="en-US" dirty="0" err="1" smtClean="0"/>
              <a:t>hgf</a:t>
            </a:r>
            <a:r>
              <a:rPr lang="en-US" dirty="0" smtClean="0"/>
              <a:t>", "</a:t>
            </a:r>
            <a:r>
              <a:rPr lang="en-US" dirty="0" err="1" smtClean="0"/>
              <a:t>dcba</a:t>
            </a:r>
            <a:r>
              <a:rPr lang="en-US" dirty="0" smtClean="0"/>
              <a:t>"]</a:t>
            </a:r>
          </a:p>
          <a:p>
            <a:pPr marL="0" indent="0" algn="ctr">
              <a:buNone/>
            </a:pPr>
            <a:endParaRPr lang="en-US" dirty="0"/>
          </a:p>
          <a:p>
            <a:pPr marL="0" indent="0">
              <a:buNone/>
            </a:pPr>
            <a:r>
              <a:rPr lang="en-US" dirty="0" smtClean="0"/>
              <a:t>   return the set</a:t>
            </a:r>
          </a:p>
          <a:p>
            <a:pPr marL="0" indent="0">
              <a:buNone/>
            </a:pPr>
            <a:endParaRPr lang="en-US" dirty="0"/>
          </a:p>
          <a:p>
            <a:pPr marL="0" indent="0" algn="ctr">
              <a:buNone/>
            </a:pPr>
            <a:r>
              <a:rPr lang="en-US" dirty="0" smtClean="0"/>
              <a:t>['e', '</a:t>
            </a:r>
            <a:r>
              <a:rPr lang="en-US" dirty="0" err="1" smtClean="0"/>
              <a:t>i</a:t>
            </a:r>
            <a:r>
              <a:rPr lang="en-US" dirty="0" smtClean="0"/>
              <a:t>', 'm', 'q', 'u', 'y']</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14</a:t>
            </a:fld>
            <a:endParaRPr lang="en-US"/>
          </a:p>
        </p:txBody>
      </p:sp>
    </p:spTree>
    <p:extLst>
      <p:ext uri="{BB962C8B-B14F-4D97-AF65-F5344CB8AC3E}">
        <p14:creationId xmlns:p14="http://schemas.microsoft.com/office/powerpoint/2010/main" val="3723228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strategies</a:t>
            </a:r>
            <a:endParaRPr lang="en-US" dirty="0"/>
          </a:p>
        </p:txBody>
      </p:sp>
      <p:sp>
        <p:nvSpPr>
          <p:cNvPr id="3" name="Content Placeholder 2"/>
          <p:cNvSpPr>
            <a:spLocks noGrp="1"/>
          </p:cNvSpPr>
          <p:nvPr>
            <p:ph sz="quarter" idx="1"/>
          </p:nvPr>
        </p:nvSpPr>
        <p:spPr/>
        <p:txBody>
          <a:bodyPr/>
          <a:lstStyle/>
          <a:p>
            <a:r>
              <a:rPr lang="en-US" dirty="0" smtClean="0"/>
              <a:t>all questions are solvable using Map</a:t>
            </a:r>
          </a:p>
          <a:p>
            <a:r>
              <a:rPr lang="en-US" dirty="0" smtClean="0"/>
              <a:t>C, G, and H have reasonable solutions that do not use Map</a:t>
            </a:r>
          </a:p>
          <a:p>
            <a:r>
              <a:rPr lang="en-US" dirty="0" smtClean="0"/>
              <a:t>D has an elegant solution that does not use Map but requires you to create another class that implements Comparator</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15</a:t>
            </a:fld>
            <a:endParaRPr lang="en-US"/>
          </a:p>
        </p:txBody>
      </p:sp>
    </p:spTree>
    <p:extLst>
      <p:ext uri="{BB962C8B-B14F-4D97-AF65-F5344CB8AC3E}">
        <p14:creationId xmlns:p14="http://schemas.microsoft.com/office/powerpoint/2010/main" val="507354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Test2C</a:t>
            </a:r>
            <a:endParaRPr lang="en-US" dirty="0"/>
          </a:p>
        </p:txBody>
      </p:sp>
      <p:sp>
        <p:nvSpPr>
          <p:cNvPr id="5" name="Content Placeholder 4"/>
          <p:cNvSpPr>
            <a:spLocks noGrp="1"/>
          </p:cNvSpPr>
          <p:nvPr>
            <p:ph sz="quarter" idx="1"/>
          </p:nvPr>
        </p:nvSpPr>
        <p:spPr/>
        <p:txBody>
          <a:bodyPr>
            <a:normAutofit fontScale="62500" lnSpcReduction="20000"/>
          </a:bodyPr>
          <a:lstStyle/>
          <a:p>
            <a:r>
              <a:rPr lang="en-US" dirty="0">
                <a:solidFill>
                  <a:srgbClr val="7F0055"/>
                </a:solidFill>
                <a:latin typeface="Consolas"/>
              </a:rPr>
              <a:t>public</a:t>
            </a:r>
            <a:r>
              <a:rPr lang="en-US" dirty="0">
                <a:solidFill>
                  <a:srgbClr val="000000"/>
                </a:solidFill>
                <a:latin typeface="Consolas"/>
              </a:rPr>
              <a:t> </a:t>
            </a:r>
            <a:r>
              <a:rPr lang="en-US" dirty="0">
                <a:solidFill>
                  <a:srgbClr val="7F0055"/>
                </a:solidFill>
                <a:latin typeface="Consolas"/>
              </a:rPr>
              <a:t>static</a:t>
            </a:r>
            <a:r>
              <a:rPr lang="en-US" dirty="0">
                <a:solidFill>
                  <a:srgbClr val="000000"/>
                </a:solidFill>
                <a:latin typeface="Consolas"/>
              </a:rPr>
              <a:t> String </a:t>
            </a:r>
            <a:r>
              <a:rPr lang="en-US" dirty="0" err="1" smtClean="0">
                <a:solidFill>
                  <a:srgbClr val="000000"/>
                </a:solidFill>
                <a:latin typeface="Consolas"/>
              </a:rPr>
              <a:t>mostFrequent</a:t>
            </a:r>
            <a:r>
              <a:rPr lang="en-US" dirty="0" smtClean="0">
                <a:solidFill>
                  <a:srgbClr val="000000"/>
                </a:solidFill>
                <a:latin typeface="Consolas"/>
              </a:rPr>
              <a:t>(List&lt;String</a:t>
            </a:r>
            <a:r>
              <a:rPr lang="en-US" dirty="0">
                <a:solidFill>
                  <a:srgbClr val="000000"/>
                </a:solidFill>
                <a:latin typeface="Consolas"/>
              </a:rPr>
              <a:t>&gt; t) {</a:t>
            </a:r>
          </a:p>
          <a:p>
            <a:r>
              <a:rPr lang="en-US" dirty="0">
                <a:solidFill>
                  <a:srgbClr val="000000"/>
                </a:solidFill>
                <a:latin typeface="Consolas"/>
              </a:rPr>
              <a:t>  Map&lt;String, Integer&gt; </a:t>
            </a:r>
            <a:r>
              <a:rPr lang="en-US" dirty="0" err="1">
                <a:solidFill>
                  <a:srgbClr val="000000"/>
                </a:solidFill>
                <a:latin typeface="Consolas"/>
              </a:rPr>
              <a:t>stringCount</a:t>
            </a:r>
            <a:r>
              <a:rPr lang="en-US" dirty="0">
                <a:solidFill>
                  <a:srgbClr val="000000"/>
                </a:solidFill>
                <a:latin typeface="Consolas"/>
              </a:rPr>
              <a:t> = </a:t>
            </a:r>
            <a:r>
              <a:rPr lang="en-US" dirty="0">
                <a:solidFill>
                  <a:srgbClr val="7F0055"/>
                </a:solidFill>
                <a:latin typeface="Consolas"/>
              </a:rPr>
              <a:t>new</a:t>
            </a:r>
            <a:r>
              <a:rPr lang="en-US" dirty="0">
                <a:solidFill>
                  <a:srgbClr val="000000"/>
                </a:solidFill>
                <a:latin typeface="Consolas"/>
              </a:rPr>
              <a:t> </a:t>
            </a:r>
            <a:r>
              <a:rPr lang="en-US" dirty="0" err="1">
                <a:solidFill>
                  <a:srgbClr val="000000"/>
                </a:solidFill>
                <a:latin typeface="Consolas"/>
              </a:rPr>
              <a:t>TreeMap</a:t>
            </a:r>
            <a:r>
              <a:rPr lang="en-US" dirty="0">
                <a:solidFill>
                  <a:srgbClr val="000000"/>
                </a:solidFill>
                <a:latin typeface="Consolas"/>
              </a:rPr>
              <a:t>&lt;String, Integer&gt;();</a:t>
            </a:r>
          </a:p>
          <a:p>
            <a:r>
              <a:rPr lang="en-US" dirty="0">
                <a:solidFill>
                  <a:srgbClr val="000000"/>
                </a:solidFill>
                <a:latin typeface="Consolas"/>
              </a:rPr>
              <a:t>  </a:t>
            </a:r>
            <a:r>
              <a:rPr lang="en-US" dirty="0">
                <a:solidFill>
                  <a:srgbClr val="7F0055"/>
                </a:solidFill>
                <a:latin typeface="Consolas"/>
              </a:rPr>
              <a:t>for</a:t>
            </a:r>
            <a:r>
              <a:rPr lang="en-US" dirty="0">
                <a:solidFill>
                  <a:srgbClr val="000000"/>
                </a:solidFill>
                <a:latin typeface="Consolas"/>
              </a:rPr>
              <a:t> (String s : t) {</a:t>
            </a:r>
          </a:p>
          <a:p>
            <a:r>
              <a:rPr lang="en-US" dirty="0">
                <a:solidFill>
                  <a:srgbClr val="000000"/>
                </a:solidFill>
                <a:latin typeface="Consolas"/>
              </a:rPr>
              <a:t>    Integer count = </a:t>
            </a:r>
            <a:r>
              <a:rPr lang="en-US" dirty="0" err="1">
                <a:solidFill>
                  <a:srgbClr val="000000"/>
                </a:solidFill>
                <a:latin typeface="Consolas"/>
              </a:rPr>
              <a:t>stringCount.get</a:t>
            </a:r>
            <a:r>
              <a:rPr lang="en-US" dirty="0">
                <a:solidFill>
                  <a:srgbClr val="000000"/>
                </a:solidFill>
                <a:latin typeface="Consolas"/>
              </a:rPr>
              <a:t>(s);</a:t>
            </a:r>
          </a:p>
          <a:p>
            <a:r>
              <a:rPr lang="en-US" dirty="0">
                <a:solidFill>
                  <a:srgbClr val="000000"/>
                </a:solidFill>
                <a:latin typeface="Consolas"/>
              </a:rPr>
              <a:t>    </a:t>
            </a:r>
            <a:r>
              <a:rPr lang="en-US" dirty="0">
                <a:solidFill>
                  <a:srgbClr val="7F0055"/>
                </a:solidFill>
                <a:latin typeface="Consolas"/>
              </a:rPr>
              <a:t>if</a:t>
            </a:r>
            <a:r>
              <a:rPr lang="en-US" dirty="0">
                <a:solidFill>
                  <a:srgbClr val="000000"/>
                </a:solidFill>
                <a:latin typeface="Consolas"/>
              </a:rPr>
              <a:t> (count == </a:t>
            </a:r>
            <a:r>
              <a:rPr lang="en-US" dirty="0">
                <a:solidFill>
                  <a:srgbClr val="7F0055"/>
                </a:solidFill>
                <a:latin typeface="Consolas"/>
              </a:rPr>
              <a:t>null</a:t>
            </a:r>
            <a:r>
              <a:rPr lang="en-US" dirty="0">
                <a:solidFill>
                  <a:srgbClr val="000000"/>
                </a:solidFill>
                <a:latin typeface="Consolas"/>
              </a:rPr>
              <a:t>) {</a:t>
            </a:r>
          </a:p>
          <a:p>
            <a:r>
              <a:rPr lang="en-US" dirty="0">
                <a:solidFill>
                  <a:srgbClr val="000000"/>
                </a:solidFill>
                <a:latin typeface="Consolas"/>
              </a:rPr>
              <a:t>      count = 0;</a:t>
            </a:r>
          </a:p>
          <a:p>
            <a:r>
              <a:rPr lang="en-US" dirty="0">
                <a:solidFill>
                  <a:srgbClr val="000000"/>
                </a:solidFill>
                <a:latin typeface="Consolas"/>
              </a:rPr>
              <a:t>    }</a:t>
            </a:r>
          </a:p>
          <a:p>
            <a:r>
              <a:rPr lang="en-US" dirty="0">
                <a:solidFill>
                  <a:srgbClr val="000000"/>
                </a:solidFill>
                <a:latin typeface="Consolas"/>
              </a:rPr>
              <a:t>    </a:t>
            </a:r>
            <a:r>
              <a:rPr lang="en-US" dirty="0" err="1">
                <a:solidFill>
                  <a:srgbClr val="000000"/>
                </a:solidFill>
                <a:latin typeface="Consolas"/>
              </a:rPr>
              <a:t>stringCount.put</a:t>
            </a:r>
            <a:r>
              <a:rPr lang="en-US" dirty="0">
                <a:solidFill>
                  <a:srgbClr val="000000"/>
                </a:solidFill>
                <a:latin typeface="Consolas"/>
              </a:rPr>
              <a:t>(s, count + 1);</a:t>
            </a:r>
          </a:p>
          <a:p>
            <a:r>
              <a:rPr lang="en-US" dirty="0">
                <a:solidFill>
                  <a:srgbClr val="000000"/>
                </a:solidFill>
                <a:latin typeface="Consolas"/>
              </a:rPr>
              <a:t>  }</a:t>
            </a:r>
          </a:p>
          <a:p>
            <a:r>
              <a:rPr lang="en-US" dirty="0">
                <a:solidFill>
                  <a:srgbClr val="000000"/>
                </a:solidFill>
                <a:latin typeface="Consolas"/>
              </a:rPr>
              <a:t>  </a:t>
            </a:r>
            <a:r>
              <a:rPr lang="en-US" dirty="0" err="1">
                <a:solidFill>
                  <a:srgbClr val="7F0055"/>
                </a:solidFill>
                <a:latin typeface="Consolas"/>
              </a:rPr>
              <a:t>int</a:t>
            </a:r>
            <a:r>
              <a:rPr lang="en-US" dirty="0">
                <a:solidFill>
                  <a:srgbClr val="000000"/>
                </a:solidFill>
                <a:latin typeface="Consolas"/>
              </a:rPr>
              <a:t> max = 0;</a:t>
            </a:r>
          </a:p>
          <a:p>
            <a:r>
              <a:rPr lang="en-US" dirty="0">
                <a:solidFill>
                  <a:srgbClr val="000000"/>
                </a:solidFill>
                <a:latin typeface="Consolas"/>
              </a:rPr>
              <a:t>  String result = </a:t>
            </a:r>
            <a:r>
              <a:rPr lang="en-US" dirty="0">
                <a:solidFill>
                  <a:srgbClr val="2A00FF"/>
                </a:solidFill>
                <a:latin typeface="Consolas"/>
              </a:rPr>
              <a:t>""</a:t>
            </a:r>
            <a:r>
              <a:rPr lang="en-US" dirty="0">
                <a:solidFill>
                  <a:srgbClr val="000000"/>
                </a:solidFill>
                <a:latin typeface="Consolas"/>
              </a:rPr>
              <a:t>;</a:t>
            </a:r>
          </a:p>
          <a:p>
            <a:r>
              <a:rPr lang="en-US" dirty="0">
                <a:solidFill>
                  <a:srgbClr val="000000"/>
                </a:solidFill>
                <a:latin typeface="Consolas"/>
              </a:rPr>
              <a:t>  </a:t>
            </a:r>
            <a:r>
              <a:rPr lang="en-US" dirty="0">
                <a:solidFill>
                  <a:srgbClr val="7F0055"/>
                </a:solidFill>
                <a:latin typeface="Consolas"/>
              </a:rPr>
              <a:t>for</a:t>
            </a:r>
            <a:r>
              <a:rPr lang="en-US" dirty="0">
                <a:solidFill>
                  <a:srgbClr val="000000"/>
                </a:solidFill>
                <a:latin typeface="Consolas"/>
              </a:rPr>
              <a:t> (</a:t>
            </a:r>
            <a:r>
              <a:rPr lang="en-US" dirty="0" err="1">
                <a:solidFill>
                  <a:srgbClr val="000000"/>
                </a:solidFill>
                <a:latin typeface="Consolas"/>
              </a:rPr>
              <a:t>Map.Entry</a:t>
            </a:r>
            <a:r>
              <a:rPr lang="en-US" dirty="0">
                <a:solidFill>
                  <a:srgbClr val="000000"/>
                </a:solidFill>
                <a:latin typeface="Consolas"/>
              </a:rPr>
              <a:t>&lt;String, Integer&gt; e : </a:t>
            </a:r>
            <a:r>
              <a:rPr lang="en-US" dirty="0" err="1">
                <a:solidFill>
                  <a:srgbClr val="000000"/>
                </a:solidFill>
                <a:latin typeface="Consolas"/>
              </a:rPr>
              <a:t>stringCount.entrySet</a:t>
            </a:r>
            <a:r>
              <a:rPr lang="en-US" dirty="0">
                <a:solidFill>
                  <a:srgbClr val="000000"/>
                </a:solidFill>
                <a:latin typeface="Consolas"/>
              </a:rPr>
              <a:t>()) {</a:t>
            </a:r>
          </a:p>
          <a:p>
            <a:r>
              <a:rPr lang="en-US" dirty="0">
                <a:solidFill>
                  <a:srgbClr val="000000"/>
                </a:solidFill>
                <a:latin typeface="Consolas"/>
              </a:rPr>
              <a:t>    </a:t>
            </a:r>
            <a:r>
              <a:rPr lang="en-US" dirty="0" err="1">
                <a:solidFill>
                  <a:srgbClr val="7F0055"/>
                </a:solidFill>
                <a:latin typeface="Consolas"/>
              </a:rPr>
              <a:t>int</a:t>
            </a:r>
            <a:r>
              <a:rPr lang="en-US" dirty="0">
                <a:solidFill>
                  <a:srgbClr val="000000"/>
                </a:solidFill>
                <a:latin typeface="Consolas"/>
              </a:rPr>
              <a:t> count = </a:t>
            </a:r>
            <a:r>
              <a:rPr lang="en-US" dirty="0" err="1">
                <a:solidFill>
                  <a:srgbClr val="000000"/>
                </a:solidFill>
                <a:latin typeface="Consolas"/>
              </a:rPr>
              <a:t>e.getValue</a:t>
            </a:r>
            <a:r>
              <a:rPr lang="en-US" dirty="0">
                <a:solidFill>
                  <a:srgbClr val="000000"/>
                </a:solidFill>
                <a:latin typeface="Consolas"/>
              </a:rPr>
              <a:t>();</a:t>
            </a:r>
          </a:p>
          <a:p>
            <a:r>
              <a:rPr lang="en-US" dirty="0">
                <a:solidFill>
                  <a:srgbClr val="000000"/>
                </a:solidFill>
                <a:latin typeface="Consolas"/>
              </a:rPr>
              <a:t>    </a:t>
            </a:r>
            <a:r>
              <a:rPr lang="en-US" dirty="0">
                <a:solidFill>
                  <a:srgbClr val="7F0055"/>
                </a:solidFill>
                <a:latin typeface="Consolas"/>
              </a:rPr>
              <a:t>if</a:t>
            </a:r>
            <a:r>
              <a:rPr lang="en-US" dirty="0">
                <a:solidFill>
                  <a:srgbClr val="000000"/>
                </a:solidFill>
                <a:latin typeface="Consolas"/>
              </a:rPr>
              <a:t> (count &gt; max) {</a:t>
            </a:r>
          </a:p>
          <a:p>
            <a:r>
              <a:rPr lang="en-US" dirty="0">
                <a:solidFill>
                  <a:srgbClr val="000000"/>
                </a:solidFill>
                <a:latin typeface="Consolas"/>
              </a:rPr>
              <a:t>      max = count;</a:t>
            </a:r>
          </a:p>
          <a:p>
            <a:r>
              <a:rPr lang="en-US" dirty="0">
                <a:solidFill>
                  <a:srgbClr val="000000"/>
                </a:solidFill>
                <a:latin typeface="Consolas"/>
              </a:rPr>
              <a:t>      result = </a:t>
            </a:r>
            <a:r>
              <a:rPr lang="en-US" dirty="0" err="1">
                <a:solidFill>
                  <a:srgbClr val="000000"/>
                </a:solidFill>
                <a:latin typeface="Consolas"/>
              </a:rPr>
              <a:t>e.getKey</a:t>
            </a:r>
            <a:r>
              <a:rPr lang="en-US" dirty="0">
                <a:solidFill>
                  <a:srgbClr val="000000"/>
                </a:solidFill>
                <a:latin typeface="Consolas"/>
              </a:rPr>
              <a:t>();</a:t>
            </a:r>
          </a:p>
          <a:p>
            <a:r>
              <a:rPr lang="en-US" dirty="0">
                <a:solidFill>
                  <a:srgbClr val="000000"/>
                </a:solidFill>
                <a:latin typeface="Consolas"/>
              </a:rPr>
              <a:t>    }</a:t>
            </a:r>
          </a:p>
          <a:p>
            <a:r>
              <a:rPr lang="en-US" dirty="0">
                <a:solidFill>
                  <a:srgbClr val="000000"/>
                </a:solidFill>
                <a:latin typeface="Consolas"/>
              </a:rPr>
              <a:t>  }</a:t>
            </a:r>
          </a:p>
          <a:p>
            <a:r>
              <a:rPr lang="en-US" dirty="0">
                <a:solidFill>
                  <a:srgbClr val="000000"/>
                </a:solidFill>
                <a:latin typeface="Consolas"/>
              </a:rPr>
              <a:t>  </a:t>
            </a:r>
            <a:r>
              <a:rPr lang="en-US" dirty="0">
                <a:solidFill>
                  <a:srgbClr val="7F0055"/>
                </a:solidFill>
                <a:latin typeface="Consolas"/>
              </a:rPr>
              <a:t>return</a:t>
            </a:r>
            <a:r>
              <a:rPr lang="en-US" dirty="0">
                <a:solidFill>
                  <a:srgbClr val="000000"/>
                </a:solidFill>
                <a:latin typeface="Consolas"/>
              </a:rPr>
              <a:t> result;</a:t>
            </a:r>
          </a:p>
          <a:p>
            <a:r>
              <a:rPr lang="en-US" dirty="0">
                <a:solidFill>
                  <a:srgbClr val="000000"/>
                </a:solidFill>
                <a:latin typeface="Consolas"/>
              </a:rPr>
              <a:t>}</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16</a:t>
            </a:fld>
            <a:endParaRPr lang="en-US"/>
          </a:p>
        </p:txBody>
      </p:sp>
    </p:spTree>
    <p:extLst>
      <p:ext uri="{BB962C8B-B14F-4D97-AF65-F5344CB8AC3E}">
        <p14:creationId xmlns:p14="http://schemas.microsoft.com/office/powerpoint/2010/main" val="3750050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Test2D</a:t>
            </a:r>
            <a:endParaRPr lang="en-US" dirty="0"/>
          </a:p>
        </p:txBody>
      </p:sp>
      <p:sp>
        <p:nvSpPr>
          <p:cNvPr id="3" name="Content Placeholder 2"/>
          <p:cNvSpPr>
            <a:spLocks noGrp="1"/>
          </p:cNvSpPr>
          <p:nvPr>
            <p:ph sz="quarter" idx="1"/>
          </p:nvPr>
        </p:nvSpPr>
        <p:spPr>
          <a:xfrm>
            <a:off x="457199" y="1219200"/>
            <a:ext cx="8686801" cy="4937760"/>
          </a:xfrm>
        </p:spPr>
        <p:txBody>
          <a:bodyPr>
            <a:normAutofit fontScale="77500" lnSpcReduction="20000"/>
          </a:bodyPr>
          <a:lstStyle/>
          <a:p>
            <a:r>
              <a:rPr lang="en-US" dirty="0">
                <a:solidFill>
                  <a:srgbClr val="7F0055"/>
                </a:solidFill>
                <a:latin typeface="Consolas"/>
              </a:rPr>
              <a:t>public</a:t>
            </a:r>
            <a:r>
              <a:rPr lang="en-US" dirty="0">
                <a:solidFill>
                  <a:srgbClr val="000000"/>
                </a:solidFill>
                <a:latin typeface="Consolas"/>
              </a:rPr>
              <a:t> </a:t>
            </a:r>
            <a:r>
              <a:rPr lang="en-US" dirty="0">
                <a:solidFill>
                  <a:srgbClr val="7F0055"/>
                </a:solidFill>
                <a:latin typeface="Consolas"/>
              </a:rPr>
              <a:t>static</a:t>
            </a:r>
            <a:r>
              <a:rPr lang="en-US" dirty="0">
                <a:solidFill>
                  <a:srgbClr val="000000"/>
                </a:solidFill>
                <a:latin typeface="Consolas"/>
              </a:rPr>
              <a:t> </a:t>
            </a:r>
            <a:r>
              <a:rPr lang="en-US" dirty="0">
                <a:solidFill>
                  <a:srgbClr val="7F0055"/>
                </a:solidFill>
                <a:latin typeface="Consolas"/>
              </a:rPr>
              <a:t>void</a:t>
            </a:r>
            <a:r>
              <a:rPr lang="en-US" dirty="0">
                <a:solidFill>
                  <a:srgbClr val="000000"/>
                </a:solidFill>
                <a:latin typeface="Consolas"/>
              </a:rPr>
              <a:t> </a:t>
            </a:r>
            <a:r>
              <a:rPr lang="en-US" dirty="0" err="1">
                <a:solidFill>
                  <a:srgbClr val="000000"/>
                </a:solidFill>
                <a:latin typeface="Consolas"/>
              </a:rPr>
              <a:t>sortByLength</a:t>
            </a:r>
            <a:r>
              <a:rPr lang="en-US" dirty="0">
                <a:solidFill>
                  <a:srgbClr val="000000"/>
                </a:solidFill>
                <a:latin typeface="Consolas"/>
              </a:rPr>
              <a:t>(List&lt;String&gt; t) {</a:t>
            </a:r>
          </a:p>
          <a:p>
            <a:r>
              <a:rPr lang="en-US" dirty="0" smtClean="0">
                <a:solidFill>
                  <a:srgbClr val="000000"/>
                </a:solidFill>
                <a:latin typeface="Consolas"/>
              </a:rPr>
              <a:t>  Map&lt;Integer</a:t>
            </a:r>
            <a:r>
              <a:rPr lang="en-US" dirty="0">
                <a:solidFill>
                  <a:srgbClr val="000000"/>
                </a:solidFill>
                <a:latin typeface="Consolas"/>
              </a:rPr>
              <a:t>, List&lt;String&gt;&gt; lengths = </a:t>
            </a:r>
            <a:r>
              <a:rPr lang="en-US" dirty="0">
                <a:solidFill>
                  <a:srgbClr val="7F0055"/>
                </a:solidFill>
                <a:latin typeface="Consolas"/>
              </a:rPr>
              <a:t>new</a:t>
            </a:r>
            <a:r>
              <a:rPr lang="en-US" dirty="0">
                <a:solidFill>
                  <a:srgbClr val="000000"/>
                </a:solidFill>
                <a:latin typeface="Consolas"/>
              </a:rPr>
              <a:t> </a:t>
            </a:r>
            <a:r>
              <a:rPr lang="en-US" dirty="0" err="1" smtClean="0">
                <a:solidFill>
                  <a:srgbClr val="000000"/>
                </a:solidFill>
                <a:latin typeface="Consolas"/>
              </a:rPr>
              <a:t>TreeMap</a:t>
            </a:r>
            <a:r>
              <a:rPr lang="en-US" dirty="0" smtClean="0">
                <a:solidFill>
                  <a:srgbClr val="000000"/>
                </a:solidFill>
                <a:latin typeface="Consolas"/>
              </a:rPr>
              <a:t>&lt;Integer, List&lt;String</a:t>
            </a:r>
            <a:r>
              <a:rPr lang="en-US" dirty="0">
                <a:solidFill>
                  <a:srgbClr val="000000"/>
                </a:solidFill>
                <a:latin typeface="Consolas"/>
              </a:rPr>
              <a:t>&gt;&gt;();</a:t>
            </a:r>
          </a:p>
          <a:p>
            <a:r>
              <a:rPr lang="en-US" dirty="0" smtClean="0">
                <a:solidFill>
                  <a:srgbClr val="7F0055"/>
                </a:solidFill>
                <a:latin typeface="Consolas"/>
              </a:rPr>
              <a:t>  for</a:t>
            </a:r>
            <a:r>
              <a:rPr lang="en-US" dirty="0" smtClean="0">
                <a:solidFill>
                  <a:srgbClr val="000000"/>
                </a:solidFill>
                <a:latin typeface="Consolas"/>
              </a:rPr>
              <a:t> </a:t>
            </a:r>
            <a:r>
              <a:rPr lang="en-US" dirty="0">
                <a:solidFill>
                  <a:srgbClr val="000000"/>
                </a:solidFill>
                <a:latin typeface="Consolas"/>
              </a:rPr>
              <a:t>(String s : t) {</a:t>
            </a:r>
          </a:p>
          <a:p>
            <a:r>
              <a:rPr lang="en-US" dirty="0" smtClean="0">
                <a:solidFill>
                  <a:srgbClr val="7F0055"/>
                </a:solidFill>
                <a:latin typeface="Consolas"/>
              </a:rPr>
              <a:t>    </a:t>
            </a:r>
            <a:r>
              <a:rPr lang="en-US" dirty="0" err="1" smtClean="0">
                <a:solidFill>
                  <a:srgbClr val="7F0055"/>
                </a:solidFill>
                <a:latin typeface="Consolas"/>
              </a:rPr>
              <a:t>int</a:t>
            </a:r>
            <a:r>
              <a:rPr lang="en-US" dirty="0" smtClean="0">
                <a:solidFill>
                  <a:srgbClr val="000000"/>
                </a:solidFill>
                <a:latin typeface="Consolas"/>
              </a:rPr>
              <a:t> </a:t>
            </a:r>
            <a:r>
              <a:rPr lang="en-US" dirty="0" err="1">
                <a:solidFill>
                  <a:srgbClr val="000000"/>
                </a:solidFill>
                <a:latin typeface="Consolas"/>
              </a:rPr>
              <a:t>sLen</a:t>
            </a:r>
            <a:r>
              <a:rPr lang="en-US" dirty="0">
                <a:solidFill>
                  <a:srgbClr val="000000"/>
                </a:solidFill>
                <a:latin typeface="Consolas"/>
              </a:rPr>
              <a:t> = </a:t>
            </a:r>
            <a:r>
              <a:rPr lang="en-US" dirty="0" err="1">
                <a:solidFill>
                  <a:srgbClr val="000000"/>
                </a:solidFill>
                <a:latin typeface="Consolas"/>
              </a:rPr>
              <a:t>s.length</a:t>
            </a:r>
            <a:r>
              <a:rPr lang="en-US" dirty="0">
                <a:solidFill>
                  <a:srgbClr val="000000"/>
                </a:solidFill>
                <a:latin typeface="Consolas"/>
              </a:rPr>
              <a:t>();</a:t>
            </a:r>
          </a:p>
          <a:p>
            <a:r>
              <a:rPr lang="en-US" dirty="0" smtClean="0">
                <a:solidFill>
                  <a:srgbClr val="000000"/>
                </a:solidFill>
                <a:latin typeface="Consolas"/>
              </a:rPr>
              <a:t>    List&lt;String</a:t>
            </a:r>
            <a:r>
              <a:rPr lang="en-US" dirty="0">
                <a:solidFill>
                  <a:srgbClr val="000000"/>
                </a:solidFill>
                <a:latin typeface="Consolas"/>
              </a:rPr>
              <a:t>&gt; u = </a:t>
            </a:r>
            <a:r>
              <a:rPr lang="en-US" dirty="0" err="1">
                <a:solidFill>
                  <a:srgbClr val="000000"/>
                </a:solidFill>
                <a:latin typeface="Consolas"/>
              </a:rPr>
              <a:t>lengths.get</a:t>
            </a:r>
            <a:r>
              <a:rPr lang="en-US" dirty="0">
                <a:solidFill>
                  <a:srgbClr val="000000"/>
                </a:solidFill>
                <a:latin typeface="Consolas"/>
              </a:rPr>
              <a:t>(</a:t>
            </a:r>
            <a:r>
              <a:rPr lang="en-US" dirty="0" err="1">
                <a:solidFill>
                  <a:srgbClr val="000000"/>
                </a:solidFill>
                <a:latin typeface="Consolas"/>
              </a:rPr>
              <a:t>sLen</a:t>
            </a:r>
            <a:r>
              <a:rPr lang="en-US" dirty="0">
                <a:solidFill>
                  <a:srgbClr val="000000"/>
                </a:solidFill>
                <a:latin typeface="Consolas"/>
              </a:rPr>
              <a:t>);</a:t>
            </a:r>
          </a:p>
          <a:p>
            <a:r>
              <a:rPr lang="en-US" dirty="0" smtClean="0">
                <a:solidFill>
                  <a:srgbClr val="7F0055"/>
                </a:solidFill>
                <a:latin typeface="Consolas"/>
              </a:rPr>
              <a:t>    if</a:t>
            </a:r>
            <a:r>
              <a:rPr lang="en-US" dirty="0" smtClean="0">
                <a:solidFill>
                  <a:srgbClr val="000000"/>
                </a:solidFill>
                <a:latin typeface="Consolas"/>
              </a:rPr>
              <a:t> </a:t>
            </a:r>
            <a:r>
              <a:rPr lang="en-US" dirty="0">
                <a:solidFill>
                  <a:srgbClr val="000000"/>
                </a:solidFill>
                <a:latin typeface="Consolas"/>
              </a:rPr>
              <a:t>(u == </a:t>
            </a:r>
            <a:r>
              <a:rPr lang="en-US" dirty="0">
                <a:solidFill>
                  <a:srgbClr val="7F0055"/>
                </a:solidFill>
                <a:latin typeface="Consolas"/>
              </a:rPr>
              <a:t>null</a:t>
            </a:r>
            <a:r>
              <a:rPr lang="en-US" dirty="0">
                <a:solidFill>
                  <a:srgbClr val="000000"/>
                </a:solidFill>
                <a:latin typeface="Consolas"/>
              </a:rPr>
              <a:t>) {</a:t>
            </a:r>
          </a:p>
          <a:p>
            <a:r>
              <a:rPr lang="en-US" dirty="0" smtClean="0">
                <a:solidFill>
                  <a:srgbClr val="000000"/>
                </a:solidFill>
                <a:latin typeface="Consolas"/>
              </a:rPr>
              <a:t>      u </a:t>
            </a:r>
            <a:r>
              <a:rPr lang="en-US" dirty="0">
                <a:solidFill>
                  <a:srgbClr val="000000"/>
                </a:solidFill>
                <a:latin typeface="Consolas"/>
              </a:rPr>
              <a:t>= </a:t>
            </a:r>
            <a:r>
              <a:rPr lang="en-US" dirty="0">
                <a:solidFill>
                  <a:srgbClr val="7F0055"/>
                </a:solidFill>
                <a:latin typeface="Consolas"/>
              </a:rPr>
              <a:t>new</a:t>
            </a:r>
            <a:r>
              <a:rPr lang="en-US" dirty="0">
                <a:solidFill>
                  <a:srgbClr val="000000"/>
                </a:solidFill>
                <a:latin typeface="Consolas"/>
              </a:rPr>
              <a:t> </a:t>
            </a:r>
            <a:r>
              <a:rPr lang="en-US" dirty="0" err="1">
                <a:solidFill>
                  <a:srgbClr val="000000"/>
                </a:solidFill>
                <a:latin typeface="Consolas"/>
              </a:rPr>
              <a:t>ArrayList</a:t>
            </a:r>
            <a:r>
              <a:rPr lang="en-US" dirty="0">
                <a:solidFill>
                  <a:srgbClr val="000000"/>
                </a:solidFill>
                <a:latin typeface="Consolas"/>
              </a:rPr>
              <a:t>&lt;String&gt;();</a:t>
            </a:r>
          </a:p>
          <a:p>
            <a:r>
              <a:rPr lang="en-US" dirty="0" smtClean="0">
                <a:solidFill>
                  <a:srgbClr val="000000"/>
                </a:solidFill>
                <a:latin typeface="Consolas"/>
              </a:rPr>
              <a:t>      </a:t>
            </a:r>
            <a:r>
              <a:rPr lang="en-US" dirty="0" err="1" smtClean="0">
                <a:solidFill>
                  <a:srgbClr val="000000"/>
                </a:solidFill>
                <a:latin typeface="Consolas"/>
              </a:rPr>
              <a:t>lengths.put</a:t>
            </a:r>
            <a:r>
              <a:rPr lang="en-US" dirty="0" smtClean="0">
                <a:solidFill>
                  <a:srgbClr val="000000"/>
                </a:solidFill>
                <a:latin typeface="Consolas"/>
              </a:rPr>
              <a:t>(</a:t>
            </a:r>
            <a:r>
              <a:rPr lang="en-US" dirty="0" err="1" smtClean="0">
                <a:solidFill>
                  <a:srgbClr val="000000"/>
                </a:solidFill>
                <a:latin typeface="Consolas"/>
              </a:rPr>
              <a:t>sLen</a:t>
            </a:r>
            <a:r>
              <a:rPr lang="en-US" dirty="0">
                <a:solidFill>
                  <a:srgbClr val="000000"/>
                </a:solidFill>
                <a:latin typeface="Consolas"/>
              </a:rPr>
              <a:t>, u);</a:t>
            </a:r>
          </a:p>
          <a:p>
            <a:r>
              <a:rPr lang="en-US" dirty="0" smtClean="0">
                <a:solidFill>
                  <a:srgbClr val="000000"/>
                </a:solidFill>
                <a:latin typeface="Consolas"/>
              </a:rPr>
              <a:t>    }</a:t>
            </a:r>
            <a:endParaRPr lang="en-US" dirty="0">
              <a:solidFill>
                <a:srgbClr val="000000"/>
              </a:solidFill>
              <a:latin typeface="Consolas"/>
            </a:endParaRPr>
          </a:p>
          <a:p>
            <a:r>
              <a:rPr lang="en-US" dirty="0" smtClean="0">
                <a:solidFill>
                  <a:srgbClr val="000000"/>
                </a:solidFill>
                <a:latin typeface="Consolas"/>
              </a:rPr>
              <a:t>    </a:t>
            </a:r>
            <a:r>
              <a:rPr lang="en-US" dirty="0" err="1" smtClean="0">
                <a:solidFill>
                  <a:srgbClr val="000000"/>
                </a:solidFill>
                <a:latin typeface="Consolas"/>
              </a:rPr>
              <a:t>u.add</a:t>
            </a:r>
            <a:r>
              <a:rPr lang="en-US" dirty="0" smtClean="0">
                <a:solidFill>
                  <a:srgbClr val="000000"/>
                </a:solidFill>
                <a:latin typeface="Consolas"/>
              </a:rPr>
              <a:t>(s</a:t>
            </a:r>
            <a:r>
              <a:rPr lang="en-US" dirty="0">
                <a:solidFill>
                  <a:srgbClr val="000000"/>
                </a:solidFill>
                <a:latin typeface="Consolas"/>
              </a:rPr>
              <a:t>);</a:t>
            </a:r>
          </a:p>
          <a:p>
            <a:r>
              <a:rPr lang="en-US" dirty="0" smtClean="0">
                <a:solidFill>
                  <a:srgbClr val="000000"/>
                </a:solidFill>
                <a:latin typeface="Consolas"/>
              </a:rPr>
              <a:t>  }</a:t>
            </a:r>
            <a:endParaRPr lang="en-US" dirty="0">
              <a:solidFill>
                <a:srgbClr val="000000"/>
              </a:solidFill>
              <a:latin typeface="Consolas"/>
            </a:endParaRPr>
          </a:p>
          <a:p>
            <a:r>
              <a:rPr lang="en-US" dirty="0" smtClean="0">
                <a:solidFill>
                  <a:srgbClr val="000000"/>
                </a:solidFill>
                <a:latin typeface="Consolas"/>
              </a:rPr>
              <a:t>  </a:t>
            </a:r>
            <a:r>
              <a:rPr lang="en-US" dirty="0" err="1" smtClean="0">
                <a:solidFill>
                  <a:srgbClr val="000000"/>
                </a:solidFill>
                <a:latin typeface="Consolas"/>
              </a:rPr>
              <a:t>t.clear</a:t>
            </a:r>
            <a:r>
              <a:rPr lang="en-US" dirty="0">
                <a:solidFill>
                  <a:srgbClr val="000000"/>
                </a:solidFill>
                <a:latin typeface="Consolas"/>
              </a:rPr>
              <a:t>();</a:t>
            </a:r>
          </a:p>
          <a:p>
            <a:r>
              <a:rPr lang="en-US" dirty="0" smtClean="0">
                <a:solidFill>
                  <a:srgbClr val="7F0055"/>
                </a:solidFill>
                <a:latin typeface="Consolas"/>
              </a:rPr>
              <a:t>  for</a:t>
            </a:r>
            <a:r>
              <a:rPr lang="en-US" dirty="0" smtClean="0">
                <a:solidFill>
                  <a:srgbClr val="000000"/>
                </a:solidFill>
                <a:latin typeface="Consolas"/>
              </a:rPr>
              <a:t> </a:t>
            </a:r>
            <a:r>
              <a:rPr lang="en-US" dirty="0">
                <a:solidFill>
                  <a:srgbClr val="000000"/>
                </a:solidFill>
                <a:latin typeface="Consolas"/>
              </a:rPr>
              <a:t>(List&lt;String&gt; u : </a:t>
            </a:r>
            <a:r>
              <a:rPr lang="en-US" dirty="0" err="1">
                <a:solidFill>
                  <a:srgbClr val="000000"/>
                </a:solidFill>
                <a:latin typeface="Consolas"/>
              </a:rPr>
              <a:t>lengths.values</a:t>
            </a:r>
            <a:r>
              <a:rPr lang="en-US" dirty="0">
                <a:solidFill>
                  <a:srgbClr val="000000"/>
                </a:solidFill>
                <a:latin typeface="Consolas"/>
              </a:rPr>
              <a:t>()) {</a:t>
            </a:r>
          </a:p>
          <a:p>
            <a:r>
              <a:rPr lang="en-US" dirty="0" smtClean="0">
                <a:solidFill>
                  <a:srgbClr val="000000"/>
                </a:solidFill>
                <a:latin typeface="Consolas"/>
              </a:rPr>
              <a:t>    </a:t>
            </a:r>
            <a:r>
              <a:rPr lang="en-US" dirty="0" err="1" smtClean="0">
                <a:solidFill>
                  <a:srgbClr val="000000"/>
                </a:solidFill>
                <a:latin typeface="Consolas"/>
              </a:rPr>
              <a:t>Collections.</a:t>
            </a:r>
            <a:r>
              <a:rPr lang="en-US" i="1" dirty="0" err="1" smtClean="0">
                <a:solidFill>
                  <a:srgbClr val="000000"/>
                </a:solidFill>
                <a:latin typeface="Consolas"/>
              </a:rPr>
              <a:t>sort</a:t>
            </a:r>
            <a:r>
              <a:rPr lang="en-US" i="1" dirty="0" smtClean="0">
                <a:solidFill>
                  <a:srgbClr val="000000"/>
                </a:solidFill>
                <a:latin typeface="Consolas"/>
              </a:rPr>
              <a:t>(u</a:t>
            </a:r>
            <a:r>
              <a:rPr lang="en-US" i="1" dirty="0">
                <a:solidFill>
                  <a:srgbClr val="000000"/>
                </a:solidFill>
                <a:latin typeface="Consolas"/>
              </a:rPr>
              <a:t>);</a:t>
            </a:r>
          </a:p>
          <a:p>
            <a:r>
              <a:rPr lang="en-US" dirty="0" smtClean="0">
                <a:solidFill>
                  <a:srgbClr val="000000"/>
                </a:solidFill>
                <a:latin typeface="Consolas"/>
              </a:rPr>
              <a:t>    </a:t>
            </a:r>
            <a:r>
              <a:rPr lang="en-US" dirty="0" err="1" smtClean="0">
                <a:solidFill>
                  <a:srgbClr val="000000"/>
                </a:solidFill>
                <a:latin typeface="Consolas"/>
              </a:rPr>
              <a:t>t.addAll</a:t>
            </a:r>
            <a:r>
              <a:rPr lang="en-US" dirty="0" smtClean="0">
                <a:solidFill>
                  <a:srgbClr val="000000"/>
                </a:solidFill>
                <a:latin typeface="Consolas"/>
              </a:rPr>
              <a:t>(u</a:t>
            </a:r>
            <a:r>
              <a:rPr lang="en-US" dirty="0">
                <a:solidFill>
                  <a:srgbClr val="000000"/>
                </a:solidFill>
                <a:latin typeface="Consolas"/>
              </a:rPr>
              <a:t>);</a:t>
            </a:r>
          </a:p>
          <a:p>
            <a:r>
              <a:rPr lang="en-US" dirty="0" smtClean="0">
                <a:solidFill>
                  <a:srgbClr val="000000"/>
                </a:solidFill>
                <a:latin typeface="Consolas"/>
              </a:rPr>
              <a:t>  }</a:t>
            </a:r>
            <a:endParaRPr lang="en-US" dirty="0">
              <a:solidFill>
                <a:srgbClr val="000000"/>
              </a:solidFill>
              <a:latin typeface="Consolas"/>
            </a:endParaRPr>
          </a:p>
          <a:p>
            <a:r>
              <a:rPr lang="en-US" dirty="0">
                <a:solidFill>
                  <a:srgbClr val="000000"/>
                </a:solidFill>
                <a:latin typeface="Consolas"/>
              </a:rPr>
              <a:t>}</a:t>
            </a:r>
            <a:endParaRPr lang="en-US" dirty="0"/>
          </a:p>
        </p:txBody>
      </p:sp>
      <p:sp>
        <p:nvSpPr>
          <p:cNvPr id="4" name="Slide Number Placeholder 3"/>
          <p:cNvSpPr>
            <a:spLocks noGrp="1"/>
          </p:cNvSpPr>
          <p:nvPr>
            <p:ph type="sldNum" sz="quarter" idx="12"/>
          </p:nvPr>
        </p:nvSpPr>
        <p:spPr/>
        <p:txBody>
          <a:bodyPr/>
          <a:lstStyle/>
          <a:p>
            <a:pPr>
              <a:defRPr/>
            </a:pPr>
            <a:fld id="{10DCC137-0E5D-41F5-9DFD-11B888C76FFC}" type="slidenum">
              <a:rPr lang="en-US" smtClean="0"/>
              <a:pPr>
                <a:defRPr/>
              </a:pPr>
              <a:t>17</a:t>
            </a:fld>
            <a:endParaRPr lang="en-US"/>
          </a:p>
        </p:txBody>
      </p:sp>
    </p:spTree>
    <p:extLst>
      <p:ext uri="{BB962C8B-B14F-4D97-AF65-F5344CB8AC3E}">
        <p14:creationId xmlns:p14="http://schemas.microsoft.com/office/powerpoint/2010/main" val="1885654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Test2G</a:t>
            </a:r>
            <a:endParaRPr lang="en-US" dirty="0"/>
          </a:p>
        </p:txBody>
      </p:sp>
      <p:sp>
        <p:nvSpPr>
          <p:cNvPr id="3" name="Content Placeholder 2"/>
          <p:cNvSpPr>
            <a:spLocks noGrp="1"/>
          </p:cNvSpPr>
          <p:nvPr>
            <p:ph sz="quarter" idx="1"/>
          </p:nvPr>
        </p:nvSpPr>
        <p:spPr/>
        <p:txBody>
          <a:bodyPr>
            <a:normAutofit lnSpcReduction="10000"/>
          </a:bodyPr>
          <a:lstStyle/>
          <a:p>
            <a:r>
              <a:rPr lang="en-US" dirty="0">
                <a:solidFill>
                  <a:srgbClr val="7F0055"/>
                </a:solidFill>
                <a:latin typeface="Consolas"/>
              </a:rPr>
              <a:t>public</a:t>
            </a:r>
            <a:r>
              <a:rPr lang="en-US" dirty="0">
                <a:solidFill>
                  <a:srgbClr val="000000"/>
                </a:solidFill>
                <a:latin typeface="Consolas"/>
              </a:rPr>
              <a:t> </a:t>
            </a:r>
            <a:r>
              <a:rPr lang="en-US" dirty="0">
                <a:solidFill>
                  <a:srgbClr val="7F0055"/>
                </a:solidFill>
                <a:latin typeface="Consolas"/>
              </a:rPr>
              <a:t>static</a:t>
            </a:r>
            <a:r>
              <a:rPr lang="en-US" dirty="0">
                <a:solidFill>
                  <a:srgbClr val="000000"/>
                </a:solidFill>
                <a:latin typeface="Consolas"/>
              </a:rPr>
              <a:t> </a:t>
            </a:r>
            <a:r>
              <a:rPr lang="en-US" dirty="0" err="1">
                <a:solidFill>
                  <a:srgbClr val="7F0055"/>
                </a:solidFill>
                <a:latin typeface="Consolas"/>
              </a:rPr>
              <a:t>boolean</a:t>
            </a:r>
            <a:r>
              <a:rPr lang="en-US" dirty="0">
                <a:solidFill>
                  <a:srgbClr val="000000"/>
                </a:solidFill>
                <a:latin typeface="Consolas"/>
              </a:rPr>
              <a:t> </a:t>
            </a:r>
            <a:r>
              <a:rPr lang="en-US" dirty="0" err="1">
                <a:solidFill>
                  <a:srgbClr val="000000"/>
                </a:solidFill>
                <a:latin typeface="Consolas"/>
              </a:rPr>
              <a:t>areAnagrams</a:t>
            </a:r>
            <a:r>
              <a:rPr lang="en-US" dirty="0">
                <a:solidFill>
                  <a:srgbClr val="000000"/>
                </a:solidFill>
                <a:latin typeface="Consolas"/>
              </a:rPr>
              <a:t>(String s, String t) {</a:t>
            </a:r>
          </a:p>
          <a:p>
            <a:r>
              <a:rPr lang="en-US" dirty="0" smtClean="0">
                <a:solidFill>
                  <a:srgbClr val="7F0055"/>
                </a:solidFill>
                <a:latin typeface="Consolas"/>
              </a:rPr>
              <a:t>  if</a:t>
            </a:r>
            <a:r>
              <a:rPr lang="en-US" dirty="0" smtClean="0">
                <a:solidFill>
                  <a:srgbClr val="000000"/>
                </a:solidFill>
                <a:latin typeface="Consolas"/>
              </a:rPr>
              <a:t> </a:t>
            </a:r>
            <a:r>
              <a:rPr lang="en-US" dirty="0">
                <a:solidFill>
                  <a:srgbClr val="000000"/>
                </a:solidFill>
                <a:latin typeface="Consolas"/>
              </a:rPr>
              <a:t>(</a:t>
            </a:r>
            <a:r>
              <a:rPr lang="en-US" dirty="0" err="1">
                <a:solidFill>
                  <a:srgbClr val="000000"/>
                </a:solidFill>
                <a:latin typeface="Consolas"/>
              </a:rPr>
              <a:t>s.length</a:t>
            </a:r>
            <a:r>
              <a:rPr lang="en-US" dirty="0">
                <a:solidFill>
                  <a:srgbClr val="000000"/>
                </a:solidFill>
                <a:latin typeface="Consolas"/>
              </a:rPr>
              <a:t>() != </a:t>
            </a:r>
            <a:r>
              <a:rPr lang="en-US" dirty="0" err="1">
                <a:solidFill>
                  <a:srgbClr val="000000"/>
                </a:solidFill>
                <a:latin typeface="Consolas"/>
              </a:rPr>
              <a:t>t.length</a:t>
            </a:r>
            <a:r>
              <a:rPr lang="en-US" dirty="0">
                <a:solidFill>
                  <a:srgbClr val="000000"/>
                </a:solidFill>
                <a:latin typeface="Consolas"/>
              </a:rPr>
              <a:t>()) {</a:t>
            </a:r>
          </a:p>
          <a:p>
            <a:r>
              <a:rPr lang="en-US" dirty="0" smtClean="0">
                <a:solidFill>
                  <a:srgbClr val="7F0055"/>
                </a:solidFill>
                <a:latin typeface="Consolas"/>
              </a:rPr>
              <a:t>    return</a:t>
            </a:r>
            <a:r>
              <a:rPr lang="en-US" dirty="0" smtClean="0">
                <a:solidFill>
                  <a:srgbClr val="000000"/>
                </a:solidFill>
                <a:latin typeface="Consolas"/>
              </a:rPr>
              <a:t> </a:t>
            </a:r>
            <a:r>
              <a:rPr lang="en-US" dirty="0">
                <a:solidFill>
                  <a:srgbClr val="7F0055"/>
                </a:solidFill>
                <a:latin typeface="Consolas"/>
              </a:rPr>
              <a:t>false</a:t>
            </a:r>
            <a:r>
              <a:rPr lang="en-US" dirty="0">
                <a:solidFill>
                  <a:srgbClr val="000000"/>
                </a:solidFill>
                <a:latin typeface="Consolas"/>
              </a:rPr>
              <a:t>;</a:t>
            </a:r>
          </a:p>
          <a:p>
            <a:r>
              <a:rPr lang="en-US" dirty="0" smtClean="0">
                <a:solidFill>
                  <a:srgbClr val="000000"/>
                </a:solidFill>
                <a:latin typeface="Consolas"/>
              </a:rPr>
              <a:t>  }</a:t>
            </a:r>
            <a:endParaRPr lang="en-US" dirty="0">
              <a:solidFill>
                <a:srgbClr val="000000"/>
              </a:solidFill>
              <a:latin typeface="Consolas"/>
            </a:endParaRPr>
          </a:p>
          <a:p>
            <a:r>
              <a:rPr lang="en-US" dirty="0" smtClean="0">
                <a:solidFill>
                  <a:srgbClr val="000000"/>
                </a:solidFill>
                <a:latin typeface="Consolas"/>
              </a:rPr>
              <a:t>  List&lt;Character</a:t>
            </a:r>
            <a:r>
              <a:rPr lang="en-US" dirty="0">
                <a:solidFill>
                  <a:srgbClr val="000000"/>
                </a:solidFill>
                <a:latin typeface="Consolas"/>
              </a:rPr>
              <a:t>&gt; </a:t>
            </a:r>
            <a:r>
              <a:rPr lang="en-US" dirty="0" err="1">
                <a:solidFill>
                  <a:srgbClr val="000000"/>
                </a:solidFill>
                <a:latin typeface="Consolas"/>
              </a:rPr>
              <a:t>sList</a:t>
            </a:r>
            <a:r>
              <a:rPr lang="en-US" dirty="0">
                <a:solidFill>
                  <a:srgbClr val="000000"/>
                </a:solidFill>
                <a:latin typeface="Consolas"/>
              </a:rPr>
              <a:t> = </a:t>
            </a:r>
            <a:r>
              <a:rPr lang="en-US" dirty="0">
                <a:solidFill>
                  <a:srgbClr val="7F0055"/>
                </a:solidFill>
                <a:latin typeface="Consolas"/>
              </a:rPr>
              <a:t>new</a:t>
            </a:r>
            <a:r>
              <a:rPr lang="en-US" dirty="0">
                <a:solidFill>
                  <a:srgbClr val="000000"/>
                </a:solidFill>
                <a:latin typeface="Consolas"/>
              </a:rPr>
              <a:t> </a:t>
            </a:r>
            <a:r>
              <a:rPr lang="en-US" dirty="0" err="1">
                <a:solidFill>
                  <a:srgbClr val="000000"/>
                </a:solidFill>
                <a:latin typeface="Consolas"/>
              </a:rPr>
              <a:t>ArrayList</a:t>
            </a:r>
            <a:r>
              <a:rPr lang="en-US" dirty="0">
                <a:solidFill>
                  <a:srgbClr val="000000"/>
                </a:solidFill>
                <a:latin typeface="Consolas"/>
              </a:rPr>
              <a:t>&lt;Character&gt;();</a:t>
            </a:r>
          </a:p>
          <a:p>
            <a:r>
              <a:rPr lang="en-US" dirty="0" smtClean="0">
                <a:solidFill>
                  <a:srgbClr val="000000"/>
                </a:solidFill>
                <a:latin typeface="Consolas"/>
              </a:rPr>
              <a:t>  List&lt;Character</a:t>
            </a:r>
            <a:r>
              <a:rPr lang="en-US" dirty="0">
                <a:solidFill>
                  <a:srgbClr val="000000"/>
                </a:solidFill>
                <a:latin typeface="Consolas"/>
              </a:rPr>
              <a:t>&gt; </a:t>
            </a:r>
            <a:r>
              <a:rPr lang="en-US" dirty="0" err="1">
                <a:solidFill>
                  <a:srgbClr val="000000"/>
                </a:solidFill>
                <a:latin typeface="Consolas"/>
              </a:rPr>
              <a:t>tList</a:t>
            </a:r>
            <a:r>
              <a:rPr lang="en-US" dirty="0">
                <a:solidFill>
                  <a:srgbClr val="000000"/>
                </a:solidFill>
                <a:latin typeface="Consolas"/>
              </a:rPr>
              <a:t> = </a:t>
            </a:r>
            <a:r>
              <a:rPr lang="en-US" dirty="0">
                <a:solidFill>
                  <a:srgbClr val="7F0055"/>
                </a:solidFill>
                <a:latin typeface="Consolas"/>
              </a:rPr>
              <a:t>new</a:t>
            </a:r>
            <a:r>
              <a:rPr lang="en-US" dirty="0">
                <a:solidFill>
                  <a:srgbClr val="000000"/>
                </a:solidFill>
                <a:latin typeface="Consolas"/>
              </a:rPr>
              <a:t> </a:t>
            </a:r>
            <a:r>
              <a:rPr lang="en-US" dirty="0" err="1">
                <a:solidFill>
                  <a:srgbClr val="000000"/>
                </a:solidFill>
                <a:latin typeface="Consolas"/>
              </a:rPr>
              <a:t>ArrayList</a:t>
            </a:r>
            <a:r>
              <a:rPr lang="en-US" dirty="0">
                <a:solidFill>
                  <a:srgbClr val="000000"/>
                </a:solidFill>
                <a:latin typeface="Consolas"/>
              </a:rPr>
              <a:t>&lt;Character&gt;();</a:t>
            </a:r>
          </a:p>
          <a:p>
            <a:r>
              <a:rPr lang="nn-NO" dirty="0" smtClean="0">
                <a:solidFill>
                  <a:srgbClr val="7F0055"/>
                </a:solidFill>
                <a:latin typeface="Consolas"/>
              </a:rPr>
              <a:t>  for</a:t>
            </a:r>
            <a:r>
              <a:rPr lang="nn-NO" dirty="0" smtClean="0">
                <a:solidFill>
                  <a:srgbClr val="000000"/>
                </a:solidFill>
                <a:latin typeface="Consolas"/>
              </a:rPr>
              <a:t> </a:t>
            </a:r>
            <a:r>
              <a:rPr lang="nn-NO" dirty="0">
                <a:solidFill>
                  <a:srgbClr val="000000"/>
                </a:solidFill>
                <a:latin typeface="Consolas"/>
              </a:rPr>
              <a:t>(</a:t>
            </a:r>
            <a:r>
              <a:rPr lang="nn-NO" dirty="0">
                <a:solidFill>
                  <a:srgbClr val="7F0055"/>
                </a:solidFill>
                <a:latin typeface="Consolas"/>
              </a:rPr>
              <a:t>int</a:t>
            </a:r>
            <a:r>
              <a:rPr lang="nn-NO" dirty="0">
                <a:solidFill>
                  <a:srgbClr val="000000"/>
                </a:solidFill>
                <a:latin typeface="Consolas"/>
              </a:rPr>
              <a:t> i = 0; i &lt; s.length(); i++) {</a:t>
            </a:r>
          </a:p>
          <a:p>
            <a:r>
              <a:rPr lang="en-US" dirty="0" smtClean="0">
                <a:solidFill>
                  <a:srgbClr val="000000"/>
                </a:solidFill>
                <a:latin typeface="Consolas"/>
              </a:rPr>
              <a:t>    </a:t>
            </a:r>
            <a:r>
              <a:rPr lang="en-US" dirty="0" err="1" smtClean="0">
                <a:solidFill>
                  <a:srgbClr val="000000"/>
                </a:solidFill>
                <a:latin typeface="Consolas"/>
              </a:rPr>
              <a:t>sList.add</a:t>
            </a:r>
            <a:r>
              <a:rPr lang="en-US" dirty="0" smtClean="0">
                <a:solidFill>
                  <a:srgbClr val="000000"/>
                </a:solidFill>
                <a:latin typeface="Consolas"/>
              </a:rPr>
              <a:t>(</a:t>
            </a:r>
            <a:r>
              <a:rPr lang="en-US" dirty="0" err="1" smtClean="0">
                <a:solidFill>
                  <a:srgbClr val="000000"/>
                </a:solidFill>
                <a:latin typeface="Consolas"/>
              </a:rPr>
              <a:t>s.charAt</a:t>
            </a:r>
            <a:r>
              <a:rPr lang="en-US" dirty="0" smtClean="0">
                <a:solidFill>
                  <a:srgbClr val="000000"/>
                </a:solidFill>
                <a:latin typeface="Consolas"/>
              </a:rPr>
              <a:t>(</a:t>
            </a:r>
            <a:r>
              <a:rPr lang="en-US" dirty="0" err="1" smtClean="0">
                <a:solidFill>
                  <a:srgbClr val="000000"/>
                </a:solidFill>
                <a:latin typeface="Consolas"/>
              </a:rPr>
              <a:t>i</a:t>
            </a:r>
            <a:r>
              <a:rPr lang="en-US" dirty="0">
                <a:solidFill>
                  <a:srgbClr val="000000"/>
                </a:solidFill>
                <a:latin typeface="Consolas"/>
              </a:rPr>
              <a:t>));</a:t>
            </a:r>
          </a:p>
          <a:p>
            <a:r>
              <a:rPr lang="en-US" dirty="0" smtClean="0">
                <a:solidFill>
                  <a:srgbClr val="000000"/>
                </a:solidFill>
                <a:latin typeface="Consolas"/>
              </a:rPr>
              <a:t>    </a:t>
            </a:r>
            <a:r>
              <a:rPr lang="en-US" dirty="0" err="1" smtClean="0">
                <a:solidFill>
                  <a:srgbClr val="000000"/>
                </a:solidFill>
                <a:latin typeface="Consolas"/>
              </a:rPr>
              <a:t>tList.add</a:t>
            </a:r>
            <a:r>
              <a:rPr lang="en-US" dirty="0" smtClean="0">
                <a:solidFill>
                  <a:srgbClr val="000000"/>
                </a:solidFill>
                <a:latin typeface="Consolas"/>
              </a:rPr>
              <a:t>(</a:t>
            </a:r>
            <a:r>
              <a:rPr lang="en-US" dirty="0" err="1" smtClean="0">
                <a:solidFill>
                  <a:srgbClr val="000000"/>
                </a:solidFill>
                <a:latin typeface="Consolas"/>
              </a:rPr>
              <a:t>t.charAt</a:t>
            </a:r>
            <a:r>
              <a:rPr lang="en-US" dirty="0" smtClean="0">
                <a:solidFill>
                  <a:srgbClr val="000000"/>
                </a:solidFill>
                <a:latin typeface="Consolas"/>
              </a:rPr>
              <a:t>(</a:t>
            </a:r>
            <a:r>
              <a:rPr lang="en-US" dirty="0" err="1" smtClean="0">
                <a:solidFill>
                  <a:srgbClr val="000000"/>
                </a:solidFill>
                <a:latin typeface="Consolas"/>
              </a:rPr>
              <a:t>i</a:t>
            </a:r>
            <a:r>
              <a:rPr lang="en-US" dirty="0">
                <a:solidFill>
                  <a:srgbClr val="000000"/>
                </a:solidFill>
                <a:latin typeface="Consolas"/>
              </a:rPr>
              <a:t>));</a:t>
            </a:r>
          </a:p>
          <a:p>
            <a:r>
              <a:rPr lang="en-US" dirty="0" smtClean="0">
                <a:solidFill>
                  <a:srgbClr val="000000"/>
                </a:solidFill>
                <a:latin typeface="Consolas"/>
              </a:rPr>
              <a:t>  }</a:t>
            </a:r>
            <a:endParaRPr lang="en-US" dirty="0">
              <a:solidFill>
                <a:srgbClr val="000000"/>
              </a:solidFill>
              <a:latin typeface="Consolas"/>
            </a:endParaRPr>
          </a:p>
          <a:p>
            <a:r>
              <a:rPr lang="en-US" dirty="0" smtClean="0">
                <a:solidFill>
                  <a:srgbClr val="000000"/>
                </a:solidFill>
                <a:latin typeface="Consolas"/>
              </a:rPr>
              <a:t>  </a:t>
            </a:r>
            <a:r>
              <a:rPr lang="en-US" dirty="0" err="1" smtClean="0">
                <a:solidFill>
                  <a:srgbClr val="000000"/>
                </a:solidFill>
                <a:latin typeface="Consolas"/>
              </a:rPr>
              <a:t>Collections.</a:t>
            </a:r>
            <a:r>
              <a:rPr lang="en-US" i="1" dirty="0" err="1" smtClean="0">
                <a:solidFill>
                  <a:srgbClr val="000000"/>
                </a:solidFill>
                <a:latin typeface="Consolas"/>
              </a:rPr>
              <a:t>sort</a:t>
            </a:r>
            <a:r>
              <a:rPr lang="en-US" i="1" dirty="0" smtClean="0">
                <a:solidFill>
                  <a:srgbClr val="000000"/>
                </a:solidFill>
                <a:latin typeface="Consolas"/>
              </a:rPr>
              <a:t>(</a:t>
            </a:r>
            <a:r>
              <a:rPr lang="en-US" i="1" dirty="0" err="1" smtClean="0">
                <a:solidFill>
                  <a:srgbClr val="000000"/>
                </a:solidFill>
                <a:latin typeface="Consolas"/>
              </a:rPr>
              <a:t>sList</a:t>
            </a:r>
            <a:r>
              <a:rPr lang="en-US" i="1" dirty="0">
                <a:solidFill>
                  <a:srgbClr val="000000"/>
                </a:solidFill>
                <a:latin typeface="Consolas"/>
              </a:rPr>
              <a:t>);</a:t>
            </a:r>
          </a:p>
          <a:p>
            <a:r>
              <a:rPr lang="en-US" dirty="0" smtClean="0">
                <a:solidFill>
                  <a:srgbClr val="000000"/>
                </a:solidFill>
                <a:latin typeface="Consolas"/>
              </a:rPr>
              <a:t>  </a:t>
            </a:r>
            <a:r>
              <a:rPr lang="en-US" dirty="0" err="1" smtClean="0">
                <a:solidFill>
                  <a:srgbClr val="000000"/>
                </a:solidFill>
                <a:latin typeface="Consolas"/>
              </a:rPr>
              <a:t>Collections.</a:t>
            </a:r>
            <a:r>
              <a:rPr lang="en-US" i="1" dirty="0" err="1" smtClean="0">
                <a:solidFill>
                  <a:srgbClr val="000000"/>
                </a:solidFill>
                <a:latin typeface="Consolas"/>
              </a:rPr>
              <a:t>sort</a:t>
            </a:r>
            <a:r>
              <a:rPr lang="en-US" i="1" dirty="0" smtClean="0">
                <a:solidFill>
                  <a:srgbClr val="000000"/>
                </a:solidFill>
                <a:latin typeface="Consolas"/>
              </a:rPr>
              <a:t>(</a:t>
            </a:r>
            <a:r>
              <a:rPr lang="en-US" i="1" dirty="0" err="1" smtClean="0">
                <a:solidFill>
                  <a:srgbClr val="000000"/>
                </a:solidFill>
                <a:latin typeface="Consolas"/>
              </a:rPr>
              <a:t>tList</a:t>
            </a:r>
            <a:r>
              <a:rPr lang="en-US" i="1" dirty="0">
                <a:solidFill>
                  <a:srgbClr val="000000"/>
                </a:solidFill>
                <a:latin typeface="Consolas"/>
              </a:rPr>
              <a:t>);</a:t>
            </a:r>
          </a:p>
          <a:p>
            <a:r>
              <a:rPr lang="en-US" dirty="0" smtClean="0">
                <a:solidFill>
                  <a:srgbClr val="7F0055"/>
                </a:solidFill>
                <a:latin typeface="Consolas"/>
              </a:rPr>
              <a:t>  return</a:t>
            </a:r>
            <a:r>
              <a:rPr lang="en-US" dirty="0" smtClean="0">
                <a:solidFill>
                  <a:srgbClr val="000000"/>
                </a:solidFill>
                <a:latin typeface="Consolas"/>
              </a:rPr>
              <a:t> </a:t>
            </a:r>
            <a:r>
              <a:rPr lang="en-US" dirty="0" err="1">
                <a:solidFill>
                  <a:srgbClr val="000000"/>
                </a:solidFill>
                <a:latin typeface="Consolas"/>
              </a:rPr>
              <a:t>sList.equals</a:t>
            </a:r>
            <a:r>
              <a:rPr lang="en-US" dirty="0">
                <a:solidFill>
                  <a:srgbClr val="000000"/>
                </a:solidFill>
                <a:latin typeface="Consolas"/>
              </a:rPr>
              <a:t>(</a:t>
            </a:r>
            <a:r>
              <a:rPr lang="en-US" dirty="0" err="1">
                <a:solidFill>
                  <a:srgbClr val="000000"/>
                </a:solidFill>
                <a:latin typeface="Consolas"/>
              </a:rPr>
              <a:t>tList</a:t>
            </a:r>
            <a:r>
              <a:rPr lang="en-US" dirty="0">
                <a:solidFill>
                  <a:srgbClr val="000000"/>
                </a:solidFill>
                <a:latin typeface="Consolas"/>
              </a:rPr>
              <a:t>);</a:t>
            </a:r>
          </a:p>
          <a:p>
            <a:r>
              <a:rPr lang="en-US" dirty="0">
                <a:solidFill>
                  <a:srgbClr val="000000"/>
                </a:solidFill>
                <a:latin typeface="Consolas"/>
              </a:rPr>
              <a:t>}</a:t>
            </a:r>
            <a:endParaRPr lang="en-US" dirty="0"/>
          </a:p>
        </p:txBody>
      </p:sp>
      <p:sp>
        <p:nvSpPr>
          <p:cNvPr id="4" name="Slide Number Placeholder 3"/>
          <p:cNvSpPr>
            <a:spLocks noGrp="1"/>
          </p:cNvSpPr>
          <p:nvPr>
            <p:ph type="sldNum" sz="quarter" idx="12"/>
          </p:nvPr>
        </p:nvSpPr>
        <p:spPr/>
        <p:txBody>
          <a:bodyPr/>
          <a:lstStyle/>
          <a:p>
            <a:pPr>
              <a:defRPr/>
            </a:pPr>
            <a:fld id="{10DCC137-0E5D-41F5-9DFD-11B888C76FFC}" type="slidenum">
              <a:rPr lang="en-US" smtClean="0"/>
              <a:pPr>
                <a:defRPr/>
              </a:pPr>
              <a:t>18</a:t>
            </a:fld>
            <a:endParaRPr lang="en-US"/>
          </a:p>
        </p:txBody>
      </p:sp>
    </p:spTree>
    <p:extLst>
      <p:ext uri="{BB962C8B-B14F-4D97-AF65-F5344CB8AC3E}">
        <p14:creationId xmlns:p14="http://schemas.microsoft.com/office/powerpoint/2010/main" val="410209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Test2H</a:t>
            </a:r>
            <a:endParaRPr lang="en-US" dirty="0"/>
          </a:p>
        </p:txBody>
      </p:sp>
      <p:sp>
        <p:nvSpPr>
          <p:cNvPr id="3" name="Content Placeholder 2"/>
          <p:cNvSpPr>
            <a:spLocks noGrp="1"/>
          </p:cNvSpPr>
          <p:nvPr>
            <p:ph sz="quarter" idx="1"/>
          </p:nvPr>
        </p:nvSpPr>
        <p:spPr>
          <a:xfrm>
            <a:off x="457199" y="1219200"/>
            <a:ext cx="8550539" cy="4937760"/>
          </a:xfrm>
        </p:spPr>
        <p:txBody>
          <a:bodyPr>
            <a:normAutofit fontScale="92500" lnSpcReduction="20000"/>
          </a:bodyPr>
          <a:lstStyle/>
          <a:p>
            <a:r>
              <a:rPr lang="en-US" dirty="0">
                <a:solidFill>
                  <a:srgbClr val="7F0055"/>
                </a:solidFill>
                <a:latin typeface="Consolas"/>
              </a:rPr>
              <a:t>public</a:t>
            </a:r>
            <a:r>
              <a:rPr lang="en-US" dirty="0">
                <a:solidFill>
                  <a:srgbClr val="000000"/>
                </a:solidFill>
                <a:latin typeface="Consolas"/>
              </a:rPr>
              <a:t> </a:t>
            </a:r>
            <a:r>
              <a:rPr lang="en-US" dirty="0">
                <a:solidFill>
                  <a:srgbClr val="7F0055"/>
                </a:solidFill>
                <a:latin typeface="Consolas"/>
              </a:rPr>
              <a:t>static</a:t>
            </a:r>
            <a:r>
              <a:rPr lang="en-US" dirty="0">
                <a:solidFill>
                  <a:srgbClr val="000000"/>
                </a:solidFill>
                <a:latin typeface="Consolas"/>
              </a:rPr>
              <a:t> Set&lt;Character&gt; </a:t>
            </a:r>
            <a:r>
              <a:rPr lang="en-US" dirty="0" err="1">
                <a:solidFill>
                  <a:srgbClr val="000000"/>
                </a:solidFill>
                <a:latin typeface="Consolas"/>
              </a:rPr>
              <a:t>missingLetters</a:t>
            </a:r>
            <a:r>
              <a:rPr lang="en-US" dirty="0">
                <a:solidFill>
                  <a:srgbClr val="000000"/>
                </a:solidFill>
                <a:latin typeface="Consolas"/>
              </a:rPr>
              <a:t>(List&lt;String&gt; t) </a:t>
            </a:r>
            <a:r>
              <a:rPr lang="en-US" dirty="0" smtClean="0">
                <a:solidFill>
                  <a:srgbClr val="000000"/>
                </a:solidFill>
                <a:latin typeface="Consolas"/>
              </a:rPr>
              <a:t>{</a:t>
            </a:r>
            <a:endParaRPr lang="en-US" dirty="0">
              <a:solidFill>
                <a:srgbClr val="3F7F5F"/>
              </a:solidFill>
              <a:latin typeface="Consolas"/>
            </a:endParaRPr>
          </a:p>
          <a:p>
            <a:r>
              <a:rPr lang="en-US" dirty="0" smtClean="0">
                <a:solidFill>
                  <a:srgbClr val="000000"/>
                </a:solidFill>
                <a:latin typeface="Consolas"/>
              </a:rPr>
              <a:t>  Set&lt;Character</a:t>
            </a:r>
            <a:r>
              <a:rPr lang="en-US" dirty="0">
                <a:solidFill>
                  <a:srgbClr val="000000"/>
                </a:solidFill>
                <a:latin typeface="Consolas"/>
              </a:rPr>
              <a:t>&gt; letters = </a:t>
            </a:r>
            <a:r>
              <a:rPr lang="en-US" dirty="0">
                <a:solidFill>
                  <a:srgbClr val="7F0055"/>
                </a:solidFill>
                <a:latin typeface="Consolas"/>
              </a:rPr>
              <a:t>new</a:t>
            </a:r>
            <a:r>
              <a:rPr lang="en-US" dirty="0">
                <a:solidFill>
                  <a:srgbClr val="000000"/>
                </a:solidFill>
                <a:latin typeface="Consolas"/>
              </a:rPr>
              <a:t> </a:t>
            </a:r>
            <a:r>
              <a:rPr lang="en-US" dirty="0" err="1">
                <a:solidFill>
                  <a:srgbClr val="000000"/>
                </a:solidFill>
                <a:latin typeface="Consolas"/>
              </a:rPr>
              <a:t>HashSet</a:t>
            </a:r>
            <a:r>
              <a:rPr lang="en-US" dirty="0">
                <a:solidFill>
                  <a:srgbClr val="000000"/>
                </a:solidFill>
                <a:latin typeface="Consolas"/>
              </a:rPr>
              <a:t>&lt;Character&gt;();</a:t>
            </a:r>
          </a:p>
          <a:p>
            <a:r>
              <a:rPr lang="en-US" dirty="0" smtClean="0">
                <a:solidFill>
                  <a:srgbClr val="7F0055"/>
                </a:solidFill>
                <a:latin typeface="Consolas"/>
              </a:rPr>
              <a:t>  for</a:t>
            </a:r>
            <a:r>
              <a:rPr lang="en-US" dirty="0" smtClean="0">
                <a:solidFill>
                  <a:srgbClr val="000000"/>
                </a:solidFill>
                <a:latin typeface="Consolas"/>
              </a:rPr>
              <a:t> </a:t>
            </a:r>
            <a:r>
              <a:rPr lang="en-US" dirty="0">
                <a:solidFill>
                  <a:srgbClr val="000000"/>
                </a:solidFill>
                <a:latin typeface="Consolas"/>
              </a:rPr>
              <a:t>(</a:t>
            </a:r>
            <a:r>
              <a:rPr lang="en-US" dirty="0">
                <a:solidFill>
                  <a:srgbClr val="7F0055"/>
                </a:solidFill>
                <a:latin typeface="Consolas"/>
              </a:rPr>
              <a:t>char</a:t>
            </a:r>
            <a:r>
              <a:rPr lang="en-US" dirty="0">
                <a:solidFill>
                  <a:srgbClr val="000000"/>
                </a:solidFill>
                <a:latin typeface="Consolas"/>
              </a:rPr>
              <a:t> c = </a:t>
            </a:r>
            <a:r>
              <a:rPr lang="en-US" dirty="0">
                <a:solidFill>
                  <a:srgbClr val="2A00FF"/>
                </a:solidFill>
                <a:latin typeface="Consolas"/>
              </a:rPr>
              <a:t>'a'</a:t>
            </a:r>
            <a:r>
              <a:rPr lang="en-US" dirty="0">
                <a:solidFill>
                  <a:srgbClr val="000000"/>
                </a:solidFill>
                <a:latin typeface="Consolas"/>
              </a:rPr>
              <a:t>; c &lt;= </a:t>
            </a:r>
            <a:r>
              <a:rPr lang="en-US" dirty="0">
                <a:solidFill>
                  <a:srgbClr val="2A00FF"/>
                </a:solidFill>
                <a:latin typeface="Consolas"/>
              </a:rPr>
              <a:t>'z'</a:t>
            </a:r>
            <a:r>
              <a:rPr lang="en-US" dirty="0">
                <a:solidFill>
                  <a:srgbClr val="000000"/>
                </a:solidFill>
                <a:latin typeface="Consolas"/>
              </a:rPr>
              <a:t>; </a:t>
            </a:r>
            <a:r>
              <a:rPr lang="en-US" dirty="0" err="1">
                <a:solidFill>
                  <a:srgbClr val="000000"/>
                </a:solidFill>
                <a:latin typeface="Consolas"/>
              </a:rPr>
              <a:t>c++</a:t>
            </a:r>
            <a:r>
              <a:rPr lang="en-US" dirty="0">
                <a:solidFill>
                  <a:srgbClr val="000000"/>
                </a:solidFill>
                <a:latin typeface="Consolas"/>
              </a:rPr>
              <a:t>) {</a:t>
            </a:r>
          </a:p>
          <a:p>
            <a:r>
              <a:rPr lang="en-US" dirty="0" smtClean="0">
                <a:solidFill>
                  <a:srgbClr val="000000"/>
                </a:solidFill>
                <a:latin typeface="Consolas"/>
              </a:rPr>
              <a:t>    </a:t>
            </a:r>
            <a:r>
              <a:rPr lang="en-US" dirty="0" err="1" smtClean="0">
                <a:solidFill>
                  <a:srgbClr val="000000"/>
                </a:solidFill>
                <a:latin typeface="Consolas"/>
              </a:rPr>
              <a:t>letters.add</a:t>
            </a:r>
            <a:r>
              <a:rPr lang="en-US" dirty="0" smtClean="0">
                <a:solidFill>
                  <a:srgbClr val="000000"/>
                </a:solidFill>
                <a:latin typeface="Consolas"/>
              </a:rPr>
              <a:t>(c</a:t>
            </a:r>
            <a:r>
              <a:rPr lang="en-US" dirty="0">
                <a:solidFill>
                  <a:srgbClr val="000000"/>
                </a:solidFill>
                <a:latin typeface="Consolas"/>
              </a:rPr>
              <a:t>);</a:t>
            </a:r>
          </a:p>
          <a:p>
            <a:r>
              <a:rPr lang="en-US" dirty="0" smtClean="0">
                <a:solidFill>
                  <a:srgbClr val="000000"/>
                </a:solidFill>
                <a:latin typeface="Consolas"/>
              </a:rPr>
              <a:t>  }</a:t>
            </a:r>
            <a:endParaRPr lang="en-US" dirty="0">
              <a:solidFill>
                <a:srgbClr val="000000"/>
              </a:solidFill>
              <a:latin typeface="Consolas"/>
            </a:endParaRPr>
          </a:p>
          <a:p>
            <a:r>
              <a:rPr lang="en-US" dirty="0" smtClean="0">
                <a:solidFill>
                  <a:srgbClr val="7F0055"/>
                </a:solidFill>
                <a:latin typeface="Consolas"/>
              </a:rPr>
              <a:t>  for</a:t>
            </a:r>
            <a:r>
              <a:rPr lang="en-US" dirty="0" smtClean="0">
                <a:solidFill>
                  <a:srgbClr val="000000"/>
                </a:solidFill>
                <a:latin typeface="Consolas"/>
              </a:rPr>
              <a:t> </a:t>
            </a:r>
            <a:r>
              <a:rPr lang="en-US" dirty="0">
                <a:solidFill>
                  <a:srgbClr val="000000"/>
                </a:solidFill>
                <a:latin typeface="Consolas"/>
              </a:rPr>
              <a:t>(</a:t>
            </a:r>
            <a:r>
              <a:rPr lang="en-US" dirty="0" err="1">
                <a:solidFill>
                  <a:srgbClr val="7F0055"/>
                </a:solidFill>
                <a:latin typeface="Consolas"/>
              </a:rPr>
              <a:t>int</a:t>
            </a:r>
            <a:r>
              <a:rPr lang="en-US" dirty="0">
                <a:solidFill>
                  <a:srgbClr val="000000"/>
                </a:solidFill>
                <a:latin typeface="Consolas"/>
              </a:rPr>
              <a:t> </a:t>
            </a:r>
            <a:r>
              <a:rPr lang="en-US" dirty="0" err="1">
                <a:solidFill>
                  <a:srgbClr val="000000"/>
                </a:solidFill>
                <a:latin typeface="Consolas"/>
              </a:rPr>
              <a:t>i</a:t>
            </a:r>
            <a:r>
              <a:rPr lang="en-US" dirty="0">
                <a:solidFill>
                  <a:srgbClr val="000000"/>
                </a:solidFill>
                <a:latin typeface="Consolas"/>
              </a:rPr>
              <a:t> = 0; </a:t>
            </a:r>
            <a:r>
              <a:rPr lang="en-US" dirty="0" err="1">
                <a:solidFill>
                  <a:srgbClr val="000000"/>
                </a:solidFill>
                <a:latin typeface="Consolas"/>
              </a:rPr>
              <a:t>i</a:t>
            </a:r>
            <a:r>
              <a:rPr lang="en-US" dirty="0">
                <a:solidFill>
                  <a:srgbClr val="000000"/>
                </a:solidFill>
                <a:latin typeface="Consolas"/>
              </a:rPr>
              <a:t> &lt; </a:t>
            </a:r>
            <a:r>
              <a:rPr lang="en-US" dirty="0" err="1">
                <a:solidFill>
                  <a:srgbClr val="000000"/>
                </a:solidFill>
                <a:latin typeface="Consolas"/>
              </a:rPr>
              <a:t>t.size</a:t>
            </a:r>
            <a:r>
              <a:rPr lang="en-US" dirty="0" smtClean="0">
                <a:solidFill>
                  <a:srgbClr val="000000"/>
                </a:solidFill>
                <a:latin typeface="Consolas"/>
              </a:rPr>
              <a:t>(); </a:t>
            </a:r>
            <a:r>
              <a:rPr lang="en-US" dirty="0" err="1">
                <a:solidFill>
                  <a:srgbClr val="000000"/>
                </a:solidFill>
                <a:latin typeface="Consolas"/>
              </a:rPr>
              <a:t>i</a:t>
            </a:r>
            <a:r>
              <a:rPr lang="en-US" dirty="0">
                <a:solidFill>
                  <a:srgbClr val="000000"/>
                </a:solidFill>
                <a:latin typeface="Consolas"/>
              </a:rPr>
              <a:t>++) {</a:t>
            </a:r>
          </a:p>
          <a:p>
            <a:r>
              <a:rPr lang="en-US" dirty="0" smtClean="0">
                <a:solidFill>
                  <a:srgbClr val="000000"/>
                </a:solidFill>
                <a:latin typeface="Consolas"/>
              </a:rPr>
              <a:t>    String </a:t>
            </a:r>
            <a:r>
              <a:rPr lang="en-US" dirty="0">
                <a:solidFill>
                  <a:srgbClr val="000000"/>
                </a:solidFill>
                <a:latin typeface="Consolas"/>
              </a:rPr>
              <a:t>s = </a:t>
            </a:r>
            <a:r>
              <a:rPr lang="en-US" dirty="0" err="1">
                <a:solidFill>
                  <a:srgbClr val="000000"/>
                </a:solidFill>
                <a:latin typeface="Consolas"/>
              </a:rPr>
              <a:t>t.get</a:t>
            </a:r>
            <a:r>
              <a:rPr lang="en-US" dirty="0">
                <a:solidFill>
                  <a:srgbClr val="000000"/>
                </a:solidFill>
                <a:latin typeface="Consolas"/>
              </a:rPr>
              <a:t>(</a:t>
            </a:r>
            <a:r>
              <a:rPr lang="en-US" dirty="0" err="1">
                <a:solidFill>
                  <a:srgbClr val="000000"/>
                </a:solidFill>
                <a:latin typeface="Consolas"/>
              </a:rPr>
              <a:t>i</a:t>
            </a:r>
            <a:r>
              <a:rPr lang="en-US" dirty="0">
                <a:solidFill>
                  <a:srgbClr val="000000"/>
                </a:solidFill>
                <a:latin typeface="Consolas"/>
              </a:rPr>
              <a:t>);</a:t>
            </a:r>
          </a:p>
          <a:p>
            <a:r>
              <a:rPr lang="en-US" dirty="0" smtClean="0">
                <a:solidFill>
                  <a:srgbClr val="7F0055"/>
                </a:solidFill>
                <a:latin typeface="Consolas"/>
              </a:rPr>
              <a:t>    for</a:t>
            </a:r>
            <a:r>
              <a:rPr lang="en-US" dirty="0" smtClean="0">
                <a:solidFill>
                  <a:srgbClr val="000000"/>
                </a:solidFill>
                <a:latin typeface="Consolas"/>
              </a:rPr>
              <a:t> </a:t>
            </a:r>
            <a:r>
              <a:rPr lang="en-US" dirty="0">
                <a:solidFill>
                  <a:srgbClr val="000000"/>
                </a:solidFill>
                <a:latin typeface="Consolas"/>
              </a:rPr>
              <a:t>(</a:t>
            </a:r>
            <a:r>
              <a:rPr lang="en-US" dirty="0" err="1">
                <a:solidFill>
                  <a:srgbClr val="7F0055"/>
                </a:solidFill>
                <a:latin typeface="Consolas"/>
              </a:rPr>
              <a:t>int</a:t>
            </a:r>
            <a:r>
              <a:rPr lang="en-US" dirty="0">
                <a:solidFill>
                  <a:srgbClr val="000000"/>
                </a:solidFill>
                <a:latin typeface="Consolas"/>
              </a:rPr>
              <a:t> j = 0; j &lt; </a:t>
            </a:r>
            <a:r>
              <a:rPr lang="en-US" dirty="0" err="1">
                <a:solidFill>
                  <a:srgbClr val="000000"/>
                </a:solidFill>
                <a:latin typeface="Consolas"/>
              </a:rPr>
              <a:t>s.length</a:t>
            </a:r>
            <a:r>
              <a:rPr lang="en-US" dirty="0" smtClean="0">
                <a:solidFill>
                  <a:srgbClr val="000000"/>
                </a:solidFill>
                <a:latin typeface="Consolas"/>
              </a:rPr>
              <a:t>(); </a:t>
            </a:r>
            <a:r>
              <a:rPr lang="en-US" dirty="0">
                <a:solidFill>
                  <a:srgbClr val="000000"/>
                </a:solidFill>
                <a:latin typeface="Consolas"/>
              </a:rPr>
              <a:t>j++) {</a:t>
            </a:r>
          </a:p>
          <a:p>
            <a:r>
              <a:rPr lang="en-US" dirty="0" smtClean="0">
                <a:solidFill>
                  <a:srgbClr val="7F0055"/>
                </a:solidFill>
                <a:latin typeface="Consolas"/>
              </a:rPr>
              <a:t>      char</a:t>
            </a:r>
            <a:r>
              <a:rPr lang="en-US" dirty="0" smtClean="0">
                <a:solidFill>
                  <a:srgbClr val="000000"/>
                </a:solidFill>
                <a:latin typeface="Consolas"/>
              </a:rPr>
              <a:t> </a:t>
            </a:r>
            <a:r>
              <a:rPr lang="en-US" dirty="0" err="1">
                <a:solidFill>
                  <a:srgbClr val="000000"/>
                </a:solidFill>
                <a:latin typeface="Consolas"/>
              </a:rPr>
              <a:t>cj</a:t>
            </a:r>
            <a:r>
              <a:rPr lang="en-US" dirty="0">
                <a:solidFill>
                  <a:srgbClr val="000000"/>
                </a:solidFill>
                <a:latin typeface="Consolas"/>
              </a:rPr>
              <a:t> = </a:t>
            </a:r>
            <a:r>
              <a:rPr lang="en-US" dirty="0" err="1">
                <a:solidFill>
                  <a:srgbClr val="000000"/>
                </a:solidFill>
                <a:latin typeface="Consolas"/>
              </a:rPr>
              <a:t>s.charAt</a:t>
            </a:r>
            <a:r>
              <a:rPr lang="en-US" dirty="0">
                <a:solidFill>
                  <a:srgbClr val="000000"/>
                </a:solidFill>
                <a:latin typeface="Consolas"/>
              </a:rPr>
              <a:t>(j);</a:t>
            </a:r>
          </a:p>
          <a:p>
            <a:r>
              <a:rPr lang="en-US" dirty="0" smtClean="0">
                <a:solidFill>
                  <a:srgbClr val="000000"/>
                </a:solidFill>
                <a:latin typeface="Consolas"/>
              </a:rPr>
              <a:t>      </a:t>
            </a:r>
            <a:r>
              <a:rPr lang="en-US" dirty="0" err="1" smtClean="0">
                <a:solidFill>
                  <a:srgbClr val="000000"/>
                </a:solidFill>
                <a:latin typeface="Consolas"/>
              </a:rPr>
              <a:t>letters.remove</a:t>
            </a:r>
            <a:r>
              <a:rPr lang="en-US" dirty="0" smtClean="0">
                <a:solidFill>
                  <a:srgbClr val="000000"/>
                </a:solidFill>
                <a:latin typeface="Consolas"/>
              </a:rPr>
              <a:t>(</a:t>
            </a:r>
            <a:r>
              <a:rPr lang="en-US" dirty="0" err="1" smtClean="0">
                <a:solidFill>
                  <a:srgbClr val="000000"/>
                </a:solidFill>
                <a:latin typeface="Consolas"/>
              </a:rPr>
              <a:t>cj</a:t>
            </a:r>
            <a:r>
              <a:rPr lang="en-US" dirty="0">
                <a:solidFill>
                  <a:srgbClr val="000000"/>
                </a:solidFill>
                <a:latin typeface="Consolas"/>
              </a:rPr>
              <a:t>);</a:t>
            </a:r>
          </a:p>
          <a:p>
            <a:r>
              <a:rPr lang="en-US" dirty="0" smtClean="0">
                <a:solidFill>
                  <a:srgbClr val="000000"/>
                </a:solidFill>
                <a:latin typeface="Consolas"/>
              </a:rPr>
              <a:t>    }</a:t>
            </a:r>
            <a:endParaRPr lang="en-US" dirty="0">
              <a:solidFill>
                <a:srgbClr val="000000"/>
              </a:solidFill>
              <a:latin typeface="Consolas"/>
            </a:endParaRPr>
          </a:p>
          <a:p>
            <a:r>
              <a:rPr lang="en-US" dirty="0" smtClean="0">
                <a:solidFill>
                  <a:srgbClr val="000000"/>
                </a:solidFill>
                <a:latin typeface="Consolas"/>
              </a:rPr>
              <a:t>  }</a:t>
            </a:r>
            <a:endParaRPr lang="en-US" dirty="0">
              <a:solidFill>
                <a:srgbClr val="000000"/>
              </a:solidFill>
              <a:latin typeface="Consolas"/>
            </a:endParaRPr>
          </a:p>
          <a:p>
            <a:r>
              <a:rPr lang="en-US" dirty="0" smtClean="0">
                <a:solidFill>
                  <a:srgbClr val="000000"/>
                </a:solidFill>
                <a:latin typeface="Consolas"/>
              </a:rPr>
              <a:t>  Set&lt;Character</a:t>
            </a:r>
            <a:r>
              <a:rPr lang="en-US" dirty="0">
                <a:solidFill>
                  <a:srgbClr val="000000"/>
                </a:solidFill>
                <a:latin typeface="Consolas"/>
              </a:rPr>
              <a:t>&gt; missing = </a:t>
            </a:r>
            <a:r>
              <a:rPr lang="en-US" dirty="0">
                <a:solidFill>
                  <a:srgbClr val="7F0055"/>
                </a:solidFill>
                <a:latin typeface="Consolas"/>
              </a:rPr>
              <a:t>new</a:t>
            </a:r>
            <a:r>
              <a:rPr lang="en-US" dirty="0">
                <a:solidFill>
                  <a:srgbClr val="000000"/>
                </a:solidFill>
                <a:latin typeface="Consolas"/>
              </a:rPr>
              <a:t> </a:t>
            </a:r>
            <a:r>
              <a:rPr lang="en-US" dirty="0" err="1">
                <a:solidFill>
                  <a:srgbClr val="000000"/>
                </a:solidFill>
                <a:latin typeface="Consolas"/>
              </a:rPr>
              <a:t>TreeSet</a:t>
            </a:r>
            <a:r>
              <a:rPr lang="en-US" dirty="0">
                <a:solidFill>
                  <a:srgbClr val="000000"/>
                </a:solidFill>
                <a:latin typeface="Consolas"/>
              </a:rPr>
              <a:t>&lt;Character&gt;(letters);</a:t>
            </a:r>
          </a:p>
          <a:p>
            <a:r>
              <a:rPr lang="en-US" dirty="0" smtClean="0">
                <a:solidFill>
                  <a:srgbClr val="7F0055"/>
                </a:solidFill>
                <a:latin typeface="Consolas"/>
              </a:rPr>
              <a:t>  return</a:t>
            </a:r>
            <a:r>
              <a:rPr lang="en-US" dirty="0" smtClean="0">
                <a:solidFill>
                  <a:srgbClr val="000000"/>
                </a:solidFill>
                <a:latin typeface="Consolas"/>
              </a:rPr>
              <a:t> </a:t>
            </a:r>
            <a:r>
              <a:rPr lang="en-US" dirty="0">
                <a:solidFill>
                  <a:srgbClr val="000000"/>
                </a:solidFill>
                <a:latin typeface="Consolas"/>
              </a:rPr>
              <a:t>missing;</a:t>
            </a:r>
          </a:p>
          <a:p>
            <a:r>
              <a:rPr lang="en-US" dirty="0">
                <a:solidFill>
                  <a:srgbClr val="000000"/>
                </a:solidFill>
                <a:latin typeface="Consolas"/>
              </a:rPr>
              <a:t>}</a:t>
            </a:r>
            <a:endParaRPr lang="en-US" dirty="0"/>
          </a:p>
        </p:txBody>
      </p:sp>
      <p:sp>
        <p:nvSpPr>
          <p:cNvPr id="4" name="Slide Number Placeholder 3"/>
          <p:cNvSpPr>
            <a:spLocks noGrp="1"/>
          </p:cNvSpPr>
          <p:nvPr>
            <p:ph type="sldNum" sz="quarter" idx="12"/>
          </p:nvPr>
        </p:nvSpPr>
        <p:spPr/>
        <p:txBody>
          <a:bodyPr/>
          <a:lstStyle/>
          <a:p>
            <a:pPr>
              <a:defRPr/>
            </a:pPr>
            <a:fld id="{10DCC137-0E5D-41F5-9DFD-11B888C76FFC}" type="slidenum">
              <a:rPr lang="en-US" smtClean="0"/>
              <a:pPr>
                <a:defRPr/>
              </a:pPr>
              <a:t>19</a:t>
            </a:fld>
            <a:endParaRPr lang="en-US"/>
          </a:p>
        </p:txBody>
      </p:sp>
    </p:spTree>
    <p:extLst>
      <p:ext uri="{BB962C8B-B14F-4D97-AF65-F5344CB8AC3E}">
        <p14:creationId xmlns:p14="http://schemas.microsoft.com/office/powerpoint/2010/main" val="492052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Compilation</a:t>
            </a:r>
            <a:endParaRPr lang="en-US" dirty="0"/>
          </a:p>
        </p:txBody>
      </p:sp>
      <p:sp>
        <p:nvSpPr>
          <p:cNvPr id="3" name="Content Placeholder 2"/>
          <p:cNvSpPr>
            <a:spLocks noGrp="1"/>
          </p:cNvSpPr>
          <p:nvPr>
            <p:ph sz="quarter" idx="1"/>
          </p:nvPr>
        </p:nvSpPr>
        <p:spPr/>
        <p:txBody>
          <a:bodyPr/>
          <a:lstStyle/>
          <a:p>
            <a:r>
              <a:rPr lang="en-US" dirty="0" smtClean="0"/>
              <a:t>the vast majority of submissions compiled</a:t>
            </a:r>
          </a:p>
          <a:p>
            <a:r>
              <a:rPr lang="en-US" dirty="0" smtClean="0"/>
              <a:t>most common reasons for failure to compile</a:t>
            </a:r>
          </a:p>
          <a:p>
            <a:pPr lvl="1"/>
            <a:r>
              <a:rPr lang="en-US" dirty="0" smtClean="0"/>
              <a:t>ran out of time</a:t>
            </a:r>
          </a:p>
          <a:p>
            <a:pPr lvl="1"/>
            <a:r>
              <a:rPr lang="en-US" dirty="0" smtClean="0"/>
              <a:t>forgot to ensure that a return statement was reached</a:t>
            </a:r>
          </a:p>
          <a:p>
            <a:pPr lvl="1"/>
            <a:r>
              <a:rPr lang="en-US" dirty="0" smtClean="0"/>
              <a:t>unable to throw an exception correctly</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2</a:t>
            </a:fld>
            <a:endParaRPr lang="en-US"/>
          </a:p>
        </p:txBody>
      </p:sp>
    </p:spTree>
    <p:extLst>
      <p:ext uri="{BB962C8B-B14F-4D97-AF65-F5344CB8AC3E}">
        <p14:creationId xmlns:p14="http://schemas.microsoft.com/office/powerpoint/2010/main" val="4027702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throw an exception</a:t>
            </a:r>
            <a:endParaRPr lang="en-US" dirty="0"/>
          </a:p>
        </p:txBody>
      </p:sp>
      <p:sp>
        <p:nvSpPr>
          <p:cNvPr id="3" name="Content Placeholder 2"/>
          <p:cNvSpPr>
            <a:spLocks noGrp="1"/>
          </p:cNvSpPr>
          <p:nvPr>
            <p:ph sz="quarter" idx="1"/>
          </p:nvPr>
        </p:nvSpPr>
        <p:spPr>
          <a:xfrm>
            <a:off x="457200" y="1219200"/>
            <a:ext cx="8229600" cy="1230481"/>
          </a:xfrm>
        </p:spPr>
        <p:txBody>
          <a:bodyPr/>
          <a:lstStyle/>
          <a:p>
            <a:r>
              <a:rPr lang="en-US" dirty="0" smtClean="0"/>
              <a:t>in Java, an exception is an object</a:t>
            </a:r>
          </a:p>
          <a:p>
            <a:pPr lvl="1"/>
            <a:r>
              <a:rPr lang="en-US" dirty="0" smtClean="0"/>
              <a:t>therefore, you have to create a new exception object</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3</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450" y="2725160"/>
            <a:ext cx="8291513" cy="243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8350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 statements</a:t>
            </a:r>
            <a:endParaRPr lang="en-US" dirty="0"/>
          </a:p>
        </p:txBody>
      </p:sp>
      <p:sp>
        <p:nvSpPr>
          <p:cNvPr id="3" name="Content Placeholder 2"/>
          <p:cNvSpPr>
            <a:spLocks noGrp="1"/>
          </p:cNvSpPr>
          <p:nvPr>
            <p:ph sz="quarter" idx="1"/>
          </p:nvPr>
        </p:nvSpPr>
        <p:spPr/>
        <p:txBody>
          <a:bodyPr/>
          <a:lstStyle/>
          <a:p>
            <a:r>
              <a:rPr lang="en-US" dirty="0" smtClean="0"/>
              <a:t>a method that returns a value must ensure that a value is always returned when the method completes</a:t>
            </a:r>
          </a:p>
          <a:p>
            <a:pPr lvl="1"/>
            <a:r>
              <a:rPr lang="en-US" dirty="0" smtClean="0"/>
              <a:t>the following won't compile</a:t>
            </a:r>
          </a:p>
          <a:p>
            <a:pPr lvl="1"/>
            <a:endParaRPr lang="en-US" dirty="0"/>
          </a:p>
          <a:p>
            <a:pPr marL="0" indent="0">
              <a:buNone/>
            </a:pPr>
            <a:r>
              <a:rPr lang="en-US" sz="1800" b="1" dirty="0" smtClean="0">
                <a:solidFill>
                  <a:srgbClr val="7F0055"/>
                </a:solidFill>
                <a:latin typeface="Consolas"/>
              </a:rPr>
              <a:t>  public</a:t>
            </a:r>
            <a:r>
              <a:rPr lang="en-US" sz="1800" b="1" dirty="0" smtClean="0">
                <a:solidFill>
                  <a:srgbClr val="000000"/>
                </a:solidFill>
                <a:latin typeface="Consolas"/>
              </a:rPr>
              <a:t> </a:t>
            </a:r>
            <a:r>
              <a:rPr lang="en-US" sz="1800" b="1" dirty="0">
                <a:solidFill>
                  <a:srgbClr val="7F0055"/>
                </a:solidFill>
                <a:latin typeface="Consolas"/>
              </a:rPr>
              <a:t>static</a:t>
            </a:r>
            <a:r>
              <a:rPr lang="en-US" sz="1800" b="1" dirty="0">
                <a:solidFill>
                  <a:srgbClr val="000000"/>
                </a:solidFill>
                <a:latin typeface="Consolas"/>
              </a:rPr>
              <a:t> </a:t>
            </a:r>
            <a:r>
              <a:rPr lang="en-US" sz="1800" b="1" dirty="0">
                <a:solidFill>
                  <a:srgbClr val="7F0055"/>
                </a:solidFill>
                <a:latin typeface="Consolas"/>
              </a:rPr>
              <a:t>char</a:t>
            </a:r>
            <a:r>
              <a:rPr lang="en-US" sz="1800" b="1" dirty="0">
                <a:solidFill>
                  <a:srgbClr val="000000"/>
                </a:solidFill>
                <a:latin typeface="Consolas"/>
              </a:rPr>
              <a:t> </a:t>
            </a:r>
            <a:r>
              <a:rPr lang="en-US" sz="1800" b="1" dirty="0" smtClean="0">
                <a:solidFill>
                  <a:srgbClr val="000000"/>
                </a:solidFill>
                <a:latin typeface="Consolas"/>
              </a:rPr>
              <a:t>second(String </a:t>
            </a:r>
            <a:r>
              <a:rPr lang="en-US" sz="1800" b="1" dirty="0">
                <a:solidFill>
                  <a:srgbClr val="000000"/>
                </a:solidFill>
                <a:latin typeface="Consolas"/>
              </a:rPr>
              <a:t>s) {</a:t>
            </a:r>
          </a:p>
          <a:p>
            <a:pPr marL="0" indent="0">
              <a:buNone/>
            </a:pPr>
            <a:r>
              <a:rPr lang="en-US" sz="1800" b="1" dirty="0">
                <a:solidFill>
                  <a:srgbClr val="000000"/>
                </a:solidFill>
                <a:latin typeface="Consolas"/>
              </a:rPr>
              <a:t>    </a:t>
            </a:r>
            <a:r>
              <a:rPr lang="en-US" sz="1800" b="1" dirty="0">
                <a:solidFill>
                  <a:srgbClr val="7F0055"/>
                </a:solidFill>
                <a:latin typeface="Consolas"/>
              </a:rPr>
              <a:t>if</a:t>
            </a:r>
            <a:r>
              <a:rPr lang="en-US" sz="1800" b="1" dirty="0">
                <a:solidFill>
                  <a:srgbClr val="000000"/>
                </a:solidFill>
                <a:latin typeface="Consolas"/>
              </a:rPr>
              <a:t> (</a:t>
            </a:r>
            <a:r>
              <a:rPr lang="en-US" sz="1800" b="1" dirty="0" err="1">
                <a:solidFill>
                  <a:srgbClr val="000000"/>
                </a:solidFill>
                <a:latin typeface="Consolas"/>
              </a:rPr>
              <a:t>s.length</a:t>
            </a:r>
            <a:r>
              <a:rPr lang="en-US" sz="1800" b="1" dirty="0">
                <a:solidFill>
                  <a:srgbClr val="000000"/>
                </a:solidFill>
                <a:latin typeface="Consolas"/>
              </a:rPr>
              <a:t>() &gt;= 2) {</a:t>
            </a:r>
          </a:p>
          <a:p>
            <a:pPr marL="0" indent="0">
              <a:buNone/>
            </a:pPr>
            <a:r>
              <a:rPr lang="en-US" sz="1800" b="1" dirty="0">
                <a:solidFill>
                  <a:srgbClr val="000000"/>
                </a:solidFill>
                <a:latin typeface="Consolas"/>
              </a:rPr>
              <a:t>      </a:t>
            </a:r>
            <a:r>
              <a:rPr lang="en-US" sz="1800" b="1" dirty="0">
                <a:solidFill>
                  <a:srgbClr val="7F0055"/>
                </a:solidFill>
                <a:latin typeface="Consolas"/>
              </a:rPr>
              <a:t>return</a:t>
            </a:r>
            <a:r>
              <a:rPr lang="en-US" sz="1800" b="1" dirty="0">
                <a:solidFill>
                  <a:srgbClr val="000000"/>
                </a:solidFill>
                <a:latin typeface="Consolas"/>
              </a:rPr>
              <a:t> </a:t>
            </a:r>
            <a:r>
              <a:rPr lang="en-US" sz="1800" b="1" dirty="0" err="1">
                <a:solidFill>
                  <a:srgbClr val="000000"/>
                </a:solidFill>
                <a:latin typeface="Consolas"/>
              </a:rPr>
              <a:t>s.charAt</a:t>
            </a:r>
            <a:r>
              <a:rPr lang="en-US" sz="1800" b="1" dirty="0">
                <a:solidFill>
                  <a:srgbClr val="000000"/>
                </a:solidFill>
                <a:latin typeface="Consolas"/>
              </a:rPr>
              <a:t>(1);</a:t>
            </a:r>
          </a:p>
          <a:p>
            <a:pPr marL="0" indent="0">
              <a:buNone/>
            </a:pPr>
            <a:r>
              <a:rPr lang="en-US" sz="1800" b="1" dirty="0">
                <a:solidFill>
                  <a:srgbClr val="000000"/>
                </a:solidFill>
                <a:latin typeface="Consolas"/>
              </a:rPr>
              <a:t>    </a:t>
            </a:r>
            <a:r>
              <a:rPr lang="en-US" sz="1800" b="1" dirty="0" smtClean="0">
                <a:solidFill>
                  <a:srgbClr val="000000"/>
                </a:solidFill>
                <a:latin typeface="Consolas"/>
              </a:rPr>
              <a:t>}</a:t>
            </a:r>
          </a:p>
          <a:p>
            <a:pPr marL="0" indent="0">
              <a:buNone/>
            </a:pPr>
            <a:r>
              <a:rPr lang="en-US" sz="1800" b="1" dirty="0">
                <a:solidFill>
                  <a:srgbClr val="000000"/>
                </a:solidFill>
                <a:latin typeface="Consolas"/>
              </a:rPr>
              <a:t> </a:t>
            </a:r>
            <a:r>
              <a:rPr lang="en-US" sz="1800" b="1" dirty="0" smtClean="0">
                <a:solidFill>
                  <a:srgbClr val="000000"/>
                </a:solidFill>
                <a:latin typeface="Consolas"/>
              </a:rPr>
              <a:t>   </a:t>
            </a:r>
            <a:r>
              <a:rPr lang="en-US" sz="1800" b="1" dirty="0">
                <a:solidFill>
                  <a:srgbClr val="3F7F5F"/>
                </a:solidFill>
                <a:latin typeface="Consolas"/>
              </a:rPr>
              <a:t>// forgot to throw exception </a:t>
            </a:r>
            <a:r>
              <a:rPr lang="en-US" sz="1800" b="1" dirty="0" smtClean="0">
                <a:solidFill>
                  <a:srgbClr val="3F7F5F"/>
                </a:solidFill>
                <a:latin typeface="Consolas"/>
              </a:rPr>
              <a:t>here;</a:t>
            </a:r>
          </a:p>
          <a:p>
            <a:pPr marL="0" indent="0">
              <a:buNone/>
            </a:pPr>
            <a:r>
              <a:rPr lang="en-US" sz="1800" b="1" dirty="0">
                <a:solidFill>
                  <a:srgbClr val="3F7F5F"/>
                </a:solidFill>
                <a:latin typeface="Consolas"/>
              </a:rPr>
              <a:t> </a:t>
            </a:r>
            <a:r>
              <a:rPr lang="en-US" sz="1800" b="1" dirty="0" smtClean="0">
                <a:solidFill>
                  <a:srgbClr val="3F7F5F"/>
                </a:solidFill>
                <a:latin typeface="Consolas"/>
              </a:rPr>
              <a:t>   // now you need a return statement</a:t>
            </a:r>
            <a:endParaRPr lang="en-US" sz="1800" b="1" dirty="0">
              <a:solidFill>
                <a:srgbClr val="000000"/>
              </a:solidFill>
              <a:latin typeface="Consolas"/>
            </a:endParaRPr>
          </a:p>
          <a:p>
            <a:pPr marL="0" indent="0">
              <a:buNone/>
            </a:pPr>
            <a:r>
              <a:rPr lang="en-US" sz="1800" b="1" dirty="0">
                <a:solidFill>
                  <a:srgbClr val="000000"/>
                </a:solidFill>
                <a:latin typeface="Consolas"/>
              </a:rPr>
              <a:t>  }</a:t>
            </a:r>
            <a:endParaRPr lang="en-US" sz="1800" b="1"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4</a:t>
            </a:fld>
            <a:endParaRPr lang="en-US"/>
          </a:p>
        </p:txBody>
      </p:sp>
    </p:spTree>
    <p:extLst>
      <p:ext uri="{BB962C8B-B14F-4D97-AF65-F5344CB8AC3E}">
        <p14:creationId xmlns:p14="http://schemas.microsoft.com/office/powerpoint/2010/main" val="2880189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Compilation against the tester</a:t>
            </a:r>
            <a:endParaRPr lang="en-US" dirty="0"/>
          </a:p>
        </p:txBody>
      </p:sp>
      <p:sp>
        <p:nvSpPr>
          <p:cNvPr id="3" name="Content Placeholder 2"/>
          <p:cNvSpPr>
            <a:spLocks noGrp="1"/>
          </p:cNvSpPr>
          <p:nvPr>
            <p:ph sz="quarter" idx="1"/>
          </p:nvPr>
        </p:nvSpPr>
        <p:spPr/>
        <p:txBody>
          <a:bodyPr/>
          <a:lstStyle/>
          <a:p>
            <a:r>
              <a:rPr lang="en-US" dirty="0" smtClean="0"/>
              <a:t>what happens if your class does not compile against the tester?</a:t>
            </a:r>
          </a:p>
          <a:p>
            <a:pPr lvl="1"/>
            <a:r>
              <a:rPr lang="en-US" dirty="0" smtClean="0"/>
              <a:t>your class does not provide the required API</a:t>
            </a:r>
          </a:p>
          <a:p>
            <a:pPr lvl="1"/>
            <a:r>
              <a:rPr lang="en-US" dirty="0" smtClean="0"/>
              <a:t>we can't test your code</a:t>
            </a:r>
          </a:p>
          <a:p>
            <a:pPr lvl="2"/>
            <a:r>
              <a:rPr lang="en-US" dirty="0" smtClean="0"/>
              <a:t>this includes all methods that might be correct</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5</a:t>
            </a:fld>
            <a:endParaRPr lang="en-US"/>
          </a:p>
        </p:txBody>
      </p:sp>
    </p:spTree>
    <p:extLst>
      <p:ext uri="{BB962C8B-B14F-4D97-AF65-F5344CB8AC3E}">
        <p14:creationId xmlns:p14="http://schemas.microsoft.com/office/powerpoint/2010/main" val="2253179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Compilation against the tester</a:t>
            </a:r>
            <a:endParaRPr lang="en-US" dirty="0"/>
          </a:p>
        </p:txBody>
      </p:sp>
      <p:sp>
        <p:nvSpPr>
          <p:cNvPr id="3" name="Content Placeholder 2"/>
          <p:cNvSpPr>
            <a:spLocks noGrp="1"/>
          </p:cNvSpPr>
          <p:nvPr>
            <p:ph sz="quarter" idx="1"/>
          </p:nvPr>
        </p:nvSpPr>
        <p:spPr/>
        <p:txBody>
          <a:bodyPr/>
          <a:lstStyle/>
          <a:p>
            <a:r>
              <a:rPr lang="en-US" dirty="0" smtClean="0"/>
              <a:t>how can your class compile, but fail to compile against the tester?</a:t>
            </a:r>
          </a:p>
          <a:p>
            <a:pPr lvl="1"/>
            <a:r>
              <a:rPr lang="en-US" dirty="0" smtClean="0"/>
              <a:t>your class is not providing the required API</a:t>
            </a:r>
          </a:p>
          <a:p>
            <a:pPr lvl="2"/>
            <a:r>
              <a:rPr lang="en-US" dirty="0" smtClean="0"/>
              <a:t>your class does not implement the correct interface </a:t>
            </a:r>
          </a:p>
          <a:p>
            <a:pPr lvl="2"/>
            <a:r>
              <a:rPr lang="en-US" dirty="0" smtClean="0"/>
              <a:t>you are missing a public field</a:t>
            </a:r>
          </a:p>
          <a:p>
            <a:pPr lvl="2"/>
            <a:r>
              <a:rPr lang="en-US" dirty="0" smtClean="0"/>
              <a:t>you have misspelled the name of a public field</a:t>
            </a:r>
          </a:p>
          <a:p>
            <a:pPr lvl="2"/>
            <a:r>
              <a:rPr lang="en-US" dirty="0" smtClean="0"/>
              <a:t>you have specified an incorrect type for a public field</a:t>
            </a:r>
          </a:p>
          <a:p>
            <a:pPr lvl="2"/>
            <a:r>
              <a:rPr lang="en-US" dirty="0" smtClean="0"/>
              <a:t>you are missing a public method</a:t>
            </a:r>
          </a:p>
          <a:p>
            <a:pPr lvl="2"/>
            <a:r>
              <a:rPr lang="en-US" dirty="0" smtClean="0"/>
              <a:t>you have misspelled the name of a public method</a:t>
            </a:r>
          </a:p>
          <a:p>
            <a:pPr lvl="2"/>
            <a:r>
              <a:rPr lang="en-US" dirty="0" smtClean="0"/>
              <a:t>you have the wrong parameter list in a public method</a:t>
            </a:r>
          </a:p>
          <a:p>
            <a:pPr lvl="2"/>
            <a:r>
              <a:rPr lang="en-US" dirty="0" smtClean="0"/>
              <a:t>you have specified an incorrect return type for a public method</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6</a:t>
            </a:fld>
            <a:endParaRPr lang="en-US"/>
          </a:p>
        </p:txBody>
      </p:sp>
    </p:spTree>
    <p:extLst>
      <p:ext uri="{BB962C8B-B14F-4D97-AF65-F5344CB8AC3E}">
        <p14:creationId xmlns:p14="http://schemas.microsoft.com/office/powerpoint/2010/main" val="3840520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Compilation against the tester</a:t>
            </a:r>
            <a:endParaRPr lang="en-US" dirty="0"/>
          </a:p>
        </p:txBody>
      </p:sp>
      <p:sp>
        <p:nvSpPr>
          <p:cNvPr id="3" name="Content Placeholder 2"/>
          <p:cNvSpPr>
            <a:spLocks noGrp="1"/>
          </p:cNvSpPr>
          <p:nvPr>
            <p:ph sz="quarter" idx="1"/>
          </p:nvPr>
        </p:nvSpPr>
        <p:spPr/>
        <p:txBody>
          <a:bodyPr/>
          <a:lstStyle/>
          <a:p>
            <a:r>
              <a:rPr lang="en-US" dirty="0" smtClean="0"/>
              <a:t>it is easy to ensure that your class will compile against the tester</a:t>
            </a:r>
          </a:p>
          <a:p>
            <a:pPr marL="731838" lvl="1" indent="-457200">
              <a:buFont typeface="+mj-lt"/>
              <a:buAutoNum type="arabicPeriod"/>
            </a:pPr>
            <a:r>
              <a:rPr lang="en-US" dirty="0" smtClean="0"/>
              <a:t>copy the class header from the API</a:t>
            </a:r>
          </a:p>
          <a:p>
            <a:pPr marL="731838" lvl="1" indent="-457200">
              <a:buFont typeface="+mj-lt"/>
              <a:buAutoNum type="arabicPeriod"/>
            </a:pPr>
            <a:r>
              <a:rPr lang="en-US" dirty="0" smtClean="0"/>
              <a:t>copy the public field declarations from the API</a:t>
            </a:r>
          </a:p>
          <a:p>
            <a:pPr marL="731838" lvl="1" indent="-457200">
              <a:buFont typeface="+mj-lt"/>
              <a:buAutoNum type="arabicPeriod"/>
            </a:pPr>
            <a:r>
              <a:rPr lang="en-US" dirty="0" smtClean="0"/>
              <a:t>copy the public method headers from the API</a:t>
            </a:r>
          </a:p>
          <a:p>
            <a:pPr marL="731838" lvl="1" indent="-457200">
              <a:buFont typeface="+mj-lt"/>
              <a:buAutoNum type="arabicPeriod"/>
            </a:pPr>
            <a:r>
              <a:rPr lang="en-US" dirty="0" smtClean="0"/>
              <a:t>add any legal return statement to every method that returns a value</a:t>
            </a:r>
          </a:p>
          <a:p>
            <a:pPr marL="731838" lvl="1" indent="-457200">
              <a:buFont typeface="+mj-lt"/>
              <a:buAutoNum type="arabicPeriod"/>
            </a:pPr>
            <a:r>
              <a:rPr lang="en-US" dirty="0" smtClean="0"/>
              <a:t>add the required import statements</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7</a:t>
            </a:fld>
            <a:endParaRPr lang="en-US"/>
          </a:p>
        </p:txBody>
      </p:sp>
    </p:spTree>
    <p:extLst>
      <p:ext uri="{BB962C8B-B14F-4D97-AF65-F5344CB8AC3E}">
        <p14:creationId xmlns:p14="http://schemas.microsoft.com/office/powerpoint/2010/main" val="459564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8</a:t>
            </a:fld>
            <a:endParaRPr lang="en-US"/>
          </a:p>
        </p:txBody>
      </p:sp>
      <p:sp>
        <p:nvSpPr>
          <p:cNvPr id="5" name="Content Placeholder 4"/>
          <p:cNvSpPr>
            <a:spLocks noGrp="1"/>
          </p:cNvSpPr>
          <p:nvPr>
            <p:ph sz="quarter" idx="1"/>
          </p:nvPr>
        </p:nvSpPr>
        <p:spPr/>
        <p:txBody>
          <a:bodyPr>
            <a:normAutofit fontScale="92500" lnSpcReduction="20000"/>
          </a:bodyPr>
          <a:lstStyle/>
          <a:p>
            <a:r>
              <a:rPr lang="en-US" dirty="0">
                <a:solidFill>
                  <a:srgbClr val="7F0055"/>
                </a:solidFill>
                <a:latin typeface="Consolas"/>
              </a:rPr>
              <a:t>import</a:t>
            </a:r>
            <a:r>
              <a:rPr lang="en-US" dirty="0">
                <a:solidFill>
                  <a:srgbClr val="000000"/>
                </a:solidFill>
                <a:latin typeface="Consolas"/>
              </a:rPr>
              <a:t> </a:t>
            </a:r>
            <a:r>
              <a:rPr lang="en-US" dirty="0" err="1">
                <a:solidFill>
                  <a:srgbClr val="000000"/>
                </a:solidFill>
                <a:latin typeface="Consolas"/>
              </a:rPr>
              <a:t>java.util.List</a:t>
            </a:r>
            <a:r>
              <a:rPr lang="en-US" dirty="0">
                <a:solidFill>
                  <a:srgbClr val="000000"/>
                </a:solidFill>
                <a:latin typeface="Consolas"/>
              </a:rPr>
              <a:t>;</a:t>
            </a:r>
          </a:p>
          <a:p>
            <a:r>
              <a:rPr lang="en-US" dirty="0">
                <a:solidFill>
                  <a:srgbClr val="7F0055"/>
                </a:solidFill>
                <a:latin typeface="Consolas"/>
              </a:rPr>
              <a:t>import</a:t>
            </a:r>
            <a:r>
              <a:rPr lang="en-US" dirty="0">
                <a:solidFill>
                  <a:srgbClr val="000000"/>
                </a:solidFill>
                <a:latin typeface="Consolas"/>
              </a:rPr>
              <a:t> </a:t>
            </a:r>
            <a:r>
              <a:rPr lang="en-US" dirty="0" err="1">
                <a:solidFill>
                  <a:srgbClr val="000000"/>
                </a:solidFill>
                <a:latin typeface="Consolas"/>
              </a:rPr>
              <a:t>java.util.Set</a:t>
            </a:r>
            <a:r>
              <a:rPr lang="en-US" dirty="0">
                <a:solidFill>
                  <a:srgbClr val="000000"/>
                </a:solidFill>
                <a:latin typeface="Consolas"/>
              </a:rPr>
              <a:t>;</a:t>
            </a:r>
          </a:p>
          <a:p>
            <a:endParaRPr lang="en-US" dirty="0">
              <a:latin typeface="Consolas"/>
            </a:endParaRPr>
          </a:p>
          <a:p>
            <a:r>
              <a:rPr lang="en-US" dirty="0">
                <a:solidFill>
                  <a:srgbClr val="7F0055"/>
                </a:solidFill>
                <a:latin typeface="Consolas"/>
              </a:rPr>
              <a:t>public</a:t>
            </a:r>
            <a:r>
              <a:rPr lang="en-US" dirty="0">
                <a:solidFill>
                  <a:srgbClr val="000000"/>
                </a:solidFill>
                <a:latin typeface="Consolas"/>
              </a:rPr>
              <a:t> </a:t>
            </a:r>
            <a:r>
              <a:rPr lang="en-US" dirty="0">
                <a:solidFill>
                  <a:srgbClr val="7F0055"/>
                </a:solidFill>
                <a:latin typeface="Consolas"/>
              </a:rPr>
              <a:t>class</a:t>
            </a:r>
            <a:r>
              <a:rPr lang="en-US" dirty="0">
                <a:solidFill>
                  <a:srgbClr val="000000"/>
                </a:solidFill>
                <a:latin typeface="Consolas"/>
              </a:rPr>
              <a:t> </a:t>
            </a:r>
            <a:r>
              <a:rPr lang="en-US" dirty="0" smtClean="0">
                <a:solidFill>
                  <a:srgbClr val="000000"/>
                </a:solidFill>
                <a:latin typeface="Consolas"/>
              </a:rPr>
              <a:t>Test2C {</a:t>
            </a:r>
            <a:endParaRPr lang="en-US" dirty="0">
              <a:latin typeface="Consolas"/>
            </a:endParaRPr>
          </a:p>
          <a:p>
            <a:r>
              <a:rPr lang="en-US" dirty="0" smtClean="0">
                <a:solidFill>
                  <a:srgbClr val="7F0055"/>
                </a:solidFill>
                <a:latin typeface="Consolas"/>
              </a:rPr>
              <a:t>  public</a:t>
            </a:r>
            <a:r>
              <a:rPr lang="en-US" dirty="0" smtClean="0">
                <a:solidFill>
                  <a:srgbClr val="000000"/>
                </a:solidFill>
                <a:latin typeface="Consolas"/>
              </a:rPr>
              <a:t> </a:t>
            </a:r>
            <a:r>
              <a:rPr lang="en-US" dirty="0">
                <a:solidFill>
                  <a:srgbClr val="7F0055"/>
                </a:solidFill>
                <a:latin typeface="Consolas"/>
              </a:rPr>
              <a:t>static</a:t>
            </a:r>
            <a:r>
              <a:rPr lang="en-US" dirty="0">
                <a:solidFill>
                  <a:srgbClr val="000000"/>
                </a:solidFill>
                <a:latin typeface="Consolas"/>
              </a:rPr>
              <a:t> </a:t>
            </a:r>
            <a:r>
              <a:rPr lang="en-US" dirty="0">
                <a:solidFill>
                  <a:srgbClr val="7F0055"/>
                </a:solidFill>
                <a:latin typeface="Consolas"/>
              </a:rPr>
              <a:t>char</a:t>
            </a:r>
            <a:r>
              <a:rPr lang="en-US" dirty="0">
                <a:solidFill>
                  <a:srgbClr val="000000"/>
                </a:solidFill>
                <a:latin typeface="Consolas"/>
              </a:rPr>
              <a:t> first(String s) {</a:t>
            </a:r>
          </a:p>
          <a:p>
            <a:r>
              <a:rPr lang="en-US" dirty="0" smtClean="0">
                <a:solidFill>
                  <a:srgbClr val="7F0055"/>
                </a:solidFill>
                <a:latin typeface="Consolas"/>
              </a:rPr>
              <a:t>    return</a:t>
            </a:r>
            <a:r>
              <a:rPr lang="en-US" dirty="0" smtClean="0">
                <a:solidFill>
                  <a:srgbClr val="000000"/>
                </a:solidFill>
                <a:latin typeface="Consolas"/>
              </a:rPr>
              <a:t> </a:t>
            </a:r>
            <a:r>
              <a:rPr lang="en-US" dirty="0">
                <a:solidFill>
                  <a:srgbClr val="2A00FF"/>
                </a:solidFill>
                <a:latin typeface="Consolas"/>
              </a:rPr>
              <a:t>'a'</a:t>
            </a:r>
            <a:r>
              <a:rPr lang="en-US" dirty="0">
                <a:solidFill>
                  <a:srgbClr val="000000"/>
                </a:solidFill>
                <a:latin typeface="Consolas"/>
              </a:rPr>
              <a:t>;</a:t>
            </a:r>
          </a:p>
          <a:p>
            <a:r>
              <a:rPr lang="en-US" dirty="0" smtClean="0">
                <a:solidFill>
                  <a:srgbClr val="000000"/>
                </a:solidFill>
                <a:latin typeface="Consolas"/>
              </a:rPr>
              <a:t>  }</a:t>
            </a:r>
            <a:endParaRPr lang="en-US" dirty="0">
              <a:solidFill>
                <a:srgbClr val="000000"/>
              </a:solidFill>
              <a:latin typeface="Consolas"/>
            </a:endParaRPr>
          </a:p>
          <a:p>
            <a:endParaRPr lang="en-US" dirty="0">
              <a:latin typeface="Consolas"/>
            </a:endParaRPr>
          </a:p>
          <a:p>
            <a:r>
              <a:rPr lang="en-US" dirty="0" smtClean="0">
                <a:solidFill>
                  <a:srgbClr val="7F0055"/>
                </a:solidFill>
                <a:latin typeface="Consolas"/>
              </a:rPr>
              <a:t>  public</a:t>
            </a:r>
            <a:r>
              <a:rPr lang="en-US" dirty="0" smtClean="0">
                <a:solidFill>
                  <a:srgbClr val="000000"/>
                </a:solidFill>
                <a:latin typeface="Consolas"/>
              </a:rPr>
              <a:t> </a:t>
            </a:r>
            <a:r>
              <a:rPr lang="en-US" dirty="0">
                <a:solidFill>
                  <a:srgbClr val="7F0055"/>
                </a:solidFill>
                <a:latin typeface="Consolas"/>
              </a:rPr>
              <a:t>static</a:t>
            </a:r>
            <a:r>
              <a:rPr lang="en-US" dirty="0">
                <a:solidFill>
                  <a:srgbClr val="000000"/>
                </a:solidFill>
                <a:latin typeface="Consolas"/>
              </a:rPr>
              <a:t> </a:t>
            </a:r>
            <a:r>
              <a:rPr lang="en-US" dirty="0">
                <a:solidFill>
                  <a:srgbClr val="7F0055"/>
                </a:solidFill>
                <a:latin typeface="Consolas"/>
              </a:rPr>
              <a:t>char</a:t>
            </a:r>
            <a:r>
              <a:rPr lang="en-US" dirty="0">
                <a:solidFill>
                  <a:srgbClr val="000000"/>
                </a:solidFill>
                <a:latin typeface="Consolas"/>
              </a:rPr>
              <a:t> second(String s) {</a:t>
            </a:r>
          </a:p>
          <a:p>
            <a:r>
              <a:rPr lang="en-US" dirty="0" smtClean="0">
                <a:solidFill>
                  <a:srgbClr val="7F0055"/>
                </a:solidFill>
                <a:latin typeface="Consolas"/>
              </a:rPr>
              <a:t>    return</a:t>
            </a:r>
            <a:r>
              <a:rPr lang="en-US" dirty="0" smtClean="0">
                <a:solidFill>
                  <a:srgbClr val="000000"/>
                </a:solidFill>
                <a:latin typeface="Consolas"/>
              </a:rPr>
              <a:t> </a:t>
            </a:r>
            <a:r>
              <a:rPr lang="en-US" dirty="0">
                <a:solidFill>
                  <a:srgbClr val="2A00FF"/>
                </a:solidFill>
                <a:latin typeface="Consolas"/>
              </a:rPr>
              <a:t>'a'</a:t>
            </a:r>
            <a:r>
              <a:rPr lang="en-US" dirty="0">
                <a:solidFill>
                  <a:srgbClr val="000000"/>
                </a:solidFill>
                <a:latin typeface="Consolas"/>
              </a:rPr>
              <a:t>;</a:t>
            </a:r>
          </a:p>
          <a:p>
            <a:r>
              <a:rPr lang="en-US" dirty="0" smtClean="0">
                <a:solidFill>
                  <a:srgbClr val="000000"/>
                </a:solidFill>
                <a:latin typeface="Consolas"/>
              </a:rPr>
              <a:t>  }</a:t>
            </a:r>
            <a:endParaRPr lang="en-US" dirty="0">
              <a:solidFill>
                <a:srgbClr val="000000"/>
              </a:solidFill>
              <a:latin typeface="Consolas"/>
            </a:endParaRPr>
          </a:p>
          <a:p>
            <a:endParaRPr lang="en-US" dirty="0">
              <a:latin typeface="Consolas"/>
            </a:endParaRPr>
          </a:p>
          <a:p>
            <a:r>
              <a:rPr lang="en-US" dirty="0" smtClean="0">
                <a:solidFill>
                  <a:srgbClr val="7F0055"/>
                </a:solidFill>
                <a:latin typeface="Consolas"/>
              </a:rPr>
              <a:t>  public</a:t>
            </a:r>
            <a:r>
              <a:rPr lang="en-US" dirty="0" smtClean="0">
                <a:solidFill>
                  <a:srgbClr val="000000"/>
                </a:solidFill>
                <a:latin typeface="Consolas"/>
              </a:rPr>
              <a:t> </a:t>
            </a:r>
            <a:r>
              <a:rPr lang="en-US" dirty="0">
                <a:solidFill>
                  <a:srgbClr val="7F0055"/>
                </a:solidFill>
                <a:latin typeface="Consolas"/>
              </a:rPr>
              <a:t>static</a:t>
            </a:r>
            <a:r>
              <a:rPr lang="en-US" dirty="0">
                <a:solidFill>
                  <a:srgbClr val="000000"/>
                </a:solidFill>
                <a:latin typeface="Consolas"/>
              </a:rPr>
              <a:t> String longest(Set&lt;String&gt; t) {</a:t>
            </a:r>
          </a:p>
          <a:p>
            <a:r>
              <a:rPr lang="en-US" dirty="0" smtClean="0">
                <a:solidFill>
                  <a:srgbClr val="7F0055"/>
                </a:solidFill>
                <a:latin typeface="Consolas"/>
              </a:rPr>
              <a:t>    return</a:t>
            </a:r>
            <a:r>
              <a:rPr lang="en-US" dirty="0" smtClean="0">
                <a:solidFill>
                  <a:srgbClr val="000000"/>
                </a:solidFill>
                <a:latin typeface="Consolas"/>
              </a:rPr>
              <a:t> </a:t>
            </a:r>
            <a:r>
              <a:rPr lang="en-US" dirty="0">
                <a:solidFill>
                  <a:srgbClr val="2A00FF"/>
                </a:solidFill>
                <a:latin typeface="Consolas"/>
              </a:rPr>
              <a:t>""</a:t>
            </a:r>
            <a:r>
              <a:rPr lang="en-US" dirty="0">
                <a:solidFill>
                  <a:srgbClr val="000000"/>
                </a:solidFill>
                <a:latin typeface="Consolas"/>
              </a:rPr>
              <a:t>;</a:t>
            </a:r>
          </a:p>
          <a:p>
            <a:r>
              <a:rPr lang="en-US" dirty="0" smtClean="0">
                <a:solidFill>
                  <a:srgbClr val="000000"/>
                </a:solidFill>
                <a:latin typeface="Consolas"/>
              </a:rPr>
              <a:t>  }</a:t>
            </a:r>
            <a:endParaRPr lang="en-US" dirty="0">
              <a:solidFill>
                <a:srgbClr val="000000"/>
              </a:solidFill>
              <a:latin typeface="Consolas"/>
            </a:endParaRPr>
          </a:p>
          <a:p>
            <a:endParaRPr lang="en-US" dirty="0">
              <a:latin typeface="Consolas"/>
            </a:endParaRPr>
          </a:p>
          <a:p>
            <a:r>
              <a:rPr lang="en-US" dirty="0" smtClean="0">
                <a:solidFill>
                  <a:srgbClr val="7F0055"/>
                </a:solidFill>
                <a:latin typeface="Consolas"/>
              </a:rPr>
              <a:t>  public</a:t>
            </a:r>
            <a:r>
              <a:rPr lang="en-US" dirty="0" smtClean="0">
                <a:solidFill>
                  <a:srgbClr val="000000"/>
                </a:solidFill>
                <a:latin typeface="Consolas"/>
              </a:rPr>
              <a:t> </a:t>
            </a:r>
            <a:r>
              <a:rPr lang="en-US" dirty="0">
                <a:solidFill>
                  <a:srgbClr val="7F0055"/>
                </a:solidFill>
                <a:latin typeface="Consolas"/>
              </a:rPr>
              <a:t>static</a:t>
            </a:r>
            <a:r>
              <a:rPr lang="en-US" dirty="0">
                <a:solidFill>
                  <a:srgbClr val="000000"/>
                </a:solidFill>
                <a:latin typeface="Consolas"/>
              </a:rPr>
              <a:t> String </a:t>
            </a:r>
            <a:r>
              <a:rPr lang="en-US" dirty="0" err="1">
                <a:solidFill>
                  <a:srgbClr val="000000"/>
                </a:solidFill>
                <a:latin typeface="Consolas"/>
              </a:rPr>
              <a:t>mostFrequent</a:t>
            </a:r>
            <a:r>
              <a:rPr lang="en-US" dirty="0">
                <a:solidFill>
                  <a:srgbClr val="000000"/>
                </a:solidFill>
                <a:latin typeface="Consolas"/>
              </a:rPr>
              <a:t>(List&lt;String&gt; t) {</a:t>
            </a:r>
          </a:p>
          <a:p>
            <a:r>
              <a:rPr lang="en-US" dirty="0">
                <a:solidFill>
                  <a:srgbClr val="000000"/>
                </a:solidFill>
                <a:latin typeface="Consolas"/>
              </a:rPr>
              <a:t>  </a:t>
            </a:r>
            <a:r>
              <a:rPr lang="en-US" dirty="0" smtClean="0">
                <a:solidFill>
                  <a:srgbClr val="000000"/>
                </a:solidFill>
                <a:latin typeface="Consolas"/>
              </a:rPr>
              <a:t>  </a:t>
            </a:r>
            <a:r>
              <a:rPr lang="en-US" dirty="0" smtClean="0">
                <a:solidFill>
                  <a:srgbClr val="7F0055"/>
                </a:solidFill>
                <a:latin typeface="Consolas"/>
              </a:rPr>
              <a:t>return</a:t>
            </a:r>
            <a:r>
              <a:rPr lang="en-US" dirty="0" smtClean="0">
                <a:solidFill>
                  <a:srgbClr val="000000"/>
                </a:solidFill>
                <a:latin typeface="Consolas"/>
              </a:rPr>
              <a:t> </a:t>
            </a:r>
            <a:r>
              <a:rPr lang="en-US" dirty="0">
                <a:solidFill>
                  <a:srgbClr val="2A00FF"/>
                </a:solidFill>
                <a:latin typeface="Consolas"/>
              </a:rPr>
              <a:t>""</a:t>
            </a:r>
            <a:r>
              <a:rPr lang="en-US" dirty="0">
                <a:solidFill>
                  <a:srgbClr val="000000"/>
                </a:solidFill>
                <a:latin typeface="Consolas"/>
              </a:rPr>
              <a:t>;</a:t>
            </a:r>
          </a:p>
          <a:p>
            <a:r>
              <a:rPr lang="en-US" dirty="0" smtClean="0">
                <a:solidFill>
                  <a:srgbClr val="000000"/>
                </a:solidFill>
                <a:latin typeface="Consolas"/>
              </a:rPr>
              <a:t>  }</a:t>
            </a:r>
            <a:endParaRPr lang="en-US" dirty="0">
              <a:latin typeface="Consolas"/>
            </a:endParaRPr>
          </a:p>
          <a:p>
            <a:r>
              <a:rPr lang="en-US" dirty="0">
                <a:solidFill>
                  <a:srgbClr val="000000"/>
                </a:solidFill>
                <a:latin typeface="Consolas"/>
              </a:rPr>
              <a:t>}</a:t>
            </a:r>
            <a:endParaRPr lang="en-US" dirty="0"/>
          </a:p>
        </p:txBody>
      </p:sp>
    </p:spTree>
    <p:extLst>
      <p:ext uri="{BB962C8B-B14F-4D97-AF65-F5344CB8AC3E}">
        <p14:creationId xmlns:p14="http://schemas.microsoft.com/office/powerpoint/2010/main" val="669404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Compilation against the tester</a:t>
            </a:r>
            <a:endParaRPr lang="en-US" dirty="0"/>
          </a:p>
        </p:txBody>
      </p:sp>
      <p:sp>
        <p:nvSpPr>
          <p:cNvPr id="3" name="Content Placeholder 2"/>
          <p:cNvSpPr>
            <a:spLocks noGrp="1"/>
          </p:cNvSpPr>
          <p:nvPr>
            <p:ph sz="quarter" idx="1"/>
          </p:nvPr>
        </p:nvSpPr>
        <p:spPr/>
        <p:txBody>
          <a:bodyPr/>
          <a:lstStyle/>
          <a:p>
            <a:r>
              <a:rPr lang="en-US" dirty="0" smtClean="0"/>
              <a:t>if you have trouble implementing a method, do not comment out the entire method</a:t>
            </a:r>
          </a:p>
          <a:p>
            <a:pPr lvl="1"/>
            <a:r>
              <a:rPr lang="en-US" dirty="0" smtClean="0"/>
              <a:t>this will prevent the tester from compiling</a:t>
            </a:r>
          </a:p>
          <a:p>
            <a:r>
              <a:rPr lang="en-US" dirty="0" smtClean="0"/>
              <a:t>instead, comment out the method body</a:t>
            </a:r>
          </a:p>
          <a:p>
            <a:pPr lvl="1"/>
            <a:r>
              <a:rPr lang="en-US" dirty="0" smtClean="0"/>
              <a:t>if the method returns a value, insert any valid return statement </a:t>
            </a:r>
            <a:endParaRPr lang="en-US" dirty="0"/>
          </a:p>
        </p:txBody>
      </p:sp>
      <p:sp>
        <p:nvSpPr>
          <p:cNvPr id="4" name="Slide Number Placeholder 3"/>
          <p:cNvSpPr>
            <a:spLocks noGrp="1"/>
          </p:cNvSpPr>
          <p:nvPr>
            <p:ph type="sldNum" sz="quarter" idx="12"/>
          </p:nvPr>
        </p:nvSpPr>
        <p:spPr/>
        <p:txBody>
          <a:bodyPr/>
          <a:lstStyle/>
          <a:p>
            <a:pPr>
              <a:defRPr/>
            </a:pPr>
            <a:fld id="{7C2B837B-CB7D-477A-82E8-4CFC717178BA}" type="slidenum">
              <a:rPr lang="en-US" smtClean="0"/>
              <a:pPr>
                <a:defRPr/>
              </a:pPr>
              <a:t>9</a:t>
            </a:fld>
            <a:endParaRPr lang="en-US"/>
          </a:p>
        </p:txBody>
      </p:sp>
    </p:spTree>
    <p:extLst>
      <p:ext uri="{BB962C8B-B14F-4D97-AF65-F5344CB8AC3E}">
        <p14:creationId xmlns:p14="http://schemas.microsoft.com/office/powerpoint/2010/main" val="16405546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1_Origi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Origin</Template>
  <TotalTime>7501</TotalTime>
  <Words>1251</Words>
  <Application>Microsoft Office PowerPoint</Application>
  <PresentationFormat>On-screen Show (4:3)</PresentationFormat>
  <Paragraphs>221</Paragraphs>
  <Slides>19</Slides>
  <Notes>0</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Origin</vt:lpstr>
      <vt:lpstr>1_Origin</vt:lpstr>
      <vt:lpstr>Test 1 Review</vt:lpstr>
      <vt:lpstr>Compilation</vt:lpstr>
      <vt:lpstr>How to throw an exception</vt:lpstr>
      <vt:lpstr>Return statements</vt:lpstr>
      <vt:lpstr>Compilation against the tester</vt:lpstr>
      <vt:lpstr>Compilation against the tester</vt:lpstr>
      <vt:lpstr>Compilation against the tester</vt:lpstr>
      <vt:lpstr>PowerPoint Presentation</vt:lpstr>
      <vt:lpstr>Compilation against the tester</vt:lpstr>
      <vt:lpstr>PowerPoint Presentation</vt:lpstr>
      <vt:lpstr>Test2C</vt:lpstr>
      <vt:lpstr>Test2D</vt:lpstr>
      <vt:lpstr>Test2G</vt:lpstr>
      <vt:lpstr>Test2H</vt:lpstr>
      <vt:lpstr>Solution strategies</vt:lpstr>
      <vt:lpstr>Test2C</vt:lpstr>
      <vt:lpstr>Test2D</vt:lpstr>
      <vt:lpstr>Test2G</vt:lpstr>
      <vt:lpstr>Test2H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Utilities</dc:title>
  <dc:creator>mab</dc:creator>
  <cp:lastModifiedBy>burton</cp:lastModifiedBy>
  <cp:revision>652</cp:revision>
  <dcterms:created xsi:type="dcterms:W3CDTF">2006-08-16T00:00:00Z</dcterms:created>
  <dcterms:modified xsi:type="dcterms:W3CDTF">2015-02-09T04:13:55Z</dcterms:modified>
</cp:coreProperties>
</file>