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9"/>
  </p:notesMasterIdLst>
  <p:sldIdLst>
    <p:sldId id="462" r:id="rId2"/>
    <p:sldId id="477" r:id="rId3"/>
    <p:sldId id="431" r:id="rId4"/>
    <p:sldId id="459" r:id="rId5"/>
    <p:sldId id="464" r:id="rId6"/>
    <p:sldId id="432" r:id="rId7"/>
    <p:sldId id="433" r:id="rId8"/>
    <p:sldId id="435" r:id="rId9"/>
    <p:sldId id="438" r:id="rId10"/>
    <p:sldId id="437" r:id="rId11"/>
    <p:sldId id="436" r:id="rId12"/>
    <p:sldId id="439" r:id="rId13"/>
    <p:sldId id="440" r:id="rId14"/>
    <p:sldId id="441" r:id="rId15"/>
    <p:sldId id="442" r:id="rId16"/>
    <p:sldId id="461" r:id="rId17"/>
    <p:sldId id="460" r:id="rId18"/>
    <p:sldId id="475" r:id="rId19"/>
    <p:sldId id="476" r:id="rId20"/>
    <p:sldId id="443" r:id="rId21"/>
    <p:sldId id="444" r:id="rId22"/>
    <p:sldId id="454" r:id="rId23"/>
    <p:sldId id="455" r:id="rId24"/>
    <p:sldId id="453" r:id="rId25"/>
    <p:sldId id="449" r:id="rId26"/>
    <p:sldId id="465" r:id="rId27"/>
    <p:sldId id="447" r:id="rId28"/>
    <p:sldId id="458" r:id="rId29"/>
    <p:sldId id="466" r:id="rId30"/>
    <p:sldId id="467" r:id="rId31"/>
    <p:sldId id="468" r:id="rId32"/>
    <p:sldId id="478" r:id="rId33"/>
    <p:sldId id="469" r:id="rId34"/>
    <p:sldId id="470" r:id="rId35"/>
    <p:sldId id="471" r:id="rId36"/>
    <p:sldId id="472" r:id="rId37"/>
    <p:sldId id="479" r:id="rId38"/>
    <p:sldId id="480" r:id="rId39"/>
    <p:sldId id="484" r:id="rId40"/>
    <p:sldId id="485" r:id="rId41"/>
    <p:sldId id="473" r:id="rId42"/>
    <p:sldId id="474" r:id="rId43"/>
    <p:sldId id="481" r:id="rId44"/>
    <p:sldId id="482" r:id="rId45"/>
    <p:sldId id="483" r:id="rId46"/>
    <p:sldId id="486" r:id="rId47"/>
    <p:sldId id="487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32" d="100"/>
          <a:sy n="132" d="100"/>
        </p:scale>
        <p:origin x="-456" y="-78"/>
      </p:cViewPr>
      <p:guideLst>
        <p:guide orient="horz" pos="2160"/>
        <p:guide orient="horz" pos="1761"/>
        <p:guide orient="horz" pos="3031"/>
        <p:guide pos="2880"/>
        <p:guide pos="4622"/>
        <p:guide pos="12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A9AECA-2EBE-48DE-98AD-935EE300088C}" type="datetimeFigureOut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D3B7C4-7496-4553-B3FD-86458FAD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22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6C3E354-23F2-433E-848F-15D5FBCD7F83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319A3-0371-469C-81FF-0D1FBF31F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FB36F-4261-42B0-97B4-C9926935133F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47FA9-625F-48C3-924E-FB0DD0CCF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6C7A5-0DCD-46D7-AE36-0456EBF3F709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441CB-277E-4B68-9441-252EFCF15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7F2D8-CC80-4DA7-87EB-DD0C5741754E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CD4F9-B001-4A24-BF09-712388865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ABC98-B4DA-4D0A-8778-92A51C3AD650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837B-CB7D-477A-82E8-4CFC71717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2E980-EC47-4D0C-84F1-49A2EAE12DF9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CC137-0E5D-41F5-9DFD-11B888C76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631E0-72C0-408E-B21C-01EE3863FCAE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4CD63-9C39-4B3F-8515-1E95CC440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F94C3-C4E9-4A58-BC01-EFCC09DBFE20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D549F-EC62-4E6E-9AD6-14545DE2D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7E3C-8C5D-463B-B5AA-850C488F4306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DE343-8ECE-47AA-BB49-2D56A5172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6C421-4C76-4438-AE12-1BF82526E831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C2BC5-BCBE-4B38-A5E5-5B44A268D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8C7E-2DD4-4645-846E-2D540A063E64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4BF8-FB61-4592-A108-902016ECD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9F75A-439F-4883-B958-B64A935274A6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D7EB9-9887-44A0-95E6-F54B638EF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204478-B823-4835-BF46-4C8CCB000847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093CB5-62FF-4540-93E7-668930C8B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54" r:id="rId2"/>
    <p:sldLayoutId id="2147484055" r:id="rId3"/>
    <p:sldLayoutId id="2147484060" r:id="rId4"/>
    <p:sldLayoutId id="2147484056" r:id="rId5"/>
    <p:sldLayoutId id="2147484057" r:id="rId6"/>
    <p:sldLayoutId id="2147484061" r:id="rId7"/>
    <p:sldLayoutId id="2147484062" r:id="rId8"/>
    <p:sldLayoutId id="2147484063" r:id="rId9"/>
    <p:sldLayoutId id="2147484064" r:id="rId10"/>
    <p:sldLayoutId id="2147484058" r:id="rId11"/>
    <p:sldLayoutId id="21474840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it.com/articles/article.aspx?p=31551&amp;seqNum=2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Composition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6FBAC-448F-4B16-97CF-35FC5334D58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4339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14325" y="342900"/>
            <a:ext cx="8515350" cy="58134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/**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* Creates a time period by copying another time period.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* @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other the time period to copy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*/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Period( Period other )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this.start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other.start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this.end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other.end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What does the following program print?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CA" sz="800" dirty="0" smtClean="0"/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 start = new Date();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 end = new Date(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start.getTime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 + 10000 );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Period p1 = new Period( start, end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Period p2 = new Period( p1 );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p1.getStart() == p2.getStart()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p1.getEnd() == p2.getEnd() );</a:t>
            </a:r>
          </a:p>
          <a:p>
            <a:pPr marL="514350" indent="-514350">
              <a:buFont typeface="Wingdings 3" pitchFamily="18" charset="2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 startAt="2"/>
              <a:defRPr/>
            </a:pPr>
            <a:r>
              <a:rPr lang="en-CA" dirty="0" smtClean="0"/>
              <a:t>Fix the copy constructor.</a:t>
            </a:r>
          </a:p>
          <a:p>
            <a:pPr marL="514350" indent="-514350">
              <a:buFont typeface="+mj-lt"/>
              <a:buAutoNum type="arabicPeriod" startAt="2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37380-B6CA-4085-9576-76909CCD37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4984750"/>
            <a:ext cx="7700963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sz="2000" dirty="0">
                <a:solidFill>
                  <a:srgbClr val="0070C0"/>
                </a:solidFill>
                <a:latin typeface="+mn-lt"/>
              </a:rPr>
              <a:t> does not provide a copy constructor. To copy a </a:t>
            </a: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sz="2000" dirty="0">
                <a:solidFill>
                  <a:srgbClr val="0070C0"/>
                </a:solidFill>
                <a:latin typeface="+mn-lt"/>
              </a:rPr>
              <a:t> object </a:t>
            </a: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CA" sz="2000" dirty="0">
                <a:solidFill>
                  <a:srgbClr val="0070C0"/>
                </a:solidFill>
                <a:latin typeface="+mn-lt"/>
              </a:rPr>
              <a:t>:</a:t>
            </a:r>
          </a:p>
          <a:p>
            <a:pPr>
              <a:defRPr/>
            </a:pP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Date d = new Date();</a:t>
            </a:r>
          </a:p>
          <a:p>
            <a:pPr>
              <a:defRPr/>
            </a:pP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Date </a:t>
            </a:r>
            <a:r>
              <a:rPr lang="en-CA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dCopy</a:t>
            </a: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Date( </a:t>
            </a:r>
            <a:r>
              <a:rPr lang="en-CA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d.getTime</a:t>
            </a: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);</a:t>
            </a:r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D1980-2991-46BB-96D8-6A77CB8078F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6387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14325" y="342900"/>
            <a:ext cx="8515350" cy="58134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/**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Sets the start time of the period.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the new starting time of the period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@return true if the new starting time is earlier than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        the current end time; false otherwise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*/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(Date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ok = false;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if (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newStart.compareTo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this.end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 &lt; 0 )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  ok = true;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return ok;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Add 1 more line of client code to the following that shows how the client can break the class invariant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CA" sz="800" dirty="0" smtClean="0"/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 start = new Date();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 end = new Date(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start.getTime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 + 10000 );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Period p = new Period( start, end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p.setStart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start );</a:t>
            </a:r>
          </a:p>
          <a:p>
            <a:pPr marL="514350" indent="-514350">
              <a:buFont typeface="Wingdings 3" pitchFamily="18" charset="2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 startAt="2"/>
              <a:defRPr/>
            </a:pPr>
            <a:r>
              <a:rPr lang="en-CA" dirty="0" smtClean="0"/>
              <a:t>Fix the </a:t>
            </a:r>
            <a:r>
              <a:rPr lang="en-CA" dirty="0" err="1" smtClean="0"/>
              <a:t>accessors</a:t>
            </a:r>
            <a:r>
              <a:rPr lang="en-CA" dirty="0" smtClean="0"/>
              <a:t> and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setStart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 startAt="2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C7B6C-1183-4B7E-8927-E1309DC3D27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a privacy leak occurs when a class exposes a reference to a non-public field (that is not a primitive or immutable)</a:t>
            </a:r>
          </a:p>
          <a:p>
            <a:pPr lvl="1">
              <a:defRPr/>
            </a:pPr>
            <a:r>
              <a:rPr lang="en-US" dirty="0" smtClean="0"/>
              <a:t>given a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that is a composition of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/>
              <a:t>	these are all examples of privacy leaks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B549A-5F63-4D62-B3E8-CF5E11CCA9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257300" y="2571750"/>
            <a:ext cx="2390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class X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private Y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// …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1314450" y="4238625"/>
            <a:ext cx="2252663" cy="922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X(Y y)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this.y =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4740275" y="4229100"/>
            <a:ext cx="2803525" cy="9239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X(X other)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this.y = other.y;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40" name="TextBox 7"/>
          <p:cNvSpPr txBox="1">
            <a:spLocks noChangeArrowheads="1"/>
          </p:cNvSpPr>
          <p:nvPr/>
        </p:nvSpPr>
        <p:spPr bwMode="auto">
          <a:xfrm>
            <a:off x="1300163" y="5381625"/>
            <a:ext cx="2528887" cy="922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Y getY()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return this.y;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41" name="TextBox 8"/>
          <p:cNvSpPr txBox="1">
            <a:spLocks noChangeArrowheads="1"/>
          </p:cNvSpPr>
          <p:nvPr/>
        </p:nvSpPr>
        <p:spPr bwMode="auto">
          <a:xfrm>
            <a:off x="4743450" y="5381625"/>
            <a:ext cx="3355975" cy="922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void setY(Y y)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this.y =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the object state can become inconsistent</a:t>
            </a:r>
          </a:p>
          <a:p>
            <a:pPr lvl="2">
              <a:defRPr/>
            </a:pPr>
            <a:r>
              <a:rPr lang="en-US" dirty="0" smtClean="0"/>
              <a:t>example: if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r>
              <a:rPr lang="en-US" dirty="0" smtClean="0"/>
              <a:t> exposes a reference to its expiry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dirty="0" smtClean="0"/>
              <a:t> then a client could set the expiry date to before the issue date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it becomes impossible to guarantee class invariants</a:t>
            </a:r>
          </a:p>
          <a:p>
            <a:pPr lvl="2">
              <a:defRPr/>
            </a:pPr>
            <a:r>
              <a:rPr lang="en-US" dirty="0" smtClean="0"/>
              <a:t>example: if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Period</a:t>
            </a:r>
            <a:r>
              <a:rPr lang="en-US" dirty="0" smtClean="0"/>
              <a:t> exposes a reference to one of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dirty="0" smtClean="0"/>
              <a:t> objects then the end of the period could be set to before the start of the period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composition becomes broken because the object no longer owns its attribute</a:t>
            </a:r>
          </a:p>
          <a:p>
            <a:pPr lvl="2">
              <a:defRPr/>
            </a:pPr>
            <a:r>
              <a:rPr lang="en-US" dirty="0" smtClean="0"/>
              <a:t>when an object “dies” its parts may not die with it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for Immutability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recipe for immutability in Java is described by Joshua Bloch in the book </a:t>
            </a:r>
            <a:r>
              <a:rPr lang="en-US" i="1" dirty="0" smtClean="0"/>
              <a:t>Effective Java</a:t>
            </a:r>
            <a:r>
              <a:rPr lang="en-US" dirty="0" smtClean="0"/>
              <a:t>*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Do not provide any methods that can alter the state of the object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FF0000"/>
                </a:solidFill>
              </a:rPr>
              <a:t>Prevent the class from being extended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0070C0"/>
                </a:solidFill>
              </a:rPr>
              <a:t>Prevent clients from obtaining a reference to any mutable fields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0624" y="6400800"/>
            <a:ext cx="6738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*highly recommended reading if you plan on becoming a Java programmer</a:t>
            </a:r>
            <a:endParaRPr lang="en-US" sz="16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3429000"/>
            <a:ext cx="192257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about inheritance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3200" y="5334000"/>
            <a:ext cx="192257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about composition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1062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Immutability and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why is Item 5 of the Recipe for Immutability needed?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7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class invariant</a:t>
            </a:r>
          </a:p>
          <a:p>
            <a:pPr lvl="1">
              <a:defRPr/>
            </a:pPr>
            <a:r>
              <a:rPr lang="en-CA" dirty="0"/>
              <a:t>some property of the state of the object that is established by a constructor and maintained between calls to public </a:t>
            </a:r>
            <a:r>
              <a:rPr lang="en-CA" dirty="0" smtClean="0"/>
              <a:t>methods</a:t>
            </a:r>
          </a:p>
          <a:p>
            <a:pPr lvl="1">
              <a:defRPr/>
            </a:pPr>
            <a:r>
              <a:rPr lang="en-CA" dirty="0" smtClean="0"/>
              <a:t>in other words:</a:t>
            </a:r>
          </a:p>
          <a:p>
            <a:pPr lvl="2">
              <a:defRPr/>
            </a:pPr>
            <a:r>
              <a:rPr lang="en-US" dirty="0" smtClean="0"/>
              <a:t>the constructor ensures that the class invariant holds when the constructor is finished running</a:t>
            </a:r>
          </a:p>
          <a:p>
            <a:pPr lvl="3">
              <a:defRPr/>
            </a:pPr>
            <a:r>
              <a:rPr lang="en-US" dirty="0"/>
              <a:t>the invariant does not necessarily hold while </a:t>
            </a:r>
            <a:r>
              <a:rPr lang="en-US" dirty="0" smtClean="0"/>
              <a:t>the constructor </a:t>
            </a:r>
            <a:r>
              <a:rPr lang="en-US" dirty="0"/>
              <a:t>is </a:t>
            </a:r>
            <a:r>
              <a:rPr lang="en-US" dirty="0" smtClean="0"/>
              <a:t>running</a:t>
            </a:r>
          </a:p>
          <a:p>
            <a:pPr lvl="2">
              <a:defRPr/>
            </a:pPr>
            <a:r>
              <a:rPr lang="en-US" dirty="0" smtClean="0"/>
              <a:t>every public method ensures that the class invariant holds when the method is finished running</a:t>
            </a:r>
          </a:p>
          <a:p>
            <a:pPr lvl="3">
              <a:defRPr/>
            </a:pPr>
            <a:r>
              <a:rPr lang="en-US" dirty="0" smtClean="0"/>
              <a:t>the invariant does not necessarily hold while the method is running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3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Collections as Attributes </a:t>
            </a:r>
            <a:endParaRPr lang="en-US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Still Aggregation and Composition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31299-C8ED-448E-9A8B-D2C732B50F1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Motivation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often you will want to implement a class that has-a collection as an attribute</a:t>
            </a:r>
          </a:p>
          <a:p>
            <a:pPr lvl="1">
              <a:defRPr/>
            </a:pPr>
            <a:r>
              <a:rPr lang="en-CA" dirty="0" smtClean="0"/>
              <a:t>a university has-a collection of faculties and each faculty has-a collection of schools and departments</a:t>
            </a:r>
          </a:p>
          <a:p>
            <a:pPr lvl="1">
              <a:defRPr/>
            </a:pPr>
            <a:r>
              <a:rPr lang="en-CA" dirty="0" smtClean="0"/>
              <a:t>a molecule has-a collection of atoms</a:t>
            </a:r>
          </a:p>
          <a:p>
            <a:pPr lvl="1">
              <a:defRPr/>
            </a:pPr>
            <a:r>
              <a:rPr lang="en-CA" dirty="0" smtClean="0"/>
              <a:t>a person has-a collection of acquaintances</a:t>
            </a:r>
          </a:p>
          <a:p>
            <a:pPr lvl="1">
              <a:defRPr/>
            </a:pPr>
            <a:r>
              <a:rPr lang="en-CA" dirty="0" smtClean="0"/>
              <a:t>from the notes, a student has-a collection of GPAs and has-a collection of courses</a:t>
            </a:r>
          </a:p>
          <a:p>
            <a:pPr lvl="1">
              <a:defRPr/>
            </a:pPr>
            <a:r>
              <a:rPr lang="en-CA" dirty="0" smtClean="0"/>
              <a:t>a polygonal model has-a collection of triangles*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ACA265-7A43-4A8D-B01D-FA7AF357665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28950" y="5829300"/>
            <a:ext cx="56800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*polygons, actually, but triangles are easier to work with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Does a Collection Hold?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collection holds references to instances</a:t>
            </a:r>
          </a:p>
          <a:p>
            <a:pPr lvl="1">
              <a:defRPr/>
            </a:pPr>
            <a:r>
              <a:rPr lang="en-CA" dirty="0" smtClean="0"/>
              <a:t>it does not hold the instances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DC31A4-4864-4926-846E-0BDA71B4249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514350" y="2413000"/>
            <a:ext cx="4321175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ArrayList&lt;Date&gt; dates = 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      new ArrayList&lt;Date&gt;();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 d1 = new Date();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 d2 = new Date()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 d3 = new Date();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dates.add(d1);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dates.add(d2);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dates.add(d3);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143500" y="1885950"/>
          <a:ext cx="3657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514600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client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invocation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dates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92932" cy="4937125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Calibri" pitchFamily="34" charset="0"/>
              <a:buAutoNum type="arabicPeriod"/>
            </a:pPr>
            <a:r>
              <a:rPr lang="en-CA" dirty="0" smtClean="0"/>
              <a:t>What does the following print?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r>
              <a:rPr lang="en-CA" dirty="0" smtClean="0"/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&lt;Point&gt;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pts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&lt;Point&gt;();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Point p = new Point(0., 0., 0.);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pts.add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.setX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( 10.0 );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pts.get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(0));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endParaRPr lang="en-CA" dirty="0" smtClean="0"/>
          </a:p>
          <a:p>
            <a:pPr marL="514350" indent="-514350">
              <a:buClr>
                <a:schemeClr val="tx1"/>
              </a:buClr>
              <a:buFont typeface="Calibri" pitchFamily="34" charset="0"/>
              <a:buAutoNum type="arabicPeriod" startAt="2"/>
            </a:pPr>
            <a:r>
              <a:rPr lang="en-CA" dirty="0" smtClean="0"/>
              <a:t>Is an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&lt;X&gt;</a:t>
            </a:r>
            <a:r>
              <a:rPr lang="en-CA" dirty="0" smtClean="0"/>
              <a:t> an aggregation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or a composition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568E4-9A13-4BC7-9E9A-DDE88E5B7D2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Student Class (from notes)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Student has-a string id</a:t>
            </a:r>
          </a:p>
          <a:p>
            <a:pPr>
              <a:defRPr/>
            </a:pPr>
            <a:r>
              <a:rPr lang="en-CA" dirty="0" smtClean="0"/>
              <a:t>a Student has-a collection of yearly GPAs</a:t>
            </a:r>
          </a:p>
          <a:p>
            <a:pPr>
              <a:defRPr/>
            </a:pPr>
            <a:r>
              <a:rPr lang="en-CA" dirty="0" smtClean="0"/>
              <a:t>a Student has-a collection of 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69D73-DD20-4096-B9B2-7E4F78D21E0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3941763" y="3600450"/>
            <a:ext cx="12604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Student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6618288" y="3600450"/>
            <a:ext cx="1897062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Set&lt;Course&gt;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1" name="TextBox 6"/>
          <p:cNvSpPr txBox="1">
            <a:spLocks noChangeArrowheads="1"/>
          </p:cNvSpPr>
          <p:nvPr/>
        </p:nvSpPr>
        <p:spPr bwMode="auto">
          <a:xfrm>
            <a:off x="628650" y="3600450"/>
            <a:ext cx="203200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List&lt;Double&gt;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524250" y="365760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iamond 8"/>
          <p:cNvSpPr/>
          <p:nvPr/>
        </p:nvSpPr>
        <p:spPr>
          <a:xfrm>
            <a:off x="5210175" y="365760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Arrow Connector 9"/>
          <p:cNvCxnSpPr>
            <a:stCxn id="8" idx="1"/>
            <a:endCxn id="26631" idx="3"/>
          </p:cNvCxnSpPr>
          <p:nvPr/>
        </p:nvCxnSpPr>
        <p:spPr>
          <a:xfrm rot="10800000">
            <a:off x="2660650" y="3800475"/>
            <a:ext cx="86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3"/>
            <a:endCxn id="26630" idx="1"/>
          </p:cNvCxnSpPr>
          <p:nvPr/>
        </p:nvCxnSpPr>
        <p:spPr>
          <a:xfrm>
            <a:off x="5610225" y="3800475"/>
            <a:ext cx="10080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6" name="TextBox 11"/>
          <p:cNvSpPr txBox="1">
            <a:spLocks noChangeArrowheads="1"/>
          </p:cNvSpPr>
          <p:nvPr/>
        </p:nvSpPr>
        <p:spPr bwMode="auto">
          <a:xfrm>
            <a:off x="2633663" y="3228975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7" name="TextBox 12"/>
          <p:cNvSpPr txBox="1">
            <a:spLocks noChangeArrowheads="1"/>
          </p:cNvSpPr>
          <p:nvPr/>
        </p:nvSpPr>
        <p:spPr bwMode="auto">
          <a:xfrm>
            <a:off x="6229350" y="3228975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8" name="TextBox 13"/>
          <p:cNvSpPr txBox="1">
            <a:spLocks noChangeArrowheads="1"/>
          </p:cNvSpPr>
          <p:nvPr/>
        </p:nvSpPr>
        <p:spPr bwMode="auto">
          <a:xfrm>
            <a:off x="1101725" y="4972050"/>
            <a:ext cx="11080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Double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9" name="TextBox 14"/>
          <p:cNvSpPr txBox="1">
            <a:spLocks noChangeArrowheads="1"/>
          </p:cNvSpPr>
          <p:nvPr/>
        </p:nvSpPr>
        <p:spPr bwMode="auto">
          <a:xfrm>
            <a:off x="7011988" y="4972050"/>
            <a:ext cx="11080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Course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40" name="TextBox 15"/>
          <p:cNvSpPr txBox="1">
            <a:spLocks noChangeArrowheads="1"/>
          </p:cNvSpPr>
          <p:nvPr/>
        </p:nvSpPr>
        <p:spPr bwMode="auto">
          <a:xfrm>
            <a:off x="4017963" y="4972050"/>
            <a:ext cx="11080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String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7" name="Straight Arrow Connector 16"/>
          <p:cNvCxnSpPr>
            <a:stCxn id="20" idx="3"/>
            <a:endCxn id="26640" idx="0"/>
          </p:cNvCxnSpPr>
          <p:nvPr/>
        </p:nvCxnSpPr>
        <p:spPr>
          <a:xfrm rot="5400000">
            <a:off x="4286251" y="4686300"/>
            <a:ext cx="571500" cy="31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iamond 19"/>
          <p:cNvSpPr/>
          <p:nvPr/>
        </p:nvSpPr>
        <p:spPr>
          <a:xfrm rot="5400000">
            <a:off x="4371975" y="40576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3" name="TextBox 22"/>
          <p:cNvSpPr txBox="1">
            <a:spLocks noChangeArrowheads="1"/>
          </p:cNvSpPr>
          <p:nvPr/>
        </p:nvSpPr>
        <p:spPr bwMode="auto">
          <a:xfrm>
            <a:off x="4171950" y="4514850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5" name="Straight Arrow Connector 24"/>
          <p:cNvCxnSpPr>
            <a:stCxn id="26" idx="3"/>
            <a:endCxn id="26638" idx="0"/>
          </p:cNvCxnSpPr>
          <p:nvPr/>
        </p:nvCxnSpPr>
        <p:spPr>
          <a:xfrm rot="16200000" flipH="1">
            <a:off x="1366044" y="4682331"/>
            <a:ext cx="571500" cy="793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Diamond 25"/>
          <p:cNvSpPr/>
          <p:nvPr/>
        </p:nvSpPr>
        <p:spPr>
          <a:xfrm rot="5400000">
            <a:off x="1447800" y="40576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6" name="TextBox 26"/>
          <p:cNvSpPr txBox="1">
            <a:spLocks noChangeArrowheads="1"/>
          </p:cNvSpPr>
          <p:nvPr/>
        </p:nvSpPr>
        <p:spPr bwMode="auto">
          <a:xfrm>
            <a:off x="1652588" y="4503738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4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0" name="Straight Arrow Connector 29"/>
          <p:cNvCxnSpPr>
            <a:stCxn id="31" idx="3"/>
          </p:cNvCxnSpPr>
          <p:nvPr/>
        </p:nvCxnSpPr>
        <p:spPr>
          <a:xfrm rot="5400000">
            <a:off x="7286626" y="4686300"/>
            <a:ext cx="571500" cy="31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iamond 30"/>
          <p:cNvSpPr/>
          <p:nvPr/>
        </p:nvSpPr>
        <p:spPr>
          <a:xfrm rot="5400000">
            <a:off x="7372350" y="40576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9" name="TextBox 31"/>
          <p:cNvSpPr txBox="1">
            <a:spLocks noChangeArrowheads="1"/>
          </p:cNvSpPr>
          <p:nvPr/>
        </p:nvSpPr>
        <p:spPr bwMode="auto">
          <a:xfrm>
            <a:off x="7577138" y="4572000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*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50" name="TextBox 33"/>
          <p:cNvSpPr txBox="1">
            <a:spLocks noChangeArrowheads="1"/>
          </p:cNvSpPr>
          <p:nvPr/>
        </p:nvSpPr>
        <p:spPr bwMode="auto">
          <a:xfrm>
            <a:off x="2457450" y="3943350"/>
            <a:ext cx="800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gpas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51" name="TextBox 34"/>
          <p:cNvSpPr txBox="1">
            <a:spLocks noChangeArrowheads="1"/>
          </p:cNvSpPr>
          <p:nvPr/>
        </p:nvSpPr>
        <p:spPr bwMode="auto">
          <a:xfrm>
            <a:off x="5710238" y="3943350"/>
            <a:ext cx="1262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courses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52" name="TextBox 35"/>
          <p:cNvSpPr txBox="1">
            <a:spLocks noChangeArrowheads="1"/>
          </p:cNvSpPr>
          <p:nvPr/>
        </p:nvSpPr>
        <p:spPr bwMode="auto">
          <a:xfrm>
            <a:off x="4691063" y="4514850"/>
            <a:ext cx="49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id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PolygonalModel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polygonal model has-a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CA" dirty="0" smtClean="0"/>
              <a:t> of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CA" dirty="0" smtClean="0"/>
              <a:t>s</a:t>
            </a:r>
          </a:p>
          <a:p>
            <a:pPr lvl="1">
              <a:defRPr/>
            </a:pPr>
            <a:r>
              <a:rPr lang="en-CA" dirty="0" smtClean="0"/>
              <a:t>aggregation</a:t>
            </a:r>
          </a:p>
          <a:p>
            <a:pPr>
              <a:defRPr/>
            </a:pPr>
            <a:r>
              <a:rPr lang="en-CA" dirty="0" smtClean="0"/>
              <a:t>implements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&lt;Triangle&gt;</a:t>
            </a:r>
            <a:r>
              <a:rPr lang="en-CA" dirty="0" smtClean="0"/>
              <a:t>  </a:t>
            </a:r>
          </a:p>
          <a:p>
            <a:pPr lvl="1">
              <a:defRPr/>
            </a:pPr>
            <a:r>
              <a:rPr lang="en-CA" dirty="0" smtClean="0"/>
              <a:t>allows clients to access  each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CA" dirty="0" smtClean="0"/>
              <a:t> sequentially</a:t>
            </a:r>
          </a:p>
          <a:p>
            <a:pPr>
              <a:defRPr/>
            </a:pPr>
            <a:r>
              <a:rPr lang="en-CA" dirty="0" smtClean="0"/>
              <a:t>class invariant</a:t>
            </a:r>
          </a:p>
          <a:p>
            <a:pPr lvl="1"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CA" dirty="0" smtClean="0"/>
              <a:t> never null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127F4-37B6-4CDF-A401-FD1F3EBCD6C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27653" name="TextBox 4"/>
          <p:cNvSpPr txBox="1">
            <a:spLocks noChangeArrowheads="1"/>
          </p:cNvSpPr>
          <p:nvPr/>
        </p:nvSpPr>
        <p:spPr bwMode="auto">
          <a:xfrm>
            <a:off x="1200150" y="4171950"/>
            <a:ext cx="2338388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PolygonalModel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54" name="TextBox 5"/>
          <p:cNvSpPr txBox="1">
            <a:spLocks noChangeArrowheads="1"/>
          </p:cNvSpPr>
          <p:nvPr/>
        </p:nvSpPr>
        <p:spPr bwMode="auto">
          <a:xfrm>
            <a:off x="4960938" y="4171950"/>
            <a:ext cx="23764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List&lt;Triangle&gt;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552825" y="422910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Arrow Connector 8"/>
          <p:cNvCxnSpPr>
            <a:stCxn id="8" idx="3"/>
            <a:endCxn id="27654" idx="1"/>
          </p:cNvCxnSpPr>
          <p:nvPr/>
        </p:nvCxnSpPr>
        <p:spPr>
          <a:xfrm>
            <a:off x="3952875" y="4371975"/>
            <a:ext cx="10080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7" name="TextBox 9"/>
          <p:cNvSpPr txBox="1">
            <a:spLocks noChangeArrowheads="1"/>
          </p:cNvSpPr>
          <p:nvPr/>
        </p:nvSpPr>
        <p:spPr bwMode="auto">
          <a:xfrm>
            <a:off x="4572000" y="3800475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58" name="TextBox 10"/>
          <p:cNvSpPr txBox="1">
            <a:spLocks noChangeArrowheads="1"/>
          </p:cNvSpPr>
          <p:nvPr/>
        </p:nvSpPr>
        <p:spPr bwMode="auto">
          <a:xfrm>
            <a:off x="5200650" y="5543550"/>
            <a:ext cx="14160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Triangle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" name="Straight Arrow Connector 15"/>
          <p:cNvCxnSpPr>
            <a:stCxn id="17" idx="3"/>
          </p:cNvCxnSpPr>
          <p:nvPr/>
        </p:nvCxnSpPr>
        <p:spPr>
          <a:xfrm rot="5400000">
            <a:off x="5629276" y="5256212"/>
            <a:ext cx="571500" cy="31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 rot="5400000">
            <a:off x="5715000" y="46291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61" name="TextBox 17"/>
          <p:cNvSpPr txBox="1">
            <a:spLocks noChangeArrowheads="1"/>
          </p:cNvSpPr>
          <p:nvPr/>
        </p:nvSpPr>
        <p:spPr bwMode="auto">
          <a:xfrm>
            <a:off x="5919788" y="5143500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*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62" name="TextBox 18"/>
          <p:cNvSpPr txBox="1">
            <a:spLocks noChangeArrowheads="1"/>
          </p:cNvSpPr>
          <p:nvPr/>
        </p:nvSpPr>
        <p:spPr bwMode="auto">
          <a:xfrm>
            <a:off x="4286250" y="4514850"/>
            <a:ext cx="646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tri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Iterable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implementing this interface allows an object to be the target of the "</a:t>
            </a:r>
            <a:r>
              <a:rPr lang="en-US" dirty="0" err="1" smtClean="0"/>
              <a:t>foreach</a:t>
            </a:r>
            <a:r>
              <a:rPr lang="en-US" dirty="0" smtClean="0"/>
              <a:t>" statement</a:t>
            </a:r>
          </a:p>
          <a:p>
            <a:r>
              <a:rPr lang="en-US" dirty="0" smtClean="0"/>
              <a:t>must provide the following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3733800"/>
          <a:ext cx="6096000" cy="7239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096000"/>
              </a:tblGrid>
              <a:tr h="72390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Iterator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&lt;T&gt; </a:t>
                      </a:r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iterator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Returns</a:t>
                      </a:r>
                      <a:r>
                        <a:rPr lang="en-US" b="0" baseline="0" dirty="0" smtClean="0"/>
                        <a:t> an </a:t>
                      </a:r>
                      <a:r>
                        <a:rPr lang="en-US" b="0" baseline="0" dirty="0" err="1" smtClean="0"/>
                        <a:t>iterator</a:t>
                      </a:r>
                      <a:r>
                        <a:rPr lang="en-US" b="0" baseline="0" dirty="0" smtClean="0"/>
                        <a:t> over a set of elements of type T.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4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PolygonalModel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CA" dirty="0" smtClean="0"/>
              <a:t>class </a:t>
            </a:r>
            <a:r>
              <a:rPr lang="en-CA" dirty="0" err="1" smtClean="0"/>
              <a:t>PolygonalModel</a:t>
            </a:r>
            <a:r>
              <a:rPr lang="en-CA" dirty="0" smtClean="0"/>
              <a:t> implements </a:t>
            </a:r>
            <a:r>
              <a:rPr lang="en-CA" dirty="0" err="1" smtClean="0"/>
              <a:t>Iterable</a:t>
            </a:r>
            <a:r>
              <a:rPr lang="en-CA" dirty="0" smtClean="0"/>
              <a:t>&lt;Triangle&gt;</a:t>
            </a:r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private List&lt;Triangle&gt; tri;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  public </a:t>
            </a:r>
            <a:r>
              <a:rPr lang="en-CA" dirty="0" err="1" smtClean="0"/>
              <a:t>PolygonalModel</a:t>
            </a:r>
            <a:r>
              <a:rPr lang="en-CA" dirty="0" smtClean="0"/>
              <a:t>()</a:t>
            </a:r>
          </a:p>
          <a:p>
            <a:pPr>
              <a:defRPr/>
            </a:pPr>
            <a:r>
              <a:rPr lang="en-CA" dirty="0" smtClean="0"/>
              <a:t>  {</a:t>
            </a:r>
          </a:p>
          <a:p>
            <a:pPr>
              <a:defRPr/>
            </a:pPr>
            <a:r>
              <a:rPr lang="en-CA" dirty="0" smtClean="0"/>
              <a:t>    </a:t>
            </a:r>
            <a:r>
              <a:rPr lang="en-CA" dirty="0" err="1" smtClean="0"/>
              <a:t>this.tri</a:t>
            </a:r>
            <a:r>
              <a:rPr lang="en-CA" dirty="0" smtClean="0"/>
              <a:t> = new </a:t>
            </a:r>
            <a:r>
              <a:rPr lang="en-CA" dirty="0" err="1" smtClean="0"/>
              <a:t>ArrayList</a:t>
            </a:r>
            <a:r>
              <a:rPr lang="en-CA" dirty="0" smtClean="0"/>
              <a:t>&lt;Triangle&gt;();</a:t>
            </a:r>
          </a:p>
          <a:p>
            <a:pPr>
              <a:defRPr/>
            </a:pPr>
            <a:r>
              <a:rPr lang="en-CA" dirty="0" smtClean="0"/>
              <a:t>  }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  public </a:t>
            </a:r>
            <a:r>
              <a:rPr lang="en-CA" dirty="0" err="1" smtClean="0"/>
              <a:t>Iterator</a:t>
            </a:r>
            <a:r>
              <a:rPr lang="en-CA" dirty="0" smtClean="0"/>
              <a:t>&lt;Triangle&gt; </a:t>
            </a:r>
            <a:r>
              <a:rPr lang="en-CA" dirty="0" err="1" smtClean="0"/>
              <a:t>iterator</a:t>
            </a:r>
            <a:r>
              <a:rPr lang="en-CA" dirty="0" smtClean="0"/>
              <a:t>()</a:t>
            </a:r>
          </a:p>
          <a:p>
            <a:pPr>
              <a:defRPr/>
            </a:pPr>
            <a:r>
              <a:rPr lang="en-CA" dirty="0" smtClean="0"/>
              <a:t>  {</a:t>
            </a:r>
          </a:p>
          <a:p>
            <a:pPr>
              <a:defRPr/>
            </a:pPr>
            <a:r>
              <a:rPr lang="en-CA" dirty="0" smtClean="0"/>
              <a:t>    return </a:t>
            </a:r>
            <a:r>
              <a:rPr lang="en-CA" dirty="0" err="1" smtClean="0"/>
              <a:t>this.tri.iterator</a:t>
            </a:r>
            <a:r>
              <a:rPr lang="en-CA" dirty="0" smtClean="0"/>
              <a:t>();</a:t>
            </a:r>
          </a:p>
          <a:p>
            <a:pPr>
              <a:defRPr/>
            </a:pPr>
            <a:r>
              <a:rPr lang="en-CA" dirty="0" smtClean="0"/>
              <a:t>  }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4625A9-A35F-4E86-8EBF-5C969F192CE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PolygonalModel</a:t>
            </a:r>
            <a:endParaRPr lang="en-US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mtClean="0"/>
              <a:t>  public void clear()</a:t>
            </a:r>
          </a:p>
          <a:p>
            <a:r>
              <a:rPr lang="en-CA" smtClean="0"/>
              <a:t>  {</a:t>
            </a:r>
          </a:p>
          <a:p>
            <a:r>
              <a:rPr lang="en-CA" smtClean="0"/>
              <a:t>    // removes all Triangles</a:t>
            </a:r>
          </a:p>
          <a:p>
            <a:r>
              <a:rPr lang="en-CA" smtClean="0"/>
              <a:t>    this.tri.clear();</a:t>
            </a:r>
          </a:p>
          <a:p>
            <a:r>
              <a:rPr lang="en-CA" smtClean="0"/>
              <a:t>  }</a:t>
            </a:r>
          </a:p>
          <a:p>
            <a:endParaRPr lang="en-CA" smtClean="0"/>
          </a:p>
          <a:p>
            <a:r>
              <a:rPr lang="en-CA" smtClean="0"/>
              <a:t>  public int size()</a:t>
            </a:r>
          </a:p>
          <a:p>
            <a:r>
              <a:rPr lang="en-CA" smtClean="0"/>
              <a:t>  {</a:t>
            </a:r>
          </a:p>
          <a:p>
            <a:r>
              <a:rPr lang="en-CA" smtClean="0"/>
              <a:t>    // returns the number of Triangles</a:t>
            </a:r>
          </a:p>
          <a:p>
            <a:r>
              <a:rPr lang="en-CA" smtClean="0"/>
              <a:t>    return this.tri.size();</a:t>
            </a:r>
          </a:p>
          <a:p>
            <a:r>
              <a:rPr lang="en-CA" smtClean="0"/>
              <a:t>  }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603754-092C-4EB1-B7FB-0080B2F99D4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Collections as Attributes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when using a collection as an attribute of a class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you need to decide on ownership issues</a:t>
            </a:r>
          </a:p>
          <a:p>
            <a:pPr lvl="1">
              <a:defRPr/>
            </a:pPr>
            <a:r>
              <a:rPr lang="en-CA" dirty="0" smtClean="0"/>
              <a:t>does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 or share its collection?</a:t>
            </a:r>
          </a:p>
          <a:p>
            <a:pPr lvl="1"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owns the collection, does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 the objects held in the collection?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9F81D-52BC-4FFC-A916-0706906F481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adapted from Effective Java by Joshua Bloch</a:t>
            </a:r>
          </a:p>
          <a:p>
            <a:pPr lvl="1">
              <a:defRPr/>
            </a:pPr>
            <a:r>
              <a:rPr lang="en-CA" dirty="0" smtClean="0"/>
              <a:t>available online at </a:t>
            </a:r>
            <a:r>
              <a:rPr lang="en-CA" sz="2000" dirty="0" smtClean="0">
                <a:hlinkClick r:id="rId2"/>
              </a:rPr>
              <a:t>http://www.informit.com/articles/article.aspx?p=31551&amp;seqNum=2</a:t>
            </a:r>
            <a:endParaRPr lang="en-CA" sz="2000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we want to implement a class that represents a period of time</a:t>
            </a:r>
          </a:p>
          <a:p>
            <a:pPr lvl="1">
              <a:defRPr/>
            </a:pPr>
            <a:r>
              <a:rPr lang="en-CA" dirty="0" smtClean="0"/>
              <a:t>a period has a start time and an end time</a:t>
            </a:r>
          </a:p>
          <a:p>
            <a:pPr lvl="2">
              <a:defRPr/>
            </a:pPr>
            <a:r>
              <a:rPr lang="en-CA" dirty="0" smtClean="0"/>
              <a:t>end time is always after the start time (this is the class invariant)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mtClean="0"/>
              <a:t> Shares its Collection with other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mtClean="0"/>
              <a:t>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shares its collection with other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instances, then the copy constructor does not need to create a new collection</a:t>
            </a:r>
          </a:p>
          <a:p>
            <a:pPr lvl="1">
              <a:defRPr/>
            </a:pPr>
            <a:r>
              <a:rPr lang="en-CA" dirty="0" smtClean="0"/>
              <a:t>the copy constructor can simply assign its collection</a:t>
            </a:r>
          </a:p>
          <a:p>
            <a:pPr lvl="1">
              <a:defRPr/>
            </a:pPr>
            <a:r>
              <a:rPr lang="en-CA" dirty="0" smtClean="0"/>
              <a:t>[notes 5.3.3] refer to this as aliasing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022B3-2C10-4336-95F6-447EB5F63A5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6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PolygonalModel Copy Constructor 1</a:t>
            </a:r>
            <a:endParaRPr lang="en-US" smtClean="0"/>
          </a:p>
        </p:txBody>
      </p:sp>
      <p:sp>
        <p:nvSpPr>
          <p:cNvPr id="32771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dirty="0" smtClean="0"/>
          </a:p>
          <a:p>
            <a:r>
              <a:rPr lang="en-CA" dirty="0" smtClean="0"/>
              <a:t>  </a:t>
            </a:r>
            <a:r>
              <a:rPr lang="en-CA" sz="1600" dirty="0" smtClean="0"/>
              <a:t>public </a:t>
            </a:r>
            <a:r>
              <a:rPr lang="en-CA" sz="1600" dirty="0" err="1" smtClean="0"/>
              <a:t>PolygonalModel</a:t>
            </a:r>
            <a:r>
              <a:rPr lang="en-CA" sz="1600" dirty="0" smtClean="0"/>
              <a:t>(</a:t>
            </a:r>
            <a:r>
              <a:rPr lang="en-CA" sz="1600" dirty="0" err="1" smtClean="0"/>
              <a:t>PolygonalModel</a:t>
            </a:r>
            <a:r>
              <a:rPr lang="en-CA" sz="1600" dirty="0" smtClean="0"/>
              <a:t> p)</a:t>
            </a:r>
          </a:p>
          <a:p>
            <a:r>
              <a:rPr lang="en-CA" sz="1600" dirty="0" smtClean="0"/>
              <a:t>  {</a:t>
            </a:r>
          </a:p>
          <a:p>
            <a:r>
              <a:rPr lang="en-CA" sz="1600" dirty="0" smtClean="0"/>
              <a:t>    // implements aliasing (sharing) with other</a:t>
            </a:r>
          </a:p>
          <a:p>
            <a:r>
              <a:rPr lang="en-CA" sz="1600" dirty="0" smtClean="0"/>
              <a:t>    //   </a:t>
            </a:r>
            <a:r>
              <a:rPr lang="en-CA" sz="1600" dirty="0" err="1" smtClean="0"/>
              <a:t>PolygonalModel</a:t>
            </a:r>
            <a:r>
              <a:rPr lang="en-CA" sz="1600" dirty="0" smtClean="0"/>
              <a:t> instances</a:t>
            </a:r>
          </a:p>
          <a:p>
            <a:r>
              <a:rPr lang="en-CA" sz="1600" dirty="0" smtClean="0"/>
              <a:t>    </a:t>
            </a:r>
            <a:r>
              <a:rPr lang="en-CA" sz="1600" dirty="0" err="1" smtClean="0"/>
              <a:t>this.setTriangles</a:t>
            </a:r>
            <a:r>
              <a:rPr lang="en-CA" sz="1600" dirty="0" smtClean="0"/>
              <a:t>( </a:t>
            </a:r>
            <a:r>
              <a:rPr lang="en-CA" sz="1600" dirty="0" err="1" smtClean="0"/>
              <a:t>p.getTriangles</a:t>
            </a:r>
            <a:r>
              <a:rPr lang="en-CA" sz="1600" dirty="0" smtClean="0"/>
              <a:t>() );</a:t>
            </a:r>
          </a:p>
          <a:p>
            <a:r>
              <a:rPr lang="en-CA" sz="1600" dirty="0" smtClean="0"/>
              <a:t>  }</a:t>
            </a:r>
          </a:p>
          <a:p>
            <a:endParaRPr lang="en-CA" sz="1600" dirty="0" smtClean="0"/>
          </a:p>
          <a:p>
            <a:r>
              <a:rPr lang="en-CA" sz="1600" dirty="0" smtClean="0"/>
              <a:t>  private List&lt;Triangle&gt; </a:t>
            </a:r>
            <a:r>
              <a:rPr lang="en-CA" sz="1600" dirty="0" err="1" smtClean="0"/>
              <a:t>getTriangles</a:t>
            </a:r>
            <a:r>
              <a:rPr lang="en-CA" sz="1600" dirty="0" smtClean="0"/>
              <a:t>()</a:t>
            </a:r>
          </a:p>
          <a:p>
            <a:r>
              <a:rPr lang="en-CA" sz="1600" dirty="0" smtClean="0"/>
              <a:t>  { return this.tri; }</a:t>
            </a:r>
          </a:p>
          <a:p>
            <a:endParaRPr lang="en-CA" sz="1600" dirty="0" smtClean="0"/>
          </a:p>
          <a:p>
            <a:r>
              <a:rPr lang="en-CA" sz="1600" dirty="0" smtClean="0"/>
              <a:t>  private void </a:t>
            </a:r>
            <a:r>
              <a:rPr lang="en-CA" sz="1600" dirty="0" err="1" smtClean="0"/>
              <a:t>setTriangles</a:t>
            </a:r>
            <a:r>
              <a:rPr lang="en-CA" sz="1600" dirty="0" smtClean="0"/>
              <a:t>(List&lt;Triangle&gt; tri)</a:t>
            </a:r>
          </a:p>
          <a:p>
            <a:r>
              <a:rPr lang="en-CA" sz="1600" dirty="0" smtClean="0"/>
              <a:t>  { this.tri = tri; }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1EDD3-76A5-4F62-B48C-B850E905C0D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03459" y="4869175"/>
            <a:ext cx="2075696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alias: no new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created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486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C137-0E5D-41F5-9DFD-11B888C76FF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017285"/>
              </p:ext>
            </p:extLst>
          </p:nvPr>
        </p:nvGraphicFramePr>
        <p:xfrm>
          <a:off x="4975248" y="1009506"/>
          <a:ext cx="385966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147"/>
                <a:gridCol w="2653522"/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&lt;Triangle&gt;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Triangle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Triangle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971170"/>
              </p:ext>
            </p:extLst>
          </p:nvPr>
        </p:nvGraphicFramePr>
        <p:xfrm>
          <a:off x="366689" y="1009506"/>
          <a:ext cx="391727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49"/>
                <a:gridCol w="2693127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client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invocation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PolygonalModel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PolygonalModel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2331" y="375829"/>
            <a:ext cx="6112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PolygonalModel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p2 = new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PolygonalModel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(p1);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66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Suppose you have a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dirty="0" smtClean="0"/>
              <a:t>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p1</a:t>
            </a:r>
            <a:r>
              <a:rPr lang="en-CA" dirty="0" smtClean="0"/>
              <a:t> that has 100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CA" dirty="0" smtClean="0"/>
              <a:t>s. What does the following code print?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CA" dirty="0" smtClean="0"/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p2 = new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(p1);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p2.clear();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p2.size()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p1.size() 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6BFD4-F2F6-4E6C-9FE5-741C90E485D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2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Shallow Copy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owns its collection but not the objects in the collection then the copy constructor can perform a shallow copy of the collection</a:t>
            </a:r>
          </a:p>
          <a:p>
            <a:pPr>
              <a:defRPr/>
            </a:pPr>
            <a:r>
              <a:rPr lang="en-CA" dirty="0" smtClean="0"/>
              <a:t>a shallow copy of a collection means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creates a new collection</a:t>
            </a:r>
          </a:p>
          <a:p>
            <a:pPr lvl="1">
              <a:defRPr/>
            </a:pPr>
            <a:r>
              <a:rPr lang="en-CA" dirty="0" smtClean="0"/>
              <a:t>the references in the collection are aliases for references in the other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2C0E-01CE-46CD-93BE-51E7B791620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5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Shallow Copy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hard way to perform a shallow copy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D5927-AD6A-4C26-827B-BCEB3035FF3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5845" name="TextBox 4"/>
          <p:cNvSpPr txBox="1">
            <a:spLocks noChangeArrowheads="1"/>
          </p:cNvSpPr>
          <p:nvPr/>
        </p:nvSpPr>
        <p:spPr bwMode="auto">
          <a:xfrm>
            <a:off x="857250" y="2999773"/>
            <a:ext cx="74295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assume there is an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dates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sCopy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for(Date d : dates)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sCopy.add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(d);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210" y="3659428"/>
            <a:ext cx="2586349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shallow copy: new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created but elements 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are all aliases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36763" y="4581140"/>
            <a:ext cx="2237985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does not create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new objects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424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Shallow Copy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easy way to perform a shallow 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D5927-AD6A-4C26-827B-BCEB3035FF3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5846" name="TextBox 5"/>
          <p:cNvSpPr txBox="1">
            <a:spLocks noChangeArrowheads="1"/>
          </p:cNvSpPr>
          <p:nvPr/>
        </p:nvSpPr>
        <p:spPr bwMode="auto">
          <a:xfrm>
            <a:off x="857250" y="3025751"/>
            <a:ext cx="7429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assume there is an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dates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sCopy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&lt;Date&gt;(dates);</a:t>
            </a:r>
          </a:p>
        </p:txBody>
      </p:sp>
    </p:spTree>
    <p:extLst>
      <p:ext uri="{BB962C8B-B14F-4D97-AF65-F5344CB8AC3E}">
        <p14:creationId xmlns:p14="http://schemas.microsoft.com/office/powerpoint/2010/main" val="13323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PolygonalModel</a:t>
            </a:r>
            <a:r>
              <a:rPr lang="en-CA" dirty="0" smtClean="0"/>
              <a:t> Copy Constructor </a:t>
            </a:r>
            <a:r>
              <a:rPr lang="en-CA" dirty="0" smtClean="0"/>
              <a:t>2</a:t>
            </a:r>
            <a:endParaRPr lang="en-US" dirty="0" smtClean="0"/>
          </a:p>
        </p:txBody>
      </p:sp>
      <p:sp>
        <p:nvSpPr>
          <p:cNvPr id="32771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dirty="0" smtClean="0"/>
          </a:p>
          <a:p>
            <a:r>
              <a:rPr lang="en-CA" dirty="0" smtClean="0"/>
              <a:t>  </a:t>
            </a:r>
            <a:r>
              <a:rPr lang="en-CA" sz="1600" dirty="0" smtClean="0"/>
              <a:t>public </a:t>
            </a:r>
            <a:r>
              <a:rPr lang="en-CA" sz="1600" dirty="0" err="1" smtClean="0"/>
              <a:t>PolygonalModel</a:t>
            </a:r>
            <a:r>
              <a:rPr lang="en-CA" sz="1600" dirty="0" smtClean="0"/>
              <a:t>(</a:t>
            </a:r>
            <a:r>
              <a:rPr lang="en-CA" sz="1600" dirty="0" err="1" smtClean="0"/>
              <a:t>PolygonalModel</a:t>
            </a:r>
            <a:r>
              <a:rPr lang="en-CA" sz="1600" dirty="0" smtClean="0"/>
              <a:t> p)</a:t>
            </a:r>
          </a:p>
          <a:p>
            <a:r>
              <a:rPr lang="en-CA" sz="1600" dirty="0" smtClean="0"/>
              <a:t>  {</a:t>
            </a:r>
          </a:p>
          <a:p>
            <a:r>
              <a:rPr lang="en-CA" sz="1600" dirty="0" smtClean="0"/>
              <a:t>    // implements </a:t>
            </a:r>
            <a:r>
              <a:rPr lang="en-CA" sz="1600" dirty="0" smtClean="0"/>
              <a:t>shallow copying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  </a:t>
            </a:r>
            <a:r>
              <a:rPr lang="en-CA" sz="1600" dirty="0" err="1" smtClean="0"/>
              <a:t>this.tri</a:t>
            </a:r>
            <a:r>
              <a:rPr lang="en-CA" sz="1600" dirty="0" smtClean="0"/>
              <a:t> = new </a:t>
            </a:r>
            <a:r>
              <a:rPr lang="en-CA" sz="1600" dirty="0" err="1" smtClean="0"/>
              <a:t>ArrayList</a:t>
            </a:r>
            <a:r>
              <a:rPr lang="en-CA" sz="1600" dirty="0" smtClean="0"/>
              <a:t>&lt;Triangle&gt;(</a:t>
            </a:r>
            <a:r>
              <a:rPr lang="en-CA" sz="1600" dirty="0" err="1" smtClean="0"/>
              <a:t>p.getTriangles</a:t>
            </a:r>
            <a:r>
              <a:rPr lang="en-CA" sz="1600" dirty="0" smtClean="0"/>
              <a:t>());</a:t>
            </a:r>
            <a:endParaRPr lang="en-CA" sz="1600" dirty="0" smtClean="0"/>
          </a:p>
          <a:p>
            <a:r>
              <a:rPr lang="en-CA" sz="1600" dirty="0" smtClean="0"/>
              <a:t>  }</a:t>
            </a:r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  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1EDD3-76A5-4F62-B48C-B850E905C0D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25327" y="3025751"/>
            <a:ext cx="2824684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Constantia"/>
              </a:rPr>
              <a:t>shallow copy: new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Constantia"/>
              </a:rPr>
              <a:t>created, but no new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Triangle</a:t>
            </a:r>
            <a:r>
              <a:rPr lang="en-US" dirty="0" smtClean="0">
                <a:solidFill>
                  <a:srgbClr val="00B0F0"/>
                </a:solidFill>
                <a:latin typeface="Constantia"/>
              </a:rPr>
              <a:t> objects created</a:t>
            </a:r>
            <a:endParaRPr lang="en-US" dirty="0">
              <a:solidFill>
                <a:srgbClr val="00B0F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44343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C137-0E5D-41F5-9DFD-11B888C76FFC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95846"/>
              </p:ext>
            </p:extLst>
          </p:nvPr>
        </p:nvGraphicFramePr>
        <p:xfrm>
          <a:off x="4975248" y="1009506"/>
          <a:ext cx="3859669" cy="52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147"/>
                <a:gridCol w="2653522"/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&lt;Triangle&gt;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00B0F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solidFill>
                          <a:srgbClr val="00B0F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&lt;Triangle&gt;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Triangle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Triangle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663748"/>
              </p:ext>
            </p:extLst>
          </p:nvPr>
        </p:nvGraphicFramePr>
        <p:xfrm>
          <a:off x="366689" y="1009506"/>
          <a:ext cx="391727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49"/>
                <a:gridCol w="2693127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client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invocation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PolygonalModel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PolygonalModel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00B0F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solidFill>
                          <a:srgbClr val="00B0F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2331" y="318222"/>
            <a:ext cx="6112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PolygonalModel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p2 = new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PolygonalModel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(p1);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85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en-CA" dirty="0" smtClean="0"/>
              <a:t>Suppose you have a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dirty="0" smtClean="0"/>
              <a:t>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p1</a:t>
            </a:r>
            <a:r>
              <a:rPr lang="en-CA" dirty="0" smtClean="0"/>
              <a:t> that has 100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CA" dirty="0" smtClean="0"/>
              <a:t>s. What does the following code print?</a:t>
            </a:r>
          </a:p>
          <a:p>
            <a:pPr marL="514350" indent="-514350">
              <a:buFont typeface="+mj-lt"/>
              <a:buAutoNum type="arabicPeriod" startAt="2"/>
              <a:defRPr/>
            </a:pPr>
            <a:endParaRPr lang="en-CA" dirty="0" smtClean="0"/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p2 = new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(p1);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p2.clear();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p2.size()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p1.size() 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6BFD4-F2F6-4E6C-9FE5-741C90E485D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2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we want to implement a class that represents a period of time</a:t>
            </a:r>
          </a:p>
          <a:p>
            <a:pPr lvl="1">
              <a:defRPr/>
            </a:pPr>
            <a:r>
              <a:rPr lang="en-CA" dirty="0" smtClean="0"/>
              <a:t>has-a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 representing the start of the time period </a:t>
            </a:r>
          </a:p>
          <a:p>
            <a:pPr lvl="1">
              <a:defRPr/>
            </a:pPr>
            <a:r>
              <a:rPr lang="en-CA" dirty="0" smtClean="0"/>
              <a:t>has-a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 representing the end of the time period</a:t>
            </a:r>
          </a:p>
          <a:p>
            <a:pPr lvl="1">
              <a:defRPr/>
            </a:pPr>
            <a:r>
              <a:rPr lang="en-CA" dirty="0" smtClean="0"/>
              <a:t>class invariant: start of time period is always prior to the end of the time period</a:t>
            </a:r>
          </a:p>
          <a:p>
            <a:pPr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CA" dirty="0" smtClean="0"/>
              <a:t>Suppose you have a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dirty="0" smtClean="0"/>
              <a:t>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p1</a:t>
            </a:r>
            <a:r>
              <a:rPr lang="en-CA" dirty="0" smtClean="0"/>
              <a:t> that has 100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CA" dirty="0" smtClean="0"/>
              <a:t>s. What does the following code print?</a:t>
            </a:r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p2 = new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(p1);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Iterator&lt;Triangle&gt; i1 = p1.iterator();</a:t>
            </a:r>
          </a:p>
          <a:p>
            <a:pPr marL="514350" indent="-514350"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Iterator&lt;Triangle</a:t>
            </a:r>
            <a:r>
              <a:rPr lang="en-CA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i2 </a:t>
            </a:r>
            <a:r>
              <a:rPr lang="en-CA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p2.iterator</a:t>
            </a:r>
            <a:r>
              <a:rPr lang="en-CA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(i1.next() == i2.next());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6BFD4-F2F6-4E6C-9FE5-741C90E485D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1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Deep Copy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owns its collection and the objects in the collection then the copy constructor must perform a deep copy of the collection</a:t>
            </a:r>
          </a:p>
          <a:p>
            <a:pPr>
              <a:defRPr/>
            </a:pPr>
            <a:r>
              <a:rPr lang="en-CA" dirty="0" smtClean="0"/>
              <a:t>a deep copy of a collection means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creates a new collection</a:t>
            </a:r>
          </a:p>
          <a:p>
            <a:pPr lvl="1">
              <a:defRPr/>
            </a:pPr>
            <a:r>
              <a:rPr lang="en-CA" dirty="0" smtClean="0"/>
              <a:t>the references in the collection are references to new objects (that are copies of the objects in other collection)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2C0E-01CE-46CD-93BE-51E7B791620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2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Deep Copy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how to perform a deep copy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D5927-AD6A-4C26-827B-BCEB3035FF39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35845" name="TextBox 4"/>
          <p:cNvSpPr txBox="1">
            <a:spLocks noChangeArrowheads="1"/>
          </p:cNvSpPr>
          <p:nvPr/>
        </p:nvSpPr>
        <p:spPr bwMode="auto">
          <a:xfrm>
            <a:off x="857250" y="2999773"/>
            <a:ext cx="74295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assume there is an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dates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dCopy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for(Date d : dates)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dCopy.add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(new Date(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d.getTime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210" y="3659428"/>
            <a:ext cx="2313967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deep copy: new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created and new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elements created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28576" y="4581140"/>
            <a:ext cx="2438232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constructor invocation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creates a new object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945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PolygonalModel</a:t>
            </a:r>
            <a:r>
              <a:rPr lang="en-CA" dirty="0" smtClean="0"/>
              <a:t> Copy Constructor </a:t>
            </a:r>
            <a:r>
              <a:rPr lang="en-CA" dirty="0" smtClean="0"/>
              <a:t>3</a:t>
            </a:r>
            <a:endParaRPr lang="en-US" dirty="0" smtClean="0"/>
          </a:p>
        </p:txBody>
      </p:sp>
      <p:sp>
        <p:nvSpPr>
          <p:cNvPr id="32771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dirty="0" smtClean="0"/>
          </a:p>
          <a:p>
            <a:r>
              <a:rPr lang="en-CA" dirty="0" smtClean="0"/>
              <a:t>  </a:t>
            </a:r>
            <a:r>
              <a:rPr lang="en-CA" sz="1600" dirty="0" smtClean="0"/>
              <a:t>public </a:t>
            </a:r>
            <a:r>
              <a:rPr lang="en-CA" sz="1600" dirty="0" err="1" smtClean="0"/>
              <a:t>PolygonalModel</a:t>
            </a:r>
            <a:r>
              <a:rPr lang="en-CA" sz="1600" dirty="0" smtClean="0"/>
              <a:t>(</a:t>
            </a:r>
            <a:r>
              <a:rPr lang="en-CA" sz="1600" dirty="0" err="1" smtClean="0"/>
              <a:t>PolygonalModel</a:t>
            </a:r>
            <a:r>
              <a:rPr lang="en-CA" sz="1600" dirty="0" smtClean="0"/>
              <a:t> p)</a:t>
            </a:r>
          </a:p>
          <a:p>
            <a:r>
              <a:rPr lang="en-CA" sz="1600" dirty="0" smtClean="0"/>
              <a:t>  {</a:t>
            </a:r>
          </a:p>
          <a:p>
            <a:r>
              <a:rPr lang="en-CA" sz="1600" dirty="0" smtClean="0"/>
              <a:t>    // implements </a:t>
            </a:r>
            <a:r>
              <a:rPr lang="en-CA" sz="1600" dirty="0" smtClean="0"/>
              <a:t>deep copying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  </a:t>
            </a:r>
            <a:r>
              <a:rPr lang="en-CA" sz="1600" dirty="0" err="1" smtClean="0"/>
              <a:t>this.tri</a:t>
            </a:r>
            <a:r>
              <a:rPr lang="en-CA" sz="1600" dirty="0" smtClean="0"/>
              <a:t> = new </a:t>
            </a:r>
            <a:r>
              <a:rPr lang="en-CA" sz="1600" dirty="0" err="1" smtClean="0"/>
              <a:t>ArrayList</a:t>
            </a:r>
            <a:r>
              <a:rPr lang="en-CA" sz="1600" dirty="0" smtClean="0"/>
              <a:t>&lt;Triangle&gt;();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  for (Triangle t : </a:t>
            </a:r>
            <a:r>
              <a:rPr lang="en-CA" sz="1600" dirty="0" err="1" smtClean="0"/>
              <a:t>p.getTriangles</a:t>
            </a:r>
            <a:r>
              <a:rPr lang="en-CA" sz="1600" dirty="0" smtClean="0"/>
              <a:t>()) {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    </a:t>
            </a:r>
            <a:r>
              <a:rPr lang="en-CA" sz="1600" dirty="0" err="1" smtClean="0"/>
              <a:t>this.tri.add</a:t>
            </a:r>
            <a:r>
              <a:rPr lang="en-CA" sz="1600" dirty="0" smtClean="0"/>
              <a:t>(new Triangle(t));</a:t>
            </a:r>
            <a:endParaRPr lang="en-CA" sz="1600" dirty="0" smtClean="0"/>
          </a:p>
          <a:p>
            <a:r>
              <a:rPr lang="en-CA" sz="1600" dirty="0"/>
              <a:t> </a:t>
            </a:r>
            <a:r>
              <a:rPr lang="en-CA" sz="1600" dirty="0" smtClean="0"/>
              <a:t>   }</a:t>
            </a:r>
            <a:endParaRPr lang="en-CA" sz="1600" dirty="0" smtClean="0"/>
          </a:p>
          <a:p>
            <a:r>
              <a:rPr lang="en-CA" sz="1600" dirty="0" smtClean="0"/>
              <a:t>  }</a:t>
            </a:r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  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1EDD3-76A5-4F62-B48C-B850E905C0D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8398" y="3659428"/>
            <a:ext cx="2824684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Constantia"/>
              </a:rPr>
              <a:t>deep copy</a:t>
            </a:r>
            <a:r>
              <a:rPr lang="en-US" dirty="0" smtClean="0">
                <a:solidFill>
                  <a:srgbClr val="00B0F0"/>
                </a:solidFill>
                <a:latin typeface="Constantia"/>
              </a:rPr>
              <a:t>: new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Constantia"/>
              </a:rPr>
              <a:t>created, </a:t>
            </a:r>
            <a:r>
              <a:rPr lang="en-US" dirty="0" smtClean="0">
                <a:solidFill>
                  <a:srgbClr val="00B0F0"/>
                </a:solidFill>
                <a:latin typeface="Constantia"/>
              </a:rPr>
              <a:t>and new</a:t>
            </a:r>
            <a:endParaRPr lang="en-US" dirty="0" smtClean="0">
              <a:solidFill>
                <a:srgbClr val="00B0F0"/>
              </a:solidFill>
              <a:latin typeface="Constantia"/>
            </a:endParaRPr>
          </a:p>
          <a:p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Triangle</a:t>
            </a:r>
            <a:r>
              <a:rPr lang="en-US" dirty="0" smtClean="0">
                <a:solidFill>
                  <a:srgbClr val="00B0F0"/>
                </a:solidFill>
                <a:latin typeface="Constantia"/>
              </a:rPr>
              <a:t> objects created</a:t>
            </a:r>
            <a:endParaRPr lang="en-US" dirty="0">
              <a:solidFill>
                <a:srgbClr val="00B0F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47546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C137-0E5D-41F5-9DFD-11B888C76FFC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335714"/>
              </p:ext>
            </p:extLst>
          </p:nvPr>
        </p:nvGraphicFramePr>
        <p:xfrm>
          <a:off x="4975248" y="1009506"/>
          <a:ext cx="3859669" cy="52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147"/>
                <a:gridCol w="2653522"/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&lt;Triangle&gt;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92D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rgbClr val="92D05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92D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solidFill>
                          <a:srgbClr val="92D05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00B0F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solidFill>
                          <a:srgbClr val="00B0F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&lt;Triangle&gt;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2000</a:t>
                      </a:r>
                      <a:endParaRPr lang="en-US" b="1" dirty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2100</a:t>
                      </a:r>
                      <a:endParaRPr lang="en-US" b="1" dirty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92D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rgbClr val="92D05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Triangle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92D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solidFill>
                          <a:srgbClr val="92D05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Triangle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319752"/>
              </p:ext>
            </p:extLst>
          </p:nvPr>
        </p:nvGraphicFramePr>
        <p:xfrm>
          <a:off x="366689" y="1009506"/>
          <a:ext cx="391727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49"/>
                <a:gridCol w="2693127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client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invocation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PolygonalModel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PolygonalModel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00B0F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solidFill>
                          <a:srgbClr val="00B0F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2331" y="318222"/>
            <a:ext cx="6112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PolygonalModel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p2 = new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PolygonalModel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(p1);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00210" y="6386090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continued on next slide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476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C137-0E5D-41F5-9DFD-11B888C76FFC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279844"/>
              </p:ext>
            </p:extLst>
          </p:nvPr>
        </p:nvGraphicFramePr>
        <p:xfrm>
          <a:off x="366689" y="1009506"/>
          <a:ext cx="391727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49"/>
                <a:gridCol w="2693127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2000</a:t>
                      </a:r>
                      <a:endParaRPr lang="en-US" b="1" dirty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Triangle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2100</a:t>
                      </a:r>
                      <a:endParaRPr lang="en-US" b="1" dirty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Triangle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86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  <a:defRPr/>
            </a:pPr>
            <a:r>
              <a:rPr lang="en-CA" dirty="0" smtClean="0"/>
              <a:t>Suppose you have a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dirty="0" smtClean="0"/>
              <a:t>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p1</a:t>
            </a:r>
            <a:r>
              <a:rPr lang="en-CA" dirty="0" smtClean="0"/>
              <a:t> that has 100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CA" dirty="0" smtClean="0"/>
              <a:t>s. What does the following code print?</a:t>
            </a:r>
          </a:p>
          <a:p>
            <a:pPr marL="514350" indent="-514350">
              <a:buFont typeface="+mj-lt"/>
              <a:buAutoNum type="arabicPeriod" startAt="4"/>
              <a:defRPr/>
            </a:pPr>
            <a:endParaRPr lang="en-CA" dirty="0" smtClean="0"/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p2 = new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(p1);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p2.clear();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p2.size()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p1.size() 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6BFD4-F2F6-4E6C-9FE5-741C90E485D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  <a:defRPr/>
            </a:pPr>
            <a:r>
              <a:rPr lang="en-CA" dirty="0" smtClean="0"/>
              <a:t>Suppose you have a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dirty="0" smtClean="0"/>
              <a:t>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p1</a:t>
            </a:r>
            <a:r>
              <a:rPr lang="en-CA" dirty="0" smtClean="0"/>
              <a:t> that has 100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CA" dirty="0" smtClean="0"/>
              <a:t>s. What does the following code print?</a:t>
            </a:r>
          </a:p>
          <a:p>
            <a:pPr marL="514350" indent="-514350">
              <a:buFont typeface="+mj-lt"/>
              <a:buAutoNum type="arabicPeriod" startAt="5"/>
              <a:defRPr/>
            </a:pPr>
            <a:endParaRPr lang="en-CA" dirty="0" smtClean="0"/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p2 = new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(p1);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Iterator&lt;Triangle&gt; i1 = p1.iterator();</a:t>
            </a:r>
          </a:p>
          <a:p>
            <a:pPr marL="514350" indent="-514350"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Iterator&lt;Triangle</a:t>
            </a:r>
            <a:r>
              <a:rPr lang="en-CA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i2 </a:t>
            </a:r>
            <a:r>
              <a:rPr lang="en-CA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p2.iterator</a:t>
            </a:r>
            <a:r>
              <a:rPr lang="en-CA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(i1.next() == i2.next());</a:t>
            </a:r>
          </a:p>
          <a:p>
            <a:pPr marL="514350" indent="-514350">
              <a:buNone/>
              <a:defRPr/>
            </a:pPr>
            <a:r>
              <a:rPr lang="en-CA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>
                <a:latin typeface="Courier New" pitchFamily="49" charset="0"/>
                <a:cs typeface="Courier New" pitchFamily="49" charset="0"/>
              </a:rPr>
              <a:t>(i1.next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().equals(i2.next()));</a:t>
            </a:r>
            <a:endParaRPr lang="en-CA" sz="2000" b="1" dirty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Wingdings 3" pitchFamily="18" charset="2"/>
              <a:buNone/>
              <a:defRPr/>
            </a:pP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6BFD4-F2F6-4E6C-9FE5-741C90E485D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8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44888" y="3028950"/>
            <a:ext cx="2320613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Period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05677" y="3028950"/>
            <a:ext cx="23764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Diamond 6"/>
          <p:cNvSpPr/>
          <p:nvPr/>
        </p:nvSpPr>
        <p:spPr>
          <a:xfrm>
            <a:off x="3797564" y="3086100"/>
            <a:ext cx="400050" cy="285750"/>
          </a:xfrm>
          <a:prstGeom prst="diamond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Arrow Connector 7"/>
          <p:cNvCxnSpPr>
            <a:stCxn id="7" idx="3"/>
            <a:endCxn id="6" idx="1"/>
          </p:cNvCxnSpPr>
          <p:nvPr/>
        </p:nvCxnSpPr>
        <p:spPr>
          <a:xfrm>
            <a:off x="4197614" y="3228975"/>
            <a:ext cx="10080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816739" y="2657475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2531" y="3947463"/>
            <a:ext cx="2730235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Period</a:t>
            </a:r>
            <a:r>
              <a:rPr lang="en-US" dirty="0" smtClean="0">
                <a:solidFill>
                  <a:srgbClr val="00B0F0"/>
                </a:solidFill>
              </a:rPr>
              <a:t> is a composition</a:t>
            </a: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of two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dirty="0" smtClean="0">
                <a:solidFill>
                  <a:srgbClr val="00B0F0"/>
                </a:solidFill>
              </a:rPr>
              <a:t> objects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3B263-6094-4935-ACEE-6A150E02F3C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243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42900" y="342900"/>
            <a:ext cx="8486775" cy="58134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public final class Period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private Date start;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private Date end;</a:t>
            </a:r>
          </a:p>
          <a:p>
            <a:pPr>
              <a:buFont typeface="Wingdings 3" pitchFamily="18" charset="2"/>
              <a:buNone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/**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start beginning of the period.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end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of the period; must not precede start. 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@throws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if start is after end. 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@throws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NullPointerException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if start or end is null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*/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Period(Date start, Date end)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start.compareTo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(end) &gt; 0)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  throw new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("start after end");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start;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this.end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end;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 mutable or immutable?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Is Period implementing aggregation or composition?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Add 1 more line of client code to the following that shows how the client can break the class invariant: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Date start = new Date();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	Date end = new Date(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start.getTime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+ 10000 );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	Period p = new Period( start, end );</a:t>
            </a:r>
          </a:p>
          <a:p>
            <a:pPr marL="514350" indent="-514350">
              <a:buFont typeface="Wingdings 3" pitchFamily="18" charset="2"/>
              <a:buNone/>
              <a:defRPr/>
            </a:pP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 startAt="4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n-CA" dirty="0" smtClean="0"/>
              <a:t>Fix the constructor.</a:t>
            </a:r>
          </a:p>
          <a:p>
            <a:pPr marL="514350" indent="-514350">
              <a:buFont typeface="+mj-lt"/>
              <a:buAutoNum type="arabicPeriod" startAt="4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18CDC9-4BB6-4445-8960-E12055548FA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4EE4C-43C5-43E2-A0A0-2B5B3904817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2291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14325" y="342900"/>
            <a:ext cx="8515350" cy="58134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/**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@return the start Date of the period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*/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Date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getStart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/**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@return the end Date of the period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*/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Date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getEnd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this.end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Add 1 more line of client code to the following that shows how the client can break the class invariant using either of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start</a:t>
            </a:r>
            <a:r>
              <a:rPr lang="en-CA" dirty="0" smtClean="0"/>
              <a:t>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CA" dirty="0" smtClean="0"/>
              <a:t> methods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CA" dirty="0" smtClean="0"/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Date start = new Date();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Date end = new Date(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start.getTime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 + 10000 );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Period p = new Period( start, end );</a:t>
            </a:r>
          </a:p>
          <a:p>
            <a:pPr marL="514350" indent="-514350">
              <a:buFont typeface="Wingdings 3" pitchFamily="18" charset="2"/>
              <a:buNone/>
              <a:defRPr/>
            </a:pP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Wingdings 3" pitchFamily="18" charset="2"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263C1-4E53-41EE-A499-2E50DBD4425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7412</TotalTime>
  <Words>2220</Words>
  <Application>Microsoft Office PowerPoint</Application>
  <PresentationFormat>On-screen Show (4:3)</PresentationFormat>
  <Paragraphs>588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Origin</vt:lpstr>
      <vt:lpstr>Composition (Part 2)</vt:lpstr>
      <vt:lpstr>Class Invariants</vt:lpstr>
      <vt:lpstr>Period Class</vt:lpstr>
      <vt:lpstr>Period Class</vt:lpstr>
      <vt:lpstr>Period Class</vt:lpstr>
      <vt:lpstr>PowerPoint Presentation</vt:lpstr>
      <vt:lpstr>Test Your Knowledge</vt:lpstr>
      <vt:lpstr>PowerPoint Presentation</vt:lpstr>
      <vt:lpstr>Test Your Knowledge</vt:lpstr>
      <vt:lpstr>PowerPoint Presentation</vt:lpstr>
      <vt:lpstr>Test Your Knowledge</vt:lpstr>
      <vt:lpstr>PowerPoint Presentation</vt:lpstr>
      <vt:lpstr>Test Your Knowledge</vt:lpstr>
      <vt:lpstr>Privacy Leaks</vt:lpstr>
      <vt:lpstr>Consequences of Privacy Leaks</vt:lpstr>
      <vt:lpstr>Consequences of Privacy Leaks</vt:lpstr>
      <vt:lpstr>Consequences of Privacy Leaks</vt:lpstr>
      <vt:lpstr>Recipe for Immutability</vt:lpstr>
      <vt:lpstr>Immutability and Composition</vt:lpstr>
      <vt:lpstr>Collections as Attributes </vt:lpstr>
      <vt:lpstr>Motivation</vt:lpstr>
      <vt:lpstr>What Does a Collection Hold?</vt:lpstr>
      <vt:lpstr>Test Your Knowledge</vt:lpstr>
      <vt:lpstr>Student Class (from notes)</vt:lpstr>
      <vt:lpstr>PolygonalModel Class</vt:lpstr>
      <vt:lpstr>Iterable Interface</vt:lpstr>
      <vt:lpstr>PolygonalModel</vt:lpstr>
      <vt:lpstr>PolygonalModel</vt:lpstr>
      <vt:lpstr>Collections as Attributes</vt:lpstr>
      <vt:lpstr>X Shares its Collection with other Xs</vt:lpstr>
      <vt:lpstr>PolygonalModel Copy Constructor 1</vt:lpstr>
      <vt:lpstr>PowerPoint Presentation</vt:lpstr>
      <vt:lpstr>Test Your Knowledge</vt:lpstr>
      <vt:lpstr>X Owns its Collection: Shallow Copy </vt:lpstr>
      <vt:lpstr>X Owns its Collection: Shallow Copy </vt:lpstr>
      <vt:lpstr>X Owns its Collection: Shallow Copy </vt:lpstr>
      <vt:lpstr>PolygonalModel Copy Constructor 2</vt:lpstr>
      <vt:lpstr>PowerPoint Presentation</vt:lpstr>
      <vt:lpstr>Test Your Knowledge</vt:lpstr>
      <vt:lpstr>Test Your Knowledge</vt:lpstr>
      <vt:lpstr>X Owns its Collection: Deep Copy </vt:lpstr>
      <vt:lpstr>X Owns its Collection: Deep Copy </vt:lpstr>
      <vt:lpstr>PolygonalModel Copy Constructor 3</vt:lpstr>
      <vt:lpstr>PowerPoint Presentation</vt:lpstr>
      <vt:lpstr>PowerPoint Presentation</vt:lpstr>
      <vt:lpstr>Test Your Knowledge</vt:lpstr>
      <vt:lpstr>Test Your Knowledge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642</cp:revision>
  <dcterms:created xsi:type="dcterms:W3CDTF">2006-08-16T00:00:00Z</dcterms:created>
  <dcterms:modified xsi:type="dcterms:W3CDTF">2015-02-06T02:17:26Z</dcterms:modified>
</cp:coreProperties>
</file>