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420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1" r:id="rId22"/>
    <p:sldId id="440" r:id="rId23"/>
    <p:sldId id="44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14" y="-78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0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1/31/2015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3BD6-93CC-4240-9B18-5BE1C71353A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constructor that has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parameter must first deep copy and then validate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copy of y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Y(y);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// validate; will throw an exception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is invalid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this.checkY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76BD7-A05B-4008-A6C6-E1BF0E9D49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293105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293105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constructor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lvl="2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0E706-D677-4FBA-A051-3DBA89E80D3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Suppose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an immutable type. Does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constructor need to copy the other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dirty="0" smtClean="0"/>
              <a:t>object? Why or why not?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Implement the following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constructor: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/**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Create a Triangle from 3 points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p1 The first point.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p2 The second point.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p3 The third point.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@throws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if the 3 points are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        not unique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F6DC4-4602-48DD-86EE-6B0CAAFED8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29350" y="3886200"/>
            <a:ext cx="25177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Triangle has a class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invariant: the 3 points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of a Triangle are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never return a reference to </a:t>
            </a:r>
            <a:r>
              <a:rPr lang="en-US" dirty="0" smtClean="0"/>
              <a:t>a field</a:t>
            </a:r>
            <a:r>
              <a:rPr lang="en-US" dirty="0" smtClean="0"/>
              <a:t>; </a:t>
            </a:r>
            <a:r>
              <a:rPr lang="en-US" dirty="0" smtClean="0"/>
              <a:t>always return a deep copy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return new Y(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AB894-2F10-4B91-B50C-47AA7F33181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14393" y="4211808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168751" y="4211808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accessor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DFF12-D795-43C4-B0A4-50FC82A5823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Suppose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an immutable type. Does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n-US" dirty="0" err="1" smtClean="0"/>
              <a:t>accessor</a:t>
            </a:r>
            <a:r>
              <a:rPr lang="en-US" dirty="0" smtClean="0"/>
              <a:t> need to copy it’s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dirty="0" smtClean="0"/>
              <a:t>object before returning it? Why or why not?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Implement the following 3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accessors: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/**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Get the first/second/third point of the triangle.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@return The first/second/third point of the triangle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22F0D-4538-41A3-ACEE-60D1B18F51E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dirty="0" smtClean="0"/>
              <a:t>Given your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accessors from question 2, can you write an improved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copy constructor that does not make copies of the point attributes?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D04F2-A6CC-42F7-A9BF-AF0EA888083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has a method that sets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to a client-provided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then the method must make a deep copy of the client-provided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and validate it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public void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setY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(Y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Y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new Y(y);</a:t>
            </a:r>
          </a:p>
          <a:p>
            <a:pP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validate; will throw an exception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is invalid</a:t>
            </a:r>
            <a:endParaRPr lang="en-US" sz="18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this.checkY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this.y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	}</a:t>
            </a:r>
          </a:p>
          <a:p>
            <a:pPr>
              <a:buFont typeface="Wingdings 3" pitchFamily="18" charset="2"/>
              <a:buNone/>
              <a:defRPr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9B8A-7478-462E-8598-444C950B891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327022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327022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mutator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(Y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B257-48E3-4C4A-8227-17C849E9222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Suppose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an immutable type. Does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n-US" dirty="0" err="1" smtClean="0"/>
              <a:t>mutator</a:t>
            </a:r>
            <a:r>
              <a:rPr lang="en-US" dirty="0" smtClean="0"/>
              <a:t> need to copy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 Why or why not? Does it need to the validate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Implement the following 3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</a:t>
            </a:r>
            <a:r>
              <a:rPr lang="en-US" dirty="0" err="1" smtClean="0"/>
              <a:t>mutators</a:t>
            </a:r>
            <a:r>
              <a:rPr lang="en-US" dirty="0" smtClean="0"/>
              <a:t>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/**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Set the first/second/third point of the triangle.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p The desired first/second/third point of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         the triangle.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@return true if the point could be set;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         false otherwise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*/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6D309-8F5F-480A-8F7D-EDDA3817666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29350" y="5248275"/>
            <a:ext cx="25177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Triangle has a class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invariant: the 3 points</a:t>
            </a: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+mn-lt"/>
              </a:rPr>
              <a:t>of a Triangle are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an object of type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composed of an object of type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means</a:t>
            </a:r>
          </a:p>
          <a:p>
            <a:pPr lvl="1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has-a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</a:t>
            </a:r>
            <a:r>
              <a:rPr lang="en-US" i="1" dirty="0" smtClean="0"/>
              <a:t>and</a:t>
            </a:r>
          </a:p>
          <a:p>
            <a:pPr lvl="1"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owns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r>
              <a:rPr lang="en-US" dirty="0" smtClean="0"/>
              <a:t>in other </a:t>
            </a:r>
            <a:r>
              <a:rPr lang="en-US" dirty="0" smtClean="0"/>
              <a:t>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66DB4-0224-45C2-B89A-B92C5802C8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3551238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defensive copies are often required, but the price of defensive copying is time and memory needed to create and garbage collect </a:t>
            </a:r>
            <a:r>
              <a:rPr lang="en-US" dirty="0" smtClean="0"/>
              <a:t>defensive copies of objects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recall the triangle demo from the previous lecture</a:t>
            </a:r>
          </a:p>
          <a:p>
            <a:pPr lvl="1"/>
            <a:r>
              <a:rPr lang="en-US" dirty="0" smtClean="0"/>
              <a:t>a triangle was an aggregation of three points</a:t>
            </a:r>
          </a:p>
          <a:p>
            <a:pPr lvl="2"/>
            <a:r>
              <a:rPr lang="en-US" dirty="0" smtClean="0"/>
              <a:t>because it was an aggregation, the client could change the location of a point without asking the triangle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15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triangle is composed of three points, there is no way for the client to directly change the location of a point</a:t>
            </a:r>
          </a:p>
          <a:p>
            <a:r>
              <a:rPr lang="en-US" dirty="0" smtClean="0"/>
              <a:t>to change the location of a point, the client must either:</a:t>
            </a:r>
          </a:p>
          <a:p>
            <a:pPr marL="731838" lvl="1" indent="-457200">
              <a:buFont typeface="+mj-lt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ask the triangle for the point		(1 defensive copy)</a:t>
            </a:r>
            <a:endParaRPr lang="en-US" dirty="0"/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change the location of the point</a:t>
            </a:r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ask the triangle to change its point	(1 defensive copy)</a:t>
            </a:r>
          </a:p>
          <a:p>
            <a:pPr marL="788988" lvl="1" indent="-514350">
              <a:buFont typeface="+mj-lt"/>
              <a:buAutoNum type="alphaUcPeriod"/>
            </a:pPr>
            <a:r>
              <a:rPr lang="en-US" dirty="0" smtClean="0"/>
              <a:t>  </a:t>
            </a:r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keep an independent copy of the point</a:t>
            </a:r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change the location of the copy</a:t>
            </a:r>
          </a:p>
          <a:p>
            <a:pPr marL="1063625" lvl="2" indent="-514350">
              <a:buFont typeface="+mj-lt"/>
              <a:buAutoNum type="romanLcPeriod"/>
            </a:pPr>
            <a:r>
              <a:rPr lang="en-US" dirty="0" smtClean="0"/>
              <a:t>ask the triangle to change its point	(1 defensive copy)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10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318221"/>
            <a:ext cx="8229600" cy="604873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    </a:t>
            </a:r>
            <a:r>
              <a:rPr lang="en-US" dirty="0" err="1" smtClean="0"/>
              <a:t>pointB</a:t>
            </a:r>
            <a:r>
              <a:rPr lang="en-US" dirty="0" smtClean="0"/>
              <a:t> = new Point(0.0, 1.0, -3.0);</a:t>
            </a:r>
          </a:p>
          <a:p>
            <a:r>
              <a:rPr lang="en-US" dirty="0" smtClean="0"/>
              <a:t>    tri = new Triangle(new Point(-1.0, -1.0, -3.0),</a:t>
            </a:r>
          </a:p>
          <a:p>
            <a:r>
              <a:rPr lang="en-US" dirty="0" smtClean="0"/>
              <a:t>                       </a:t>
            </a:r>
            <a:r>
              <a:rPr lang="en-US" dirty="0" err="1" smtClean="0"/>
              <a:t>pointB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    new Point(2.0, 0.0, -3.0));</a:t>
            </a:r>
          </a:p>
          <a:p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    // Draw triangle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</a:t>
            </a:r>
            <a:r>
              <a:rPr lang="en-US" dirty="0" err="1" smtClean="0">
                <a:solidFill>
                  <a:schemeClr val="accent3"/>
                </a:solidFill>
              </a:rPr>
              <a:t>gl.glBegin</a:t>
            </a:r>
            <a:r>
              <a:rPr lang="en-US" dirty="0" smtClean="0">
                <a:solidFill>
                  <a:schemeClr val="accent3"/>
                </a:solidFill>
              </a:rPr>
              <a:t>(GL2.GL_TRIANGLES);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gl.glColor3f(0.0f, 1.0f, 1.0f); // set the color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gl.glVertex3d(</a:t>
            </a:r>
            <a:r>
              <a:rPr lang="en-US" dirty="0" err="1" smtClean="0">
                <a:solidFill>
                  <a:schemeClr val="accent3"/>
                </a:solidFill>
              </a:rPr>
              <a:t>tri.getA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getX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tri.getA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getY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tri.getA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getZ</a:t>
            </a:r>
            <a:r>
              <a:rPr lang="en-US" dirty="0" smtClean="0">
                <a:solidFill>
                  <a:schemeClr val="accent3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gl.glVertex3d(</a:t>
            </a:r>
            <a:r>
              <a:rPr lang="en-US" dirty="0" err="1" smtClean="0">
                <a:solidFill>
                  <a:schemeClr val="accent3"/>
                </a:solidFill>
              </a:rPr>
              <a:t>tri.getB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getX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tri.getB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getY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tri.getB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getZ</a:t>
            </a:r>
            <a:r>
              <a:rPr lang="en-US" dirty="0" smtClean="0">
                <a:solidFill>
                  <a:schemeClr val="accent3"/>
                </a:solidFill>
              </a:rPr>
              <a:t>());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gl.glVertex3d(</a:t>
            </a:r>
            <a:r>
              <a:rPr lang="en-US" dirty="0" err="1" smtClean="0">
                <a:solidFill>
                  <a:schemeClr val="accent3"/>
                </a:solidFill>
              </a:rPr>
              <a:t>tri.getC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getX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tri.getC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getY</a:t>
            </a:r>
            <a:r>
              <a:rPr lang="en-US" dirty="0" smtClean="0">
                <a:solidFill>
                  <a:schemeClr val="accent3"/>
                </a:solidFill>
              </a:rPr>
              <a:t>(),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             </a:t>
            </a:r>
            <a:r>
              <a:rPr lang="en-US" dirty="0" err="1" smtClean="0">
                <a:solidFill>
                  <a:schemeClr val="accent3"/>
                </a:solidFill>
              </a:rPr>
              <a:t>tri.getC</a:t>
            </a:r>
            <a:r>
              <a:rPr lang="en-US" dirty="0" smtClean="0">
                <a:solidFill>
                  <a:schemeClr val="accent3"/>
                </a:solidFill>
              </a:rPr>
              <a:t>().</a:t>
            </a:r>
            <a:r>
              <a:rPr lang="en-US" dirty="0" err="1" smtClean="0">
                <a:solidFill>
                  <a:schemeClr val="accent3"/>
                </a:solidFill>
              </a:rPr>
              <a:t>getZ</a:t>
            </a:r>
            <a:r>
              <a:rPr lang="en-US" dirty="0" smtClean="0">
                <a:solidFill>
                  <a:schemeClr val="accent3"/>
                </a:solidFill>
              </a:rPr>
              <a:t>());</a:t>
            </a:r>
            <a:endParaRPr lang="en-US" u="sng" dirty="0" smtClean="0">
              <a:solidFill>
                <a:schemeClr val="accent3"/>
              </a:solidFill>
            </a:endParaRPr>
          </a:p>
          <a:p>
            <a:r>
              <a:rPr lang="en-US" dirty="0" smtClean="0">
                <a:solidFill>
                  <a:schemeClr val="accent3"/>
                </a:solidFill>
              </a:rPr>
              <a:t>    </a:t>
            </a:r>
            <a:r>
              <a:rPr lang="en-US" dirty="0" err="1" smtClean="0">
                <a:solidFill>
                  <a:schemeClr val="accent3"/>
                </a:solidFill>
              </a:rPr>
              <a:t>gl.glEnd</a:t>
            </a:r>
            <a:r>
              <a:rPr lang="en-US" dirty="0" smtClean="0">
                <a:solidFill>
                  <a:schemeClr val="accent3"/>
                </a:solidFill>
              </a:rPr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// the client </a:t>
            </a:r>
            <a:r>
              <a:rPr lang="en-US" dirty="0" smtClean="0"/>
              <a:t>moves its point, then asks the triangle to change</a:t>
            </a:r>
          </a:p>
          <a:p>
            <a:r>
              <a:rPr lang="en-US" dirty="0" smtClean="0"/>
              <a:t>    delta += 0.05f;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pointB.setY</a:t>
            </a:r>
            <a:r>
              <a:rPr lang="en-US" dirty="0" smtClean="0"/>
              <a:t>(1.0 + </a:t>
            </a:r>
            <a:r>
              <a:rPr lang="en-US" dirty="0" err="1" smtClean="0"/>
              <a:t>Math.sin</a:t>
            </a:r>
            <a:r>
              <a:rPr lang="en-US" dirty="0" smtClean="0"/>
              <a:t>(delta</a:t>
            </a:r>
            <a:r>
              <a:rPr lang="en-US" dirty="0" smtClean="0"/>
              <a:t>));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tri.setB</a:t>
            </a:r>
            <a:r>
              <a:rPr lang="en-US" dirty="0" smtClean="0"/>
              <a:t>(</a:t>
            </a:r>
            <a:r>
              <a:rPr lang="en-US" dirty="0" err="1" smtClean="0"/>
              <a:t>pointB</a:t>
            </a:r>
            <a:r>
              <a:rPr lang="en-US" dirty="0" smtClean="0"/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77050" y="491043"/>
            <a:ext cx="20327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triangle makes</a:t>
            </a:r>
          </a:p>
          <a:p>
            <a:r>
              <a:rPr lang="en-US" dirty="0" smtClean="0">
                <a:latin typeface="+mn-lt"/>
              </a:rPr>
              <a:t>defensive copies of</a:t>
            </a:r>
          </a:p>
          <a:p>
            <a:r>
              <a:rPr lang="en-US" dirty="0" smtClean="0">
                <a:latin typeface="+mn-lt"/>
              </a:rPr>
              <a:t>all three points</a:t>
            </a:r>
            <a:endParaRPr lang="en-US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7050" y="2919955"/>
            <a:ext cx="2129044" cy="120032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  <a:latin typeface="+mn-lt"/>
              </a:rPr>
              <a:t>draw the triangle</a:t>
            </a:r>
          </a:p>
          <a:p>
            <a:r>
              <a:rPr lang="en-US" dirty="0" smtClean="0">
                <a:solidFill>
                  <a:schemeClr val="accent3"/>
                </a:solidFill>
                <a:latin typeface="+mn-lt"/>
              </a:rPr>
              <a:t>by asking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tri</a:t>
            </a:r>
            <a:r>
              <a:rPr lang="en-US" dirty="0" smtClean="0">
                <a:solidFill>
                  <a:schemeClr val="accent3"/>
                </a:solidFill>
                <a:latin typeface="+mn-lt"/>
              </a:rPr>
              <a:t> for</a:t>
            </a:r>
          </a:p>
          <a:p>
            <a:r>
              <a:rPr lang="en-US" dirty="0" smtClean="0">
                <a:solidFill>
                  <a:schemeClr val="accent3"/>
                </a:solidFill>
                <a:latin typeface="+mn-lt"/>
              </a:rPr>
              <a:t>the coordinates</a:t>
            </a:r>
          </a:p>
          <a:p>
            <a:r>
              <a:rPr lang="en-US" dirty="0" smtClean="0">
                <a:solidFill>
                  <a:schemeClr val="accent3"/>
                </a:solidFill>
                <a:latin typeface="+mn-lt"/>
              </a:rPr>
              <a:t>of each of its points</a:t>
            </a:r>
          </a:p>
        </p:txBody>
      </p:sp>
      <p:sp>
        <p:nvSpPr>
          <p:cNvPr id="9" name="Right Brace 8"/>
          <p:cNvSpPr/>
          <p:nvPr/>
        </p:nvSpPr>
        <p:spPr>
          <a:xfrm>
            <a:off x="6473031" y="491042"/>
            <a:ext cx="288035" cy="86410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473031" y="2449681"/>
            <a:ext cx="288035" cy="2131459"/>
          </a:xfrm>
          <a:prstGeom prst="rightBrac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6473031" y="5502852"/>
            <a:ext cx="288035" cy="46085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76280" y="5501234"/>
            <a:ext cx="16400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triangle makes</a:t>
            </a:r>
          </a:p>
          <a:p>
            <a:r>
              <a:rPr lang="en-US" dirty="0" smtClean="0">
                <a:latin typeface="+mn-lt"/>
              </a:rPr>
              <a:t>defensive copy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2170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 triangle demo using composition here</a:t>
            </a:r>
          </a:p>
          <a:p>
            <a:pPr lvl="1"/>
            <a:r>
              <a:rPr lang="en-US" dirty="0" smtClean="0"/>
              <a:t>that's a lot of points being created!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61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dirty="0" smtClean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this means that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will generally not share references to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with clients</a:t>
            </a:r>
          </a:p>
          <a:p>
            <a:pPr lvl="1">
              <a:defRPr/>
            </a:pPr>
            <a:r>
              <a:rPr lang="en-US" dirty="0" smtClean="0"/>
              <a:t>constructors will create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accessors</a:t>
            </a:r>
            <a:r>
              <a:rPr lang="en-US" dirty="0" smtClean="0"/>
              <a:t> will return references to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mutators</a:t>
            </a:r>
            <a:r>
              <a:rPr lang="en-US" dirty="0" smtClean="0"/>
              <a:t> will store references to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“new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objects” are called </a:t>
            </a:r>
            <a:r>
              <a:rPr lang="en-US" i="1" dirty="0" smtClean="0"/>
              <a:t>defensive copies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the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default constructor is defined it must create a suitable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suitable Y; for example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 /* suitable arguments */ 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58187" y="5041996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456786" y="2622647"/>
            <a:ext cx="230428" cy="437813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Re-implement Triangle so that it is a composition of 3 points. Start by adding a default constructor to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that creates 3 new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/>
              <a:t> objects with suitable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D4CC0-2DA4-4F35-B994-1099FFF0C86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copy constructor is defined it must create a new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that is a deep copy of the other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X(X other)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// create a new Y that is a copy of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other.y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Y(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other.getY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EB105-BCD0-4CD8-9EDA-CB1E77DFF80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71554" y="5445100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3477467" y="3889856"/>
            <a:ext cx="230428" cy="264992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happens if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copy constructor does not make a deep copy of the other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// don’t do this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X(X other)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other.y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 3" pitchFamily="18" charset="2"/>
              <a:buNone/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dirty="0" smtClean="0"/>
              <a:t>every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created with the copy constructor ends up sharing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if one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modifies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object, 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objects will end up with a modified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FF18C-5240-4C9E-839A-22D96D82AF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Suppose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is an immutable type. Does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copy constructor need to create a new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? Why or why not?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Implement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copy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CE644-403C-4DBC-9271-CF94C9D5D96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3A4E0-C2E4-483B-9E92-35B01953755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228600"/>
            <a:ext cx="8229600" cy="6000750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Calibri" pitchFamily="34" charset="0"/>
              <a:buAutoNum type="arabicPeriod" startAt="3"/>
            </a:pPr>
            <a:r>
              <a:rPr lang="en-US" dirty="0" smtClean="0"/>
              <a:t>Suppose you have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US" dirty="0" smtClean="0"/>
              <a:t> copy constructor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dirty="0" smtClean="0"/>
              <a:t> method like so:</a:t>
            </a:r>
          </a:p>
          <a:p>
            <a:pPr marL="514350" indent="-514350">
              <a:buFont typeface="Calibri" pitchFamily="34" charset="0"/>
              <a:buAutoNum type="arabicPeriod" startAt="3"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	public Triangle(Triangle t)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{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this.pA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t.pA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this.pB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t.pB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this.pC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t.pC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514350" indent="-514350">
              <a:buFont typeface="Wingdings 3" pitchFamily="18" charset="2"/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Triangle t1 = new Triangle();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Triangle t2 = new Triangle(t1);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t1.getA().set( -100.0, -100.0, 5.0 );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 t2.getA() );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14350" indent="-514350">
              <a:buFont typeface="Wingdings 3" pitchFamily="18" charset="2"/>
              <a:buNone/>
            </a:pPr>
            <a:r>
              <a:rPr lang="en-US" dirty="0" smtClean="0">
                <a:cs typeface="Courier New" pitchFamily="49" charset="0"/>
              </a:rPr>
              <a:t>	What does the program print? How many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cs typeface="Courier New" pitchFamily="49" charset="0"/>
              </a:rPr>
              <a:t> objects are there in memory? How many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 smtClean="0">
                <a:cs typeface="Courier New" pitchFamily="49" charset="0"/>
              </a:rPr>
              <a:t> objects should be in memory?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6266</TotalTime>
  <Words>941</Words>
  <Application>Microsoft Office PowerPoint</Application>
  <PresentationFormat>On-screen Show (4:3)</PresentationFormat>
  <Paragraphs>269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Origin</vt:lpstr>
      <vt:lpstr>Composition</vt:lpstr>
      <vt:lpstr>Composition</vt:lpstr>
      <vt:lpstr>Composition</vt:lpstr>
      <vt:lpstr>Composition &amp; the Default Constructor</vt:lpstr>
      <vt:lpstr>Test Your Knowledge</vt:lpstr>
      <vt:lpstr>Composition &amp; Copy Constructor</vt:lpstr>
      <vt:lpstr>Composition &amp; Copy Constructor</vt:lpstr>
      <vt:lpstr>Test Your Knowledge</vt:lpstr>
      <vt:lpstr>PowerPoint Presentation</vt:lpstr>
      <vt:lpstr>Composition &amp; Other Constructors</vt:lpstr>
      <vt:lpstr>Composition and Other Constructors</vt:lpstr>
      <vt:lpstr>Test Your Knowledge</vt:lpstr>
      <vt:lpstr>Composition and Accessors</vt:lpstr>
      <vt:lpstr>Composition and Accessors</vt:lpstr>
      <vt:lpstr>Test Your Knowledge</vt:lpstr>
      <vt:lpstr>Test Your Knowledge</vt:lpstr>
      <vt:lpstr>Composition and Mutators</vt:lpstr>
      <vt:lpstr>Composition and Mutators</vt:lpstr>
      <vt:lpstr>Test Your Knowledge</vt:lpstr>
      <vt:lpstr>Price of Defensive Copying</vt:lpstr>
      <vt:lpstr>Price of Defensive Copying</vt:lpstr>
      <vt:lpstr>PowerPoint Presentation</vt:lpstr>
      <vt:lpstr>Price of Defensive Copying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535</cp:revision>
  <dcterms:created xsi:type="dcterms:W3CDTF">2006-08-16T00:00:00Z</dcterms:created>
  <dcterms:modified xsi:type="dcterms:W3CDTF">2015-02-01T03:53:12Z</dcterms:modified>
</cp:coreProperties>
</file>