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4"/>
  </p:notesMasterIdLst>
  <p:sldIdLst>
    <p:sldId id="381" r:id="rId2"/>
    <p:sldId id="382" r:id="rId3"/>
    <p:sldId id="383" r:id="rId4"/>
    <p:sldId id="384" r:id="rId5"/>
    <p:sldId id="385" r:id="rId6"/>
    <p:sldId id="416" r:id="rId7"/>
    <p:sldId id="387" r:id="rId8"/>
    <p:sldId id="388" r:id="rId9"/>
    <p:sldId id="389" r:id="rId10"/>
    <p:sldId id="390" r:id="rId11"/>
    <p:sldId id="391" r:id="rId12"/>
    <p:sldId id="417" r:id="rId13"/>
    <p:sldId id="392" r:id="rId14"/>
    <p:sldId id="386" r:id="rId15"/>
    <p:sldId id="405" r:id="rId16"/>
    <p:sldId id="406" r:id="rId17"/>
    <p:sldId id="420" r:id="rId18"/>
    <p:sldId id="403" r:id="rId19"/>
    <p:sldId id="394" r:id="rId20"/>
    <p:sldId id="395" r:id="rId21"/>
    <p:sldId id="404" r:id="rId22"/>
    <p:sldId id="407" r:id="rId23"/>
    <p:sldId id="409" r:id="rId24"/>
    <p:sldId id="408" r:id="rId25"/>
    <p:sldId id="410" r:id="rId26"/>
    <p:sldId id="411" r:id="rId27"/>
    <p:sldId id="412" r:id="rId28"/>
    <p:sldId id="413" r:id="rId29"/>
    <p:sldId id="414" r:id="rId30"/>
    <p:sldId id="415" r:id="rId31"/>
    <p:sldId id="418" r:id="rId32"/>
    <p:sldId id="41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7" autoAdjust="0"/>
  </p:normalViewPr>
  <p:slideViewPr>
    <p:cSldViewPr showGuides="1">
      <p:cViewPr varScale="1">
        <p:scale>
          <a:sx n="132" d="100"/>
          <a:sy n="132" d="100"/>
        </p:scale>
        <p:origin x="-1014" y="-78"/>
      </p:cViewPr>
      <p:guideLst>
        <p:guide orient="horz" pos="2160"/>
        <p:guide orient="horz" pos="1761"/>
        <p:guide orient="horz" pos="3031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 Singleton Puzzle: What is Printed?</a:t>
            </a:r>
            <a:endParaRPr lang="en-US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1CF07-0F1A-4DE2-A572-778A69D0D3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9220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CA" sz="1800" smtClean="0"/>
              <a:t>public class Elvis {</a:t>
            </a:r>
          </a:p>
          <a:p>
            <a:pPr eaLnBrk="1" hangingPunct="1"/>
            <a:r>
              <a:rPr lang="en-CA" sz="1800" smtClean="0"/>
              <a:t>  public static final Elvis INSTANCE = new Elvis();</a:t>
            </a:r>
          </a:p>
          <a:p>
            <a:pPr eaLnBrk="1" hangingPunct="1"/>
            <a:r>
              <a:rPr lang="en-CA" sz="1800" smtClean="0"/>
              <a:t>  private final int beltSize;</a:t>
            </a:r>
          </a:p>
          <a:p>
            <a:pPr eaLnBrk="1" hangingPunct="1"/>
            <a:r>
              <a:rPr lang="en-CA" sz="1800" smtClean="0"/>
              <a:t>  private static final int CURRENT_YEAR =</a:t>
            </a:r>
          </a:p>
          <a:p>
            <a:pPr eaLnBrk="1" hangingPunct="1"/>
            <a:r>
              <a:rPr lang="en-CA" sz="1800" smtClean="0"/>
              <a:t>    Calendar.getInstance().get(Calendar.YEAR);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private Elvis() { this.beltSize = CURRENT_YEAR – 1930; }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public int getBeltSize() { return this.beltSize; }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public static void main(String[] args) {</a:t>
            </a:r>
          </a:p>
          <a:p>
            <a:pPr eaLnBrk="1" hangingPunct="1"/>
            <a:r>
              <a:rPr lang="en-CA" sz="1800" smtClean="0"/>
              <a:t>    System.out.println("Elvis has a belt size of " +</a:t>
            </a:r>
          </a:p>
          <a:p>
            <a:pPr eaLnBrk="1" hangingPunct="1"/>
            <a:r>
              <a:rPr lang="en-CA" sz="1800" smtClean="0"/>
              <a:t>                        INSTANCE.getBeltSize());</a:t>
            </a:r>
          </a:p>
          <a:p>
            <a:pPr eaLnBrk="1" hangingPunct="1"/>
            <a:r>
              <a:rPr lang="en-CA" sz="1800" smtClean="0"/>
              <a:t>  }</a:t>
            </a:r>
          </a:p>
          <a:p>
            <a:pPr eaLnBrk="1" hangingPunct="1"/>
            <a:r>
              <a:rPr lang="en-CA" sz="1800" smtClean="0"/>
              <a:t>}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429000" y="59436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onstantia" pitchFamily="18" charset="0"/>
              </a:rPr>
              <a:t>from Java Puzzlers by Joshua Bloch and Neal Gafter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what happens when the client modifies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dirty="0" smtClean="0"/>
              <a:t> instance?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sz="800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lvl="1" eaLnBrk="1" hangingPunct="1">
              <a:defRPr/>
            </a:pPr>
            <a:r>
              <a:rPr lang="en-CA" dirty="0" smtClean="0"/>
              <a:t>prints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Fri Nov 03 00:00:00 EST 1995</a:t>
            </a:r>
            <a:r>
              <a:rPr lang="nn-NO" dirty="0" smtClean="0"/>
              <a:t> </a:t>
            </a:r>
            <a:endParaRPr lang="en-C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62C6B-9764-4E72-8EDA-75B6EDA156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20725" y="2228850"/>
            <a:ext cx="770255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somewhere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String s = "Billy Bob";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Date d = new Date(90, 2, 26);  // March 26, 1990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Person p = new Person(s, d);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d.setYear(95);                 // November 3, 1995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d.setMonth(10);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d.setDate(3);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System.out.println( p.getBirthDate()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because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dirty="0" smtClean="0"/>
              <a:t> instance is shared by the client and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instance:</a:t>
            </a:r>
          </a:p>
          <a:p>
            <a:pPr lvl="1" eaLnBrk="1" hangingPunct="1">
              <a:defRPr/>
            </a:pPr>
            <a:r>
              <a:rPr lang="en-CA" dirty="0" smtClean="0"/>
              <a:t>the client can modify the date using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smtClean="0"/>
              <a:t> and 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sees a modified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dirty="0" smtClean="0"/>
              <a:t> </a:t>
            </a:r>
          </a:p>
          <a:p>
            <a:pPr lvl="1" eaLnBrk="1" hangingPunct="1">
              <a:defRPr/>
            </a:pPr>
            <a:r>
              <a:rPr lang="en-CA" dirty="0" smtClean="0"/>
              <a:t>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can modify the date using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dirty="0" smtClean="0"/>
              <a:t> and the client sees a modified date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A69B1-6149-4A1A-AA2A-6821C2F29D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note that even though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instance is shared by the client and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, neither the client nor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can modify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</a:t>
            </a:r>
          </a:p>
          <a:p>
            <a:pPr lvl="1" eaLnBrk="1" hangingPunct="1">
              <a:defRPr/>
            </a:pPr>
            <a:r>
              <a:rPr lang="en-CA" dirty="0" smtClean="0"/>
              <a:t>immutable objects make great building blocks for other objects</a:t>
            </a:r>
          </a:p>
          <a:p>
            <a:pPr lvl="1" eaLnBrk="1" hangingPunct="1">
              <a:defRPr/>
            </a:pPr>
            <a:r>
              <a:rPr lang="en-CA" dirty="0" smtClean="0"/>
              <a:t>they can be shared freely without worrying about their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A69B1-6149-4A1A-AA2A-6821C2F29D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UML Class Diagram for Aggregation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02E5-F7BE-4FDE-B786-61665CBD1E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017963" y="3228975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Person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323013" y="3228975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String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866900" y="3228975"/>
            <a:ext cx="8001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Date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600450" y="3286125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5143500" y="3286125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8" idx="1"/>
            <a:endCxn id="19462" idx="3"/>
          </p:cNvCxnSpPr>
          <p:nvPr/>
        </p:nvCxnSpPr>
        <p:spPr>
          <a:xfrm rot="10800000">
            <a:off x="2667000" y="3429000"/>
            <a:ext cx="93345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9461" idx="1"/>
          </p:cNvCxnSpPr>
          <p:nvPr/>
        </p:nvCxnSpPr>
        <p:spPr>
          <a:xfrm>
            <a:off x="5543550" y="3429000"/>
            <a:ext cx="7794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2743200" y="2795588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5943600" y="2795588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9413" y="1657350"/>
            <a:ext cx="25225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number of Date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objects each Person has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9813" y="1657350"/>
            <a:ext cx="25225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number of String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objects each Person has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7100" y="4800600"/>
            <a:ext cx="2209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open diamonds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indicate aggregation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>
            <a:stCxn id="21" idx="0"/>
            <a:endCxn id="8" idx="2"/>
          </p:cNvCxnSpPr>
          <p:nvPr/>
        </p:nvCxnSpPr>
        <p:spPr>
          <a:xfrm rot="16200000" flipV="1">
            <a:off x="3571875" y="3800475"/>
            <a:ext cx="1228725" cy="771525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  <a:endCxn id="9" idx="2"/>
          </p:cNvCxnSpPr>
          <p:nvPr/>
        </p:nvCxnSpPr>
        <p:spPr>
          <a:xfrm rot="5400000" flipH="1" flipV="1">
            <a:off x="4343400" y="3800475"/>
            <a:ext cx="1228725" cy="771525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2"/>
            <a:endCxn id="19468" idx="0"/>
          </p:cNvCxnSpPr>
          <p:nvPr/>
        </p:nvCxnSpPr>
        <p:spPr>
          <a:xfrm rot="16200000" flipH="1">
            <a:off x="5866606" y="2548732"/>
            <a:ext cx="4921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2"/>
            <a:endCxn id="19467" idx="0"/>
          </p:cNvCxnSpPr>
          <p:nvPr/>
        </p:nvCxnSpPr>
        <p:spPr>
          <a:xfrm rot="16200000" flipH="1">
            <a:off x="2666206" y="2548732"/>
            <a:ext cx="4921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Aggregation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3D videogames use models that are a three-dimensional representations of geometric data</a:t>
            </a:r>
          </a:p>
          <a:p>
            <a:pPr lvl="1" eaLnBrk="1" hangingPunct="1">
              <a:defRPr/>
            </a:pPr>
            <a:r>
              <a:rPr lang="en-US" dirty="0" smtClean="0"/>
              <a:t>the models may be represented by:</a:t>
            </a:r>
          </a:p>
          <a:p>
            <a:pPr lvl="2" eaLnBrk="1" hangingPunct="1">
              <a:defRPr/>
            </a:pPr>
            <a:r>
              <a:rPr lang="en-US" dirty="0" smtClean="0"/>
              <a:t>three-dimensional points (particle systems)</a:t>
            </a:r>
          </a:p>
          <a:p>
            <a:pPr lvl="2" eaLnBrk="1" hangingPunct="1">
              <a:defRPr/>
            </a:pPr>
            <a:r>
              <a:rPr lang="en-US" dirty="0" smtClean="0"/>
              <a:t>simple polygons (triangles, quadrilaterals)</a:t>
            </a:r>
          </a:p>
          <a:p>
            <a:pPr lvl="2" eaLnBrk="1" hangingPunct="1">
              <a:defRPr/>
            </a:pPr>
            <a:r>
              <a:rPr lang="en-US" dirty="0" smtClean="0"/>
              <a:t>smooth, continuous surfaces (</a:t>
            </a:r>
            <a:r>
              <a:rPr lang="en-US" dirty="0" err="1" smtClean="0"/>
              <a:t>splines</a:t>
            </a:r>
            <a:r>
              <a:rPr lang="en-US" dirty="0" smtClean="0"/>
              <a:t>, parametric surfaces)</a:t>
            </a:r>
          </a:p>
          <a:p>
            <a:pPr lvl="2" eaLnBrk="1" hangingPunct="1">
              <a:defRPr/>
            </a:pPr>
            <a:r>
              <a:rPr lang="en-US" dirty="0" smtClean="0"/>
              <a:t>an algorithm (procedural models)</a:t>
            </a:r>
          </a:p>
          <a:p>
            <a:pPr eaLnBrk="1" hangingPunct="1">
              <a:defRPr/>
            </a:pPr>
            <a:r>
              <a:rPr lang="en-US" dirty="0" smtClean="0"/>
              <a:t>rendering the objects to the screen usually results in drawing triangles</a:t>
            </a:r>
          </a:p>
          <a:p>
            <a:pPr lvl="1" eaLnBrk="1" hangingPunct="1">
              <a:defRPr/>
            </a:pPr>
            <a:r>
              <a:rPr lang="en-US" dirty="0" smtClean="0"/>
              <a:t>graphics cards have specialized hardware that does this very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olid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ireframe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has 3 three-dimensional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2613362" y="2334467"/>
            <a:ext cx="3917276" cy="3514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5424" y="5724600"/>
            <a:ext cx="230428" cy="2304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98148" y="5733280"/>
            <a:ext cx="230428" cy="2304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56786" y="2252120"/>
            <a:ext cx="230428" cy="2304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6273" y="179045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A</a:t>
            </a:r>
            <a:endParaRPr lang="en-US" sz="2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1323" y="572419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B</a:t>
            </a:r>
            <a:endParaRPr lang="en-US" sz="24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7292" y="5733280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5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670969" y="1843004"/>
            <a:ext cx="144383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334000" y="1843004"/>
            <a:ext cx="95410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Point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154488" y="1900154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endCxn id="20486" idx="1"/>
          </p:cNvCxnSpPr>
          <p:nvPr/>
        </p:nvCxnSpPr>
        <p:spPr>
          <a:xfrm>
            <a:off x="4554538" y="2043029"/>
            <a:ext cx="779462" cy="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5039944" y="1585576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119"/>
              </p:ext>
            </p:extLst>
          </p:nvPr>
        </p:nvGraphicFramePr>
        <p:xfrm>
          <a:off x="250705" y="2795323"/>
          <a:ext cx="40324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Triangle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Triangle(Point,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Point, Point)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getA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setA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970"/>
              </p:ext>
            </p:extLst>
          </p:nvPr>
        </p:nvGraphicFramePr>
        <p:xfrm>
          <a:off x="4860805" y="2795323"/>
          <a:ext cx="40324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Point(double, double,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double)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getX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getY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getZ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setX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setY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setZ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// attributes and constructor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public class Triangle {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pA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pB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pC</a:t>
            </a:r>
            <a:r>
              <a:rPr lang="en-US" sz="1800" dirty="0" smtClean="0"/>
              <a:t>;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Triangle(Point c, Point b, Point c)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 = a;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 = b;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 = c;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1B929-4E56-499C-888E-4506DAF644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60035" y="2968144"/>
            <a:ext cx="335066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3 fields to represent the 3 points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5506" y="4581140"/>
            <a:ext cx="350519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constructor sets the 3 fields to</a:t>
            </a:r>
          </a:p>
          <a:p>
            <a:r>
              <a:rPr lang="en-US" dirty="0" smtClean="0">
                <a:latin typeface="+mn-lt"/>
              </a:rPr>
              <a:t>refer to the client provided points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Singleton Puzzle: 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Elvis has a belt size of -1930</a:t>
            </a:r>
            <a:r>
              <a:rPr lang="en-US" dirty="0" smtClean="0"/>
              <a:t> is printed</a:t>
            </a:r>
          </a:p>
          <a:p>
            <a:pPr eaLnBrk="1" hangingPunct="1">
              <a:defRPr/>
            </a:pPr>
            <a:r>
              <a:rPr lang="en-US" dirty="0" smtClean="0"/>
              <a:t>to solve the puzzle you need to know how Java initializes classes (JLS 12.4)</a:t>
            </a:r>
          </a:p>
          <a:p>
            <a:pPr eaLnBrk="1" hangingPunct="1">
              <a:defRPr/>
            </a:pPr>
            <a:r>
              <a:rPr lang="en-US" dirty="0" smtClean="0"/>
              <a:t>the call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 smtClean="0"/>
              <a:t> triggers initialization of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Elvis</a:t>
            </a:r>
            <a:r>
              <a:rPr lang="en-US" dirty="0" smtClean="0"/>
              <a:t> class (because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 smtClean="0"/>
              <a:t> belongs to the class Elvis)</a:t>
            </a:r>
          </a:p>
          <a:p>
            <a:pPr eaLnBrk="1" hangingPunct="1">
              <a:defRPr/>
            </a:pPr>
            <a:r>
              <a:rPr lang="en-US" dirty="0" smtClean="0"/>
              <a:t>the static attributes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INSTANCE</a:t>
            </a:r>
            <a:r>
              <a:rPr lang="en-US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CURRENT_YEAR</a:t>
            </a:r>
            <a:r>
              <a:rPr lang="en-US" dirty="0" smtClean="0"/>
              <a:t> are first given default values 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, respectively)</a:t>
            </a:r>
          </a:p>
          <a:p>
            <a:pPr eaLnBrk="1" hangingPunct="1">
              <a:defRPr/>
            </a:pPr>
            <a:r>
              <a:rPr lang="en-US" dirty="0" smtClean="0"/>
              <a:t>then the attributes are initialized in order of appearance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D3AD8-5BDE-435E-9AAA-FED45E9E70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 // </a:t>
            </a:r>
            <a:r>
              <a:rPr lang="en-US" sz="1800" dirty="0" err="1" smtClean="0"/>
              <a:t>accessors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getA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getB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getC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B6E9-2826-4AE2-AC64-B14823F72F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 // </a:t>
            </a:r>
            <a:r>
              <a:rPr lang="en-US" sz="1800" dirty="0" err="1" smtClean="0"/>
              <a:t>mutators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setA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setB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setC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r>
              <a:rPr lang="en-US" sz="1800" dirty="0" smtClean="0"/>
              <a:t>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B6E9-2826-4AE2-AC64-B14823F72F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Aggregation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is very easy</a:t>
            </a:r>
          </a:p>
          <a:p>
            <a:r>
              <a:rPr lang="en-US" dirty="0" smtClean="0"/>
              <a:t>fields (3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 references)</a:t>
            </a:r>
          </a:p>
          <a:p>
            <a:pPr lvl="1"/>
            <a:r>
              <a:rPr lang="en-US" dirty="0" smtClean="0"/>
              <a:t>are references to existing objects provided by the client</a:t>
            </a:r>
          </a:p>
          <a:p>
            <a:r>
              <a:rPr lang="en-US" dirty="0" err="1" smtClean="0"/>
              <a:t>accessors</a:t>
            </a:r>
            <a:endParaRPr lang="en-US" dirty="0" smtClean="0"/>
          </a:p>
          <a:p>
            <a:pPr lvl="1"/>
            <a:r>
              <a:rPr lang="en-US" dirty="0" smtClean="0"/>
              <a:t>give clients a reference to the aggregated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</a:t>
            </a:r>
          </a:p>
          <a:p>
            <a:r>
              <a:rPr lang="en-US" dirty="0" err="1" smtClean="0"/>
              <a:t>mutators</a:t>
            </a:r>
            <a:endParaRPr lang="en-US" dirty="0" smtClean="0"/>
          </a:p>
          <a:p>
            <a:pPr lvl="1"/>
            <a:r>
              <a:rPr lang="en-US" dirty="0" smtClean="0"/>
              <a:t>set attributes to existing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provided by the client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say that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attributes are </a:t>
            </a:r>
            <a:r>
              <a:rPr lang="en-US" i="1" dirty="0" smtClean="0"/>
              <a:t>aliases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Point d = </a:t>
            </a:r>
            <a:r>
              <a:rPr lang="en-US" dirty="0" err="1" smtClean="0">
                <a:solidFill>
                  <a:srgbClr val="0070C0"/>
                </a:solidFill>
              </a:rPr>
              <a:t>tri.getA</a:t>
            </a:r>
            <a:r>
              <a:rPr lang="en-US" dirty="0" smtClean="0">
                <a:solidFill>
                  <a:srgbClr val="0070C0"/>
                </a:solidFill>
              </a:rPr>
              <a:t>();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boolean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sameObj</a:t>
            </a:r>
            <a:r>
              <a:rPr lang="en-US" dirty="0" smtClean="0">
                <a:solidFill>
                  <a:srgbClr val="0070C0"/>
                </a:solidFill>
              </a:rPr>
              <a:t> = a == d;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3611384"/>
            <a:ext cx="36256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asks the triangle for one</a:t>
            </a:r>
          </a:p>
          <a:p>
            <a:r>
              <a:rPr lang="en-US" dirty="0" smtClean="0">
                <a:latin typeface="+mn-lt"/>
              </a:rPr>
              <a:t>of the triangle points and checks</a:t>
            </a:r>
          </a:p>
          <a:p>
            <a:r>
              <a:rPr lang="en-US" dirty="0" smtClean="0">
                <a:latin typeface="+mn-lt"/>
              </a:rPr>
              <a:t>if the point is the same object</a:t>
            </a:r>
          </a:p>
          <a:p>
            <a:r>
              <a:rPr lang="en-US" dirty="0" smtClean="0">
                <a:latin typeface="+mn-lt"/>
              </a:rPr>
              <a:t>that was used to create the triangle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Point d = </a:t>
            </a:r>
            <a:r>
              <a:rPr lang="en-US" dirty="0" err="1" smtClean="0"/>
              <a:t>tri.getA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sameObj</a:t>
            </a:r>
            <a:r>
              <a:rPr lang="en-US" dirty="0" smtClean="0"/>
              <a:t> = a == d;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tri.setC</a:t>
            </a:r>
            <a:r>
              <a:rPr lang="en-US" dirty="0" smtClean="0">
                <a:solidFill>
                  <a:srgbClr val="0070C0"/>
                </a:solidFill>
              </a:rPr>
              <a:t>(d);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4293105"/>
            <a:ext cx="30797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asks the triangle to set</a:t>
            </a:r>
          </a:p>
          <a:p>
            <a:r>
              <a:rPr lang="en-US" dirty="0" smtClean="0">
                <a:latin typeface="+mn-lt"/>
              </a:rPr>
              <a:t>one point of the triangle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rgbClr val="00B0F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Point d = </a:t>
            </a:r>
            <a:r>
              <a:rPr lang="en-US" dirty="0" err="1" smtClean="0"/>
              <a:t>tri.getA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sameObj</a:t>
            </a:r>
            <a:r>
              <a:rPr lang="en-US" dirty="0" smtClean="0"/>
              <a:t> = a == d;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tri.setC</a:t>
            </a:r>
            <a:r>
              <a:rPr lang="en-US" dirty="0" smtClean="0"/>
              <a:t>(d);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b.setX</a:t>
            </a:r>
            <a:r>
              <a:rPr lang="en-US" dirty="0" smtClean="0">
                <a:solidFill>
                  <a:srgbClr val="0070C0"/>
                </a:solidFill>
              </a:rPr>
              <a:t>(0.5);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b.setY</a:t>
            </a:r>
            <a:r>
              <a:rPr lang="en-US" dirty="0" smtClean="0">
                <a:solidFill>
                  <a:srgbClr val="0070C0"/>
                </a:solidFill>
              </a:rPr>
              <a:t>(6.0);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b.setZ</a:t>
            </a:r>
            <a:r>
              <a:rPr lang="en-US" dirty="0" smtClean="0">
                <a:solidFill>
                  <a:srgbClr val="0070C0"/>
                </a:solidFill>
              </a:rPr>
              <a:t>(2.0);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4638747"/>
            <a:ext cx="34797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changes the coordinates of</a:t>
            </a:r>
          </a:p>
          <a:p>
            <a:r>
              <a:rPr lang="en-US" dirty="0" smtClean="0">
                <a:latin typeface="+mn-lt"/>
              </a:rPr>
              <a:t>one of the points (without asking</a:t>
            </a:r>
          </a:p>
          <a:p>
            <a:r>
              <a:rPr lang="en-US" dirty="0" smtClean="0">
                <a:latin typeface="+mn-lt"/>
              </a:rPr>
              <a:t>the triangle for the point first)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CA" sz="1800" smtClean="0"/>
              <a:t>public static final Elvis INSTANCE = new Elvis();</a:t>
            </a:r>
          </a:p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CA" sz="1800" smtClean="0"/>
              <a:t>this.beltSize = CURRENT_YEAR – 1930;</a:t>
            </a:r>
          </a:p>
          <a:p>
            <a:pPr marL="342900" indent="-342900" eaLnBrk="1" hangingPunct="1">
              <a:buFontTx/>
              <a:buAutoNum type="arabicPeriod"/>
            </a:pPr>
            <a:endParaRPr lang="en-CA" sz="1800" smtClean="0"/>
          </a:p>
          <a:p>
            <a:pPr marL="342900" indent="-342900" eaLnBrk="1" hangingPunct="1">
              <a:buFontTx/>
              <a:buAutoNum type="arabicPeriod"/>
            </a:pPr>
            <a:endParaRPr lang="en-CA" sz="1800" smtClean="0"/>
          </a:p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US" sz="1800" smtClean="0"/>
              <a:t>private static final int CURRENT_YEAR = </a:t>
            </a:r>
            <a:br>
              <a:rPr lang="en-US" sz="1800" smtClean="0"/>
            </a:br>
            <a:r>
              <a:rPr lang="en-US" sz="1800" smtClean="0"/>
              <a:t>           Calendar.getInstance().get(Calendar.YEAR);</a:t>
            </a:r>
          </a:p>
          <a:p>
            <a:pPr marL="342900" indent="-342900" eaLnBrk="1" hangingPunct="1">
              <a:buFontTx/>
              <a:buAutoNum type="arabicPeriod"/>
            </a:pPr>
            <a:endParaRPr lang="en-US" sz="1800" smtClean="0"/>
          </a:p>
          <a:p>
            <a:pPr marL="342900" indent="-3429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600" b="0" smtClean="0">
                <a:latin typeface="Constantia" pitchFamily="18" charset="0"/>
              </a:rPr>
              <a:t>the problem occurs because initializing </a:t>
            </a:r>
            <a:r>
              <a:rPr lang="en-US" sz="2400" smtClean="0"/>
              <a:t>INSTANCE</a:t>
            </a:r>
            <a:r>
              <a:rPr lang="en-US" sz="2600" b="0" smtClean="0">
                <a:latin typeface="Constantia" pitchFamily="18" charset="0"/>
              </a:rPr>
              <a:t> requires a valid </a:t>
            </a:r>
            <a:r>
              <a:rPr lang="en-US" sz="2400" smtClean="0"/>
              <a:t>CURRENT_YEAR</a:t>
            </a:r>
            <a:r>
              <a:rPr lang="en-US" sz="2600" b="0" smtClean="0">
                <a:latin typeface="Constantia" pitchFamily="18" charset="0"/>
              </a:rPr>
              <a:t> </a:t>
            </a:r>
          </a:p>
          <a:p>
            <a:pPr marL="342900" indent="-3429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600" b="0" smtClean="0">
                <a:latin typeface="Constantia" pitchFamily="18" charset="0"/>
              </a:rPr>
              <a:t>solution: move </a:t>
            </a:r>
            <a:r>
              <a:rPr lang="en-US" sz="2400" smtClean="0"/>
              <a:t>CURRENT_YEAR</a:t>
            </a:r>
            <a:r>
              <a:rPr lang="en-US" sz="2600" b="0" smtClean="0">
                <a:latin typeface="Constantia" pitchFamily="18" charset="0"/>
              </a:rPr>
              <a:t> before </a:t>
            </a:r>
            <a:r>
              <a:rPr lang="en-US" sz="2400" smtClean="0"/>
              <a:t>INSTANCE</a:t>
            </a:r>
            <a:r>
              <a:rPr lang="en-US" sz="2600" b="0" smtClean="0">
                <a:latin typeface="Constantia" pitchFamily="18" charset="0"/>
              </a:rPr>
              <a:t> </a:t>
            </a:r>
          </a:p>
          <a:p>
            <a:pPr marL="342900" indent="-342900" eaLnBrk="1" hangingPunct="1">
              <a:buFontTx/>
              <a:buAutoNum type="arabicPeriod"/>
            </a:pPr>
            <a:endParaRPr lang="en-US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63842-1A81-4AD4-846E-B63D71D91D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6050" y="1925638"/>
            <a:ext cx="2528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CURRENT_YEAR == 0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at this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0.5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6.0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Aggregation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client gets a reference to one of the triangle's points, then the client can change the position of the point </a:t>
            </a:r>
            <a:r>
              <a:rPr lang="en-US" i="1" dirty="0" smtClean="0"/>
              <a:t>without asking the triangle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run demo program in class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pointB</a:t>
            </a:r>
            <a:r>
              <a:rPr lang="en-US" dirty="0" smtClean="0"/>
              <a:t> = new Point(0.0, 1.0, -3.0);</a:t>
            </a:r>
          </a:p>
          <a:p>
            <a:r>
              <a:rPr lang="en-US" dirty="0" smtClean="0"/>
              <a:t>    tri = new Triangle(new Point(-1.0, -1.0, -3.0),</a:t>
            </a:r>
          </a:p>
          <a:p>
            <a:r>
              <a:rPr lang="en-US" dirty="0" smtClean="0"/>
              <a:t>                       </a:t>
            </a:r>
            <a:r>
              <a:rPr lang="en-US" dirty="0" err="1" smtClean="0"/>
              <a:t>pointB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       new Point(2.0, 0.0, -3.0));</a:t>
            </a:r>
          </a:p>
          <a:p>
            <a:endParaRPr lang="en-US" dirty="0" smtClean="0"/>
          </a:p>
          <a:p>
            <a:r>
              <a:rPr lang="en-US" dirty="0" smtClean="0"/>
              <a:t>    // Draw triangle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gl.glBegin</a:t>
            </a:r>
            <a:r>
              <a:rPr lang="en-US" dirty="0" smtClean="0"/>
              <a:t>(GL2.GL_TRIANGLES);</a:t>
            </a:r>
          </a:p>
          <a:p>
            <a:r>
              <a:rPr lang="en-US" dirty="0" smtClean="0"/>
              <a:t>    gl.glColor3f(0.0f, 1.0f, 1.0f); // set the color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  <a:endParaRPr lang="en-US" u="sng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gl.glEnd</a:t>
            </a:r>
            <a:r>
              <a:rPr lang="en-US" dirty="0" smtClean="0"/>
              <a:t>();</a:t>
            </a:r>
          </a:p>
          <a:p>
            <a:endParaRPr lang="en-US" dirty="0" smtClean="0"/>
          </a:p>
          <a:p>
            <a:r>
              <a:rPr lang="en-US" dirty="0" smtClean="0"/>
              <a:t>    // the client moves a point without help from the triangle</a:t>
            </a:r>
          </a:p>
          <a:p>
            <a:r>
              <a:rPr lang="en-US" dirty="0" smtClean="0"/>
              <a:t>    delta += 0.05f;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pointB.setY</a:t>
            </a:r>
            <a:r>
              <a:rPr lang="en-US" dirty="0" smtClean="0"/>
              <a:t>(1.0 + Math.sin(delta));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7050" y="491043"/>
            <a:ext cx="20939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and triangle</a:t>
            </a:r>
          </a:p>
          <a:p>
            <a:r>
              <a:rPr lang="en-US" dirty="0" smtClean="0">
                <a:latin typeface="+mn-lt"/>
              </a:rPr>
              <a:t>share a reference to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pointB</a:t>
            </a:r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7050" y="2919955"/>
            <a:ext cx="21290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draw the triangle</a:t>
            </a:r>
          </a:p>
          <a:p>
            <a:r>
              <a:rPr lang="en-US" dirty="0" smtClean="0">
                <a:latin typeface="+mn-lt"/>
              </a:rPr>
              <a:t>by asking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</a:t>
            </a:r>
            <a:r>
              <a:rPr lang="en-US" dirty="0" smtClean="0">
                <a:latin typeface="+mn-lt"/>
              </a:rPr>
              <a:t> for</a:t>
            </a:r>
          </a:p>
          <a:p>
            <a:r>
              <a:rPr lang="en-US" dirty="0" smtClean="0">
                <a:latin typeface="+mn-lt"/>
              </a:rPr>
              <a:t>the coordinates</a:t>
            </a:r>
          </a:p>
          <a:p>
            <a:r>
              <a:rPr lang="en-US" dirty="0" smtClean="0">
                <a:latin typeface="+mn-lt"/>
              </a:rPr>
              <a:t>of each of its points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473031" y="491042"/>
            <a:ext cx="288035" cy="8641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473031" y="2449681"/>
            <a:ext cx="288035" cy="213145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473031" y="5502852"/>
            <a:ext cx="288035" cy="4608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76280" y="5501234"/>
            <a:ext cx="21620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uses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pointB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to change the point</a:t>
            </a:r>
          </a:p>
          <a:p>
            <a:r>
              <a:rPr lang="en-US" dirty="0" smtClean="0">
                <a:latin typeface="+mn-lt"/>
              </a:rPr>
              <a:t>coordinates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[notes Chapter 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E9A1A-4C69-4C85-92D2-C9CA0414C8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terms aggregation and composition are used to describe a relationship between objects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both terms describe the </a:t>
            </a:r>
            <a:r>
              <a:rPr lang="en-US" i="1" dirty="0" smtClean="0"/>
              <a:t>has-a</a:t>
            </a:r>
            <a:r>
              <a:rPr lang="en-US" dirty="0" smtClean="0"/>
              <a:t> relationship</a:t>
            </a:r>
          </a:p>
          <a:p>
            <a:pPr lvl="2" eaLnBrk="1" hangingPunct="1">
              <a:defRPr/>
            </a:pPr>
            <a:r>
              <a:rPr lang="en-US" dirty="0" smtClean="0"/>
              <a:t>the university has-a collection of departments</a:t>
            </a:r>
          </a:p>
          <a:p>
            <a:pPr lvl="2" eaLnBrk="1" hangingPunct="1">
              <a:defRPr/>
            </a:pPr>
            <a:r>
              <a:rPr lang="en-US" dirty="0" smtClean="0"/>
              <a:t>each department has-a collection of 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88F5-6D87-4FF8-B73D-8439904395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composition implies ownership</a:t>
            </a:r>
          </a:p>
          <a:p>
            <a:pPr lvl="2" eaLnBrk="1" hangingPunct="1">
              <a:defRPr/>
            </a:pPr>
            <a:r>
              <a:rPr lang="en-US" dirty="0" smtClean="0"/>
              <a:t>if the university disappears then all of its departments disappear</a:t>
            </a:r>
          </a:p>
          <a:p>
            <a:pPr lvl="2" eaLnBrk="1" hangingPunct="1">
              <a:defRPr/>
            </a:pPr>
            <a:r>
              <a:rPr lang="en-US" dirty="0" smtClean="0"/>
              <a:t>a university is a </a:t>
            </a:r>
            <a:r>
              <a:rPr lang="en-US" i="1" dirty="0" smtClean="0"/>
              <a:t>composition</a:t>
            </a:r>
            <a:r>
              <a:rPr lang="en-US" dirty="0" smtClean="0"/>
              <a:t> of departments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aggregation does not imply ownership</a:t>
            </a:r>
          </a:p>
          <a:p>
            <a:pPr lvl="2" eaLnBrk="1" hangingPunct="1">
              <a:defRPr/>
            </a:pPr>
            <a:r>
              <a:rPr lang="en-US" dirty="0" smtClean="0"/>
              <a:t>if a department disappears then the professors do not disappear</a:t>
            </a:r>
          </a:p>
          <a:p>
            <a:pPr lvl="2" eaLnBrk="1" hangingPunct="1">
              <a:defRPr/>
            </a:pPr>
            <a:r>
              <a:rPr lang="en-US" dirty="0" smtClean="0"/>
              <a:t>a department is an </a:t>
            </a:r>
            <a:r>
              <a:rPr lang="en-US" i="1" dirty="0" smtClean="0"/>
              <a:t>aggregation</a:t>
            </a:r>
            <a:r>
              <a:rPr lang="en-US" dirty="0" smtClean="0"/>
              <a:t> of 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88F5-6D87-4FF8-B73D-8439904395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Aggregation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suppose a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has a name and a date of birth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public class Person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private String name;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private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public Person(String name,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this.name = name; 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this.birthDate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public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getBirthDate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4296F-1365-4F23-B193-F5EC7353EE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example uses aggregation</a:t>
            </a:r>
          </a:p>
          <a:p>
            <a:pPr lvl="1" eaLnBrk="1" hangingPunct="1">
              <a:defRPr/>
            </a:pPr>
            <a:r>
              <a:rPr lang="en-CA" dirty="0" smtClean="0"/>
              <a:t>notice that the constructor does not make a </a:t>
            </a:r>
            <a:r>
              <a:rPr lang="en-CA" dirty="0" smtClean="0"/>
              <a:t>new copy </a:t>
            </a:r>
            <a:r>
              <a:rPr lang="en-CA" dirty="0" smtClean="0"/>
              <a:t>of the name and birth date objects passed to it</a:t>
            </a:r>
          </a:p>
          <a:p>
            <a:pPr lvl="1" eaLnBrk="1" hangingPunct="1">
              <a:defRPr/>
            </a:pPr>
            <a:r>
              <a:rPr lang="en-CA" dirty="0" smtClean="0"/>
              <a:t>the name and birth date objects are shared with the client</a:t>
            </a:r>
          </a:p>
          <a:p>
            <a:pPr lvl="1" eaLnBrk="1" hangingPunct="1">
              <a:defRPr/>
            </a:pPr>
            <a:r>
              <a:rPr lang="en-CA" dirty="0" smtClean="0"/>
              <a:t>both the client and 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are holding references to the same name and birth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FC3B2-5007-474C-9A6F-BE77A6E98A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20725" y="4057650"/>
            <a:ext cx="7702550" cy="14287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somewhere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String s = "Billy Bob";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Date d = new Date(91, 2, 26);  // March 26, 1991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Person p = new Person(s, 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7300" y="457200"/>
          <a:ext cx="7429498" cy="5730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4599"/>
                <a:gridCol w="914400"/>
                <a:gridCol w="400049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String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Date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Person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name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birthDate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6290</TotalTime>
  <Words>1795</Words>
  <Application>Microsoft Office PowerPoint</Application>
  <PresentationFormat>On-screen Show (4:3)</PresentationFormat>
  <Paragraphs>522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A Singleton Puzzle: What is Printed?</vt:lpstr>
      <vt:lpstr>A Singleton Puzzle: Solution</vt:lpstr>
      <vt:lpstr>PowerPoint Presentation</vt:lpstr>
      <vt:lpstr>Aggregation and Composition</vt:lpstr>
      <vt:lpstr>Aggregation and Composition</vt:lpstr>
      <vt:lpstr>Aggregation and Composition</vt:lpstr>
      <vt:lpstr>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Class Diagram for Aggregation</vt:lpstr>
      <vt:lpstr>Another Aggregation Example</vt:lpstr>
      <vt:lpstr>PowerPoint Presentation</vt:lpstr>
      <vt:lpstr>PowerPoint Presentation</vt:lpstr>
      <vt:lpstr>Aggregation Example</vt:lpstr>
      <vt:lpstr>Aggregation Example</vt:lpstr>
      <vt:lpstr>Triangle</vt:lpstr>
      <vt:lpstr>Triangle</vt:lpstr>
      <vt:lpstr>Triangle</vt:lpstr>
      <vt:lpstr>Triangle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Triangle Aggregation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534</cp:revision>
  <dcterms:created xsi:type="dcterms:W3CDTF">2006-08-16T00:00:00Z</dcterms:created>
  <dcterms:modified xsi:type="dcterms:W3CDTF">2015-01-30T02:41:59Z</dcterms:modified>
</cp:coreProperties>
</file>