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31"/>
  </p:notesMasterIdLst>
  <p:sldIdLst>
    <p:sldId id="397" r:id="rId2"/>
    <p:sldId id="402" r:id="rId3"/>
    <p:sldId id="403" r:id="rId4"/>
    <p:sldId id="404" r:id="rId5"/>
    <p:sldId id="405" r:id="rId6"/>
    <p:sldId id="398" r:id="rId7"/>
    <p:sldId id="399" r:id="rId8"/>
    <p:sldId id="400" r:id="rId9"/>
    <p:sldId id="401" r:id="rId10"/>
    <p:sldId id="407" r:id="rId11"/>
    <p:sldId id="408" r:id="rId12"/>
    <p:sldId id="409" r:id="rId13"/>
    <p:sldId id="369" r:id="rId14"/>
    <p:sldId id="370" r:id="rId15"/>
    <p:sldId id="371" r:id="rId16"/>
    <p:sldId id="372" r:id="rId17"/>
    <p:sldId id="373" r:id="rId18"/>
    <p:sldId id="374" r:id="rId19"/>
    <p:sldId id="375" r:id="rId20"/>
    <p:sldId id="376" r:id="rId21"/>
    <p:sldId id="377" r:id="rId22"/>
    <p:sldId id="380" r:id="rId23"/>
    <p:sldId id="381" r:id="rId24"/>
    <p:sldId id="382" r:id="rId25"/>
    <p:sldId id="383" r:id="rId26"/>
    <p:sldId id="384" r:id="rId27"/>
    <p:sldId id="385" r:id="rId28"/>
    <p:sldId id="386" r:id="rId29"/>
    <p:sldId id="392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88" autoAdjust="0"/>
    <p:restoredTop sz="94667" autoAdjust="0"/>
  </p:normalViewPr>
  <p:slideViewPr>
    <p:cSldViewPr showGuides="1">
      <p:cViewPr varScale="1">
        <p:scale>
          <a:sx n="132" d="100"/>
          <a:sy n="132" d="100"/>
        </p:scale>
        <p:origin x="-1014" y="-78"/>
      </p:cViewPr>
      <p:guideLst>
        <p:guide orient="horz" pos="2160"/>
        <p:guide orient="horz" pos="1761"/>
        <p:guide orient="horz" pos="2305"/>
        <p:guide pos="2880"/>
        <p:guide pos="4608"/>
        <p:guide pos="24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9D26C44-5CA0-43BC-8F63-F377F2955DF1}" type="datetimeFigureOut">
              <a:rPr lang="en-US"/>
              <a:pPr>
                <a:defRPr/>
              </a:pPr>
              <a:t>1/27/2015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751C50C-7523-4D61-A1F0-C6E8E81E5E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0463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F4A80640-2029-4B71-849E-B237A6CFC2DF}" type="datetime1">
              <a:rPr lang="en-US"/>
              <a:pPr>
                <a:defRPr/>
              </a:pPr>
              <a:t>1/27/2015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26347-9533-4843-9A7C-D9DABED53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1B81D-3CF5-48B5-A973-5ED6E3D73905}" type="datetime1">
              <a:rPr lang="en-US"/>
              <a:pPr>
                <a:defRPr/>
              </a:pPr>
              <a:t>1/27/2015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9F70E-CDCB-4819-9121-C514C67D74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8562B-E9F0-4E7A-B19D-FAEFC9BE15F8}" type="datetime1">
              <a:rPr lang="en-US"/>
              <a:pPr>
                <a:defRPr/>
              </a:pPr>
              <a:t>1/27/2015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513BB-AE6C-4671-B594-20B98DB6C9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6AB63-66A8-4B18-83C5-B42D4343CC12}" type="datetime1">
              <a:rPr lang="en-US"/>
              <a:pPr>
                <a:defRPr/>
              </a:pPr>
              <a:t>1/27/2015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14700-9E79-4405-9E55-B347C6AC5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3F4EF-173E-4E63-B3D2-495AADF1BBC9}" type="datetime1">
              <a:rPr lang="en-US"/>
              <a:pPr>
                <a:defRPr/>
              </a:pPr>
              <a:t>1/27/2015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01CAA-ED41-466F-809E-74530A0C1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244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26A24-A4CA-4FAB-9FB2-26D3C04A78A3}" type="datetime1">
              <a:rPr lang="en-US"/>
              <a:pPr>
                <a:defRPr/>
              </a:pPr>
              <a:t>1/27/2015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657C4-91FA-4DD5-801D-DD1BF7B286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C385A-B63E-4779-86CA-B6B5B0CB7DF4}" type="datetime1">
              <a:rPr lang="en-US"/>
              <a:pPr>
                <a:defRPr/>
              </a:pPr>
              <a:t>1/27/2015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F75B0-1DAE-4E0A-BD2F-C21E25F995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D24C4-99CA-470C-B228-FFCD3809AE64}" type="datetime1">
              <a:rPr lang="en-US"/>
              <a:pPr>
                <a:defRPr/>
              </a:pPr>
              <a:t>1/27/2015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7A82F-9C8D-495F-A218-EA6913319D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ACD6A-73D8-4683-8E87-02F3A713AE97}" type="datetime1">
              <a:rPr lang="en-US"/>
              <a:pPr>
                <a:defRPr/>
              </a:pPr>
              <a:t>1/27/2015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2D47F-BA81-4AFA-81A8-BB24143EBA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5710F-D868-448D-9D72-0BFF58011217}" type="datetime1">
              <a:rPr lang="en-US"/>
              <a:pPr>
                <a:defRPr/>
              </a:pPr>
              <a:t>1/27/2015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DC3E-825B-425C-89AF-447240277A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18CCE-54D0-4B4B-83DE-2AB8E5E2F0A5}" type="datetime1">
              <a:rPr lang="en-US"/>
              <a:pPr>
                <a:defRPr/>
              </a:pPr>
              <a:t>1/27/2015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25771-519E-4C0C-8A8C-700879363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45997-6352-4028-80B0-B0A9035D4F31}" type="datetime1">
              <a:rPr lang="en-US"/>
              <a:pPr>
                <a:defRPr/>
              </a:pPr>
              <a:t>1/27/2015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CBBF6-1DC8-484E-9152-9354D4398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6B8B2-FA3C-4182-A7E2-E3149CBDD7E1}" type="datetime1">
              <a:rPr lang="en-US"/>
              <a:pPr>
                <a:defRPr/>
              </a:pPr>
              <a:t>1/27/2015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6B400-FDFC-4845-8D18-819F120B24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C2601E1-FA31-4320-A6F7-2A68317ADB89}" type="datetime1">
              <a:rPr lang="en-US"/>
              <a:pPr>
                <a:defRPr/>
              </a:pPr>
              <a:t>1/27/2015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4EC070B-865F-49B4-BEBC-737D2371D8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2" r:id="rId4"/>
    <p:sldLayoutId id="2147484018" r:id="rId5"/>
    <p:sldLayoutId id="2147484019" r:id="rId6"/>
    <p:sldLayoutId id="2147484023" r:id="rId7"/>
    <p:sldLayoutId id="2147484024" r:id="rId8"/>
    <p:sldLayoutId id="2147484025" r:id="rId9"/>
    <p:sldLayoutId id="2147484026" r:id="rId10"/>
    <p:sldLayoutId id="2147484020" r:id="rId11"/>
    <p:sldLayoutId id="2147484027" r:id="rId12"/>
    <p:sldLayoutId id="2147484028" r:id="rId13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java/util/Map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Singleton vs utility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at first glance, the singleton pattern does not seem to offer any advantages to using a utility class</a:t>
            </a:r>
          </a:p>
          <a:p>
            <a:pPr lvl="1"/>
            <a:r>
              <a:rPr lang="en-US" dirty="0" smtClean="0"/>
              <a:t>i.e., a utility class with non-final static fields looks a lot like a single object with non-static fields</a:t>
            </a:r>
          </a:p>
          <a:p>
            <a:r>
              <a:rPr lang="en-US" dirty="0" smtClean="0"/>
              <a:t>there is a fundamental difference between a singleton and a utility class:</a:t>
            </a:r>
          </a:p>
          <a:p>
            <a:pPr lvl="1"/>
            <a:r>
              <a:rPr lang="en-US" dirty="0" smtClean="0"/>
              <a:t>a singleton represents an object whereas a utility is a class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4657C4-91FA-4DD5-801D-DD1BF7B2865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367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PhoneNumber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private final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areaCode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private final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exchangeCode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private final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stationCode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dirty="0" smtClean="0"/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PhoneNumber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areaCode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,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           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exchangeCode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stationCode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 {</a:t>
            </a:r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areaCode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areaCode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exchangeCode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exchangeCode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stationCode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stationCode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}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270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getAreaCode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areaCode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getExchangeCode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exchangeCode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getStationCode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stationCode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443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D4185E-80E0-4FDB-AD54-F0369EC1C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6019800"/>
          </a:xfrm>
        </p:spPr>
        <p:txBody>
          <a:bodyPr>
            <a:norm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646464"/>
                </a:solidFill>
                <a:latin typeface="Consolas"/>
              </a:rPr>
              <a:t>@Override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equals(Object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.getClass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() !=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obj.getClass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())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PhoneNumber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other = 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PhoneNumber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400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</a:rPr>
              <a:t>areaCode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!=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other.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</a:rPr>
              <a:t>areaCode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|| </a:t>
            </a:r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400" dirty="0" smtClean="0">
                <a:solidFill>
                  <a:srgbClr val="0000C0"/>
                </a:solidFill>
                <a:latin typeface="Consolas"/>
              </a:rPr>
              <a:t>        </a:t>
            </a:r>
            <a:r>
              <a:rPr lang="en-US" sz="1400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</a:rPr>
              <a:t>exchangeCode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!=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other.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</a:rPr>
              <a:t>exchangeCode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|| </a:t>
            </a:r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400" dirty="0" smtClean="0">
                <a:solidFill>
                  <a:srgbClr val="0000C0"/>
                </a:solidFill>
                <a:latin typeface="Consolas"/>
              </a:rPr>
              <a:t>        </a:t>
            </a:r>
            <a:r>
              <a:rPr lang="en-US" sz="1400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</a:rPr>
              <a:t>stationCode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!=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other.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</a:rPr>
              <a:t>stationCode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CA" sz="1400" dirty="0" smtClean="0"/>
          </a:p>
        </p:txBody>
      </p:sp>
    </p:spTree>
    <p:extLst>
      <p:ext uri="{BB962C8B-B14F-4D97-AF65-F5344CB8AC3E}">
        <p14:creationId xmlns:p14="http://schemas.microsoft.com/office/powerpoint/2010/main" val="111991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Mixing Static and Non-static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Multiton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4792A0-5C8F-4725-A4B5-01A2AD50B6C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68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Goals for Today</a:t>
            </a:r>
            <a:endParaRPr lang="en-US" smtClean="0"/>
          </a:p>
        </p:txBody>
      </p:sp>
      <p:sp>
        <p:nvSpPr>
          <p:cNvPr id="921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E65C50C-A003-4364-B482-4213BF8BE88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err="1" smtClean="0"/>
              <a:t>Multiton</a:t>
            </a: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review maps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static factory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60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Singleton UML Class Diagram</a:t>
            </a:r>
            <a:endParaRPr lang="en-US" smtClean="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D2633D8-EF6C-4A9A-B78B-A8540857A63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0" y="2571750"/>
          <a:ext cx="6096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Singleton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buFontTx/>
                        <a:buNone/>
                      </a:pPr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INSTANCE</a:t>
                      </a:r>
                      <a:r>
                        <a:rPr lang="en-CA" sz="20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: Singleton</a:t>
                      </a:r>
                    </a:p>
                    <a:p>
                      <a:pPr algn="l">
                        <a:buFontTx/>
                        <a:buNone/>
                      </a:pPr>
                      <a:r>
                        <a:rPr lang="en-CA" sz="20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Singleton()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20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getInstance</a:t>
                      </a:r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() : Singleton</a:t>
                      </a:r>
                    </a:p>
                    <a:p>
                      <a:pPr algn="l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699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One Instance per State</a:t>
            </a:r>
            <a:endParaRPr lang="en-US" smtClean="0"/>
          </a:p>
        </p:txBody>
      </p:sp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5908DF7-637D-44D6-9B59-31ED0E76EF9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673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Java language specification guarantees that identical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dirty="0" smtClean="0"/>
              <a:t> literals are not duplicated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prints: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same object? true</a:t>
            </a:r>
            <a:r>
              <a:rPr lang="en-CA" dirty="0" smtClean="0"/>
              <a:t>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compiler ensures that identical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dirty="0" smtClean="0"/>
              <a:t> literals all refer to the same object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single instance per unique state</a:t>
            </a:r>
            <a:endParaRPr lang="en-US" dirty="0"/>
          </a:p>
        </p:txBody>
      </p:sp>
      <p:sp>
        <p:nvSpPr>
          <p:cNvPr id="11269" name="TextBox 6"/>
          <p:cNvSpPr txBox="1">
            <a:spLocks noChangeArrowheads="1"/>
          </p:cNvSpPr>
          <p:nvPr/>
        </p:nvSpPr>
        <p:spPr bwMode="auto">
          <a:xfrm>
            <a:off x="720725" y="2228850"/>
            <a:ext cx="7702550" cy="21717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client code somewhere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String s1 = "xyz";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String s2 = "xyz";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how many String instances are there?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System.out.println("same object? " + (s1 == s2) );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270" name="TextBox 5"/>
          <p:cNvSpPr txBox="1">
            <a:spLocks noChangeArrowheads="1"/>
          </p:cNvSpPr>
          <p:nvPr/>
        </p:nvSpPr>
        <p:spPr bwMode="auto">
          <a:xfrm>
            <a:off x="7631113" y="5886450"/>
            <a:ext cx="12299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latin typeface="Constantia" pitchFamily="18" charset="0"/>
              </a:rPr>
              <a:t>[notes </a:t>
            </a:r>
            <a:r>
              <a:rPr lang="en-CA" dirty="0" smtClean="0">
                <a:latin typeface="Constantia" pitchFamily="18" charset="0"/>
              </a:rPr>
              <a:t>4.5</a:t>
            </a:r>
            <a:r>
              <a:rPr lang="en-CA" dirty="0">
                <a:latin typeface="Constantia" pitchFamily="18" charset="0"/>
              </a:rPr>
              <a:t>]</a:t>
            </a:r>
            <a:endParaRPr lang="en-US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137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Multiton</a:t>
            </a:r>
            <a:endParaRPr lang="en-US" smtClean="0"/>
          </a:p>
        </p:txBody>
      </p:sp>
      <p:sp>
        <p:nvSpPr>
          <p:cNvPr id="1229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5AE5A8-8031-4C0F-B308-01C2BC08A95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i="1" dirty="0" smtClean="0"/>
              <a:t>singleton</a:t>
            </a:r>
            <a:r>
              <a:rPr lang="en-CA" dirty="0" smtClean="0"/>
              <a:t> class manages a single instance of the class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i="1" dirty="0" err="1" smtClean="0"/>
              <a:t>multiton</a:t>
            </a:r>
            <a:r>
              <a:rPr lang="en-CA" dirty="0" smtClean="0"/>
              <a:t> class manages multiple instances of the class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do you need to manage multiple instances?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collection of some sort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how does the client request an instance with a particular state?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needs to pass the desired state as arguments to a method</a:t>
            </a:r>
          </a:p>
        </p:txBody>
      </p:sp>
    </p:spTree>
    <p:extLst>
      <p:ext uri="{BB962C8B-B14F-4D97-AF65-F5344CB8AC3E}">
        <p14:creationId xmlns:p14="http://schemas.microsoft.com/office/powerpoint/2010/main" val="91430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Singleton </a:t>
            </a:r>
            <a:r>
              <a:rPr lang="en-CA" dirty="0" err="1" smtClean="0"/>
              <a:t>vs</a:t>
            </a:r>
            <a:r>
              <a:rPr lang="en-CA" dirty="0" smtClean="0"/>
              <a:t> </a:t>
            </a:r>
            <a:r>
              <a:rPr lang="en-CA" dirty="0" err="1" smtClean="0"/>
              <a:t>Multiton</a:t>
            </a:r>
            <a:r>
              <a:rPr lang="en-CA" dirty="0" smtClean="0"/>
              <a:t> UML Diagram</a:t>
            </a:r>
            <a:endParaRPr lang="en-US" dirty="0" smtClean="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D2633D8-EF6C-4A9A-B78B-A8540857A63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0" y="1355148"/>
          <a:ext cx="6096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Singleton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buFontTx/>
                        <a:buNone/>
                      </a:pPr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INSTANCE</a:t>
                      </a:r>
                      <a:r>
                        <a:rPr lang="en-CA" sz="20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: Singleton</a:t>
                      </a:r>
                    </a:p>
                    <a:p>
                      <a:pPr algn="l">
                        <a:buFontTx/>
                        <a:buNone/>
                      </a:pPr>
                      <a:r>
                        <a:rPr lang="en-CA" sz="20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Singleton()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20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getInstance</a:t>
                      </a:r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() : Singleton</a:t>
                      </a:r>
                    </a:p>
                    <a:p>
                      <a:pPr algn="l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18829" y="4005070"/>
          <a:ext cx="6096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20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Multiton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buFontTx/>
                        <a:buNone/>
                      </a:pPr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instances</a:t>
                      </a:r>
                      <a:r>
                        <a:rPr lang="en-CA" sz="20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: Map</a:t>
                      </a:r>
                    </a:p>
                    <a:p>
                      <a:pPr algn="l">
                        <a:buFontTx/>
                        <a:buNone/>
                      </a:pPr>
                      <a:r>
                        <a:rPr lang="en-CA" sz="20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</a:t>
                      </a:r>
                      <a:r>
                        <a:rPr lang="en-CA" sz="20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Multiton</a:t>
                      </a:r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20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getInstance</a:t>
                      </a:r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(Object) : </a:t>
                      </a:r>
                      <a:r>
                        <a:rPr lang="en-CA" sz="20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Multiton</a:t>
                      </a:r>
                      <a:endParaRPr lang="en-CA" sz="2000" b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l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81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Singleton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Multiton</a:t>
            </a:r>
            <a:endParaRPr lang="en-US" dirty="0" smtClean="0"/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45E2BC1-58A4-4BF0-871E-7EEF54AA021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Singleton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one instance</a:t>
            </a:r>
            <a:br>
              <a:rPr lang="en-CA" dirty="0" smtClean="0"/>
            </a:br>
            <a:endParaRPr lang="en-CA" dirty="0" smtClean="0"/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final Santa INSTANCE = new Santa();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zero-parameter </a:t>
            </a:r>
            <a:r>
              <a:rPr lang="en-CA" dirty="0" err="1" smtClean="0"/>
              <a:t>accessor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 smtClean="0"/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Santa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getInstance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>
                <a:solidFill>
                  <a:srgbClr val="0070C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1999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Singleton vs utility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that you want your singleton/utility class to implement an interface</a:t>
            </a:r>
          </a:p>
          <a:p>
            <a:pPr lvl="1"/>
            <a:r>
              <a:rPr lang="en-US" dirty="0" smtClean="0"/>
              <a:t>up to and including Java 7, a utility class could not implement an interface</a:t>
            </a:r>
          </a:p>
          <a:p>
            <a:pPr lvl="1"/>
            <a:r>
              <a:rPr lang="en-US" dirty="0" smtClean="0"/>
              <a:t>a singleton can freely implement interfaces</a:t>
            </a:r>
          </a:p>
          <a:p>
            <a:pPr lvl="1"/>
            <a:endParaRPr lang="en-US" dirty="0"/>
          </a:p>
          <a:p>
            <a:r>
              <a:rPr lang="en-US" dirty="0" smtClean="0"/>
              <a:t>Java 8 now allows static methods in interfaces</a:t>
            </a:r>
          </a:p>
          <a:p>
            <a:pPr lvl="1"/>
            <a:r>
              <a:rPr lang="en-US" dirty="0" smtClean="0"/>
              <a:t>a utility class can now implement an interface that has all static methods</a:t>
            </a:r>
          </a:p>
          <a:p>
            <a:pPr lvl="2"/>
            <a:r>
              <a:rPr lang="en-US" dirty="0" smtClean="0"/>
              <a:t>but a utility class still cannot implement an interface having non-static methods (such as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Iterable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4657C4-91FA-4DD5-801D-DD1BF7B286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3296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Singleton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Multiton</a:t>
            </a:r>
            <a:endParaRPr lang="en-US" dirty="0" smtClean="0"/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45E2BC1-58A4-4BF0-871E-7EEF54AA021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err="1" smtClean="0"/>
              <a:t>Multiton</a:t>
            </a: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multiple instances (each with unique state)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final Map&lt;String,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instances = new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TreeMap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&lt;String,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  <a:r>
              <a:rPr lang="en-CA" dirty="0" smtClean="0">
                <a:solidFill>
                  <a:srgbClr val="0070C0"/>
                </a:solidFill>
              </a:rPr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err="1" smtClean="0"/>
              <a:t>accessor</a:t>
            </a:r>
            <a:r>
              <a:rPr lang="en-CA" dirty="0" smtClean="0"/>
              <a:t> needs to provide state information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getInstance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areaCode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                        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exchangeCode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                        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stationCode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890763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Map</a:t>
            </a:r>
            <a:endParaRPr lang="en-US" smtClean="0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ADACB63-C771-4916-B9FE-15C87F1CFDF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map stores key-value pairs</a:t>
            </a:r>
          </a:p>
          <a:p>
            <a:pPr marL="274320" indent="-274320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Map&lt;</a:t>
            </a:r>
            <a:r>
              <a:rPr lang="en-CA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CA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CA" dirty="0" smtClean="0"/>
              <a:t> 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values are put into the map using the key</a:t>
            </a:r>
          </a:p>
        </p:txBody>
      </p:sp>
      <p:sp>
        <p:nvSpPr>
          <p:cNvPr id="14341" name="TextBox 4"/>
          <p:cNvSpPr txBox="1">
            <a:spLocks noChangeArrowheads="1"/>
          </p:cNvSpPr>
          <p:nvPr/>
        </p:nvSpPr>
        <p:spPr bwMode="auto">
          <a:xfrm>
            <a:off x="3028950" y="2114550"/>
            <a:ext cx="1279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400">
                <a:solidFill>
                  <a:srgbClr val="FF0000"/>
                </a:solidFill>
                <a:latin typeface="Constantia" pitchFamily="18" charset="0"/>
              </a:rPr>
              <a:t>key type</a:t>
            </a:r>
            <a:endParaRPr lang="en-US" sz="240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14342" name="TextBox 5"/>
          <p:cNvSpPr txBox="1">
            <a:spLocks noChangeArrowheads="1"/>
          </p:cNvSpPr>
          <p:nvPr/>
        </p:nvSpPr>
        <p:spPr bwMode="auto">
          <a:xfrm>
            <a:off x="4814888" y="2114550"/>
            <a:ext cx="15287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400">
                <a:solidFill>
                  <a:srgbClr val="0070C0"/>
                </a:solidFill>
                <a:latin typeface="Constantia" pitchFamily="18" charset="0"/>
              </a:rPr>
              <a:t>value type</a:t>
            </a:r>
            <a:endParaRPr lang="en-US" sz="240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14343" name="TextBox 6"/>
          <p:cNvSpPr txBox="1">
            <a:spLocks noChangeArrowheads="1"/>
          </p:cNvSpPr>
          <p:nvPr/>
        </p:nvSpPr>
        <p:spPr bwMode="auto">
          <a:xfrm>
            <a:off x="720725" y="3257550"/>
            <a:ext cx="7702550" cy="2514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code somewhere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Map&lt;String,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&gt; m = 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                    new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TreeMap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&lt;String,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ago = new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(416, 979, 6648);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String key =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"4169796648"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m.put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CA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ago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14344" name="TextBox 7"/>
          <p:cNvSpPr txBox="1">
            <a:spLocks noChangeArrowheads="1"/>
          </p:cNvSpPr>
          <p:nvPr/>
        </p:nvSpPr>
        <p:spPr bwMode="auto">
          <a:xfrm>
            <a:off x="7566025" y="5943600"/>
            <a:ext cx="1177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Constantia" pitchFamily="18" charset="0"/>
              </a:rPr>
              <a:t>[AJ 16.2]</a:t>
            </a:r>
            <a:endParaRPr lang="en-US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61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Mutable Keys</a:t>
            </a:r>
            <a:endParaRPr lang="en-US" smtClean="0"/>
          </a:p>
        </p:txBody>
      </p:sp>
      <p:sp>
        <p:nvSpPr>
          <p:cNvPr id="1741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8DFD76E-0265-495C-A949-6918EF017BE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from 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  <a:hlinkClick r:id="rId2"/>
              </a:rPr>
              <a:t>http://docs.oracle.com/javase/7/docs/api/java/util/Map.html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CA" sz="1600" b="1" dirty="0" smtClean="0">
                <a:latin typeface="Courier New" pitchFamily="49" charset="0"/>
                <a:cs typeface="Courier New" pitchFamily="49" charset="0"/>
              </a:rPr>
            </a:br>
            <a:endParaRPr lang="en-CA" sz="1600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Note: great care must be exercised if mutable objects are used as map keys. The </a:t>
            </a:r>
            <a:r>
              <a:rPr lang="en-CA" dirty="0" err="1" smtClean="0"/>
              <a:t>behavior</a:t>
            </a:r>
            <a:r>
              <a:rPr lang="en-CA" dirty="0" smtClean="0"/>
              <a:t> of a map is not specified if the value of an object is changed in a manner that affects equals comparisons while the object is a key in the map.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12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90B07AE-F1FD-42B5-B4A5-AC76CB516E6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171450" y="228600"/>
            <a:ext cx="8743950" cy="6057900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MutableKey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Map&lt;Date, String&gt; m = new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TreeMap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&lt;Date, String&gt;();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Date d1 = new Date(100, 0, 1);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Date d2 = new Date(100, 0, 2);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Date d3 = new Date(100, 0, 3);</a:t>
            </a: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m.put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(d1, "Jan 1, 2000");</a:t>
            </a: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m.put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(d2, "Jan 2, 2000");</a:t>
            </a: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m.put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(d3, "Jan 3, 2000");</a:t>
            </a: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d2.setYear(101);           //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mutator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("d1 " +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m.get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(d1));  // d1 Jan 1, 2000</a:t>
            </a: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("d2 " +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m.get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(d2));  // d2 Jan 2, 2000</a:t>
            </a: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("d3 " +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m.get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(d3));  // d3 null</a:t>
            </a: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429000" y="5943600"/>
            <a:ext cx="5429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Constantia" pitchFamily="18" charset="0"/>
              </a:rPr>
              <a:t>change TreeMap to HashMap and see what happens</a:t>
            </a:r>
            <a:endParaRPr lang="en-US">
              <a:latin typeface="Constant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89319" y="3774642"/>
            <a:ext cx="2451761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don't mutate keys;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bad things will happen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30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Making </a:t>
            </a:r>
            <a:r>
              <a:rPr lang="en-CA" b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mtClean="0"/>
              <a:t> a Multiton</a:t>
            </a:r>
            <a:endParaRPr lang="en-US" smtClean="0"/>
          </a:p>
        </p:txBody>
      </p:sp>
      <p:sp>
        <p:nvSpPr>
          <p:cNvPr id="19459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DCF30C6-8478-4668-9103-0763A9D799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multiple instances (each with unique state)</a:t>
            </a:r>
            <a:br>
              <a:rPr lang="en-CA" dirty="0" smtClean="0"/>
            </a:b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final Map&lt;String, </a:t>
            </a:r>
            <a:r>
              <a:rPr lang="en-CA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instances = new </a:t>
            </a:r>
            <a:r>
              <a:rPr lang="en-CA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TreeMap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&lt;String, </a:t>
            </a:r>
            <a:r>
              <a:rPr lang="en-CA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  <a:r>
              <a:rPr lang="en-CA" dirty="0" smtClean="0">
                <a:solidFill>
                  <a:srgbClr val="0070C0"/>
                </a:solidFill>
              </a:rPr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CA" dirty="0" err="1" smtClean="0"/>
              <a:t>accessor</a:t>
            </a:r>
            <a:r>
              <a:rPr lang="en-CA" dirty="0" smtClean="0"/>
              <a:t> needs to provide state information</a:t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CA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getInstance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areaCode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                          </a:t>
            </a:r>
            <a:r>
              <a:rPr lang="en-CA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exchangeCode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                          </a:t>
            </a:r>
            <a:r>
              <a:rPr lang="en-CA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stationCode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getInstance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will get an instance from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instances</a:t>
            </a:r>
            <a:r>
              <a:rPr lang="en-CA" dirty="0" smtClean="0"/>
              <a:t> if the instance is in the map; otherwise, it will create the new instance and put it in the map</a:t>
            </a:r>
          </a:p>
        </p:txBody>
      </p:sp>
    </p:spTree>
    <p:extLst>
      <p:ext uri="{BB962C8B-B14F-4D97-AF65-F5344CB8AC3E}">
        <p14:creationId xmlns:p14="http://schemas.microsoft.com/office/powerpoint/2010/main" val="1690728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Making </a:t>
            </a:r>
            <a:r>
              <a:rPr lang="en-CA" b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mtClean="0"/>
              <a:t> a Multiton</a:t>
            </a:r>
            <a:endParaRPr lang="en-US" smtClean="0"/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D79FE0A-D3D2-4077-A038-6FB5C7515EB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CA" dirty="0" smtClean="0"/>
              <a:t>require private constructors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to prevent clients from creating instances on their own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clients should use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getInstance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CA" dirty="0" smtClean="0"/>
              <a:t>require immutability of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dirty="0" err="1" smtClean="0"/>
              <a:t>s</a:t>
            </a: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to prevent clients from modifying state, thus making the keys inconsistent with the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dirty="0" err="1" smtClean="0"/>
              <a:t>s</a:t>
            </a:r>
            <a:r>
              <a:rPr lang="en-CA" dirty="0" smtClean="0"/>
              <a:t> stored in the map</a:t>
            </a:r>
            <a:endParaRPr lang="en-US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recall the recipe for immutability...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349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F3F0C7A-CB21-428D-9A31-09B2551BE57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/>
          </a:p>
        </p:txBody>
      </p:sp>
      <p:sp>
        <p:nvSpPr>
          <p:cNvPr id="21507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171450" y="228600"/>
            <a:ext cx="8743950" cy="6057900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PhoneNumber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final Map&lt;String,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instances = 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              new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TreeMap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&lt;String,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>
              <a:buFont typeface="Wingdings 3" pitchFamily="18" charset="2"/>
              <a:buNone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private final short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areaCode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private final short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exchangeCode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private final short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stationCode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 3" pitchFamily="18" charset="2"/>
              <a:buNone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areaCode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                 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exchangeCode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                 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stationCode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{ // validate and set the</a:t>
            </a:r>
            <a:br>
              <a:rPr lang="en-CA" sz="1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//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areaCode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exchangeCode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, and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stationCode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56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BF7332E-931E-4E6A-8DD8-8E8CBD948BA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/>
          </a:p>
        </p:txBody>
      </p:sp>
      <p:sp>
        <p:nvSpPr>
          <p:cNvPr id="22531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171450" y="228600"/>
            <a:ext cx="8801100" cy="6057900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endParaRPr lang="en-CA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public static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getInstance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areaCode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                            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exchangeCode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                            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stationCode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String key = "" +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areaCode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exchangeCode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stationCode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 =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PhoneNumber.instances.get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(key);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if (n == null)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n = new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areaCode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exchangeCode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stationCode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PhoneNumber.instances.put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(key, n);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return n;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// remainder of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class ...</a:t>
            </a:r>
            <a:endParaRPr lang="en-US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10" y="1124720"/>
            <a:ext cx="312604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why is validation not needed?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5789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148BFBF-CE9C-422F-B5F2-87A1D2F9B90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/>
          </a:p>
        </p:txBody>
      </p:sp>
      <p:sp>
        <p:nvSpPr>
          <p:cNvPr id="23555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171450" y="228600"/>
            <a:ext cx="8801100" cy="6057900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public class PhoneNumberClient {</a:t>
            </a:r>
          </a:p>
          <a:p>
            <a:pPr>
              <a:buFont typeface="Wingdings 3" pitchFamily="18" charset="2"/>
              <a:buNone/>
            </a:pPr>
            <a:endParaRPr lang="en-US" sz="1800" b="1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public static void main(String[] args)  </a:t>
            </a: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PhoneNumber x = PhoneNumber.getInstance(416, 736, 2100);</a:t>
            </a: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PhoneNumber y = PhoneNumber.getInstance(416, 736, 2100);</a:t>
            </a: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PhoneNumber z = PhoneNumber.getInstance(905, 867, 5309);</a:t>
            </a:r>
          </a:p>
          <a:p>
            <a:pPr>
              <a:buFont typeface="Wingdings 3" pitchFamily="18" charset="2"/>
              <a:buNone/>
            </a:pPr>
            <a:endParaRPr lang="en-US" sz="1800" b="1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System.out.println("x equals y: " + x.equals(y) +</a:t>
            </a: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                  " and x == y: " + (x == y)); </a:t>
            </a:r>
          </a:p>
          <a:p>
            <a:pPr>
              <a:buFont typeface="Wingdings 3" pitchFamily="18" charset="2"/>
              <a:buNone/>
            </a:pPr>
            <a:endParaRPr lang="en-US" sz="1800" b="1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System.out.println("x equals z: " + x.equals(z) +</a:t>
            </a: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                  " and x == z: " + (x == z));</a:t>
            </a: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8600" y="5600700"/>
            <a:ext cx="50101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 equals y: true and x == y: true</a:t>
            </a:r>
          </a:p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 equals z: false and x == z: false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536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 Singleton Puzzle: What is Printed?</a:t>
            </a:r>
            <a:endParaRPr lang="en-US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9EBC0CE-1AF1-4014-8AD5-5B0CAD7B7F9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/>
          </a:p>
        </p:txBody>
      </p:sp>
      <p:sp>
        <p:nvSpPr>
          <p:cNvPr id="28676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sz="1800" smtClean="0"/>
              <a:t>public class Elvis {</a:t>
            </a:r>
          </a:p>
          <a:p>
            <a:r>
              <a:rPr lang="en-CA" sz="1800" smtClean="0"/>
              <a:t>  public static final Elvis INSTANCE = new Elvis();</a:t>
            </a:r>
          </a:p>
          <a:p>
            <a:r>
              <a:rPr lang="en-CA" sz="1800" smtClean="0"/>
              <a:t>  private final int beltSize;</a:t>
            </a:r>
          </a:p>
          <a:p>
            <a:r>
              <a:rPr lang="en-CA" sz="1800" smtClean="0"/>
              <a:t>  private static final int CURRENT_YEAR =</a:t>
            </a:r>
          </a:p>
          <a:p>
            <a:r>
              <a:rPr lang="en-CA" sz="1800" smtClean="0"/>
              <a:t>    Calendar.getInstance().get(Calendar.YEAR);</a:t>
            </a:r>
          </a:p>
          <a:p>
            <a:endParaRPr lang="en-CA" sz="800" smtClean="0"/>
          </a:p>
          <a:p>
            <a:r>
              <a:rPr lang="en-CA" sz="1800" smtClean="0"/>
              <a:t>  private Elvis() { this.beltSize = CURRENT_YEAR – 1930; }</a:t>
            </a:r>
          </a:p>
          <a:p>
            <a:endParaRPr lang="en-CA" sz="800" smtClean="0"/>
          </a:p>
          <a:p>
            <a:r>
              <a:rPr lang="en-CA" sz="1800" smtClean="0"/>
              <a:t>  public int getBeltSize() { return this.beltSize; }</a:t>
            </a:r>
          </a:p>
          <a:p>
            <a:endParaRPr lang="en-CA" sz="800" smtClean="0"/>
          </a:p>
          <a:p>
            <a:r>
              <a:rPr lang="en-CA" sz="1800" smtClean="0"/>
              <a:t>  public static void main(String[] args) {</a:t>
            </a:r>
          </a:p>
          <a:p>
            <a:r>
              <a:rPr lang="en-CA" sz="1800" smtClean="0"/>
              <a:t>    System.out.println("Elvis has a belt size of " +</a:t>
            </a:r>
          </a:p>
          <a:p>
            <a:r>
              <a:rPr lang="en-CA" sz="1800" smtClean="0"/>
              <a:t>                        INSTANCE.getBeltSize());</a:t>
            </a:r>
          </a:p>
          <a:p>
            <a:r>
              <a:rPr lang="en-CA" sz="1800" smtClean="0"/>
              <a:t>  }</a:t>
            </a:r>
          </a:p>
          <a:p>
            <a:r>
              <a:rPr lang="en-CA" sz="1800" smtClean="0"/>
              <a:t>}</a:t>
            </a:r>
          </a:p>
        </p:txBody>
      </p:sp>
      <p:sp>
        <p:nvSpPr>
          <p:cNvPr id="28677" name="TextBox 5"/>
          <p:cNvSpPr txBox="1">
            <a:spLocks noChangeArrowheads="1"/>
          </p:cNvSpPr>
          <p:nvPr/>
        </p:nvSpPr>
        <p:spPr bwMode="auto">
          <a:xfrm>
            <a:off x="3429000" y="5943600"/>
            <a:ext cx="5429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Constantia" pitchFamily="18" charset="0"/>
              </a:rPr>
              <a:t>from Java Puzzlers by Joshua Bloch and Neal Gafter</a:t>
            </a:r>
            <a:endParaRPr lang="en-US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07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Singleton vs utility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that you decide later on that you need multiple instances rather than a singleton/utility class</a:t>
            </a:r>
          </a:p>
          <a:p>
            <a:pPr lvl="1"/>
            <a:r>
              <a:rPr lang="en-US" dirty="0" smtClean="0"/>
              <a:t>a utility class cannot be used to create objects of the utility class type</a:t>
            </a:r>
          </a:p>
          <a:p>
            <a:pPr lvl="1"/>
            <a:r>
              <a:rPr lang="en-US" dirty="0" smtClean="0"/>
              <a:t>a singleton can be converted to a non-singleton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4657C4-91FA-4DD5-801D-DD1BF7B2865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605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Singleton vs utility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can you create a method that has a parameter whose type is a utility class?</a:t>
            </a:r>
          </a:p>
          <a:p>
            <a:pPr lvl="1"/>
            <a:r>
              <a:rPr lang="en-US" dirty="0" smtClean="0"/>
              <a:t>no, a parameter is a variable that stores a reference to an object and there are no utility class objects</a:t>
            </a:r>
          </a:p>
          <a:p>
            <a:r>
              <a:rPr lang="en-US" dirty="0"/>
              <a:t>can you create a method that has a parameter whose type is a </a:t>
            </a:r>
            <a:r>
              <a:rPr lang="en-US" dirty="0" smtClean="0"/>
              <a:t>singleton?</a:t>
            </a:r>
          </a:p>
          <a:p>
            <a:pPr lvl="1"/>
            <a:r>
              <a:rPr lang="en-US" dirty="0" smtClean="0"/>
              <a:t>yes, </a:t>
            </a:r>
            <a:r>
              <a:rPr lang="en-US" dirty="0"/>
              <a:t>a parameter is a variable that stores a reference to an object and there </a:t>
            </a:r>
            <a:r>
              <a:rPr lang="en-US" dirty="0" smtClean="0"/>
              <a:t>is one singleton object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4657C4-91FA-4DD5-801D-DD1BF7B2865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264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Immutable classes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4657C4-91FA-4DD5-801D-DD1BF7B286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39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Immutable Classes</a:t>
            </a:r>
            <a:endParaRPr lang="en-US" smtClean="0"/>
          </a:p>
        </p:txBody>
      </p:sp>
      <p:sp>
        <p:nvSpPr>
          <p:cNvPr id="1638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342D352-7F69-42CA-B2AB-706C72C8E51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CA" dirty="0" smtClean="0"/>
              <a:t> </a:t>
            </a:r>
            <a:r>
              <a:rPr lang="en-CA" dirty="0" smtClean="0"/>
              <a:t>is an example of an immutable class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class defines an immutable type if an instance of the class cannot be modified after it is created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each instance has its own constant </a:t>
            </a:r>
            <a:r>
              <a:rPr lang="en-CA" dirty="0" smtClean="0"/>
              <a:t>state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other </a:t>
            </a:r>
            <a:r>
              <a:rPr lang="en-CA" dirty="0" smtClean="0"/>
              <a:t>Java examples: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CA" dirty="0" smtClean="0"/>
              <a:t> (and all of the other primitive wrapper classes)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advantages of immutability versus mutability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easier to design, implement, and use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can never be put into an inconsistent state after creation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13694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North American Phone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North American Numbering Plan is the standard used in Canada and the USA for telephone numbers</a:t>
            </a:r>
          </a:p>
          <a:p>
            <a:r>
              <a:rPr lang="en-US" dirty="0" smtClean="0"/>
              <a:t>telephone numbers look like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sz="8000" dirty="0" smtClean="0"/>
              <a:t>416-</a:t>
            </a:r>
            <a:r>
              <a:rPr lang="en-US" sz="8000" dirty="0" smtClean="0">
                <a:solidFill>
                  <a:srgbClr val="00B0F0"/>
                </a:solidFill>
              </a:rPr>
              <a:t>736</a:t>
            </a:r>
            <a:r>
              <a:rPr lang="en-US" sz="8000" dirty="0" smtClean="0"/>
              <a:t>-</a:t>
            </a:r>
            <a:r>
              <a:rPr lang="en-US" sz="8000" dirty="0" smtClean="0">
                <a:solidFill>
                  <a:srgbClr val="7030A0"/>
                </a:solidFill>
              </a:rPr>
              <a:t>2100</a:t>
            </a:r>
            <a:endParaRPr lang="en-US" sz="8000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33600" y="4419600"/>
            <a:ext cx="8102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+mn-lt"/>
              </a:rPr>
              <a:t>area</a:t>
            </a:r>
          </a:p>
          <a:p>
            <a:pPr algn="ctr"/>
            <a:r>
              <a:rPr lang="en-US" sz="2400" dirty="0" smtClean="0">
                <a:latin typeface="+mn-lt"/>
              </a:rPr>
              <a:t>code</a:t>
            </a:r>
            <a:endParaRPr lang="en-US" sz="2400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76676" y="4419600"/>
            <a:ext cx="14167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F0"/>
                </a:solidFill>
                <a:latin typeface="+mn-lt"/>
              </a:rPr>
              <a:t>exchange</a:t>
            </a:r>
          </a:p>
          <a:p>
            <a:pPr algn="ctr"/>
            <a:r>
              <a:rPr lang="en-US" sz="2400" dirty="0" smtClean="0">
                <a:solidFill>
                  <a:srgbClr val="00B0F0"/>
                </a:solidFill>
                <a:latin typeface="+mn-lt"/>
              </a:rPr>
              <a:t>code</a:t>
            </a:r>
            <a:endParaRPr lang="en-US" sz="2400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22691" y="4419600"/>
            <a:ext cx="11079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  <a:latin typeface="+mn-lt"/>
              </a:rPr>
              <a:t>station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+mn-lt"/>
              </a:rPr>
              <a:t>code</a:t>
            </a:r>
            <a:endParaRPr lang="en-US" sz="2400" dirty="0">
              <a:solidFill>
                <a:srgbClr val="7030A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6423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Designing a Simple Immutable Class</a:t>
            </a:r>
            <a:endParaRPr lang="en-US" smtClean="0"/>
          </a:p>
        </p:txBody>
      </p:sp>
      <p:sp>
        <p:nvSpPr>
          <p:cNvPr id="1741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96BA057-2757-4D37-BE24-38FDFFE2E3F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dirty="0" smtClean="0"/>
              <a:t> API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203659"/>
              </p:ext>
            </p:extLst>
          </p:nvPr>
        </p:nvGraphicFramePr>
        <p:xfrm>
          <a:off x="3733800" y="2438400"/>
          <a:ext cx="4495800" cy="3352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</a:tblGrid>
              <a:tr h="426403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PhoneNumber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- </a:t>
                      </a:r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areaCode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CA" b="1" dirty="0" smtClean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- </a:t>
                      </a:r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exchangeCode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CA" b="1" dirty="0" smtClean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- </a:t>
                      </a:r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stationCode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CA" b="1" dirty="0" smtClean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PhoneNumber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CA" b="1" dirty="0" err="1" smtClean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CA" b="1" dirty="0" smtClean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CA" b="1" baseline="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b="1" baseline="0" dirty="0" err="1" smtClean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CA" b="1" baseline="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CA" b="1" baseline="0" dirty="0" err="1" smtClean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en-CA" b="1" dirty="0" smtClean="0">
                        <a:solidFill>
                          <a:srgbClr val="7030A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+ equals(</a:t>
                      </a:r>
                      <a:r>
                        <a:rPr lang="en-CA" b="1" dirty="0" smtClean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Object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) : </a:t>
                      </a:r>
                      <a:r>
                        <a:rPr lang="en-CA" b="1" dirty="0" err="1" smtClean="0">
                          <a:solidFill>
                            <a:srgbClr val="7030A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boolean</a:t>
                      </a:r>
                      <a:endParaRPr lang="en-CA" b="1" dirty="0" smtClean="0">
                        <a:solidFill>
                          <a:srgbClr val="7030A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l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getAreaCode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CA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b="1" baseline="0" dirty="0" err="1" smtClean="0">
                          <a:solidFill>
                            <a:srgbClr val="7030A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CA" b="1" baseline="0" dirty="0" smtClean="0">
                        <a:solidFill>
                          <a:srgbClr val="7030A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getExchangeCode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CA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b="1" baseline="0" dirty="0" err="1" smtClean="0">
                          <a:solidFill>
                            <a:srgbClr val="7030A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CA" b="1" baseline="0" dirty="0" smtClean="0">
                        <a:solidFill>
                          <a:srgbClr val="7030A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getStationCode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CA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b="1" baseline="0" dirty="0" err="1" smtClean="0">
                          <a:solidFill>
                            <a:srgbClr val="7030A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CA" b="1" baseline="0" dirty="0" smtClean="0">
                        <a:solidFill>
                          <a:srgbClr val="7030A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hashCode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CA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b="1" baseline="0" dirty="0" err="1" smtClean="0">
                          <a:solidFill>
                            <a:srgbClr val="7030A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CA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/>
                      </a:r>
                      <a:br>
                        <a:rPr lang="en-CA" b="1" baseline="0" dirty="0" smtClean="0">
                          <a:latin typeface="Courier New" pitchFamily="49" charset="0"/>
                          <a:cs typeface="Courier New" pitchFamily="49" charset="0"/>
                        </a:rPr>
                      </a:b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toString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CA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b="1" baseline="0" dirty="0" smtClean="0">
                          <a:solidFill>
                            <a:srgbClr val="7030A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String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Left Brace 5"/>
          <p:cNvSpPr/>
          <p:nvPr/>
        </p:nvSpPr>
        <p:spPr>
          <a:xfrm>
            <a:off x="3124200" y="2971800"/>
            <a:ext cx="381000" cy="24384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130359" y="3849469"/>
            <a:ext cx="19769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none of these</a:t>
            </a:r>
          </a:p>
          <a:p>
            <a:r>
              <a:rPr lang="en-US" dirty="0" smtClean="0">
                <a:latin typeface="+mn-lt"/>
              </a:rPr>
              <a:t>features are static;</a:t>
            </a:r>
          </a:p>
          <a:p>
            <a:r>
              <a:rPr lang="en-US" dirty="0" smtClean="0">
                <a:latin typeface="+mn-lt"/>
              </a:rPr>
              <a:t>there are no</a:t>
            </a:r>
          </a:p>
          <a:p>
            <a:r>
              <a:rPr lang="en-US" dirty="0" err="1" smtClean="0">
                <a:latin typeface="+mn-lt"/>
              </a:rPr>
              <a:t>mutator</a:t>
            </a:r>
            <a:r>
              <a:rPr lang="en-US" dirty="0" smtClean="0">
                <a:latin typeface="+mn-lt"/>
              </a:rPr>
              <a:t> methods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4891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Recipe for Immutability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recipe for immutability in Java is described by Joshua Bloch in the book </a:t>
            </a:r>
            <a:r>
              <a:rPr lang="en-US" i="1" dirty="0" smtClean="0"/>
              <a:t>Effective Java</a:t>
            </a:r>
            <a:r>
              <a:rPr lang="en-US" dirty="0" smtClean="0"/>
              <a:t>*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Do not provide any methods that can alter the state of the object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>
                <a:solidFill>
                  <a:srgbClr val="FF0000"/>
                </a:solidFill>
              </a:rPr>
              <a:t>Prevent the class from being extended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Make all fields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Make all fields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>
                <a:solidFill>
                  <a:srgbClr val="0070C0"/>
                </a:solidFill>
              </a:rPr>
              <a:t>Prevent clients from obtaining a reference to any mutable fields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00624" y="6400800"/>
            <a:ext cx="67385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*highly recommended reading if you plan on becoming a Java programmer</a:t>
            </a:r>
            <a:endParaRPr lang="en-US" sz="1600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53200" y="3429000"/>
            <a:ext cx="192257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revisit when we talk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about inheritance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53200" y="5334000"/>
            <a:ext cx="1922578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revisit when we talk</a:t>
            </a:r>
          </a:p>
          <a:p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about composition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24699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5052</TotalTime>
  <Words>1618</Words>
  <Application>Microsoft Office PowerPoint</Application>
  <PresentationFormat>On-screen Show (4:3)</PresentationFormat>
  <Paragraphs>335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Origin</vt:lpstr>
      <vt:lpstr>Singleton vs utility class</vt:lpstr>
      <vt:lpstr>Singleton vs utility class</vt:lpstr>
      <vt:lpstr>Singleton vs utility class</vt:lpstr>
      <vt:lpstr>Singleton vs utility class</vt:lpstr>
      <vt:lpstr>Immutable classes</vt:lpstr>
      <vt:lpstr>Immutable Classes</vt:lpstr>
      <vt:lpstr>North American Phone Numbers</vt:lpstr>
      <vt:lpstr>Designing a Simple Immutable Class</vt:lpstr>
      <vt:lpstr>Recipe for Immutability</vt:lpstr>
      <vt:lpstr>PowerPoint Presentation</vt:lpstr>
      <vt:lpstr>PowerPoint Presentation</vt:lpstr>
      <vt:lpstr>PowerPoint Presentation</vt:lpstr>
      <vt:lpstr>Mixing Static and Non-static</vt:lpstr>
      <vt:lpstr>Goals for Today</vt:lpstr>
      <vt:lpstr>Singleton UML Class Diagram</vt:lpstr>
      <vt:lpstr>One Instance per State</vt:lpstr>
      <vt:lpstr>Multiton</vt:lpstr>
      <vt:lpstr>Singleton vs Multiton UML Diagram</vt:lpstr>
      <vt:lpstr>Singleton vs Multiton</vt:lpstr>
      <vt:lpstr>Singleton vs Multiton</vt:lpstr>
      <vt:lpstr>Map</vt:lpstr>
      <vt:lpstr>Mutable Keys</vt:lpstr>
      <vt:lpstr>PowerPoint Presentation</vt:lpstr>
      <vt:lpstr>Making PhoneNumber a Multiton</vt:lpstr>
      <vt:lpstr>Making PhoneNumber a Multiton</vt:lpstr>
      <vt:lpstr>PowerPoint Presentation</vt:lpstr>
      <vt:lpstr>PowerPoint Presentation</vt:lpstr>
      <vt:lpstr>PowerPoint Presentation</vt:lpstr>
      <vt:lpstr>A Singleton Puzzle: What is Printed?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448</cp:revision>
  <dcterms:created xsi:type="dcterms:W3CDTF">2006-08-16T00:00:00Z</dcterms:created>
  <dcterms:modified xsi:type="dcterms:W3CDTF">2015-01-28T02:17:40Z</dcterms:modified>
</cp:coreProperties>
</file>