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354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85" r:id="rId12"/>
    <p:sldId id="388" r:id="rId13"/>
    <p:sldId id="387" r:id="rId14"/>
    <p:sldId id="390" r:id="rId15"/>
    <p:sldId id="389" r:id="rId16"/>
    <p:sldId id="391" r:id="rId17"/>
    <p:sldId id="392" r:id="rId18"/>
    <p:sldId id="393" r:id="rId19"/>
    <p:sldId id="364" r:id="rId20"/>
    <p:sldId id="365" r:id="rId21"/>
    <p:sldId id="366" r:id="rId22"/>
    <p:sldId id="367" r:id="rId23"/>
    <p:sldId id="384" r:id="rId24"/>
    <p:sldId id="368" r:id="rId25"/>
    <p:sldId id="369" r:id="rId26"/>
    <p:sldId id="383" r:id="rId27"/>
    <p:sldId id="370" r:id="rId28"/>
    <p:sldId id="371" r:id="rId29"/>
    <p:sldId id="372" r:id="rId30"/>
    <p:sldId id="377" r:id="rId31"/>
    <p:sldId id="378" r:id="rId32"/>
    <p:sldId id="379" r:id="rId33"/>
    <p:sldId id="380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26" d="100"/>
          <a:sy n="126" d="100"/>
        </p:scale>
        <p:origin x="-1194" y="-102"/>
      </p:cViewPr>
      <p:guideLst>
        <p:guide orient="horz" pos="2160"/>
        <p:guide orient="horz" pos="1776"/>
        <p:guide orient="horz" pos="2305"/>
        <p:guide pos="2880"/>
        <p:guide pos="4608"/>
        <p:guide pos="2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9161BF5-4407-4746-B16D-5312C5D9F933}" type="datetimeFigureOut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4E90FF5-5887-4B34-93A9-37E035A4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429B770-DB58-4C8D-8353-0CAD3280C713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727E-BB8E-4398-9554-4EF7CEF25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4FFF-EDE0-4288-9EEE-6A9941AA7982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028D3-176C-4618-B54F-48CB9F4D2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56EF-A2A4-4CE0-8B67-2FF0FF056A43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2335-6191-406F-9076-6941A2B84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AFF5E-0168-415A-8EAA-B03C3F76EE1C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48975-1AE3-4AF3-A818-E6424B3DA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>
                <a:solidFill>
                  <a:srgbClr val="000000"/>
                </a:solidFill>
              </a:rPr>
              <a:pPr>
                <a:defRPr/>
              </a:pPr>
              <a:t>1/25/2015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ABC76-6EF1-4720-993F-88C94CEC1E47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A8F5-6B32-46B8-90E2-714CF2D3C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7352-BE7A-4598-80D6-2D7E98964D4F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EA04-2024-4D99-9F6E-EDA3250F1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B4FE-9DC6-4AD0-8A18-36C44D4EDE46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42132-C040-4E43-9517-BDEC0C947A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19B0E-A436-47C4-8B3B-89FDDA15FC73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57535-FB3D-4CCB-A198-8868CC51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707F-703D-4D41-BEF9-EBE04708876F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F405-0874-426C-B83C-6BF724DA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467BA-6187-4746-AB21-4A84D19B755A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AA687-F537-4EB8-B71B-58BF6C19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9F3BF-799A-49A7-BDCD-E5491FE916A3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EC62B-C00C-4D53-B40F-68A12B657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EAF9-696F-4F80-9B5E-2A826BDA9905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728B-E8F1-4D42-BF9C-B1010FC6E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B5721-30E6-4524-A8F9-B60E89A48592}" type="datetime1">
              <a:rPr lang="en-US"/>
              <a:pPr>
                <a:defRPr/>
              </a:pPr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E923A9-7D5C-4DD6-8E2B-AC4FF687A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logging/LogManager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Mixing Static and Non-Static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52E757-676A-4B76-B47E-AC12089ECD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600D28-B107-4DA7-9C8A-1CFAA40235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8963" y="628650"/>
            <a:ext cx="7966075" cy="53149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// some attributes, constructors, methods here...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getNumberCreated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getSerialNumber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setNewSerialNumber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Bicycle.serialSource.getNext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446838" y="1485900"/>
            <a:ext cx="1736725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>
                <a:latin typeface="Constantia" pitchFamily="18" charset="0"/>
              </a:rPr>
              <a:t>static method</a:t>
            </a:r>
          </a:p>
          <a:p>
            <a:pPr algn="ctr"/>
            <a:r>
              <a:rPr lang="en-CA">
                <a:latin typeface="Constantia" pitchFamily="18" charset="0"/>
              </a:rPr>
              <a:t>can only use</a:t>
            </a:r>
          </a:p>
          <a:p>
            <a:pPr algn="ctr"/>
            <a:r>
              <a:rPr lang="en-CA">
                <a:latin typeface="Constantia" pitchFamily="18" charset="0"/>
              </a:rPr>
              <a:t>static attributes</a:t>
            </a:r>
            <a:endParaRPr lang="en-US"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88075" y="2914650"/>
            <a:ext cx="221297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>
                <a:latin typeface="Constantia" pitchFamily="18" charset="0"/>
              </a:rPr>
              <a:t>non-static method</a:t>
            </a:r>
          </a:p>
          <a:p>
            <a:pPr algn="ctr"/>
            <a:r>
              <a:rPr lang="en-CA">
                <a:latin typeface="Constantia" pitchFamily="18" charset="0"/>
              </a:rPr>
              <a:t>can use</a:t>
            </a:r>
          </a:p>
          <a:p>
            <a:pPr algn="ctr"/>
            <a:r>
              <a:rPr lang="en-CA">
                <a:latin typeface="Constantia" pitchFamily="18" charset="0"/>
              </a:rPr>
              <a:t>non-static attributes</a:t>
            </a:r>
          </a:p>
          <a:p>
            <a:pPr algn="ctr"/>
            <a:endParaRPr lang="en-CA">
              <a:latin typeface="Constantia" pitchFamily="18" charset="0"/>
            </a:endParaRPr>
          </a:p>
          <a:p>
            <a:pPr algn="ctr"/>
            <a:endParaRPr lang="en-CA">
              <a:latin typeface="Constantia" pitchFamily="18" charset="0"/>
            </a:endParaRPr>
          </a:p>
          <a:p>
            <a:pPr algn="ctr"/>
            <a:r>
              <a:rPr lang="en-CA">
                <a:latin typeface="Constantia" pitchFamily="18" charset="0"/>
              </a:rPr>
              <a:t>and static attributes</a:t>
            </a:r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common use of static methods is to create a </a:t>
            </a:r>
            <a:r>
              <a:rPr lang="en-US" i="1" dirty="0" smtClean="0"/>
              <a:t>static factory method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static factory method is a static method that returns an instance of the class</a:t>
            </a:r>
          </a:p>
          <a:p>
            <a:r>
              <a:rPr lang="en-US" dirty="0" smtClean="0"/>
              <a:t>you can use a static factory method to create methods that behave like constructors</a:t>
            </a:r>
          </a:p>
          <a:p>
            <a:pPr lvl="1"/>
            <a:r>
              <a:rPr lang="en-US" dirty="0" smtClean="0"/>
              <a:t>they create and return a new instance</a:t>
            </a:r>
          </a:p>
          <a:p>
            <a:pPr lvl="1"/>
            <a:r>
              <a:rPr lang="en-US" dirty="0" smtClean="0"/>
              <a:t>unlike a constructor, the method has a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4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our complex number class</a:t>
            </a:r>
          </a:p>
          <a:p>
            <a:pPr lvl="1"/>
            <a:r>
              <a:rPr lang="en-US" dirty="0" smtClean="0"/>
              <a:t>suppose that you want to provide a constructor that constructs a complex number given only the real part of the number</a:t>
            </a:r>
          </a:p>
          <a:p>
            <a:pPr lvl="2"/>
            <a:r>
              <a:rPr lang="en-US" dirty="0" smtClean="0"/>
              <a:t>the imaginary part is 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0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4005070"/>
            <a:ext cx="8077200" cy="1440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Complex(double real)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(real, 0);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also want to provide a constructor that constructs a complex number given only the imaginary part of the number</a:t>
            </a:r>
          </a:p>
          <a:p>
            <a:pPr lvl="1"/>
            <a:r>
              <a:rPr lang="en-US" dirty="0" smtClean="0"/>
              <a:t>the real part is zero</a:t>
            </a:r>
          </a:p>
          <a:p>
            <a:pPr lvl="1"/>
            <a:endParaRPr lang="en-US" dirty="0"/>
          </a:p>
          <a:p>
            <a:r>
              <a:rPr lang="en-US" dirty="0" smtClean="0"/>
              <a:t>if you try to add such a constructor you encounter a problem...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19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3486607"/>
            <a:ext cx="8077200" cy="26499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Complex(double real)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(real, 0);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Complex(double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(0,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802428" y="3659188"/>
            <a:ext cx="230428" cy="2131699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070" y="4263372"/>
            <a:ext cx="2876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Illegal overload; both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constructors have the same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signature.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83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eliminate the problem by replacing both constructors with named static factory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74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3486607"/>
            <a:ext cx="8077200" cy="264992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 static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pureReal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(double real)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Complex(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real, 0);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pureImag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(double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Complex(0,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Singleton pattern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0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“There can be only one.”</a:t>
            </a:r>
          </a:p>
          <a:p>
            <a:pPr marL="822960" lvl="2" algn="r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Connor MacLeod, Highlander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pic>
        <p:nvPicPr>
          <p:cNvPr id="9218" name="Picture 2" descr="http://25.media.tumblr.com/tumblr_maa7ibIVJR1qcerdco1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759" y="1873611"/>
            <a:ext cx="3110778" cy="44359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8630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310BC2-1B88-44BF-AD3C-C3BD8C73D9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fields are used when you really want only one common instance of the field for the 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less common than non-static fields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Singleton Pattern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9392B9-7146-4860-B1DD-B26A68511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singleton is a class that is instantiated exactly once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singleton is a well-known design pattern that can be used when you need to: 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ensure that there is one, and only one*, instance of a class, and</a:t>
            </a:r>
          </a:p>
          <a:p>
            <a:pPr marL="73152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provide a global point of access to the instance</a:t>
            </a:r>
          </a:p>
          <a:p>
            <a:pPr marL="1005840" lvl="2" indent="-45720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that imports the package containing the singleton class can access the instance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514350" y="5886450"/>
            <a:ext cx="1242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4.4</a:t>
            </a:r>
            <a:r>
              <a:rPr lang="en-CA" dirty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15150" y="588645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latin typeface="Constantia" pitchFamily="18" charset="0"/>
              </a:rPr>
              <a:t>*or possibly zero</a:t>
            </a:r>
            <a:endParaRPr lang="en-US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4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One and Only One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58AA0F-DB43-4ED9-ACF5-02712EF22C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enforce this?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to prevent clients from creating instances of the singleton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singleton class should create the one instance of itself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the singleton class is allowed to call its own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constructors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need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attribute to hold the instance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429000"/>
            <a:ext cx="8077200" cy="5184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Example: Version 1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fields you 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dirty="0" smtClean="0">
                <a:solidFill>
                  <a:srgbClr val="FF0000"/>
                </a:solidFill>
              </a:rPr>
              <a:t>public</a:t>
            </a:r>
            <a:r>
              <a:rPr lang="en-CA" dirty="0" smtClean="0"/>
              <a:t> static 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</a:t>
            </a:r>
            <a:r>
              <a:rPr lang="en-US" dirty="0" smtClean="0"/>
              <a:t>non-static fields </a:t>
            </a:r>
            <a:r>
              <a:rPr lang="en-US" dirty="0" smtClean="0"/>
              <a:t>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2603" y="1297541"/>
            <a:ext cx="240790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public field that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all clients can access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711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UML </a:t>
            </a:r>
            <a:r>
              <a:rPr lang="en-CA" dirty="0" smtClean="0"/>
              <a:t>Class </a:t>
            </a:r>
            <a:r>
              <a:rPr lang="en-CA" dirty="0" smtClean="0"/>
              <a:t>Diagram (Version 1)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30390"/>
              </p:ext>
            </p:extLst>
          </p:nvPr>
        </p:nvGraphicFramePr>
        <p:xfrm>
          <a:off x="1524000" y="2571750"/>
          <a:ext cx="60960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98091" y="3059668"/>
            <a:ext cx="169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public instance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79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xmas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gimme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Santa.INSTANCE.givePresent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30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3429000"/>
            <a:ext cx="8077200" cy="51846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53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Silly Example: Version 2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421E27-8F2D-4C98-853C-D804CAC76D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22532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dirty="0" smtClean="0"/>
              <a:t>package </a:t>
            </a:r>
            <a:r>
              <a:rPr lang="en-CA" dirty="0" err="1" smtClean="0"/>
              <a:t>xmas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public class Santa </a:t>
            </a:r>
          </a:p>
          <a:p>
            <a:r>
              <a:rPr lang="en-CA" dirty="0" smtClean="0"/>
              <a:t>{</a:t>
            </a:r>
          </a:p>
          <a:p>
            <a:r>
              <a:rPr lang="en-CA" dirty="0" smtClean="0"/>
              <a:t>  // whatever fields you want for </a:t>
            </a:r>
            <a:r>
              <a:rPr lang="en-CA" dirty="0" err="1" smtClean="0"/>
              <a:t>santa</a:t>
            </a:r>
            <a:r>
              <a:rPr lang="en-CA" dirty="0" smtClean="0"/>
              <a:t>...</a:t>
            </a:r>
          </a:p>
          <a:p>
            <a:endParaRPr lang="en-CA" dirty="0" smtClean="0"/>
          </a:p>
          <a:p>
            <a:r>
              <a:rPr lang="en-CA" dirty="0" smtClean="0"/>
              <a:t>  </a:t>
            </a:r>
            <a:r>
              <a:rPr lang="en-CA" dirty="0" smtClean="0">
                <a:solidFill>
                  <a:srgbClr val="FF0000"/>
                </a:solidFill>
              </a:rPr>
              <a:t>private</a:t>
            </a:r>
            <a:r>
              <a:rPr lang="en-CA" dirty="0" smtClean="0"/>
              <a:t> static final Santa INSTANCE = new Santa();</a:t>
            </a:r>
          </a:p>
          <a:p>
            <a:endParaRPr lang="en-CA" dirty="0" smtClean="0"/>
          </a:p>
          <a:p>
            <a:r>
              <a:rPr lang="en-CA" dirty="0" smtClean="0"/>
              <a:t>  private Santa()</a:t>
            </a:r>
          </a:p>
          <a:p>
            <a:r>
              <a:rPr lang="en-CA" dirty="0" smtClean="0"/>
              <a:t>  {</a:t>
            </a:r>
            <a:r>
              <a:rPr lang="en-US" dirty="0" smtClean="0"/>
              <a:t> // initialize attributes here... }</a:t>
            </a:r>
          </a:p>
          <a:p>
            <a:endParaRPr lang="en-CA" dirty="0" smtClean="0"/>
          </a:p>
          <a:p>
            <a:r>
              <a:rPr lang="en-CA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19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UML </a:t>
            </a:r>
            <a:r>
              <a:rPr lang="en-CA" dirty="0" smtClean="0"/>
              <a:t>Class </a:t>
            </a:r>
            <a:r>
              <a:rPr lang="en-CA" dirty="0" smtClean="0"/>
              <a:t>Diagram (Version 2)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D2633D8-EF6C-4A9A-B78B-A8540857A6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57175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Singleton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INSTANCE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: Singleton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 Singleton()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20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getInstance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() : Singleton</a:t>
                      </a:r>
                    </a:p>
                    <a:p>
                      <a:pPr algn="l"/>
                      <a:r>
                        <a:rPr lang="en-CA" sz="20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...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98091" y="3059668"/>
            <a:ext cx="176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private instance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5368" y="4350712"/>
            <a:ext cx="351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public method to get the instance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42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Global Access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E9A63-B078-4492-B4E1-B24D0D8F8E5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clients access the singleton instance?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by using a static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note that clients only need to import the package containing the singleton class to get access to the singleton instance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 client method can use the singleton instance without mentioning the singleton in the parameter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Silly Example (cont)</a:t>
            </a:r>
            <a:endParaRPr lang="en-US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0CB3A9-9B8C-4995-9A48-0615F8C6BD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package </a:t>
            </a:r>
            <a:r>
              <a:rPr lang="en-CA" sz="1400" dirty="0" err="1" smtClean="0"/>
              <a:t>xmas</a:t>
            </a:r>
            <a:r>
              <a:rPr lang="en-CA" sz="14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public class Santa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private </a:t>
            </a:r>
            <a:r>
              <a:rPr lang="en-CA" sz="1800" dirty="0" err="1" smtClean="0"/>
              <a:t>int</a:t>
            </a:r>
            <a:r>
              <a:rPr lang="en-CA" sz="1800" dirty="0" smtClean="0"/>
              <a:t> </a:t>
            </a:r>
            <a:r>
              <a:rPr lang="en-CA" sz="1800" dirty="0" err="1" smtClean="0"/>
              <a:t>numPresents</a:t>
            </a:r>
            <a:r>
              <a:rPr lang="en-CA" sz="1800" dirty="0" smtClean="0"/>
              <a:t>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static final Santa INSTANCE = new Santa();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private Santa()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  {</a:t>
            </a:r>
            <a:r>
              <a:rPr lang="en-US" sz="1400" dirty="0" smtClean="0"/>
              <a:t> // initialize fields here...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4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static Santa </a:t>
            </a:r>
            <a:r>
              <a:rPr lang="en-CA" sz="1800" dirty="0" err="1" smtClean="0"/>
              <a:t>getInstance</a:t>
            </a:r>
            <a:r>
              <a:rPr lang="en-CA" sz="1800" dirty="0" smtClean="0"/>
              <a:t>()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{ return </a:t>
            </a:r>
            <a:r>
              <a:rPr lang="en-CA" sz="1800" dirty="0" err="1" smtClean="0"/>
              <a:t>Santa.INSTANCE</a:t>
            </a:r>
            <a:r>
              <a:rPr lang="en-CA" sz="1800" dirty="0" smtClean="0"/>
              <a:t>; }</a:t>
            </a:r>
          </a:p>
          <a:p>
            <a:pPr marL="274320" indent="-274320" fontAlgn="auto">
              <a:spcAft>
                <a:spcPts val="0"/>
              </a:spcAft>
              <a:defRPr/>
            </a:pPr>
            <a:endParaRPr lang="en-CA" sz="1800" dirty="0" smtClean="0"/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public Present </a:t>
            </a:r>
            <a:r>
              <a:rPr lang="en-CA" sz="1800" dirty="0" err="1" smtClean="0"/>
              <a:t>givePresent</a:t>
            </a:r>
            <a:r>
              <a:rPr lang="en-CA" sz="1800" dirty="0" smtClean="0"/>
              <a:t>() {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Present p = new Present();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</a:t>
            </a:r>
            <a:r>
              <a:rPr lang="en-CA" sz="1800" dirty="0" err="1" smtClean="0"/>
              <a:t>this.numPresents</a:t>
            </a:r>
            <a:r>
              <a:rPr lang="en-CA" sz="1800" dirty="0" smtClean="0"/>
              <a:t>--;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  return p; 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800" dirty="0" smtClean="0"/>
              <a:t>  }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en-CA" sz="1400" dirty="0" smtClean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4568" y="128442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uses a private field; how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do clients access the field?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54568" y="3313786"/>
            <a:ext cx="277851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clients use a public</a:t>
            </a:r>
          </a:p>
          <a:p>
            <a:r>
              <a:rPr lang="en-CA" dirty="0" smtClean="0">
                <a:solidFill>
                  <a:srgbClr val="FF0000"/>
                </a:solidFill>
                <a:latin typeface="+mn-lt"/>
              </a:rPr>
              <a:t>static factory method</a:t>
            </a:r>
            <a:endParaRPr lang="en-CA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03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610A8A-2B8D-4BE3-8CA3-D0D6CFDF1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485775" y="2620963"/>
            <a:ext cx="8172450" cy="2122487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import xmas;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in a method somewhere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gimme()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Santa.getInstance().givePresent();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82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Example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89AA8E-F9DF-4D9E-9510-7F771B6CE4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textbook example of a static field is a counter that counts the number of created instances of your class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14600"/>
            <a:ext cx="770255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// adapted from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Oracle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's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Java Tutorial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other fields here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some non-static fields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getNumberOfBicyclesCreated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86350" y="4229100"/>
            <a:ext cx="33554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note: </a:t>
            </a:r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not </a:t>
            </a:r>
            <a:br>
              <a:rPr lang="en-CA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en-CA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this.numberOfBicycles</a:t>
            </a:r>
            <a:r>
              <a:rPr lang="en-CA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226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singletons  should be uncommon</a:t>
            </a:r>
          </a:p>
          <a:p>
            <a:r>
              <a:rPr lang="en-CA" dirty="0" smtClean="0"/>
              <a:t>typically used to represent a system component that is intrinsically unique</a:t>
            </a:r>
          </a:p>
          <a:p>
            <a:pPr lvl="1"/>
            <a:r>
              <a:rPr lang="en-CA" dirty="0" smtClean="0"/>
              <a:t>window manager</a:t>
            </a:r>
          </a:p>
          <a:p>
            <a:pPr lvl="1"/>
            <a:r>
              <a:rPr lang="en-CA" dirty="0" smtClean="0"/>
              <a:t>file system</a:t>
            </a:r>
          </a:p>
          <a:p>
            <a:pPr lvl="1"/>
            <a:r>
              <a:rPr lang="en-CA" dirty="0" smtClean="0"/>
              <a:t>logging system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657C4-91FA-4DD5-801D-DD1BF7B2865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Logging</a:t>
            </a:r>
            <a:endParaRPr lang="en-US" smtClean="0"/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DB0DE1-E6D7-4BA7-826E-474F151EEE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when developing a software program it is often useful to log information about the runtime state of your program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 to flight data recorder in an airplane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good log can help you find out what went wrong in your program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problem: your program may have many classes, each of which needs to know where the single logging object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global point of access to a single object == singleton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logging API is more sophisticated than this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 it still uses a singleton to manage logging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java.util.logging.LogManager</a:t>
            </a:r>
            <a:r>
              <a:rPr lang="en-CA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5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</a:t>
            </a:r>
            <a:endParaRPr lang="en-US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8C8D04-8982-4F66-B6BF-141D090A0F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notice that the previous singleton implementation always creates the singleton instance whenever the class is loaded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no client uses the instance then it was created needlessly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possible to delay creation of the singleton instance until it is needed by using lazy instantiation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works for version 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23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Lazy Instantiation as per Notes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7E0CC3-0C5F-4EB4-9B01-F10E5FBBF6F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  <p:sp>
        <p:nvSpPr>
          <p:cNvPr id="2867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Santa {</a:t>
            </a:r>
          </a:p>
          <a:p>
            <a:r>
              <a:rPr lang="en-CA" sz="1800" smtClean="0"/>
              <a:t>  private static Santa INSTANCE = null;</a:t>
            </a:r>
          </a:p>
          <a:p>
            <a:endParaRPr lang="en-CA" sz="1800" smtClean="0"/>
          </a:p>
          <a:p>
            <a:r>
              <a:rPr lang="en-CA" sz="1800" smtClean="0"/>
              <a:t>  private Santa()</a:t>
            </a:r>
          </a:p>
          <a:p>
            <a:r>
              <a:rPr lang="en-CA" sz="1800" smtClean="0"/>
              <a:t>  { // ... }</a:t>
            </a:r>
          </a:p>
          <a:p>
            <a:endParaRPr lang="en-CA" sz="1800" smtClean="0"/>
          </a:p>
          <a:p>
            <a:r>
              <a:rPr lang="en-CA" sz="1800" smtClean="0"/>
              <a:t>  public static Santa getInstance()</a:t>
            </a:r>
          </a:p>
          <a:p>
            <a:r>
              <a:rPr lang="en-CA" sz="1800" smtClean="0"/>
              <a:t>  {</a:t>
            </a:r>
          </a:p>
          <a:p>
            <a:r>
              <a:rPr lang="en-CA" sz="1800" smtClean="0"/>
              <a:t>    if (Santa.INSTANCE == null) {</a:t>
            </a:r>
          </a:p>
          <a:p>
            <a:r>
              <a:rPr lang="en-CA" sz="1800" smtClean="0"/>
              <a:t>      Santa.INSTANCE = new Santa();</a:t>
            </a:r>
          </a:p>
          <a:p>
            <a:r>
              <a:rPr lang="en-CA" sz="1800" smtClean="0"/>
              <a:t>    }</a:t>
            </a:r>
          </a:p>
          <a:p>
            <a:r>
              <a:rPr lang="en-CA" sz="1800" smtClean="0"/>
              <a:t>    return Santa.INSTANCE;</a:t>
            </a:r>
          </a:p>
          <a:p>
            <a:r>
              <a:rPr lang="en-CA" sz="1800" smtClean="0"/>
              <a:t>  }</a:t>
            </a:r>
          </a:p>
          <a:p>
            <a:r>
              <a:rPr lang="en-CA" sz="180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6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6D769-9532-49EA-AF52-0BF1867617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another common example is to count the number of times a method has been called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39433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X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numTimesXCalled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numTimesYCalled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xMethod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X.numTimesXCalled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yMethod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X.numTimesYCalled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Mixing Static and Non-static Fields</a:t>
            </a:r>
            <a:endParaRPr lang="en-US" dirty="0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6CAB8F-27A5-44AE-9586-E75431C71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can declare static (per class) and non-static (per instance)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common textbook example is giving each instance a unique serial number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serial number belongs to the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 it must be a non-static field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4000500"/>
            <a:ext cx="7702550" cy="21717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private static int numberOfBicycles = 0;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private int serialNumber;</a:t>
            </a:r>
          </a:p>
          <a:p>
            <a:endParaRPr lang="en-CA" sz="800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4.3.2]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87A514-839D-485B-B3A7-43A8970106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assign each instance a unique serial number?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instance cannot give itself a unique serial number because it would need to know all the currently used serial numbers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could require that the client provide a serial number using the constructor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instance has no guarantee that the client has provided a valid (unique) serial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2D638-5F0B-4DC6-B2C2-BA4A9A3857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can provide unique serial numbers using static 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using the number of instances created as a serial number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971800"/>
            <a:ext cx="7702550" cy="32623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attributes here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50604-EA19-4BE8-972C-CAC0C3DDBB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more sophisticated implementation might use an object to generate serial numbers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171700"/>
            <a:ext cx="7966075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public class Bicycle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static final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serialSource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this.serialNumber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Bicycle.serialSource.getNext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urier New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is a per-class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only 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have no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because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be invoked without an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without a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parameter, there is no way to access non-static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non-static methods can use all of the fields of a class (including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ones)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4441</TotalTime>
  <Words>1755</Words>
  <Application>Microsoft Office PowerPoint</Application>
  <PresentationFormat>On-screen Show (4:3)</PresentationFormat>
  <Paragraphs>368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Mixing Static and Non-Static</vt:lpstr>
      <vt:lpstr>static Fields</vt:lpstr>
      <vt:lpstr>Example</vt:lpstr>
      <vt:lpstr>PowerPoint Presentation</vt:lpstr>
      <vt:lpstr>Mixing Static and Non-static Fields</vt:lpstr>
      <vt:lpstr>PowerPoint Presentation</vt:lpstr>
      <vt:lpstr>PowerPoint Presentation</vt:lpstr>
      <vt:lpstr>PowerPoint Presentation</vt:lpstr>
      <vt:lpstr>Static Methods</vt:lpstr>
      <vt:lpstr>PowerPoint Presentation</vt:lpstr>
      <vt:lpstr>Static factory methods</vt:lpstr>
      <vt:lpstr>Static factory methods</vt:lpstr>
      <vt:lpstr>PowerPoint Presentation</vt:lpstr>
      <vt:lpstr>Static factory methods</vt:lpstr>
      <vt:lpstr>PowerPoint Presentation</vt:lpstr>
      <vt:lpstr>Static factory methods</vt:lpstr>
      <vt:lpstr>PowerPoint Presentation</vt:lpstr>
      <vt:lpstr>Singleton pattern</vt:lpstr>
      <vt:lpstr>Singleton Pattern</vt:lpstr>
      <vt:lpstr>Singleton Pattern</vt:lpstr>
      <vt:lpstr>One and Only One</vt:lpstr>
      <vt:lpstr>A Silly Example: Version 1</vt:lpstr>
      <vt:lpstr>UML Class Diagram (Version 1)</vt:lpstr>
      <vt:lpstr>PowerPoint Presentation</vt:lpstr>
      <vt:lpstr>A Silly Example: Version 2</vt:lpstr>
      <vt:lpstr>UML Class Diagram (Version 2)</vt:lpstr>
      <vt:lpstr>Global Access</vt:lpstr>
      <vt:lpstr>A Silly Example (cont)</vt:lpstr>
      <vt:lpstr>PowerPoint Presentation</vt:lpstr>
      <vt:lpstr>Applications</vt:lpstr>
      <vt:lpstr>Logging</vt:lpstr>
      <vt:lpstr>Lazy Instantiation</vt:lpstr>
      <vt:lpstr>Lazy Instantiation as per Notes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379</cp:revision>
  <dcterms:created xsi:type="dcterms:W3CDTF">2006-08-16T00:00:00Z</dcterms:created>
  <dcterms:modified xsi:type="dcterms:W3CDTF">2015-01-25T06:33:58Z</dcterms:modified>
</cp:coreProperties>
</file>