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028" r:id="rId2"/>
  </p:sldMasterIdLst>
  <p:notesMasterIdLst>
    <p:notesMasterId r:id="rId27"/>
  </p:notesMasterIdLst>
  <p:sldIdLst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96" r:id="rId19"/>
    <p:sldId id="397" r:id="rId20"/>
    <p:sldId id="388" r:id="rId21"/>
    <p:sldId id="389" r:id="rId22"/>
    <p:sldId id="390" r:id="rId23"/>
    <p:sldId id="391" r:id="rId24"/>
    <p:sldId id="392" r:id="rId25"/>
    <p:sldId id="395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8" autoAdjust="0"/>
    <p:restoredTop sz="94667" autoAdjust="0"/>
  </p:normalViewPr>
  <p:slideViewPr>
    <p:cSldViewPr showGuides="1">
      <p:cViewPr varScale="1">
        <p:scale>
          <a:sx n="132" d="100"/>
          <a:sy n="132" d="100"/>
        </p:scale>
        <p:origin x="-1014" y="-78"/>
      </p:cViewPr>
      <p:guideLst>
        <p:guide orient="horz" pos="2160"/>
        <p:guide orient="horz" pos="1776"/>
        <p:guide orient="horz" pos="2305"/>
        <p:guide pos="2880"/>
        <p:guide pos="4608"/>
        <p:guide pos="24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9161BF5-4407-4746-B16D-5312C5D9F933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4E90FF5-5887-4B34-93A9-37E035A42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2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2429B770-DB58-4C8D-8353-0CAD3280C713}" type="datetime1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727E-BB8E-4398-9554-4EF7CEF25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4FFF-EDE0-4288-9EEE-6A9941AA7982}" type="datetime1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028D3-176C-4618-B54F-48CB9F4D2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56EF-A2A4-4CE0-8B67-2FF0FF056A43}" type="datetime1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52335-6191-406F-9076-6941A2B84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AFF5E-0168-415A-8EAA-B03C3F76EE1C}" type="datetime1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48975-1AE3-4AF3-A818-E6424B3DA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29A3ACA3-2F43-4408-9F1B-8EE43A2C7ABC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E95BA-5767-4121-9E0C-96D06C61F9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51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E883B-0A9A-4345-8D1C-7D1B31F0609E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DF08-6423-41AC-9229-D5E1EEB9D7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046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522CC-535A-4D39-A24C-569150077F28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62EE2-C017-45E0-860C-DCBAC0A3D1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597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F4EF-173E-4E63-B3D2-495AADF1BBC9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1CAA-ED41-466F-809E-74530A0C14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74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3B00A-3764-461E-874D-974043267136}" type="datetime1">
              <a:rPr lang="en-US">
                <a:solidFill>
                  <a:srgbClr val="F8F8F8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27F97-1367-4E77-840F-7A3EBD62A28D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6200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7F844-0071-4767-BC3C-D98AA4261188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57AB8-FB59-4CAB-81D2-C02399A07F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083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A6F6C-ADA5-400C-90D7-6541BD8C993D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AB3F8-F634-4D83-954F-88879AF979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5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ABC76-6EF1-4720-993F-88C94CEC1E47}" type="datetime1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EA8F5-6B32-46B8-90E2-714CF2D3C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88B2D-B9EA-4140-9EBA-2A32942A556D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CB607-9048-49AE-8FEB-7FD691EFCF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7301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F4EF-173E-4E63-B3D2-495AADF1BBC9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1CAA-ED41-466F-809E-74530A0C14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2902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D8AC-D81A-4075-9187-0045AB4DBFB3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9F0BF-6513-4DD9-B2BA-51162EBC08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34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E1942-D639-4278-9601-7FED5BF171EE}" type="datetime1">
              <a:rPr lang="en-US">
                <a:solidFill>
                  <a:srgbClr val="F8F8F8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7BC53-1047-4002-B18F-B6174142D913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377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6B746-08D8-4C02-973F-C3255E28B74C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90778-EB07-45A3-9231-F3B61A1C5D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9870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8E369-4FAA-4396-A1ED-961277AEC684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8C918-1ED7-4CFC-A415-7DD8F8ECE4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79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7352-BE7A-4598-80D6-2D7E98964D4F}" type="datetime1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5EA04-2024-4D99-9F6E-EDA3250F1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AB4FE-9DC6-4AD0-8A18-36C44D4EDE46}" type="datetime1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42132-C040-4E43-9517-BDEC0C947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19B0E-A436-47C4-8B3B-89FDDA15FC73}" type="datetime1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57535-FB3D-4CCB-A198-8868CC51F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F707F-703D-4D41-BEF9-EBE04708876F}" type="datetime1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5F405-0874-426C-B83C-6BF724DA2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467BA-6187-4746-AB21-4A84D19B755A}" type="datetime1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AA687-F537-4EB8-B71B-58BF6C191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9F3BF-799A-49A7-BDCD-E5491FE916A3}" type="datetime1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EC62B-C00C-4D53-B40F-68A12B657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DEAF9-696F-4F80-9B5E-2A826BDA9905}" type="datetime1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728B-E8F1-4D42-BF9C-B1010FC6E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6B5721-30E6-4524-A8F9-B60E89A48592}" type="datetime1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E923A9-7D5C-4DD6-8E2B-AC4FF687A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955626-32E6-4EBB-95E7-0012CE6F1EE9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18F495-94CE-42EA-AC29-A0E7A23431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39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  <p:sldLayoutId id="2147484040" r:id="rId12"/>
    <p:sldLayoutId id="2147484041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constructors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53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constructor is allowed to invoke another constructor</a:t>
            </a:r>
          </a:p>
          <a:p>
            <a:r>
              <a:rPr lang="en-US" dirty="0"/>
              <a:t>when a constructor invokes another constructor it is called </a:t>
            </a:r>
            <a:r>
              <a:rPr lang="en-US" i="1" dirty="0"/>
              <a:t>constructor chaining</a:t>
            </a:r>
            <a:r>
              <a:rPr lang="en-US" dirty="0"/>
              <a:t> </a:t>
            </a:r>
          </a:p>
          <a:p>
            <a:r>
              <a:rPr lang="en-US" dirty="0"/>
              <a:t>to invoke a constructor in the same class you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/>
              <a:t> keyword</a:t>
            </a:r>
          </a:p>
          <a:p>
            <a:pPr lvl="1"/>
            <a:r>
              <a:rPr lang="en-US" dirty="0"/>
              <a:t>if you do this then it </a:t>
            </a:r>
            <a:r>
              <a:rPr lang="en-US" i="1" dirty="0"/>
              <a:t>must occur</a:t>
            </a:r>
            <a:r>
              <a:rPr lang="en-US" dirty="0"/>
              <a:t> on the first line of the constructor </a:t>
            </a:r>
            <a:r>
              <a:rPr lang="en-US" dirty="0" smtClean="0"/>
              <a:t>body</a:t>
            </a:r>
          </a:p>
          <a:p>
            <a:pPr lvl="2"/>
            <a:r>
              <a:rPr lang="en-US" dirty="0" smtClean="0"/>
              <a:t>but you </a:t>
            </a:r>
            <a:r>
              <a:rPr lang="en-US" i="1" dirty="0" smtClean="0"/>
              <a:t>cannot</a:t>
            </a:r>
            <a:r>
              <a:rPr lang="en-US" dirty="0" smtClean="0"/>
              <a:t>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smtClean="0"/>
              <a:t> in a method to invoke a constructor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can re-write two of our constructors to use constructor chaining...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44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9510" y="2622502"/>
            <a:ext cx="8077200" cy="403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4120284"/>
            <a:ext cx="8077200" cy="403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nsolas"/>
              </a:rPr>
              <a:t>Complex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(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real,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real;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Complex()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(0.0, 0.0);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Complex(Complex other)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other.getReal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other.getImag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/>
          </a:p>
        </p:txBody>
      </p:sp>
      <p:sp>
        <p:nvSpPr>
          <p:cNvPr id="6" name="Curved Left Arrow 5"/>
          <p:cNvSpPr/>
          <p:nvPr/>
        </p:nvSpPr>
        <p:spPr>
          <a:xfrm flipV="1">
            <a:off x="7071350" y="433436"/>
            <a:ext cx="381000" cy="242346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8"/>
          <p:cNvSpPr txBox="1"/>
          <p:nvPr/>
        </p:nvSpPr>
        <p:spPr>
          <a:xfrm>
            <a:off x="6156950" y="2639967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dirty="0" smtClean="0">
                <a:latin typeface="+mj-lt"/>
              </a:rPr>
              <a:t>invokes</a:t>
            </a:r>
            <a:endParaRPr lang="en-US" dirty="0">
              <a:latin typeface="+mj-lt"/>
            </a:endParaRPr>
          </a:p>
        </p:txBody>
      </p:sp>
      <p:sp>
        <p:nvSpPr>
          <p:cNvPr id="8" name="Curved Left Arrow 7"/>
          <p:cNvSpPr/>
          <p:nvPr/>
        </p:nvSpPr>
        <p:spPr>
          <a:xfrm flipV="1">
            <a:off x="7820241" y="433436"/>
            <a:ext cx="381000" cy="394936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05841" y="4154201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dirty="0" smtClean="0">
                <a:latin typeface="+mj-lt"/>
              </a:rPr>
              <a:t>invokes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594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compareTo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5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Objects</a:t>
            </a:r>
            <a:endParaRPr lang="en-US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89804E-2694-4957-9636-7A9F2242BC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many value types have a natural ordering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that is, for two objects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,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is less than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 is meaningful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Short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CA" dirty="0" smtClean="0"/>
              <a:t>, etc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s can be compared in dictionary order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s can be compared in chronological order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might compare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dirty="0" smtClean="0"/>
              <a:t> numbers by their absolute value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dirty="0" smtClean="0"/>
              <a:t>your class has a natural ordering, consider implementing the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Comparable</a:t>
            </a:r>
            <a:r>
              <a:rPr lang="en-CA" dirty="0" smtClean="0"/>
              <a:t> interface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doing so allows clients to sort arrays or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CA" dirty="0" smtClean="0"/>
              <a:t>s of your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34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Interfaces</a:t>
            </a:r>
            <a:endParaRPr lang="en-US" smtClean="0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C89DF8-59F3-4355-9201-2AFCFADC30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interface is (usually) a group of related methods with empty bodies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Comparable</a:t>
            </a:r>
            <a:r>
              <a:rPr lang="en-CA" dirty="0" smtClean="0"/>
              <a:t> interface has just one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interface Comparable&lt;T&gt;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a class that implements an interfaces promises to provide an implementation for every method in the interface</a:t>
            </a:r>
          </a:p>
        </p:txBody>
      </p:sp>
    </p:spTree>
    <p:extLst>
      <p:ext uri="{BB962C8B-B14F-4D97-AF65-F5344CB8AC3E}">
        <p14:creationId xmlns:p14="http://schemas.microsoft.com/office/powerpoint/2010/main" val="101765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compareTo()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C8C736-2ED6-4B17-BBC5-3A2B456444A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Compares this object with the specified object for order. Returns a negative integer, zero, or a positive integer as this object is less than, equal to, or greater than the specified object.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Throws a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ClassCastException</a:t>
            </a:r>
            <a:r>
              <a:rPr lang="en-CA" dirty="0" smtClean="0"/>
              <a:t> if the specified object type cannot be compared to this object.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75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9510" y="2104039"/>
            <a:ext cx="8077200" cy="380206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16610" y="1182327"/>
            <a:ext cx="3686849" cy="403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6FC789-8C56-44A3-8E0B-DED459D033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81902" y="1219200"/>
            <a:ext cx="8433497" cy="4937125"/>
          </a:xfrm>
        </p:spPr>
        <p:txBody>
          <a:bodyPr>
            <a:normAutofit lnSpcReduction="10000"/>
          </a:bodyPr>
          <a:lstStyle/>
          <a:p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Complex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Comparable&lt;Complex&gt; 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700" dirty="0">
                <a:solidFill>
                  <a:srgbClr val="3F7F5F"/>
                </a:solidFill>
                <a:latin typeface="Consolas"/>
              </a:rPr>
              <a:t>// fields, constructors, methods</a:t>
            </a:r>
            <a:r>
              <a:rPr lang="en-US" sz="1700" dirty="0" smtClean="0">
                <a:solidFill>
                  <a:srgbClr val="3F7F5F"/>
                </a:solidFill>
                <a:latin typeface="Consolas"/>
              </a:rPr>
              <a:t>...</a:t>
            </a:r>
          </a:p>
          <a:p>
            <a:endParaRPr lang="en-US" sz="1700" dirty="0">
              <a:solidFill>
                <a:srgbClr val="3F7F5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646464"/>
                </a:solidFill>
                <a:latin typeface="Consolas"/>
              </a:rPr>
              <a:t>  @</a:t>
            </a:r>
            <a:r>
              <a:rPr lang="en-US" sz="1700" dirty="0">
                <a:solidFill>
                  <a:srgbClr val="646464"/>
                </a:solidFill>
                <a:latin typeface="Consolas"/>
              </a:rPr>
              <a:t>Override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compareTo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(Complex other)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700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thisAbs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7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.abs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otherAbs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other.abs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thisAbs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&gt; 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otherAbs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1;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else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thisAbs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&lt; </a:t>
            </a:r>
            <a:r>
              <a:rPr lang="en-US" sz="1700" dirty="0" err="1">
                <a:solidFill>
                  <a:srgbClr val="000000"/>
                </a:solidFill>
                <a:latin typeface="Consolas"/>
              </a:rPr>
              <a:t>otherAbs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-1;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0;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08541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Complex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compareTo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don't forget what you learned in EECS1020</a:t>
            </a:r>
          </a:p>
          <a:p>
            <a:pPr lvl="1"/>
            <a:r>
              <a:rPr lang="en-US" dirty="0" smtClean="0"/>
              <a:t>you should delegate work to well-tested components where possible</a:t>
            </a:r>
          </a:p>
          <a:p>
            <a:r>
              <a:rPr lang="en-US" dirty="0" smtClean="0"/>
              <a:t>for complex numbers, we need to compare two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values</a:t>
            </a:r>
          </a:p>
          <a:p>
            <a:pPr lvl="1"/>
            <a:r>
              <a:rPr lang="en-US" dirty="0" smtClean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java.lang.Double</a:t>
            </a:r>
            <a:r>
              <a:rPr lang="en-US" dirty="0" smtClean="0"/>
              <a:t> has methods that do exactly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40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9510" y="2104039"/>
            <a:ext cx="8077200" cy="167060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6FC789-8C56-44A3-8E0B-DED459D033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81902" y="1219200"/>
            <a:ext cx="8433497" cy="4937125"/>
          </a:xfrm>
        </p:spPr>
        <p:txBody>
          <a:bodyPr>
            <a:normAutofit/>
          </a:bodyPr>
          <a:lstStyle/>
          <a:p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Complex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Comparable&lt;Complex&gt; 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700" dirty="0">
                <a:solidFill>
                  <a:srgbClr val="3F7F5F"/>
                </a:solidFill>
                <a:latin typeface="Consolas"/>
              </a:rPr>
              <a:t>// fields, constructors, methods</a:t>
            </a:r>
            <a:r>
              <a:rPr lang="en-US" sz="1700" dirty="0" smtClean="0">
                <a:solidFill>
                  <a:srgbClr val="3F7F5F"/>
                </a:solidFill>
                <a:latin typeface="Consolas"/>
              </a:rPr>
              <a:t>...</a:t>
            </a:r>
          </a:p>
          <a:p>
            <a:endParaRPr lang="en-US" sz="1800" dirty="0">
              <a:latin typeface="Consolas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compareTo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(Complex other)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Double.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</a:rPr>
              <a:t>compare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.abs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(),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other.abs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6463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Contract</a:t>
            </a:r>
            <a:endParaRPr lang="en-US" smtClean="0"/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DE2EF-1A5A-4362-BF3F-D3FD94157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the sign of the returned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dirty="0" smtClean="0"/>
              <a:t> must flip if the order of the two compared objects flip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&gt; 0</a:t>
            </a:r>
            <a:r>
              <a:rPr lang="en-CA" dirty="0" smtClean="0"/>
              <a:t> then </a:t>
            </a: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&lt; 0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&lt; 0</a:t>
            </a:r>
            <a:r>
              <a:rPr lang="en-CA" dirty="0" smtClean="0"/>
              <a:t> then </a:t>
            </a: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&gt; 0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== 0</a:t>
            </a:r>
            <a:r>
              <a:rPr lang="en-CA" dirty="0" smtClean="0"/>
              <a:t> then </a:t>
            </a: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== 0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07690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a public constructor is what a client uses to create an object</a:t>
            </a:r>
          </a:p>
          <a:p>
            <a:r>
              <a:rPr lang="en-US" dirty="0"/>
              <a:t>the purpose of a constructor is to initialize the state of an object</a:t>
            </a:r>
          </a:p>
          <a:p>
            <a:pPr lvl="1"/>
            <a:r>
              <a:rPr lang="en-US" dirty="0"/>
              <a:t>it should set the values of the non-static fields to appropriate values</a:t>
            </a:r>
          </a:p>
          <a:p>
            <a:pPr lvl="2"/>
            <a:r>
              <a:rPr lang="en-US" dirty="0"/>
              <a:t>we should set the fields named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real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</a:t>
            </a:r>
            <a:r>
              <a:rPr lang="en-US" dirty="0"/>
              <a:t> </a:t>
            </a:r>
          </a:p>
          <a:p>
            <a:r>
              <a:rPr lang="en-US" dirty="0" smtClean="0"/>
              <a:t>our complex number class has a single constructor so far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42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Contract</a:t>
            </a:r>
            <a:endParaRPr lang="en-US" smtClean="0"/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DE2EF-1A5A-4362-BF3F-D3FD94157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smtClean="0">
                <a:cs typeface="Courier New" pitchFamily="49" charset="0"/>
              </a:rPr>
              <a:t> </a:t>
            </a:r>
            <a:r>
              <a:rPr lang="en-CA" sz="2700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CA" sz="27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must be transitive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&gt; 0 &amp;&amp; </a:t>
            </a: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&gt; 0</a:t>
            </a:r>
            <a:r>
              <a:rPr lang="en-CA" dirty="0" smtClean="0">
                <a:cs typeface="Courier New" pitchFamily="49" charset="0"/>
              </a:rPr>
              <a:t> then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&gt; 0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>
              <a:cs typeface="Courier New" pitchFamily="49" charset="0"/>
            </a:endParaRP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&lt; 0 &amp;&amp; </a:t>
            </a: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&lt; 0</a:t>
            </a:r>
            <a:r>
              <a:rPr lang="en-CA" sz="2000" dirty="0" smtClean="0">
                <a:cs typeface="Courier New" pitchFamily="49" charset="0"/>
              </a:rPr>
              <a:t> then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&lt; 0</a:t>
            </a:r>
            <a:r>
              <a:rPr lang="en-CA" sz="2000" dirty="0" smtClean="0">
                <a:cs typeface="Courier New" pitchFamily="49" charset="0"/>
              </a:rPr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== 0 &amp;&amp; </a:t>
            </a: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== 0</a:t>
            </a:r>
            <a:r>
              <a:rPr lang="en-CA" sz="2000" dirty="0" smtClean="0">
                <a:cs typeface="Courier New" pitchFamily="49" charset="0"/>
              </a:rPr>
              <a:t> then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) == 0</a:t>
            </a:r>
            <a:r>
              <a:rPr lang="en-CA" sz="2000" dirty="0" smtClean="0">
                <a:cs typeface="Courier New" pitchFamily="49" charset="0"/>
              </a:rPr>
              <a:t> </a:t>
            </a:r>
            <a:endParaRPr lang="en-US" sz="2000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678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Contract</a:t>
            </a:r>
            <a:endParaRPr lang="en-US" smtClean="0"/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DE2EF-1A5A-4362-BF3F-D3FD94157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if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x.compareTo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then the signs of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x.compareTo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(z)</a:t>
            </a:r>
            <a:r>
              <a:rPr lang="en-CA" dirty="0" smtClean="0"/>
              <a:t> and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y.compareTo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(z)</a:t>
            </a:r>
            <a:r>
              <a:rPr lang="en-CA" dirty="0" smtClean="0"/>
              <a:t> must be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4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Consistency with equals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5F2E6B-BC80-46FB-A0E8-441B8C74AD4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implementation of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is said to be consistent with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when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true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true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4391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Not in the Comparable Contract</a:t>
            </a:r>
            <a:endParaRPr lang="en-US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5F2E6B-BC80-46FB-A0E8-441B8C74AD4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</a:t>
            </a:r>
            <a:r>
              <a:rPr lang="en-CA" i="1" dirty="0" smtClean="0"/>
              <a:t>not</a:t>
            </a:r>
            <a:r>
              <a:rPr lang="en-CA" dirty="0" smtClean="0"/>
              <a:t> required that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be consistent with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that is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false</a:t>
            </a:r>
            <a:r>
              <a:rPr lang="en-CA" dirty="0" smtClean="0"/>
              <a:t> is acceptable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similarly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== true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 != 0</a:t>
            </a:r>
            <a:r>
              <a:rPr lang="en-CA" dirty="0" smtClean="0"/>
              <a:t> is acceptable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try to come up with examples for both cases </a:t>
            </a:r>
            <a:r>
              <a:rPr lang="en-CA" dirty="0" smtClean="0"/>
              <a:t>above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is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CA" dirty="0" smtClean="0"/>
              <a:t> </a:t>
            </a:r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CA" dirty="0" smtClean="0"/>
              <a:t> consistent with equals?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are comparing fields of type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 you should use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Float.compare</a:t>
            </a:r>
            <a:r>
              <a:rPr lang="en-US" dirty="0" smtClean="0"/>
              <a:t> 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US" dirty="0" smtClean="0"/>
              <a:t> instead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/>
              <a:t>,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if your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implementation is broken, then any classes or methods that rely on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will behave erratically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TreeSet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TreeMap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many methods in the utility classes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Collections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7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2209800"/>
            <a:ext cx="8077200" cy="1524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Complex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nsolas"/>
              </a:rPr>
              <a:t>Complex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(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real,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real;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37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our class is missing two constructors commonly found in a value type class</a:t>
            </a:r>
          </a:p>
          <a:p>
            <a:r>
              <a:rPr lang="en-US" dirty="0" smtClean="0"/>
              <a:t>no-argument constructor</a:t>
            </a:r>
          </a:p>
          <a:p>
            <a:pPr lvl="1"/>
            <a:r>
              <a:rPr lang="en-US" dirty="0" smtClean="0"/>
              <a:t>a constructor defined as having no parameters</a:t>
            </a:r>
            <a:endParaRPr lang="en-US" dirty="0"/>
          </a:p>
          <a:p>
            <a:r>
              <a:rPr lang="en-US" dirty="0" smtClean="0"/>
              <a:t>copy constructor</a:t>
            </a:r>
          </a:p>
          <a:p>
            <a:pPr lvl="1"/>
            <a:r>
              <a:rPr lang="en-US" dirty="0" smtClean="0"/>
              <a:t>a constructor with a single parameter whose type is the same as the type of the class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558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No-argument constructor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 no-argument constructor requires no information from the client</a:t>
                </a:r>
              </a:p>
              <a:p>
                <a:pPr lvl="1"/>
                <a:r>
                  <a:rPr lang="en-US" dirty="0" smtClean="0"/>
                  <a:t>i.e., the client does not specify anything regarding the state of the constructed object</a:t>
                </a:r>
              </a:p>
              <a:p>
                <a:r>
                  <a:rPr lang="en-US" dirty="0" smtClean="0"/>
                  <a:t>the purpose of a no-argument constructor is to create an object with a well specified standard state</a:t>
                </a:r>
              </a:p>
              <a:p>
                <a:pPr lvl="1"/>
                <a:r>
                  <a:rPr lang="en-US" dirty="0" smtClean="0"/>
                  <a:t>for example, we might provide a no-argument constructor that constructs the complex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(0+0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939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4120284"/>
            <a:ext cx="8077200" cy="1524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Complex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nsolas"/>
              </a:rPr>
              <a:t>Complex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(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real,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real;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Complex()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 0;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0;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78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copy constructor copies the state of another object of the same type as the class</a:t>
            </a:r>
          </a:p>
          <a:p>
            <a:pPr lvl="1"/>
            <a:r>
              <a:rPr lang="en-US" dirty="0" smtClean="0"/>
              <a:t>it has a single parameter that is the same type as the class</a:t>
            </a:r>
          </a:p>
          <a:p>
            <a:r>
              <a:rPr lang="en-US" dirty="0" smtClean="0"/>
              <a:t>a copy constructor for our complex number class would copy the real and imaginary parts of another complex number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851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4120284"/>
            <a:ext cx="8077200" cy="1524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nsolas"/>
              </a:rPr>
              <a:t>Complex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(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real,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real;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Complex()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 0;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0;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Complex(Complex other)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other.getReal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other.getImag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53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Code Duplication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constructor bodies are almost identical to each </a:t>
            </a:r>
            <a:r>
              <a:rPr lang="en-US" dirty="0" smtClean="0"/>
              <a:t>other</a:t>
            </a:r>
          </a:p>
          <a:p>
            <a:pPr lvl="1"/>
            <a:r>
              <a:rPr lang="en-US" dirty="0" smtClean="0"/>
              <a:t>all three constructors have 2 lines of code</a:t>
            </a:r>
          </a:p>
          <a:p>
            <a:pPr lvl="1"/>
            <a:r>
              <a:rPr lang="en-US" dirty="0" smtClean="0"/>
              <a:t>all three constructors set the real and imaginary parts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whenever you see duplicated code you should consider moving the duplicated code into a method</a:t>
            </a:r>
          </a:p>
          <a:p>
            <a:r>
              <a:rPr lang="en-US" dirty="0" smtClean="0"/>
              <a:t>in this case, one of the constructors already does everything we need to implement the other constructors…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2F55C-0DB1-4E8A-86BC-56EBA33B2C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9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4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4543</TotalTime>
  <Words>1122</Words>
  <Application>Microsoft Office PowerPoint</Application>
  <PresentationFormat>On-screen Show (4:3)</PresentationFormat>
  <Paragraphs>208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Origin</vt:lpstr>
      <vt:lpstr>1_Origin</vt:lpstr>
      <vt:lpstr>More constructors</vt:lpstr>
      <vt:lpstr>Constructors</vt:lpstr>
      <vt:lpstr>PowerPoint Presentation</vt:lpstr>
      <vt:lpstr>Constructors</vt:lpstr>
      <vt:lpstr>No-argument constructor</vt:lpstr>
      <vt:lpstr>PowerPoint Presentation</vt:lpstr>
      <vt:lpstr>Copy constructor</vt:lpstr>
      <vt:lpstr>PowerPoint Presentation</vt:lpstr>
      <vt:lpstr>Avoiding Code Duplication</vt:lpstr>
      <vt:lpstr>Constructor chaining</vt:lpstr>
      <vt:lpstr>PowerPoint Presentation</vt:lpstr>
      <vt:lpstr>compareTo</vt:lpstr>
      <vt:lpstr>Comparable Objects</vt:lpstr>
      <vt:lpstr>Interfaces</vt:lpstr>
      <vt:lpstr>compareTo()</vt:lpstr>
      <vt:lpstr>Complex compareTo</vt:lpstr>
      <vt:lpstr>Complex compareTo</vt:lpstr>
      <vt:lpstr>Complex compareTo</vt:lpstr>
      <vt:lpstr>Comparable Contract</vt:lpstr>
      <vt:lpstr>Comparable Contract</vt:lpstr>
      <vt:lpstr>Comparable Contract</vt:lpstr>
      <vt:lpstr>Consistency with equals</vt:lpstr>
      <vt:lpstr>Not in the Comparable Contract</vt:lpstr>
      <vt:lpstr>Implementing compareTo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387</cp:revision>
  <dcterms:created xsi:type="dcterms:W3CDTF">2006-08-16T00:00:00Z</dcterms:created>
  <dcterms:modified xsi:type="dcterms:W3CDTF">2015-01-23T04:03:36Z</dcterms:modified>
</cp:coreProperties>
</file>