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3"/>
  </p:notesMasterIdLst>
  <p:sldIdLst>
    <p:sldId id="366" r:id="rId2"/>
    <p:sldId id="369" r:id="rId3"/>
    <p:sldId id="368" r:id="rId4"/>
    <p:sldId id="367" r:id="rId5"/>
    <p:sldId id="351" r:id="rId6"/>
    <p:sldId id="317" r:id="rId7"/>
    <p:sldId id="318" r:id="rId8"/>
    <p:sldId id="319" r:id="rId9"/>
    <p:sldId id="320" r:id="rId10"/>
    <p:sldId id="321" r:id="rId11"/>
    <p:sldId id="364" r:id="rId12"/>
    <p:sldId id="324" r:id="rId13"/>
    <p:sldId id="365" r:id="rId14"/>
    <p:sldId id="326" r:id="rId15"/>
    <p:sldId id="322" r:id="rId16"/>
    <p:sldId id="323" r:id="rId17"/>
    <p:sldId id="325" r:id="rId18"/>
    <p:sldId id="327" r:id="rId19"/>
    <p:sldId id="370" r:id="rId20"/>
    <p:sldId id="328" r:id="rId21"/>
    <p:sldId id="33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8" autoAdjust="0"/>
    <p:restoredTop sz="94667" autoAdjust="0"/>
  </p:normalViewPr>
  <p:slideViewPr>
    <p:cSldViewPr showGuides="1">
      <p:cViewPr varScale="1">
        <p:scale>
          <a:sx n="132" d="100"/>
          <a:sy n="132" d="100"/>
        </p:scale>
        <p:origin x="-360" y="-78"/>
      </p:cViewPr>
      <p:guideLst>
        <p:guide orient="horz" pos="2160"/>
        <p:guide orient="horz" pos="1776"/>
        <p:guide orient="horz" pos="2305"/>
        <p:guide pos="2880"/>
        <p:guide pos="4608"/>
        <p:guide pos="2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161BF5-4407-4746-B16D-5312C5D9F933}" type="datetimeFigureOut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4E90FF5-5887-4B34-93A9-37E035A42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2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429B770-DB58-4C8D-8353-0CAD3280C713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727E-BB8E-4398-9554-4EF7CEF25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4FFF-EDE0-4288-9EEE-6A9941AA7982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028D3-176C-4618-B54F-48CB9F4D2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56EF-A2A4-4CE0-8B67-2FF0FF056A43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2335-6191-406F-9076-6941A2B84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AFF5E-0168-415A-8EAA-B03C3F76EE1C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48975-1AE3-4AF3-A818-E6424B3DA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ABC76-6EF1-4720-993F-88C94CEC1E47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EA8F5-6B32-46B8-90E2-714CF2D3C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7352-BE7A-4598-80D6-2D7E98964D4F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EA04-2024-4D99-9F6E-EDA3250F1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B4FE-9DC6-4AD0-8A18-36C44D4EDE46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42132-C040-4E43-9517-BDEC0C947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9B0E-A436-47C4-8B3B-89FDDA15FC73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57535-FB3D-4CCB-A198-8868CC51F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707F-703D-4D41-BEF9-EBE04708876F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5F405-0874-426C-B83C-6BF724DA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67BA-6187-4746-AB21-4A84D19B755A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AA687-F537-4EB8-B71B-58BF6C191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9F3BF-799A-49A7-BDCD-E5491FE916A3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C62B-C00C-4D53-B40F-68A12B657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EAF9-696F-4F80-9B5E-2A826BDA9905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728B-E8F1-4D42-BF9C-B1010FC6E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6B5721-30E6-4524-A8F9-B60E89A48592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E923A9-7D5C-4DD6-8E2B-AC4FF687A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overriding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happens if you do not override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 smtClean="0"/>
              <a:t> for a value type class?</a:t>
            </a:r>
          </a:p>
          <a:p>
            <a:pPr lvl="1"/>
            <a:r>
              <a:rPr lang="en-US" dirty="0" smtClean="0"/>
              <a:t>all of the Java collections will fail in confusing ways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37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572000" y="2590800"/>
            <a:ext cx="2390775" cy="369888"/>
            <a:chOff x="4572000" y="2590800"/>
            <a:chExt cx="2390398" cy="369332"/>
          </a:xfrm>
        </p:grpSpPr>
        <p:sp>
          <p:nvSpPr>
            <p:cNvPr id="13355" name="TextBox 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0" y="2590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105400" y="2209800"/>
            <a:ext cx="2390775" cy="369888"/>
            <a:chOff x="4572000" y="2590800"/>
            <a:chExt cx="2390398" cy="369332"/>
          </a:xfrm>
        </p:grpSpPr>
        <p:sp>
          <p:nvSpPr>
            <p:cNvPr id="13353" name="TextBox 11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b.hashCode()   0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05400" y="2209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1066800" y="2635250"/>
            <a:ext cx="2390775" cy="368300"/>
            <a:chOff x="4572000" y="2590800"/>
            <a:chExt cx="2390398" cy="369332"/>
          </a:xfrm>
        </p:grpSpPr>
        <p:sp>
          <p:nvSpPr>
            <p:cNvPr id="13351" name="TextBox 1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c.hashCode()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66800" y="2635250"/>
            <a:ext cx="322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066800" y="2830513"/>
            <a:ext cx="2390775" cy="369887"/>
            <a:chOff x="4572000" y="2590800"/>
            <a:chExt cx="2390398" cy="369332"/>
          </a:xfrm>
        </p:grpSpPr>
        <p:sp>
          <p:nvSpPr>
            <p:cNvPr id="13349" name="TextBox 19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d.hashCode()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66800" y="28305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d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990600" y="5867400"/>
            <a:ext cx="228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290638" y="5715000"/>
            <a:ext cx="6562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means the hash table takes the hash code and does something to</a:t>
            </a:r>
          </a:p>
          <a:p>
            <a:r>
              <a:rPr lang="en-CA">
                <a:latin typeface="Constantia" pitchFamily="18" charset="0"/>
              </a:rPr>
              <a:t>it to make it fit in the range 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0—N</a:t>
            </a:r>
            <a:r>
              <a:rPr lang="en-CA">
                <a:latin typeface="Constantia" pitchFamily="18" charset="0"/>
              </a:rPr>
              <a:t> 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3 0.00278 L -0.0842 0.00648 L -0.08281 0.1287 " pathEditMode="relative" rAng="0" ptsTypes="A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7407E-6 L -0.42587 0.0051 L -0.41702 0.18426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70486 -0.00555 L 0.70747 0.11852 " pathEditMode="relative" rAng="0" ptsTypes="AAA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33333E-6 L 0.70486 -0.00602 L 0.70747 0.13773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4" grpId="0"/>
      <p:bldP spid="14" grpId="1"/>
      <p:bldP spid="18" grpId="0"/>
      <p:bldP spid="18" grpId="1"/>
      <p:bldP spid="22" grpId="0"/>
      <p:bldP spid="22" grpId="1"/>
      <p:bldP spid="23" grpId="0" animBg="1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560440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561D9C-850E-4280-9ED3-E9571DA3E4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457200"/>
            <a:ext cx="8229600" cy="5715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searching a hash table is usually much faster than linear search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doubling the number of elements in the hash table usually does not </a:t>
            </a:r>
            <a:r>
              <a:rPr lang="en-CA" dirty="0" err="1" smtClean="0"/>
              <a:t>noticably</a:t>
            </a:r>
            <a:r>
              <a:rPr lang="en-CA" dirty="0" smtClean="0"/>
              <a:t> increase the amount of search needed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there are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numbers </a:t>
            </a:r>
            <a:r>
              <a:rPr lang="en-CA" dirty="0" smtClean="0"/>
              <a:t>in the hash table: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bucket is empty, or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</a:t>
            </a:r>
            <a:r>
              <a:rPr lang="en-CA" dirty="0" smtClean="0"/>
              <a:t>in the bucket is the one we are searching for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0 or 1 call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worst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of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numbers </a:t>
            </a:r>
            <a:r>
              <a:rPr lang="en-CA" dirty="0" smtClean="0"/>
              <a:t>are in the same bucket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n calls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average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 is </a:t>
            </a:r>
            <a:r>
              <a:rPr lang="en-CA" dirty="0" smtClean="0"/>
              <a:t>in a bucket with a small number of other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numbers</a:t>
            </a:r>
            <a:endParaRPr lang="en-CA" dirty="0" smtClean="0"/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a small number of calls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Object hashCode()</a:t>
            </a:r>
            <a:r>
              <a:rPr lang="en-CA" smtClean="0"/>
              <a:t> </a:t>
            </a:r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9CA1B0-7186-421A-B8BF-98E434D58F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don't override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, you get the implementation from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Object.hashCode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Object.hashCode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uses the memory address of the object to compute the hash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B2343C-1B6A-414D-9A64-F2A9644077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1190625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 </a:t>
            </a:r>
            <a:r>
              <a:rPr lang="en-CA" dirty="0" smtClean="0"/>
              <a:t>and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CA" dirty="0" smtClean="0"/>
              <a:t> refer to </a:t>
            </a:r>
            <a:r>
              <a:rPr lang="en-CA" dirty="0" smtClean="0"/>
              <a:t>distinct objects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memory locations must be different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hash codes are different (probably)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 hash table looks in the wrong bucket (probably) and does not find the phone number even though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(z)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594663"/>
            <a:ext cx="7702550" cy="2834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client code somewhere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 y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Complex(1, -2);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&lt;Complex&gt;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h =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&lt;Complex&gt;();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(y);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 z = new Complex(1, -2);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(z) );      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// false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Bad (but legal)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AF9DEE-33A2-47A0-B50F-DDFD6B7BD2B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final class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attributes, constructors, methods ...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@Override public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return 1;  // or any other constant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will cause a hashed container to put all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numbers into </a:t>
            </a:r>
            <a:r>
              <a:rPr lang="en-CA" dirty="0" smtClean="0"/>
              <a:t>the same bucket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Slightly Better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89CF4C-3562-4918-9AAF-129695F9BF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final class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attributes, constructors, methods ...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@Override public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return 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this.getReal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this.getImag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eclipse will generate a </a:t>
            </a:r>
            <a:r>
              <a:rPr lang="en-US" dirty="0" err="1" smtClean="0"/>
              <a:t>hashCode</a:t>
            </a:r>
            <a:r>
              <a:rPr lang="en-US" dirty="0" smtClean="0"/>
              <a:t> method for you</a:t>
            </a:r>
          </a:p>
          <a:p>
            <a:pPr lvl="1"/>
            <a:r>
              <a:rPr lang="en-US" dirty="0" smtClean="0"/>
              <a:t>Source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Generate </a:t>
            </a:r>
            <a:r>
              <a:rPr lang="en-US" dirty="0" err="1" smtClean="0"/>
              <a:t>hashCode</a:t>
            </a:r>
            <a:r>
              <a:rPr lang="en-US" dirty="0" smtClean="0"/>
              <a:t>() and equals()...</a:t>
            </a:r>
          </a:p>
          <a:p>
            <a:endParaRPr lang="en-US" dirty="0" smtClean="0"/>
          </a:p>
          <a:p>
            <a:r>
              <a:rPr lang="en-US" dirty="0" smtClean="0"/>
              <a:t>it uses an algorithm that</a:t>
            </a:r>
          </a:p>
          <a:p>
            <a:pPr lvl="1"/>
            <a:r>
              <a:rPr lang="en-US" dirty="0" smtClean="0"/>
              <a:t>“... yields reasonably good hash functions, [but] does not yield state-of-the-art hash functions, nor do the Java platform libraries provide such hash functions as of release 1.6. Writing such hash functions is a research topic, best left to mathematicians and theoretical computer scientists.</a:t>
            </a:r>
            <a:r>
              <a:rPr lang="en-US" dirty="0" smtClean="0">
                <a:latin typeface="Times New Roman"/>
                <a:cs typeface="Times New Roman"/>
              </a:rPr>
              <a:t>”</a:t>
            </a:r>
          </a:p>
          <a:p>
            <a:pPr lvl="1" algn="r"/>
            <a:r>
              <a:rPr lang="en-US" dirty="0" smtClean="0">
                <a:latin typeface="Times New Roman"/>
                <a:cs typeface="Times New Roman"/>
              </a:rPr>
              <a:t>Joshua Bloch, </a:t>
            </a:r>
            <a:r>
              <a:rPr lang="en-US" i="1" dirty="0" smtClean="0">
                <a:latin typeface="Times New Roman"/>
                <a:cs typeface="Times New Roman"/>
              </a:rPr>
              <a:t>Effective Java 2</a:t>
            </a:r>
            <a:r>
              <a:rPr lang="en-US" i="1" baseline="30000" dirty="0" smtClean="0">
                <a:latin typeface="Times New Roman"/>
                <a:cs typeface="Times New Roman"/>
              </a:rPr>
              <a:t>nd</a:t>
            </a:r>
            <a:r>
              <a:rPr lang="en-US" i="1" dirty="0" smtClean="0">
                <a:latin typeface="Times New Roman"/>
                <a:cs typeface="Times New Roman"/>
              </a:rPr>
              <a:t> Edition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overriding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Complex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y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Complex(1, -2);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Complex z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Complex(1, -2);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List&lt;Complex&gt; list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&lt;Complex&gt;();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list.add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(y);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"contains (1 - 2i)?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list.contains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(z));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2400" b="0" dirty="0" smtClean="0">
                <a:solidFill>
                  <a:srgbClr val="000000"/>
                </a:solidFill>
                <a:latin typeface="+mn-lt"/>
              </a:rPr>
              <a:t>Output:</a:t>
            </a:r>
          </a:p>
          <a:p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contains (1 - 2i)? 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contains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 uses </a:t>
            </a:r>
            <a:r>
              <a:rPr lang="en-US" sz="2400" dirty="0" smtClean="0">
                <a:solidFill>
                  <a:srgbClr val="000000"/>
                </a:solidFill>
              </a:rPr>
              <a:t>equals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 to search the elements of the list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25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31EA0B-73A6-48C9-B4C8-2A187DAF5C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basic idea is generate a hash code using the </a:t>
            </a:r>
            <a:r>
              <a:rPr lang="en-CA" dirty="0" smtClean="0"/>
              <a:t>fields </a:t>
            </a:r>
            <a:r>
              <a:rPr lang="en-CA" dirty="0" smtClean="0"/>
              <a:t>of the object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would be nice if two distinct objects had two distinct hash codes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this is not required; two different objects can have the same hash code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required that: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then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y.hashCode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always returns the same value if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does not change its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Something to Think About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8F706D-E35C-468B-9727-8AEE60BCAB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2819400"/>
            <a:ext cx="8229600" cy="193516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 you need to be careful of when putting a mutable object into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CA" dirty="0" smtClean="0"/>
              <a:t>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can you avoid the problem by using immutable objects?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overriding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Complex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y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Complex(1, -2);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Complex z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Complex(1, -2);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Set&lt;Complex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&gt; set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HashSet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&lt;Complex&gt;();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set.add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(y);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"add (1 - 2i)?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set.add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(z));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r>
              <a:rPr lang="en-US" sz="2400" b="0" dirty="0">
                <a:solidFill>
                  <a:srgbClr val="000000"/>
                </a:solidFill>
                <a:latin typeface="Constantia"/>
              </a:rPr>
              <a:t>Output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:</a:t>
            </a:r>
            <a:endParaRPr lang="en-US" sz="2400" b="0" dirty="0">
              <a:solidFill>
                <a:srgbClr val="000000"/>
              </a:solidFill>
              <a:latin typeface="Constantia"/>
            </a:endParaRPr>
          </a:p>
          <a:p>
            <a:pPr lvl="0">
              <a:buClr>
                <a:srgbClr val="DDDDDD"/>
              </a:buClr>
            </a:pP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add (1 - 2i)? true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pPr lvl="0">
              <a:buClr>
                <a:srgbClr val="DDDDDD"/>
              </a:buClr>
            </a:pP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add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uses </a:t>
            </a:r>
            <a:r>
              <a:rPr lang="en-US" sz="2400" dirty="0">
                <a:solidFill>
                  <a:srgbClr val="000000"/>
                </a:solidFill>
              </a:rPr>
              <a:t>equals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 to 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search the elements of the set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endParaRPr lang="en-US" sz="2400" b="0" dirty="0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43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overriding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Complex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y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Complex(1, -2);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Complex z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Complex(1, -2);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Map&lt;Complex, String&gt; map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TreeMap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&lt;Complex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String&gt;();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map.put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(y,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y.toString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lvl="0">
              <a:buClr>
                <a:srgbClr val="DDDDDD"/>
              </a:buClr>
            </a:pP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"contains (1 - 2i)?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map.put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(z,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z.toString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()));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</a:t>
            </a:r>
          </a:p>
          <a:p>
            <a:pPr lvl="0">
              <a:buClr>
                <a:srgbClr val="DDDDDD"/>
              </a:buClr>
            </a:pPr>
            <a:r>
              <a:rPr lang="en-US" sz="2400" b="0" dirty="0">
                <a:solidFill>
                  <a:srgbClr val="000000"/>
                </a:solidFill>
                <a:latin typeface="Constantia"/>
              </a:rPr>
              <a:t>Output:</a:t>
            </a:r>
          </a:p>
          <a:p>
            <a:pPr lvl="0">
              <a:buClr>
                <a:srgbClr val="DDDDDD"/>
              </a:buClr>
            </a:pP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contains (1 - 2i)?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pPr lvl="0">
              <a:buClr>
                <a:srgbClr val="DDDDDD"/>
              </a:buClr>
            </a:pP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 lvl="0">
              <a:buClr>
                <a:srgbClr val="DDDDDD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put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uses </a:t>
            </a:r>
            <a:r>
              <a:rPr lang="en-US" sz="2400" dirty="0">
                <a:solidFill>
                  <a:srgbClr val="000000"/>
                </a:solidFill>
              </a:rPr>
              <a:t>equals</a:t>
            </a:r>
            <a:r>
              <a:rPr lang="en-US" sz="2400" b="0" dirty="0">
                <a:solidFill>
                  <a:srgbClr val="000000"/>
                </a:solidFill>
                <a:latin typeface="Constantia"/>
              </a:rPr>
              <a:t> to search the elements of the </a:t>
            </a:r>
            <a:r>
              <a:rPr lang="en-US" sz="2400" b="0" dirty="0" smtClean="0">
                <a:solidFill>
                  <a:srgbClr val="000000"/>
                </a:solidFill>
                <a:latin typeface="Constantia"/>
              </a:rPr>
              <a:t>map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24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hashCode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E65A6F-5B68-4F5C-8EF5-71B24AAC3B2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override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  <a:r>
              <a:rPr lang="en-CA" dirty="0" smtClean="0"/>
              <a:t>you must override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otherwise, the hashed containers won't work properly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we did not override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r>
              <a:rPr lang="en-CA" dirty="0" smtClean="0"/>
              <a:t>for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819400"/>
            <a:ext cx="7702550" cy="335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client code somewhere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 y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Complex(1, -2);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&lt;Complex&gt;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h =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&lt;Complex&gt;();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(y);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(y)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 z = new Complex(1, -2);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(z) );      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// false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086600" y="6343650"/>
            <a:ext cx="1385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3.3.5</a:t>
            </a:r>
            <a:r>
              <a:rPr lang="en-CA" dirty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Arrays as Containers</a:t>
            </a:r>
            <a:endParaRPr lang="en-US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D9BC7B-479C-4E36-83C1-74CED1DC46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77718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have an array of unique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numbers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compute whether or not the array contains a particular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number?</a:t>
            </a:r>
            <a:r>
              <a:rPr lang="en-CA" dirty="0" smtClean="0"/>
              <a:t> 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write a loop to examine every element of the array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083358"/>
            <a:ext cx="7702550" cy="3088842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hasNumber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(Complex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Complex[]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numbers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for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: numbers 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num.equals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(z))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2E1469-4D31-4FD6-8B84-D21C7181406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r>
              <a:rPr lang="en-CA" dirty="0" smtClean="0"/>
              <a:t>called </a:t>
            </a:r>
            <a:r>
              <a:rPr lang="en-CA" i="1" dirty="0" smtClean="0"/>
              <a:t>linear search</a:t>
            </a:r>
            <a:r>
              <a:rPr lang="en-CA" dirty="0" smtClean="0"/>
              <a:t> or </a:t>
            </a:r>
            <a:r>
              <a:rPr lang="en-CA" i="1" dirty="0" smtClean="0"/>
              <a:t>sequential search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doubling the length of the array doubles the amount of searching we need to do </a:t>
            </a:r>
          </a:p>
          <a:p>
            <a:r>
              <a:rPr lang="en-CA" dirty="0" smtClean="0"/>
              <a:t>if there are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/>
              <a:t> </a:t>
            </a:r>
            <a:r>
              <a:rPr lang="en-CA" dirty="0" smtClean="0"/>
              <a:t>numbers </a:t>
            </a:r>
            <a:r>
              <a:rPr lang="en-CA" dirty="0" smtClean="0"/>
              <a:t>in the array:</a:t>
            </a:r>
          </a:p>
          <a:p>
            <a:pPr lvl="1"/>
            <a:r>
              <a:rPr lang="en-CA" dirty="0" smtClean="0"/>
              <a:t>best case</a:t>
            </a:r>
          </a:p>
          <a:p>
            <a:pPr lvl="2"/>
            <a:r>
              <a:rPr lang="en-CA" dirty="0" smtClean="0"/>
              <a:t>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 is </a:t>
            </a:r>
            <a:r>
              <a:rPr lang="en-CA" dirty="0" smtClean="0"/>
              <a:t>the one we are searching for</a:t>
            </a:r>
          </a:p>
          <a:p>
            <a:pPr lvl="3"/>
            <a:r>
              <a:rPr lang="en-CA" dirty="0" smtClean="0"/>
              <a:t>1 call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worst case</a:t>
            </a:r>
          </a:p>
          <a:p>
            <a:pPr lvl="2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 is </a:t>
            </a:r>
            <a:r>
              <a:rPr lang="en-CA" dirty="0" smtClean="0"/>
              <a:t>not in the array</a:t>
            </a:r>
          </a:p>
          <a:p>
            <a:pPr lvl="3"/>
            <a:r>
              <a:rPr lang="en-CA" dirty="0" smtClean="0"/>
              <a:t>n calls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average case</a:t>
            </a:r>
          </a:p>
          <a:p>
            <a:pPr lvl="2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 is </a:t>
            </a:r>
            <a:r>
              <a:rPr lang="en-CA" dirty="0" smtClean="0"/>
              <a:t>somewhere in the middle of the array</a:t>
            </a:r>
          </a:p>
          <a:p>
            <a:pPr lvl="3"/>
            <a:r>
              <a:rPr lang="en-CA" dirty="0" smtClean="0"/>
              <a:t>approximately (n/2) calls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Hash Tables</a:t>
            </a:r>
            <a:endParaRPr lang="en-US" smtClean="0"/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D0D31F-0F99-47FF-B2E6-81633C0761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think of a hash table as being an array of buckets where each bucket holds the stored objects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4482</TotalTime>
  <Words>1264</Words>
  <Application>Microsoft Office PowerPoint</Application>
  <PresentationFormat>On-screen Show (4:3)</PresentationFormat>
  <Paragraphs>260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Not overriding equals </vt:lpstr>
      <vt:lpstr>Not overriding equals</vt:lpstr>
      <vt:lpstr>Not overriding equals</vt:lpstr>
      <vt:lpstr>Not overriding equals</vt:lpstr>
      <vt:lpstr>hashCode</vt:lpstr>
      <vt:lpstr>hashCode</vt:lpstr>
      <vt:lpstr>Arrays as Containers</vt:lpstr>
      <vt:lpstr>PowerPoint Presentation</vt:lpstr>
      <vt:lpstr>Hash Tables</vt:lpstr>
      <vt:lpstr>Insertion into a Hash Table</vt:lpstr>
      <vt:lpstr>Insertion into a Hash Table</vt:lpstr>
      <vt:lpstr>Search on a Hash Table</vt:lpstr>
      <vt:lpstr>Search on a Hash Table</vt:lpstr>
      <vt:lpstr>PowerPoint Presentation</vt:lpstr>
      <vt:lpstr>Object hashCode() </vt:lpstr>
      <vt:lpstr>PowerPoint Presentation</vt:lpstr>
      <vt:lpstr>A Bad (but legal) hashCode </vt:lpstr>
      <vt:lpstr>A Slightly Better hashCode </vt:lpstr>
      <vt:lpstr>eclipse hashCode </vt:lpstr>
      <vt:lpstr>PowerPoint Presentation</vt:lpstr>
      <vt:lpstr>Something to Think About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381</cp:revision>
  <dcterms:created xsi:type="dcterms:W3CDTF">2006-08-16T00:00:00Z</dcterms:created>
  <dcterms:modified xsi:type="dcterms:W3CDTF">2015-01-21T02:21:49Z</dcterms:modified>
</cp:coreProperties>
</file>