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51"/>
  </p:notesMasterIdLst>
  <p:sldIdLst>
    <p:sldId id="308" r:id="rId2"/>
    <p:sldId id="345" r:id="rId3"/>
    <p:sldId id="341" r:id="rId4"/>
    <p:sldId id="342" r:id="rId5"/>
    <p:sldId id="343" r:id="rId6"/>
    <p:sldId id="344" r:id="rId7"/>
    <p:sldId id="346" r:id="rId8"/>
    <p:sldId id="347" r:id="rId9"/>
    <p:sldId id="355" r:id="rId10"/>
    <p:sldId id="356" r:id="rId11"/>
    <p:sldId id="358" r:id="rId12"/>
    <p:sldId id="360" r:id="rId13"/>
    <p:sldId id="357" r:id="rId14"/>
    <p:sldId id="359" r:id="rId15"/>
    <p:sldId id="349" r:id="rId16"/>
    <p:sldId id="350" r:id="rId17"/>
    <p:sldId id="353" r:id="rId18"/>
    <p:sldId id="354" r:id="rId19"/>
    <p:sldId id="361" r:id="rId20"/>
    <p:sldId id="363" r:id="rId21"/>
    <p:sldId id="364" r:id="rId22"/>
    <p:sldId id="365" r:id="rId23"/>
    <p:sldId id="366" r:id="rId24"/>
    <p:sldId id="367" r:id="rId25"/>
    <p:sldId id="369" r:id="rId26"/>
    <p:sldId id="370" r:id="rId27"/>
    <p:sldId id="371" r:id="rId28"/>
    <p:sldId id="372" r:id="rId29"/>
    <p:sldId id="373" r:id="rId30"/>
    <p:sldId id="374" r:id="rId31"/>
    <p:sldId id="375" r:id="rId32"/>
    <p:sldId id="376" r:id="rId33"/>
    <p:sldId id="377" r:id="rId34"/>
    <p:sldId id="378" r:id="rId35"/>
    <p:sldId id="379" r:id="rId36"/>
    <p:sldId id="380" r:id="rId37"/>
    <p:sldId id="381" r:id="rId38"/>
    <p:sldId id="382" r:id="rId39"/>
    <p:sldId id="383" r:id="rId40"/>
    <p:sldId id="384" r:id="rId41"/>
    <p:sldId id="385" r:id="rId42"/>
    <p:sldId id="386" r:id="rId43"/>
    <p:sldId id="387" r:id="rId44"/>
    <p:sldId id="388" r:id="rId45"/>
    <p:sldId id="389" r:id="rId46"/>
    <p:sldId id="390" r:id="rId47"/>
    <p:sldId id="391" r:id="rId48"/>
    <p:sldId id="392" r:id="rId49"/>
    <p:sldId id="393" r:id="rId5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85617" autoAdjust="0"/>
  </p:normalViewPr>
  <p:slideViewPr>
    <p:cSldViewPr showGuides="1">
      <p:cViewPr varScale="1">
        <p:scale>
          <a:sx n="114" d="100"/>
          <a:sy n="114" d="100"/>
        </p:scale>
        <p:origin x="-966" y="-102"/>
      </p:cViewPr>
      <p:guideLst>
        <p:guide orient="horz" pos="2112"/>
        <p:guide pos="2880"/>
        <p:guide pos="46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DD9CC10-4A32-466C-BECA-A0E37A8A0334}" type="datetimeFigureOut">
              <a:rPr lang="en-US"/>
              <a:pPr>
                <a:defRPr/>
              </a:pPr>
              <a:t>1/17/2015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C02A783-AB76-42DD-90F1-AE2595931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571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29A3ACA3-2F43-4408-9F1B-8EE43A2C7ABC}" type="datetime1">
              <a:rPr lang="en-US"/>
              <a:pPr>
                <a:defRPr/>
              </a:pPr>
              <a:t>1/17/2015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E95BA-5767-4121-9E0C-96D06C61F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ED8AC-D81A-4075-9187-0045AB4DBFB3}" type="datetime1">
              <a:rPr lang="en-US"/>
              <a:pPr>
                <a:defRPr/>
              </a:pPr>
              <a:t>1/17/2015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9F0BF-6513-4DD9-B2BA-51162EBC08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E1942-D639-4278-9601-7FED5BF171EE}" type="datetime1">
              <a:rPr lang="en-US"/>
              <a:pPr>
                <a:defRPr/>
              </a:pPr>
              <a:t>1/17/2015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7BC53-1047-4002-B18F-B6174142D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6B746-08D8-4C02-973F-C3255E28B74C}" type="datetime1">
              <a:rPr lang="en-US"/>
              <a:pPr>
                <a:defRPr/>
              </a:pPr>
              <a:t>1/17/2015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90778-EB07-45A3-9231-F3B61A1C5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8E369-4FAA-4396-A1ED-961277AEC684}" type="datetime1">
              <a:rPr lang="en-US"/>
              <a:pPr>
                <a:defRPr/>
              </a:pPr>
              <a:t>1/17/2015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8C918-1ED7-4CFC-A415-7DD8F8ECE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E883B-0A9A-4345-8D1C-7D1B31F0609E}" type="datetime1">
              <a:rPr lang="en-US"/>
              <a:pPr>
                <a:defRPr/>
              </a:pPr>
              <a:t>1/17/2015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FDF08-6423-41AC-9229-D5E1EEB9D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522CC-535A-4D39-A24C-569150077F28}" type="datetime1">
              <a:rPr lang="en-US"/>
              <a:pPr>
                <a:defRPr/>
              </a:pPr>
              <a:t>1/17/2015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62EE2-C017-45E0-860C-DCBAC0A3D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3F4EF-173E-4E63-B3D2-495AADF1BBC9}" type="datetime1">
              <a:rPr lang="en-US"/>
              <a:pPr>
                <a:defRPr/>
              </a:pPr>
              <a:t>1/17/2015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01CAA-ED41-466F-809E-74530A0C1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3B00A-3764-461E-874D-974043267136}" type="datetime1">
              <a:rPr lang="en-US"/>
              <a:pPr>
                <a:defRPr/>
              </a:pPr>
              <a:t>1/17/2015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27F97-1367-4E77-840F-7A3EBD62A2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7F844-0071-4767-BC3C-D98AA4261188}" type="datetime1">
              <a:rPr lang="en-US"/>
              <a:pPr>
                <a:defRPr/>
              </a:pPr>
              <a:t>1/17/2015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57AB8-FB59-4CAB-81D2-C02399A07F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A6F6C-ADA5-400C-90D7-6541BD8C993D}" type="datetime1">
              <a:rPr lang="en-US"/>
              <a:pPr>
                <a:defRPr/>
              </a:pPr>
              <a:t>1/17/2015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AB3F8-F634-4D83-954F-88879AF979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88B2D-B9EA-4140-9EBA-2A32942A556D}" type="datetime1">
              <a:rPr lang="en-US"/>
              <a:pPr>
                <a:defRPr/>
              </a:pPr>
              <a:t>1/17/2015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CB607-9048-49AE-8FEB-7FD691EFC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3F4EF-173E-4E63-B3D2-495AADF1BBC9}" type="datetime1">
              <a:rPr lang="en-US"/>
              <a:pPr>
                <a:defRPr/>
              </a:pPr>
              <a:t>1/17/2015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01CAA-ED41-466F-809E-74530A0C1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955626-32E6-4EBB-95E7-0012CE6F1EE9}" type="datetime1">
              <a:rPr lang="en-US"/>
              <a:pPr>
                <a:defRPr/>
              </a:pPr>
              <a:t>1/17/2015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418F495-94CE-42EA-AC29-A0E7A2343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8" r:id="rId4"/>
    <p:sldLayoutId id="2147484022" r:id="rId5"/>
    <p:sldLayoutId id="2147484018" r:id="rId6"/>
    <p:sldLayoutId id="2147484019" r:id="rId7"/>
    <p:sldLayoutId id="2147484023" r:id="rId8"/>
    <p:sldLayoutId id="2147484024" r:id="rId9"/>
    <p:sldLayoutId id="2147484025" r:id="rId10"/>
    <p:sldLayoutId id="2147484026" r:id="rId11"/>
    <p:sldLayoutId id="2147484020" r:id="rId12"/>
    <p:sldLayoutId id="2147484027" r:id="rId13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blogs.mathworks.com/cleve/2012/07/30/pythagorean-addition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java/lang/Object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Non-static classes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Part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34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double abs()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// </a:t>
            </a:r>
            <a:r>
              <a:rPr lang="en-US" dirty="0">
                <a:solidFill>
                  <a:srgbClr val="3F7F5F"/>
                </a:solidFill>
                <a:latin typeface="Consolas"/>
              </a:rPr>
              <a:t>"obvious" implementation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pPr lvl="0">
              <a:buClr>
                <a:srgbClr val="DDDDDD"/>
              </a:buClr>
            </a:pP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a =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.getReal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lvl="0">
              <a:buClr>
                <a:srgbClr val="DDDDDD"/>
              </a:buClr>
            </a:pPr>
            <a:r>
              <a:rPr lang="en-US" dirty="0">
                <a:solidFill>
                  <a:srgbClr val="7F0055"/>
                </a:solidFill>
                <a:latin typeface="Consolas"/>
              </a:rPr>
              <a:t>    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b =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.getImag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return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Math.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sqrt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(a * a + b * b)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67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abs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problem with the obvious implementation is that it fails in cases where the value of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z.abs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 can be represented using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 smtClean="0"/>
              <a:t> but the value of 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* a + b * b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cannot be represented using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6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abs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examples of underflow and overflow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 </a:t>
                </a:r>
                <a:r>
                  <a:rPr lang="en-US" b="1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java.lang.Math</a:t>
                </a:r>
                <a:r>
                  <a:rPr lang="en-US" dirty="0" smtClean="0"/>
                  <a:t> provides a way to avoid intermediate under- and overflow for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26633832"/>
                  </p:ext>
                </p:extLst>
              </p:nvPr>
            </p:nvGraphicFramePr>
            <p:xfrm>
              <a:off x="685800" y="1905000"/>
              <a:ext cx="7924800" cy="246672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14400"/>
                    <a:gridCol w="914400"/>
                    <a:gridCol w="1676400"/>
                    <a:gridCol w="1524000"/>
                    <a:gridCol w="28956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𝒂</m:t>
                                </m:r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𝒃</m:t>
                                </m:r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Computed value</a:t>
                          </a:r>
                          <a:r>
                            <a:rPr lang="en-US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1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𝐨𝐟</m:t>
                              </m:r>
                            </m:oMath>
                          </a14:m>
                          <a:endParaRPr lang="en-US" b="1" i="0" dirty="0" smtClean="0">
                            <a:solidFill>
                              <a:schemeClr val="tx1"/>
                            </a:solidFill>
                            <a:latin typeface="Cambria Math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𝒂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𝒃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Computed value of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US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𝒂</m:t>
                                      </m:r>
                                    </m:e>
                                    <m:sup>
                                      <m: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𝒃</m:t>
                                      </m:r>
                                    </m:e>
                                    <m:sup>
                                      <m: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𝟐</m:t>
                                      </m:r>
                                    </m:sup>
                                  </m:sSup>
                                </m:e>
                              </m:rad>
                            </m:oMath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0" dirty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Actual</a:t>
                          </a:r>
                          <a:r>
                            <a:rPr lang="en-US" i="0" baseline="0" dirty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 value of 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US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en-US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𝒂</m:t>
                                        </m:r>
                                      </m:e>
                                      <m:sup>
                                        <m: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𝒃</m:t>
                                        </m:r>
                                      </m:e>
                                      <m:sup>
                                        <m: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e>
                                </m:rad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1e-200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1e-200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1e-170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1e-169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en-US" sz="18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1.004987562112089E-169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1e200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Infinity*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Infinity*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1e200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1e170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1e169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Infinity*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Infinity*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en-US" sz="18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1.004987562112089E170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26633832"/>
                  </p:ext>
                </p:extLst>
              </p:nvPr>
            </p:nvGraphicFramePr>
            <p:xfrm>
              <a:off x="685800" y="1905000"/>
              <a:ext cx="7924800" cy="246672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14400"/>
                    <a:gridCol w="914400"/>
                    <a:gridCol w="1676400"/>
                    <a:gridCol w="1524000"/>
                    <a:gridCol w="2895600"/>
                  </a:tblGrid>
                  <a:tr h="98336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667" t="-3106" r="-766667" b="-1602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00667" t="-3106" r="-666667" b="-1602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09455" t="-3106" r="-263636" b="-1602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30400" t="-3106" r="-190000" b="-1602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73895" t="-3106" b="-160248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1e-200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1e-200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1e-170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1e-169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en-US" sz="18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1.004987562112089E-169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1e200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Infinity*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Infinity*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1e200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1e170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1e169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Infinity*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Infinity*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en-US" sz="18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1.004987562112089E170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TextBox 6"/>
          <p:cNvSpPr txBox="1"/>
          <p:nvPr/>
        </p:nvSpPr>
        <p:spPr>
          <a:xfrm>
            <a:off x="5470111" y="4462046"/>
            <a:ext cx="32928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*</a:t>
            </a:r>
            <a:r>
              <a:rPr lang="en-US" sz="1600" dirty="0" smtClean="0"/>
              <a:t>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Double.POSITIVE_INFINITY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96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double abs()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// avoids intermediate under- and overflow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return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Math.</a:t>
            </a:r>
            <a:r>
              <a:rPr lang="en-US" i="1" dirty="0" err="1">
                <a:solidFill>
                  <a:srgbClr val="000000"/>
                </a:solidFill>
                <a:latin typeface="Consolas"/>
              </a:rPr>
              <a:t>hypot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.getReal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(),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.getImag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())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80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abs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field that studies solving mathematical problems using computational techniques is called </a:t>
            </a:r>
            <a:r>
              <a:rPr lang="en-US" i="1" dirty="0" smtClean="0"/>
              <a:t>numerical analysis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of interest in computer science, mathematics, engineering, and science</a:t>
            </a:r>
          </a:p>
          <a:p>
            <a:r>
              <a:rPr lang="en-US" dirty="0" smtClean="0"/>
              <a:t>how does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Math.hypot</a:t>
            </a:r>
            <a:r>
              <a:rPr lang="en-US" dirty="0" smtClean="0"/>
              <a:t> work?</a:t>
            </a:r>
          </a:p>
          <a:p>
            <a:pPr lvl="1"/>
            <a:r>
              <a:rPr lang="en-US" dirty="0" smtClean="0"/>
              <a:t>for a pure Java implementation the ideas described in the following link work</a:t>
            </a:r>
          </a:p>
          <a:p>
            <a:pPr lvl="2"/>
            <a:r>
              <a:rPr lang="en-US" sz="1800" dirty="0">
                <a:hlinkClick r:id="rId2"/>
              </a:rPr>
              <a:t>http://blogs.mathworks.com/cleve/2012/07/30/pythagorean-addition</a:t>
            </a:r>
            <a:r>
              <a:rPr lang="en-US" sz="1800" dirty="0" smtClean="0">
                <a:hlinkClick r:id="rId2"/>
              </a:rPr>
              <a:t>/</a:t>
            </a:r>
            <a:endParaRPr lang="en-US" sz="1800" dirty="0" smtClean="0"/>
          </a:p>
          <a:p>
            <a:pPr lvl="2"/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6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to add two complex numbers</a:t>
                </a:r>
              </a:p>
              <a:p>
                <a:endParaRPr lang="en-US" dirty="0"/>
              </a:p>
              <a:p>
                <a:pPr marL="0" indent="0" algn="ctr">
                  <a:buNone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𝑏𝑖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𝑑𝑖</m:t>
                        </m:r>
                      </m:e>
                    </m:d>
                  </m:oMath>
                </a14:m>
                <a:endParaRPr lang="en-US" dirty="0" smtClean="0"/>
              </a:p>
              <a:p>
                <a:pPr marL="0" indent="0" algn="ctr">
                  <a:buNone/>
                </a:pPr>
                <a:endParaRPr lang="en-US" dirty="0" smtClean="0"/>
              </a:p>
              <a:p>
                <a:pPr marL="0" indent="0" algn="ctr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we return a new complex number equal to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𝑎</m:t>
                          </m:r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r>
                            <a:rPr lang="en-US" i="1">
                              <a:latin typeface="Cambria Math"/>
                            </a:rPr>
                            <m:t>𝑐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𝑏</m:t>
                          </m:r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r>
                            <a:rPr lang="en-US" i="1">
                              <a:latin typeface="Cambria Math"/>
                            </a:rPr>
                            <m:t>𝑑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276600" y="2667000"/>
            <a:ext cx="1143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800600" y="2667000"/>
            <a:ext cx="1143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480050" y="2743200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35121" y="2743200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other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83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Complex add(Complex other)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double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a =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.getReal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double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b =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.getImag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double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c =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other.getReal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double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d =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other.getImag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Complex(a + c, b + d);</a:t>
            </a:r>
          </a:p>
          <a:p>
            <a:r>
              <a:rPr lang="en-US" dirty="0" smtClean="0"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78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multiply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to multiply two complex numbers</a:t>
                </a:r>
              </a:p>
              <a:p>
                <a:endParaRPr lang="en-US" dirty="0"/>
              </a:p>
              <a:p>
                <a:pPr marL="0" indent="0" algn="ctr">
                  <a:buNone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𝑏𝑖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𝑑𝑖</m:t>
                        </m:r>
                      </m:e>
                    </m:d>
                  </m:oMath>
                </a14:m>
                <a:endParaRPr lang="en-US" dirty="0" smtClean="0"/>
              </a:p>
              <a:p>
                <a:pPr marL="0" indent="0" algn="ctr">
                  <a:buNone/>
                </a:pPr>
                <a:endParaRPr lang="en-US" dirty="0" smtClean="0"/>
              </a:p>
              <a:p>
                <a:pPr marL="0" indent="0" algn="ctr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we return a new complex number equal to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𝑎𝑐</m:t>
                          </m:r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</a:rPr>
                            <m:t>𝑏𝑑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𝑏𝑐</m:t>
                          </m:r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r>
                            <a:rPr lang="en-US" i="1">
                              <a:latin typeface="Cambria Math"/>
                            </a:rPr>
                            <m:t>𝑎𝑑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276600" y="2667000"/>
            <a:ext cx="1143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800600" y="2667000"/>
            <a:ext cx="1143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480050" y="2743200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35121" y="2743200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other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0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Complex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multiply(Complex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other)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double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a =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.getReal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double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b =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.getImag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double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c =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other.getReal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double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d =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other.getImag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Complex</a:t>
            </a:r>
            <a:r>
              <a:rPr lang="en-US" dirty="0" smtClean="0">
                <a:latin typeface="Consolas"/>
              </a:rPr>
              <a:t>(a * c - b * d, </a:t>
            </a:r>
            <a:endParaRPr lang="en-US" dirty="0" smtClean="0">
              <a:latin typeface="Consolas"/>
            </a:endParaRPr>
          </a:p>
          <a:p>
            <a:r>
              <a:rPr lang="en-US" dirty="0">
                <a:latin typeface="Consolas"/>
              </a:rPr>
              <a:t> </a:t>
            </a:r>
            <a:r>
              <a:rPr lang="en-US" dirty="0" smtClean="0">
                <a:latin typeface="Consolas"/>
              </a:rPr>
              <a:t>                      </a:t>
            </a:r>
            <a:r>
              <a:rPr lang="en-US" dirty="0" smtClean="0">
                <a:latin typeface="Consolas"/>
              </a:rPr>
              <a:t>b </a:t>
            </a:r>
            <a:r>
              <a:rPr lang="en-US" dirty="0" smtClean="0">
                <a:latin typeface="Consolas"/>
              </a:rPr>
              <a:t>* c + a * d);</a:t>
            </a:r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63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Obligatory methods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that all classes in Java inherit from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java.lang.Object</a:t>
            </a:r>
            <a:r>
              <a:rPr lang="en-US" dirty="0" smtClean="0"/>
              <a:t> </a:t>
            </a:r>
          </a:p>
          <a:p>
            <a:pPr lvl="1"/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docs.oracle.com/javase/7/docs/api/java/lang/Object.html</a:t>
            </a:r>
            <a:r>
              <a:rPr lang="en-US" sz="1800" dirty="0" smtClean="0"/>
              <a:t> </a:t>
            </a:r>
          </a:p>
          <a:p>
            <a:r>
              <a:rPr lang="en-US" dirty="0" smtClean="0"/>
              <a:t>any class you create inherits all of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dirty="0" smtClean="0"/>
              <a:t> fields and methods of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java.lang.Object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the course notes refers to the methods inherited from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java.lang.Object</a:t>
            </a:r>
            <a:r>
              <a:rPr lang="en-US" dirty="0" smtClean="0"/>
              <a:t> as </a:t>
            </a:r>
            <a:r>
              <a:rPr lang="en-US" i="1" dirty="0" smtClean="0"/>
              <a:t>obligatory methods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there are 11 such methods in total, but we are only interested in 3 of them</a:t>
            </a:r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7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like constructors, all non-static methods have an implicit parameter named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dirty="0" smtClean="0"/>
              <a:t>  </a:t>
            </a:r>
          </a:p>
          <a:p>
            <a:r>
              <a:rPr lang="en-US" dirty="0" smtClean="0"/>
              <a:t>for</a:t>
            </a:r>
            <a:r>
              <a:rPr lang="en-US" dirty="0"/>
              <a:t> </a:t>
            </a:r>
            <a:r>
              <a:rPr lang="en-US" dirty="0" smtClean="0"/>
              <a:t>methods,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dirty="0" smtClean="0"/>
              <a:t> refers to the object that was used to call the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88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60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906DF5-476A-433B-8B13-A046783AF43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</a:t>
            </a:r>
            <a:r>
              <a:rPr lang="en-CA" dirty="0" smtClean="0"/>
              <a:t>returns </a:t>
            </a:r>
            <a:r>
              <a:rPr lang="en-CA" dirty="0" smtClean="0"/>
              <a:t>a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dirty="0" smtClean="0"/>
              <a:t> representation of the calling object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we can call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with our current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Complex</a:t>
            </a:r>
            <a:r>
              <a:rPr lang="en-CA" dirty="0" smtClean="0"/>
              <a:t> class even though we have not implemented it</a:t>
            </a: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this prints something like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Complex@fff003c1</a:t>
            </a:r>
            <a:r>
              <a:rPr lang="en-US" dirty="0" smtClean="0"/>
              <a:t> on my computer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3343275"/>
            <a:ext cx="7702550" cy="13811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Complex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Complex z = new Complex(1, 2);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z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.toString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76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2F4940-BA66-420F-BED6-A89DBDD3594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219200"/>
                <a:ext cx="8229600" cy="4937125"/>
              </a:xfrm>
            </p:spPr>
            <p:txBody>
              <a:bodyPr>
                <a:normAutofit/>
              </a:bodyPr>
              <a:lstStyle/>
              <a:p>
                <a:pPr marL="274320" indent="-274320" fontAlgn="auto">
                  <a:spcAft>
                    <a:spcPts val="0"/>
                  </a:spcAft>
                  <a:buFont typeface="Wingdings 3"/>
                  <a:buChar char=""/>
                  <a:defRPr/>
                </a:pPr>
                <a:r>
                  <a:rPr lang="en-US" sz="2400" b="1" dirty="0" smtClean="0">
                    <a:latin typeface="Courier New" pitchFamily="49" charset="0"/>
                    <a:cs typeface="Courier New" pitchFamily="49" charset="0"/>
                  </a:rPr>
                  <a:t>toString</a:t>
                </a:r>
                <a:r>
                  <a:rPr lang="en-US" sz="2400" b="1" dirty="0" smtClean="0">
                    <a:latin typeface="Courier New" pitchFamily="49" charset="0"/>
                    <a:cs typeface="Courier New" pitchFamily="49" charset="0"/>
                  </a:rPr>
                  <a:t>()</a:t>
                </a:r>
                <a:r>
                  <a:rPr lang="en-US" dirty="0" smtClean="0"/>
                  <a:t> should return</a:t>
                </a:r>
                <a:r>
                  <a:rPr lang="en-CA" dirty="0" smtClean="0"/>
                  <a:t> a concise but informative representation that is easy for a person to read</a:t>
                </a:r>
              </a:p>
              <a:p>
                <a:pPr marL="274320" indent="-274320" fontAlgn="auto">
                  <a:spcAft>
                    <a:spcPts val="0"/>
                  </a:spcAft>
                  <a:buFont typeface="Wingdings 3"/>
                  <a:buChar char=""/>
                  <a:defRPr/>
                </a:pPr>
                <a:r>
                  <a:rPr lang="en-CA" dirty="0" smtClean="0"/>
                  <a:t>it is recommended that all subclasses override this method</a:t>
                </a:r>
              </a:p>
              <a:p>
                <a:pPr marL="548640" lvl="1" indent="-274320" fontAlgn="auto">
                  <a:spcAft>
                    <a:spcPts val="0"/>
                  </a:spcAft>
                  <a:buFont typeface="Wingdings 3"/>
                  <a:buChar char=""/>
                  <a:defRPr/>
                </a:pPr>
                <a:r>
                  <a:rPr lang="en-CA" dirty="0" smtClean="0"/>
                  <a:t>this means that any non-utility class you write should redefine the </a:t>
                </a:r>
                <a:r>
                  <a:rPr lang="en-CA" sz="2000" b="1" dirty="0" err="1" smtClean="0">
                    <a:latin typeface="Courier New" pitchFamily="49" charset="0"/>
                    <a:cs typeface="Courier New" pitchFamily="49" charset="0"/>
                  </a:rPr>
                  <a:t>toString</a:t>
                </a:r>
                <a:r>
                  <a:rPr lang="en-CA" dirty="0" smtClean="0"/>
                  <a:t> method</a:t>
                </a:r>
              </a:p>
              <a:p>
                <a:pPr marL="548640" lvl="1" indent="-274320" fontAlgn="auto">
                  <a:spcAft>
                    <a:spcPts val="0"/>
                  </a:spcAft>
                  <a:buFont typeface="Wingdings 3"/>
                  <a:buChar char=""/>
                  <a:defRPr/>
                </a:pPr>
                <a:r>
                  <a:rPr lang="en-CA" dirty="0" smtClean="0"/>
                  <a:t>for our complex number class we might decide that </a:t>
                </a:r>
                <a:r>
                  <a:rPr lang="en-CA" b="1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toString</a:t>
                </a:r>
                <a:r>
                  <a:rPr lang="en-CA" dirty="0" smtClean="0"/>
                  <a:t> should return strings that look like complex numbers</a:t>
                </a:r>
              </a:p>
              <a:p>
                <a:pPr marL="823277" lvl="2" indent="-274320" fontAlgn="auto">
                  <a:spcAft>
                    <a:spcPts val="0"/>
                  </a:spcAft>
                  <a:buFont typeface="Wingdings 3"/>
                  <a:buChar char=""/>
                  <a:defRPr/>
                </a:pPr>
                <a:r>
                  <a:rPr lang="en-CA" dirty="0" smtClean="0"/>
                  <a:t>e.g.,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𝟐</m:t>
                    </m:r>
                    <m:r>
                      <a:rPr lang="en-US" b="1" i="1" smtClean="0">
                        <a:latin typeface="Cambria Math"/>
                      </a:rPr>
                      <m:t>.</m:t>
                    </m:r>
                    <m:r>
                      <a:rPr lang="en-US" b="1" i="1" smtClean="0">
                        <a:latin typeface="Cambria Math"/>
                      </a:rPr>
                      <m:t>𝟐</m:t>
                    </m:r>
                    <m:r>
                      <a:rPr lang="en-US" b="1" i="1" smtClean="0">
                        <a:latin typeface="Cambria Math"/>
                      </a:rPr>
                      <m:t>+</m:t>
                    </m:r>
                    <m:r>
                      <a:rPr lang="en-US" b="1" i="1" smtClean="0">
                        <a:latin typeface="Cambria Math"/>
                      </a:rPr>
                      <m:t>𝟑</m:t>
                    </m:r>
                    <m:r>
                      <a:rPr lang="en-US" b="1" i="1" smtClean="0">
                        <a:latin typeface="Cambria Math"/>
                      </a:rPr>
                      <m:t>.</m:t>
                    </m:r>
                    <m:r>
                      <a:rPr lang="en-US" b="1" i="1" smtClean="0">
                        <a:latin typeface="Cambria Math"/>
                      </a:rPr>
                      <m:t>𝟕</m:t>
                    </m:r>
                    <m:r>
                      <a:rPr lang="en-US" b="1" i="1" smtClean="0">
                        <a:latin typeface="Cambria Math"/>
                      </a:rPr>
                      <m:t>𝒊</m:t>
                    </m:r>
                  </m:oMath>
                </a14:m>
                <a:r>
                  <a:rPr lang="en-CA" dirty="0" smtClean="0"/>
                  <a:t>    or   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−</m:t>
                    </m:r>
                    <m:r>
                      <a:rPr lang="en-US" b="1" i="1" smtClean="0">
                        <a:latin typeface="Cambria Math"/>
                      </a:rPr>
                      <m:t>𝟏</m:t>
                    </m:r>
                    <m:r>
                      <a:rPr lang="en-US" b="1" i="1" smtClean="0">
                        <a:latin typeface="Cambria Math"/>
                      </a:rPr>
                      <m:t>.</m:t>
                    </m:r>
                    <m:r>
                      <a:rPr lang="en-US" b="1" i="1" smtClean="0">
                        <a:latin typeface="Cambria Math"/>
                      </a:rPr>
                      <m:t>𝟎𝟎𝟎𝟎𝟏</m:t>
                    </m:r>
                    <m:r>
                      <a:rPr lang="en-US" b="1" i="1" smtClean="0">
                        <a:latin typeface="Cambria Math"/>
                      </a:rPr>
                      <m:t> − </m:t>
                    </m:r>
                    <m:r>
                      <a:rPr lang="en-US" b="1" i="1" smtClean="0">
                        <a:latin typeface="Cambria Math"/>
                      </a:rPr>
                      <m:t>𝟗𝟐𝟖𝟓𝟏</m:t>
                    </m:r>
                    <m:r>
                      <a:rPr lang="en-US" b="1" i="1" smtClean="0">
                        <a:latin typeface="Cambria Math"/>
                      </a:rPr>
                      <m:t>.</m:t>
                    </m:r>
                    <m:r>
                      <a:rPr lang="en-US" b="1" i="1" smtClean="0">
                        <a:latin typeface="Cambria Math"/>
                      </a:rPr>
                      <m:t>𝟑𝟓</m:t>
                    </m:r>
                    <m:r>
                      <a:rPr lang="en-US" b="1" i="1" smtClean="0">
                        <a:latin typeface="Cambria Math"/>
                      </a:rPr>
                      <m:t>𝒊</m:t>
                    </m:r>
                  </m:oMath>
                </a14:m>
                <a:endParaRPr lang="en-CA" b="1" dirty="0" smtClean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219200"/>
                <a:ext cx="8229600" cy="4937125"/>
              </a:xfrm>
              <a:blipFill rotWithShape="1">
                <a:blip r:embed="rId2"/>
                <a:stretch>
                  <a:fillRect l="-593" t="-1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235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46464"/>
                </a:solidFill>
                <a:latin typeface="Consolas"/>
              </a:rPr>
              <a:t>  @</a:t>
            </a:r>
            <a:r>
              <a:rPr lang="en-US" dirty="0">
                <a:solidFill>
                  <a:srgbClr val="646464"/>
                </a:solidFill>
                <a:latin typeface="Consolas"/>
              </a:rPr>
              <a:t>Override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String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toString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StringBuilder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b =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StringBuilder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b.append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.getReal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imag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.getImag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imag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&lt; 0)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b.append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>
                <a:solidFill>
                  <a:srgbClr val="2A00FF"/>
                </a:solidFill>
                <a:latin typeface="Consolas"/>
              </a:rPr>
              <a:t>" - "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else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b.append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>
                <a:solidFill>
                  <a:srgbClr val="2A00FF"/>
                </a:solidFill>
                <a:latin typeface="Consolas"/>
              </a:rPr>
              <a:t>" + "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b.append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Math.</a:t>
            </a:r>
            <a:r>
              <a:rPr lang="en-US" i="1" dirty="0" err="1">
                <a:solidFill>
                  <a:srgbClr val="000000"/>
                </a:solidFill>
                <a:latin typeface="Consolas"/>
              </a:rPr>
              <a:t>abs</a:t>
            </a:r>
            <a:r>
              <a:rPr lang="en-US" dirty="0" smtClean="0"/>
              <a:t>(</a:t>
            </a:r>
            <a:r>
              <a:rPr lang="en-US" dirty="0" err="1" smtClean="0"/>
              <a:t>imag</a:t>
            </a:r>
            <a:r>
              <a:rPr lang="en-US" dirty="0"/>
              <a:t>)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b.append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>
                <a:solidFill>
                  <a:srgbClr val="2A00FF"/>
                </a:solidFill>
                <a:latin typeface="Consolas"/>
              </a:rPr>
              <a:t>'</a:t>
            </a:r>
            <a:r>
              <a:rPr lang="en-US" dirty="0" err="1">
                <a:solidFill>
                  <a:srgbClr val="2A00FF"/>
                </a:solidFill>
                <a:latin typeface="Consolas"/>
              </a:rPr>
              <a:t>i</a:t>
            </a:r>
            <a:r>
              <a:rPr lang="en-US" dirty="0">
                <a:solidFill>
                  <a:srgbClr val="2A00FF"/>
                </a:solidFill>
                <a:latin typeface="Consolas"/>
              </a:rPr>
              <a:t>'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b.toString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60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Overriding methods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our class is a </a:t>
            </a:r>
            <a:r>
              <a:rPr lang="en-US" i="1" dirty="0" smtClean="0"/>
              <a:t>subclass</a:t>
            </a:r>
            <a:r>
              <a:rPr lang="en-US" dirty="0" smtClean="0"/>
              <a:t> or </a:t>
            </a:r>
            <a:r>
              <a:rPr lang="en-US" i="1" dirty="0" smtClean="0"/>
              <a:t>child class</a:t>
            </a:r>
            <a:r>
              <a:rPr lang="en-US" dirty="0" smtClean="0"/>
              <a:t> of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java.lang.Object</a:t>
            </a:r>
            <a:r>
              <a:rPr lang="en-US" dirty="0" smtClean="0"/>
              <a:t> </a:t>
            </a:r>
          </a:p>
          <a:p>
            <a:r>
              <a:rPr lang="en-US" dirty="0" smtClean="0"/>
              <a:t>when a subclass redefines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 smtClean="0"/>
              <a:t> or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dirty="0" smtClean="0"/>
              <a:t> method inherited from its superclass, we say that the subclass </a:t>
            </a:r>
            <a:r>
              <a:rPr lang="en-US" i="1" dirty="0" smtClean="0"/>
              <a:t>overrides</a:t>
            </a:r>
            <a:r>
              <a:rPr lang="en-US" dirty="0" smtClean="0"/>
              <a:t> the inherited method</a:t>
            </a:r>
          </a:p>
          <a:p>
            <a:r>
              <a:rPr lang="en-US" dirty="0" smtClean="0"/>
              <a:t>to override a method, you create a method that has the exact same signature and return type of the method that you want to override</a:t>
            </a:r>
          </a:p>
          <a:p>
            <a:pPr lvl="1"/>
            <a:r>
              <a:rPr lang="en-US" dirty="0" smtClean="0"/>
              <a:t>the return type may also be a subtype of the return type of the overridden method (but this is not important for now)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4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Overriding methods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you override a method you may use the annotation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@Override</a:t>
            </a:r>
            <a:r>
              <a:rPr lang="en-US" dirty="0" smtClean="0"/>
              <a:t> immediately before the method header</a:t>
            </a:r>
          </a:p>
          <a:p>
            <a:pPr lvl="1"/>
            <a:r>
              <a:rPr lang="en-US" dirty="0" smtClean="0"/>
              <a:t>if you do so, the compiler will generate an error message if your method does not have the identical signature and return type of a method in a superclass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31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38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CECC7-3144-4949-9E17-6FE1CBBF03B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suppose you write a value class that extends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CA" dirty="0" smtClean="0">
                <a:cs typeface="Courier New" pitchFamily="49" charset="0"/>
              </a:rPr>
              <a:t> but you do not override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dirty="0" smtClean="0"/>
              <a:t>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happens when a client tries to use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?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Object.equals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is called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3048000"/>
            <a:ext cx="7702550" cy="3124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Complex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client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Complex z = new Complex(1, 2);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z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.equals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(z)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);       // true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Complex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z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z;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z2.equals(z)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// true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Complex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z3 = new Complex(1, 2);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 z3.equals(z));       //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false!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14" name="TextBox 5"/>
          <p:cNvSpPr txBox="1">
            <a:spLocks noChangeArrowheads="1"/>
          </p:cNvSpPr>
          <p:nvPr/>
        </p:nvSpPr>
        <p:spPr bwMode="auto">
          <a:xfrm>
            <a:off x="7434520" y="6324600"/>
            <a:ext cx="13982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latin typeface="Constantia" pitchFamily="18" charset="0"/>
              </a:rPr>
              <a:t>[notes </a:t>
            </a:r>
            <a:r>
              <a:rPr lang="en-CA" dirty="0">
                <a:latin typeface="Constantia" pitchFamily="18" charset="0"/>
              </a:rPr>
              <a:t>3</a:t>
            </a:r>
            <a:r>
              <a:rPr lang="en-CA" dirty="0" smtClean="0">
                <a:latin typeface="Constantia" pitchFamily="18" charset="0"/>
              </a:rPr>
              <a:t>.2.4</a:t>
            </a:r>
            <a:r>
              <a:rPr lang="en-CA" dirty="0" smtClean="0">
                <a:latin typeface="Constantia" pitchFamily="18" charset="0"/>
              </a:rPr>
              <a:t>]</a:t>
            </a:r>
            <a:endParaRPr lang="en-US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44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7C289A-EA14-4B51-B846-F1748DF281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986024"/>
              </p:ext>
            </p:extLst>
          </p:nvPr>
        </p:nvGraphicFramePr>
        <p:xfrm>
          <a:off x="3733800" y="381000"/>
          <a:ext cx="3657600" cy="11684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166433"/>
                <a:gridCol w="662367"/>
                <a:gridCol w="18288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z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049546"/>
              </p:ext>
            </p:extLst>
          </p:nvPr>
        </p:nvGraphicFramePr>
        <p:xfrm>
          <a:off x="3733800" y="1320800"/>
          <a:ext cx="3657600" cy="5842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166433"/>
                <a:gridCol w="662367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z2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112717"/>
              </p:ext>
            </p:extLst>
          </p:nvPr>
        </p:nvGraphicFramePr>
        <p:xfrm>
          <a:off x="3733800" y="1676400"/>
          <a:ext cx="3657600" cy="5842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166433"/>
                <a:gridCol w="662367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z3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493212"/>
              </p:ext>
            </p:extLst>
          </p:nvPr>
        </p:nvGraphicFramePr>
        <p:xfrm>
          <a:off x="3276600" y="2438400"/>
          <a:ext cx="4114800" cy="18084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676400"/>
                <a:gridCol w="609600"/>
                <a:gridCol w="18288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Complex</a:t>
                      </a:r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object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real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imag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05113"/>
              </p:ext>
            </p:extLst>
          </p:nvPr>
        </p:nvGraphicFramePr>
        <p:xfrm>
          <a:off x="3276600" y="4363720"/>
          <a:ext cx="4114800" cy="18084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676400"/>
                <a:gridCol w="609600"/>
                <a:gridCol w="18288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700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Complex</a:t>
                      </a:r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object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real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imag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183313" y="965200"/>
            <a:ext cx="5984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600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183313" y="1346200"/>
            <a:ext cx="5984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600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172200" y="1738313"/>
            <a:ext cx="598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700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800" y="3135868"/>
            <a:ext cx="31273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lang="en-US" dirty="0" smtClean="0">
                <a:latin typeface="+mn-lt"/>
              </a:rPr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z2</a:t>
            </a:r>
            <a:r>
              <a:rPr lang="en-US" dirty="0" smtClean="0">
                <a:latin typeface="+mn-lt"/>
              </a:rPr>
              <a:t> refer to the object at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address 600</a:t>
            </a:r>
            <a:endParaRPr lang="en-US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0" y="5209888"/>
            <a:ext cx="25994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z3</a:t>
            </a:r>
            <a:r>
              <a:rPr lang="en-US" dirty="0" smtClean="0">
                <a:latin typeface="+mn-lt"/>
              </a:rPr>
              <a:t> refers to the object at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address 700</a:t>
            </a:r>
            <a:endParaRPr lang="en-US" dirty="0">
              <a:latin typeface="+mn-lt"/>
            </a:endParaRPr>
          </a:p>
        </p:txBody>
      </p:sp>
      <p:sp>
        <p:nvSpPr>
          <p:cNvPr id="9" name="Left Arrow 8"/>
          <p:cNvSpPr/>
          <p:nvPr/>
        </p:nvSpPr>
        <p:spPr>
          <a:xfrm>
            <a:off x="7620000" y="3581400"/>
            <a:ext cx="304800" cy="228600"/>
          </a:xfrm>
          <a:prstGeom prst="lef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eft Arrow 16"/>
          <p:cNvSpPr/>
          <p:nvPr/>
        </p:nvSpPr>
        <p:spPr>
          <a:xfrm>
            <a:off x="7620000" y="5506138"/>
            <a:ext cx="304800" cy="228600"/>
          </a:xfrm>
          <a:prstGeom prst="lef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848600" y="3695700"/>
            <a:ext cx="76200" cy="19247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7941504" y="3856672"/>
            <a:ext cx="105009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equal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states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but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different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objects</a:t>
            </a:r>
            <a:endParaRPr lang="en-US" dirty="0"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200" y="76200"/>
            <a:ext cx="40110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Complex z = new Complex(1, 2);</a:t>
            </a:r>
            <a:b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Complex z2 = z;</a:t>
            </a:r>
            <a:b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Complex z3 = new Complex(1, 2);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85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Object.equals</a:t>
            </a:r>
            <a:endParaRPr lang="en-US" dirty="0" smtClean="0"/>
          </a:p>
        </p:txBody>
      </p:sp>
      <p:sp>
        <p:nvSpPr>
          <p:cNvPr id="18435" name="Slide Number Placeholder 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60F30C-6803-454F-B172-5507521148E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Object.equals</a:t>
            </a:r>
            <a:r>
              <a:rPr lang="en-CA" dirty="0" smtClean="0"/>
              <a:t> </a:t>
            </a:r>
            <a:r>
              <a:rPr lang="en-CA" dirty="0" smtClean="0"/>
              <a:t>checks if two references refer to the same object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(y)</a:t>
            </a:r>
            <a:r>
              <a:rPr lang="en-CA" dirty="0" smtClean="0"/>
              <a:t> is true if and only if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and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CA" dirty="0" smtClean="0"/>
              <a:t> are references to the same object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002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5276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Complex.equals</a:t>
            </a:r>
            <a:endParaRPr lang="en-US" dirty="0" smtClean="0"/>
          </a:p>
        </p:txBody>
      </p:sp>
      <p:sp>
        <p:nvSpPr>
          <p:cNvPr id="18435" name="Slide Number Placeholder 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60F30C-6803-454F-B172-5507521148E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most value classes should support logical equality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instance is equal to another instance if their states are equal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e.g. two </a:t>
            </a:r>
            <a:r>
              <a:rPr lang="en-CA" dirty="0" smtClean="0"/>
              <a:t>complex numbers</a:t>
            </a:r>
            <a:r>
              <a:rPr lang="en-CA" dirty="0" smtClean="0"/>
              <a:t> </a:t>
            </a:r>
            <a:r>
              <a:rPr lang="en-CA" dirty="0" smtClean="0"/>
              <a:t>are equal if their </a:t>
            </a:r>
            <a:r>
              <a:rPr lang="en-CA" dirty="0" smtClean="0"/>
              <a:t>real and imaginary parts both </a:t>
            </a:r>
            <a:r>
              <a:rPr lang="en-CA" dirty="0" smtClean="0"/>
              <a:t>have the same values</a:t>
            </a:r>
          </a:p>
        </p:txBody>
      </p:sp>
    </p:spTree>
    <p:extLst>
      <p:ext uri="{BB962C8B-B14F-4D97-AF65-F5344CB8AC3E}">
        <p14:creationId xmlns:p14="http://schemas.microsoft.com/office/powerpoint/2010/main" val="187762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72A6D6-CF4F-4D84-9C80-43437DC448C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457200" y="685800"/>
            <a:ext cx="8229600" cy="5486400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r>
              <a:rPr lang="en-CA" dirty="0" smtClean="0"/>
              <a:t>implementing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is surprisingly hard</a:t>
            </a:r>
          </a:p>
          <a:p>
            <a:pPr lvl="1" eaLnBrk="1" hangingPunct="1"/>
            <a:r>
              <a:rPr lang="en-CA" sz="2200" dirty="0" smtClean="0"/>
              <a:t>"One would expect that overriding </a:t>
            </a:r>
            <a:r>
              <a:rPr lang="en-CA" sz="22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sz="2200" dirty="0" smtClean="0"/>
              <a:t>, since it is a fairly common task, should be a piece of cake. The reality is far from that. There is an amazing amount of disagreement in the Java community regarding correct implementation of </a:t>
            </a:r>
            <a:r>
              <a:rPr lang="en-CA" sz="22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sz="2200" dirty="0" smtClean="0"/>
              <a:t>. Look into the best Java source code or open an arbitrary Java textbook and take a look at what you find. Chances are good that you will find several different approaches and a variety of recommendations."</a:t>
            </a:r>
          </a:p>
          <a:p>
            <a:pPr lvl="3" algn="r" eaLnBrk="1" hangingPunct="1"/>
            <a:r>
              <a:rPr lang="en-CA" dirty="0" smtClean="0"/>
              <a:t>Angelika Langer, Secrets of equals() – Part 1</a:t>
            </a:r>
          </a:p>
          <a:p>
            <a:pPr lvl="1" algn="r" eaLnBrk="1" hangingPunct="1"/>
            <a:r>
              <a:rPr lang="en-CA" sz="1200" dirty="0" smtClean="0">
                <a:latin typeface="Courier New" pitchFamily="49" charset="0"/>
                <a:cs typeface="Courier New" pitchFamily="49" charset="0"/>
              </a:rPr>
              <a:t>http://www.angelikalanger.com/Articles/JavaSolutions/SecretsOfEquals/Equals.html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6838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Accessors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dirty="0" err="1" smtClean="0"/>
              <a:t>accessor</a:t>
            </a:r>
            <a:r>
              <a:rPr lang="en-US" dirty="0"/>
              <a:t> </a:t>
            </a:r>
            <a:r>
              <a:rPr lang="en-US" dirty="0" smtClean="0"/>
              <a:t>method enables the client to gain access to an otherwise private field of the class</a:t>
            </a:r>
          </a:p>
          <a:p>
            <a:r>
              <a:rPr lang="en-US" dirty="0" smtClean="0"/>
              <a:t>the name of an </a:t>
            </a:r>
            <a:r>
              <a:rPr lang="en-US" dirty="0" err="1" smtClean="0"/>
              <a:t>accessor</a:t>
            </a:r>
            <a:r>
              <a:rPr lang="en-US" dirty="0" smtClean="0"/>
              <a:t> method often begins with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dirty="0" smtClean="0"/>
              <a:t> </a:t>
            </a:r>
          </a:p>
          <a:p>
            <a:r>
              <a:rPr lang="en-US" dirty="0" smtClean="0"/>
              <a:t>for fields of primitive type or immutable type, the </a:t>
            </a:r>
            <a:r>
              <a:rPr lang="en-US" dirty="0" err="1" smtClean="0"/>
              <a:t>accessor</a:t>
            </a:r>
            <a:r>
              <a:rPr lang="en-US" dirty="0" smtClean="0"/>
              <a:t> method implementation simply returns the value of the field</a:t>
            </a:r>
          </a:p>
          <a:p>
            <a:pPr lvl="1"/>
            <a:r>
              <a:rPr lang="en-US" dirty="0" smtClean="0"/>
              <a:t>for fields that are object references the implementer must think more carefully about the implementation</a:t>
            </a:r>
          </a:p>
          <a:p>
            <a:pPr lvl="2"/>
            <a:r>
              <a:rPr lang="en-US" dirty="0" smtClean="0"/>
              <a:t>this will be discussed later on in the course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68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72A6D6-CF4F-4D84-9C80-43437DC448C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457200" y="685800"/>
            <a:ext cx="8229600" cy="5486400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smtClean="0"/>
              <a:t>what we are about to do does not always produce the result you might be looking for</a:t>
            </a:r>
          </a:p>
          <a:p>
            <a:pPr lvl="2" eaLnBrk="1" hangingPunct="1"/>
            <a:r>
              <a:rPr lang="en-CA" dirty="0" smtClean="0"/>
              <a:t>but it is always satisfies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contract</a:t>
            </a:r>
          </a:p>
          <a:p>
            <a:pPr lvl="2" eaLnBrk="1" hangingPunct="1"/>
            <a:r>
              <a:rPr lang="en-CA" dirty="0" smtClean="0"/>
              <a:t>and it's what the notes and textbook do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5955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EECS</a:t>
            </a:r>
            <a:r>
              <a:rPr lang="en-US" dirty="0" smtClean="0"/>
              <a:t>1030 </a:t>
            </a:r>
            <a:r>
              <a:rPr lang="en-US" dirty="0" smtClean="0"/>
              <a:t>Requirements for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equals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 instance is equal to itself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 instance is never equal to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only instances of the exact same type can be equal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instances with the same state are equal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5EBF01-2D0A-44BF-B7A6-9934C0AF01E3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98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1. An Instance is Equal to Itself</a:t>
            </a:r>
            <a:endParaRPr lang="en-US" dirty="0" smtClean="0"/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F000AF-EF6E-467A-9DF5-F2D5B11DFFE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(x)</a:t>
            </a:r>
            <a:r>
              <a:rPr lang="en-CA" dirty="0" smtClean="0"/>
              <a:t> should always be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 smtClean="0"/>
              <a:t>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also,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(y)</a:t>
            </a:r>
            <a:r>
              <a:rPr lang="en-CA" dirty="0" smtClean="0"/>
              <a:t> should always be true if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and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CA" dirty="0" smtClean="0"/>
              <a:t> are references to the same object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you can check if two references are equal using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==</a:t>
            </a:r>
            <a:r>
              <a:rPr lang="en-CA" dirty="0" smtClean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819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D4185E-80E0-4FDB-AD54-F0369EC1C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646464"/>
                </a:solidFill>
                <a:latin typeface="Consolas"/>
              </a:rPr>
              <a:t>@Override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equals(Object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CA" sz="1400" dirty="0" smtClean="0"/>
          </a:p>
        </p:txBody>
      </p:sp>
    </p:spTree>
    <p:extLst>
      <p:ext uri="{BB962C8B-B14F-4D97-AF65-F5344CB8AC3E}">
        <p14:creationId xmlns:p14="http://schemas.microsoft.com/office/powerpoint/2010/main" val="157328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2. An Instance is Never Equal to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CA" dirty="0" smtClean="0"/>
              <a:t> </a:t>
            </a:r>
            <a:endParaRPr lang="en-US" dirty="0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6EDAA3-B1FD-4268-BCA0-9B6431E5881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Java requires that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(null)</a:t>
            </a:r>
            <a:r>
              <a:rPr lang="en-CA" dirty="0" smtClean="0">
                <a:cs typeface="Courier New" pitchFamily="49" charset="0"/>
              </a:rPr>
              <a:t> returns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CA" dirty="0" smtClean="0">
                <a:cs typeface="Courier New" pitchFamily="49" charset="0"/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and you must not throw an exception if the argument is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CA" dirty="0" smtClean="0">
                <a:cs typeface="Courier New" pitchFamily="49" charset="0"/>
              </a:rPr>
              <a:t>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so it looks like we have to check for a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CA" dirty="0" smtClean="0">
                <a:cs typeface="Courier New" pitchFamily="49" charset="0"/>
              </a:rPr>
              <a:t> argument...</a:t>
            </a:r>
          </a:p>
        </p:txBody>
      </p:sp>
    </p:spTree>
    <p:extLst>
      <p:ext uri="{BB962C8B-B14F-4D97-AF65-F5344CB8AC3E}">
        <p14:creationId xmlns:p14="http://schemas.microsoft.com/office/powerpoint/2010/main" val="361959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D4185E-80E0-4FDB-AD54-F0369EC1C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646464"/>
                </a:solidFill>
                <a:latin typeface="Consolas"/>
              </a:rPr>
              <a:t>@Override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equals(Object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CA" sz="1400" dirty="0" smtClean="0"/>
          </a:p>
        </p:txBody>
      </p:sp>
    </p:spTree>
    <p:extLst>
      <p:ext uri="{BB962C8B-B14F-4D97-AF65-F5344CB8AC3E}">
        <p14:creationId xmlns:p14="http://schemas.microsoft.com/office/powerpoint/2010/main" val="312223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pc="-150" dirty="0" smtClean="0"/>
              <a:t>3. Instances of the Same Type can be Equal</a:t>
            </a:r>
            <a:endParaRPr lang="en-US" spc="-150" dirty="0"/>
          </a:p>
        </p:txBody>
      </p:sp>
      <p:sp>
        <p:nvSpPr>
          <p:cNvPr id="2457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2B1702-CF82-48E8-9233-B0B49DDF66F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implementation of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used in the notes and the textbook is based on the rule that an instance can only be equal to another instance of the same type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you can find the class of an object using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Object.getClass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sz="24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public final Class&lt;? extends Object&gt;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getClass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dirty="0" smtClean="0"/>
              <a:t>Returns the runtime class of an object.</a:t>
            </a:r>
            <a:endParaRPr lang="en-CA" sz="2000" b="1" dirty="0" smtClean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10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D4185E-80E0-4FDB-AD54-F0369EC1C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646464"/>
                </a:solidFill>
                <a:latin typeface="Consolas"/>
              </a:rPr>
              <a:t>@Override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equals(Object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.getClass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() !=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obj.getClass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())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CA" sz="1400" dirty="0" smtClean="0"/>
          </a:p>
        </p:txBody>
      </p:sp>
    </p:spTree>
    <p:extLst>
      <p:ext uri="{BB962C8B-B14F-4D97-AF65-F5344CB8AC3E}">
        <p14:creationId xmlns:p14="http://schemas.microsoft.com/office/powerpoint/2010/main" val="163569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Instances with Same State are Equal</a:t>
            </a:r>
            <a:endParaRPr lang="en-US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A5A092-F925-451D-81D1-B982833599F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recall that the value of the attributes of an object define the state of the object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two instances are equal if all of their attributes are equal</a:t>
            </a:r>
          </a:p>
          <a:p>
            <a:pPr marL="274002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002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unfortunately, we cannot yet retrieve the attributes of the parameter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dirty="0" smtClean="0"/>
              <a:t> because it is declared to be an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CA" dirty="0" smtClean="0"/>
              <a:t> in the method signature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we need a cast</a:t>
            </a:r>
          </a:p>
        </p:txBody>
      </p:sp>
    </p:spTree>
    <p:extLst>
      <p:ext uri="{BB962C8B-B14F-4D97-AF65-F5344CB8AC3E}">
        <p14:creationId xmlns:p14="http://schemas.microsoft.com/office/powerpoint/2010/main" val="354793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D4185E-80E0-4FDB-AD54-F0369EC1C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646464"/>
                </a:solidFill>
                <a:latin typeface="Consolas"/>
              </a:rPr>
              <a:t>@Override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equals(Object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.getClass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() !=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obj.getClass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())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Complex 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other = 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(Complex)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CA" sz="1400" dirty="0" smtClean="0"/>
          </a:p>
        </p:txBody>
      </p:sp>
    </p:spTree>
    <p:extLst>
      <p:ext uri="{BB962C8B-B14F-4D97-AF65-F5344CB8AC3E}">
        <p14:creationId xmlns:p14="http://schemas.microsoft.com/office/powerpoint/2010/main" val="16964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3400" y="3505200"/>
            <a:ext cx="8077200" cy="23622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Complex {</a:t>
            </a:r>
          </a:p>
          <a:p>
            <a:endParaRPr lang="en-US" sz="1800" dirty="0">
              <a:latin typeface="Consolas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800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>
                <a:solidFill>
                  <a:srgbClr val="0000C0"/>
                </a:solidFill>
                <a:latin typeface="Consolas"/>
              </a:rPr>
              <a:t>real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800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>
                <a:solidFill>
                  <a:srgbClr val="0000C0"/>
                </a:solidFill>
                <a:latin typeface="Consolas"/>
              </a:rPr>
              <a:t>imag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sz="1800" dirty="0" smtClean="0"/>
          </a:p>
          <a:p>
            <a:r>
              <a:rPr lang="fr-FR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sz="18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fr-FR" sz="18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fr-FR" sz="18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fr-FR" sz="1800" dirty="0" err="1">
                <a:solidFill>
                  <a:srgbClr val="000000"/>
                </a:solidFill>
                <a:latin typeface="Consolas"/>
              </a:rPr>
              <a:t>Complex</a:t>
            </a:r>
            <a:r>
              <a:rPr lang="fr-FR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fr-FR" sz="1800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sz="1800" dirty="0" err="1">
                <a:solidFill>
                  <a:srgbClr val="000000"/>
                </a:solidFill>
                <a:latin typeface="Consolas"/>
              </a:rPr>
              <a:t>re</a:t>
            </a:r>
            <a:r>
              <a:rPr lang="fr-FR" sz="18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fr-FR" sz="1800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sz="1800" dirty="0" err="1">
                <a:solidFill>
                  <a:srgbClr val="000000"/>
                </a:solidFill>
                <a:latin typeface="Consolas"/>
              </a:rPr>
              <a:t>im</a:t>
            </a:r>
            <a:r>
              <a:rPr lang="fr-FR" sz="18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800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800" dirty="0" err="1">
                <a:solidFill>
                  <a:srgbClr val="0000C0"/>
                </a:solidFill>
                <a:latin typeface="Consolas"/>
              </a:rPr>
              <a:t>real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= re;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800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800" dirty="0" err="1">
                <a:solidFill>
                  <a:srgbClr val="0000C0"/>
                </a:solidFill>
                <a:latin typeface="Consolas"/>
              </a:rPr>
              <a:t>imag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im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sz="18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getReal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800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800" dirty="0" err="1">
                <a:solidFill>
                  <a:srgbClr val="0000C0"/>
                </a:solidFill>
                <a:latin typeface="Consolas"/>
              </a:rPr>
              <a:t>real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sz="18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getImag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800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800" dirty="0" err="1">
                <a:solidFill>
                  <a:srgbClr val="0000C0"/>
                </a:solidFill>
                <a:latin typeface="Consolas"/>
              </a:rPr>
              <a:t>imag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/>
              </a:rPr>
              <a:t>  }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1186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Instances with Same State are Equal</a:t>
            </a:r>
            <a:endParaRPr lang="en-US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A5A092-F925-451D-81D1-B982833599F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there is a recipe for checking equality of fields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if the field is a primitive type other than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float</a:t>
            </a:r>
            <a:r>
              <a:rPr lang="en-CA" dirty="0" smtClean="0"/>
              <a:t> or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CA" dirty="0" smtClean="0"/>
              <a:t> use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==</a:t>
            </a:r>
            <a:r>
              <a:rPr lang="en-CA" dirty="0" smtClean="0"/>
              <a:t>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if the attribute type is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float</a:t>
            </a:r>
            <a:r>
              <a:rPr lang="en-CA" dirty="0" smtClean="0"/>
              <a:t> use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Float.compare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if the attribute type is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CA" dirty="0" smtClean="0"/>
              <a:t> use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Double.compare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if the attribute is an array consider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Arrays.equals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if the attribute is a reference type use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, but beware of attributes that might be null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06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D4185E-80E0-4FDB-AD54-F0369EC1C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6019800"/>
          </a:xfrm>
        </p:spPr>
        <p:txBody>
          <a:bodyPr>
            <a:norm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646464"/>
                </a:solidFill>
                <a:latin typeface="Consolas"/>
              </a:rPr>
              <a:t>@Override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equals(Object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.getClass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() !=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obj.getClass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())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Complex 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other = (Complex) </a:t>
            </a:r>
            <a:r>
              <a:rPr lang="en-US" sz="1400" dirty="0" err="1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Consolas"/>
              </a:rPr>
              <a:t>Double.</a:t>
            </a:r>
            <a:r>
              <a:rPr lang="en-US" sz="1400" i="1" dirty="0" err="1">
                <a:solidFill>
                  <a:srgbClr val="000000"/>
                </a:solidFill>
                <a:latin typeface="Consolas"/>
              </a:rPr>
              <a:t>compare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400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err="1">
                <a:solidFill>
                  <a:srgbClr val="000000"/>
                </a:solidFill>
                <a:latin typeface="Consolas"/>
              </a:rPr>
              <a:t>.getReal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(), </a:t>
            </a:r>
            <a:r>
              <a:rPr lang="en-US" sz="1400" dirty="0" err="1">
                <a:solidFill>
                  <a:srgbClr val="000000"/>
                </a:solidFill>
                <a:latin typeface="Consolas"/>
              </a:rPr>
              <a:t>other.getReal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()) != 0) {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Consolas"/>
              </a:rPr>
              <a:t>Double.</a:t>
            </a:r>
            <a:r>
              <a:rPr lang="en-US" sz="1400" i="1" dirty="0" err="1">
                <a:solidFill>
                  <a:srgbClr val="000000"/>
                </a:solidFill>
                <a:latin typeface="Consolas"/>
              </a:rPr>
              <a:t>compare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400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err="1">
                <a:solidFill>
                  <a:srgbClr val="000000"/>
                </a:solidFill>
                <a:latin typeface="Consolas"/>
              </a:rPr>
              <a:t>.getImag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(), </a:t>
            </a:r>
            <a:r>
              <a:rPr lang="en-US" sz="1400" dirty="0" err="1">
                <a:solidFill>
                  <a:srgbClr val="000000"/>
                </a:solidFill>
                <a:latin typeface="Consolas"/>
              </a:rPr>
              <a:t>other.getImag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()) != 0) {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</a:rPr>
              <a:t>    }</a:t>
            </a:r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CA" sz="1400" dirty="0" smtClean="0"/>
          </a:p>
        </p:txBody>
      </p:sp>
    </p:spTree>
    <p:extLst>
      <p:ext uri="{BB962C8B-B14F-4D97-AF65-F5344CB8AC3E}">
        <p14:creationId xmlns:p14="http://schemas.microsoft.com/office/powerpoint/2010/main" val="83065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Contract </a:t>
            </a:r>
            <a:endParaRPr lang="en-US" dirty="0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568CDF-94B2-406F-B1DF-6E7249AFC6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for reference values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is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reflexive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symmetric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transitive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consistent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must not throw an exception when passed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CA" dirty="0" smtClean="0"/>
              <a:t>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99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contract: Reflexivity</a:t>
            </a:r>
            <a:endParaRPr lang="en-US" dirty="0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568CDF-94B2-406F-B1DF-6E7249AFC6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CA" dirty="0" smtClean="0"/>
          </a:p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CA" dirty="0" smtClean="0"/>
          </a:p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CA" dirty="0" smtClean="0"/>
          </a:p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reflexive : 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object is equal to itself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(x)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CA" dirty="0" smtClean="0"/>
              <a:t> 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456565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89328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contract: Symmetry</a:t>
            </a:r>
            <a:endParaRPr lang="en-US" dirty="0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568CDF-94B2-406F-B1DF-6E7249AFC6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44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endParaRPr lang="en-CA" dirty="0" smtClean="0"/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endParaRPr lang="en-CA" dirty="0" smtClean="0"/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endParaRPr lang="en-CA" dirty="0" smtClean="0"/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CA" dirty="0" smtClean="0"/>
              <a:t>symmetric :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two objects must agree on whether they are equal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(y)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CA" dirty="0" smtClean="0"/>
              <a:t> if and only if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y.equals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(x)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true</a:t>
            </a:r>
            <a:endParaRPr lang="en-CA" dirty="0" smtClean="0"/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60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contract: Transitivity</a:t>
            </a:r>
            <a:endParaRPr lang="en-US" dirty="0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568CDF-94B2-406F-B1DF-6E7249AFC6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45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endParaRPr lang="en-CA" dirty="0" smtClean="0"/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endParaRPr lang="en-CA" dirty="0" smtClean="0"/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CA" dirty="0" smtClean="0"/>
              <a:t>transitive :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a first object is equal to a second, and the second object is equal to a third, then the first object must be equal to the third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(y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CA" dirty="0" smtClean="0"/>
              <a:t> </a:t>
            </a:r>
            <a:br>
              <a:rPr lang="en-CA" dirty="0" smtClean="0"/>
            </a:br>
            <a:r>
              <a:rPr lang="en-CA" dirty="0" smtClean="0"/>
              <a:t>and </a:t>
            </a:r>
            <a:br>
              <a:rPr lang="en-CA" dirty="0" smtClean="0"/>
            </a:b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y.equals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(z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CA" dirty="0" smtClean="0"/>
              <a:t> </a:t>
            </a:r>
            <a:br>
              <a:rPr lang="en-CA" dirty="0" smtClean="0"/>
            </a:br>
            <a:r>
              <a:rPr lang="en-CA" dirty="0" smtClean="0"/>
              <a:t>then</a:t>
            </a:r>
            <a:br>
              <a:rPr lang="en-CA" dirty="0" smtClean="0"/>
            </a:b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(z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CA" dirty="0" smtClean="0"/>
              <a:t> must be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true</a:t>
            </a:r>
          </a:p>
          <a:p>
            <a:pPr marL="100584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CA" dirty="0" smtClean="0"/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14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contract: Consistency</a:t>
            </a:r>
            <a:endParaRPr lang="en-US" dirty="0" smtClean="0"/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F4E902-D7D1-4938-8C0B-BCAB29543DB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46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 startAt="4"/>
              <a:defRPr/>
            </a:pPr>
            <a:endParaRPr lang="en-CA" dirty="0" smtClean="0"/>
          </a:p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 startAt="4"/>
              <a:defRPr/>
            </a:pPr>
            <a:endParaRPr lang="en-CA" dirty="0" smtClean="0"/>
          </a:p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 startAt="4"/>
              <a:defRPr/>
            </a:pPr>
            <a:endParaRPr lang="en-CA" dirty="0" smtClean="0"/>
          </a:p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en-CA" dirty="0" smtClean="0"/>
              <a:t>consistent :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repeatedly comparing two objects yields the same result (assuming the state of the objects does not change)</a:t>
            </a:r>
          </a:p>
        </p:txBody>
      </p:sp>
    </p:spTree>
    <p:extLst>
      <p:ext uri="{BB962C8B-B14F-4D97-AF65-F5344CB8AC3E}">
        <p14:creationId xmlns:p14="http://schemas.microsoft.com/office/powerpoint/2010/main" val="408764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contract: Non-nullity</a:t>
            </a:r>
            <a:endParaRPr lang="en-US" dirty="0" smtClean="0"/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F4E902-D7D1-4938-8C0B-BCAB29543DB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47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5"/>
              <a:defRPr/>
            </a:pPr>
            <a:endParaRPr lang="en-CA" dirty="0" smtClean="0">
              <a:cs typeface="Courier New" pitchFamily="49" charset="0"/>
            </a:endParaRPr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5"/>
              <a:defRPr/>
            </a:pPr>
            <a:endParaRPr lang="en-CA" dirty="0" smtClean="0">
              <a:cs typeface="Courier New" pitchFamily="49" charset="0"/>
            </a:endParaRPr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5"/>
              <a:defRPr/>
            </a:pPr>
            <a:endParaRPr lang="en-CA" dirty="0" smtClean="0">
              <a:cs typeface="Courier New" pitchFamily="49" charset="0"/>
            </a:endParaRPr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CA" dirty="0" smtClean="0"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(null)</a:t>
            </a:r>
            <a:r>
              <a:rPr lang="en-CA" dirty="0" smtClean="0"/>
              <a:t> is always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CA" dirty="0" smtClean="0"/>
              <a:t> and never does not throw an exception</a:t>
            </a:r>
          </a:p>
        </p:txBody>
      </p:sp>
    </p:spTree>
    <p:extLst>
      <p:ext uri="{BB962C8B-B14F-4D97-AF65-F5344CB8AC3E}">
        <p14:creationId xmlns:p14="http://schemas.microsoft.com/office/powerpoint/2010/main" val="175126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34400" cy="990600"/>
          </a:xfrm>
        </p:spPr>
        <p:txBody>
          <a:bodyPr/>
          <a:lstStyle/>
          <a:p>
            <a:r>
              <a:rPr lang="en-CA" sz="3600" dirty="0" smtClean="0"/>
              <a:t>The </a:t>
            </a:r>
            <a:r>
              <a:rPr lang="en-CA" sz="36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sz="3600" dirty="0" smtClean="0"/>
              <a:t> contract and </a:t>
            </a:r>
            <a:r>
              <a:rPr lang="en-CA" sz="3600" b="1" dirty="0" err="1" smtClean="0">
                <a:latin typeface="Courier New" pitchFamily="49" charset="0"/>
                <a:cs typeface="Courier New" pitchFamily="49" charset="0"/>
              </a:rPr>
              <a:t>getClass</a:t>
            </a:r>
            <a:r>
              <a:rPr lang="en-CA" sz="36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sz="3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using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makes it relatively easy to ensure that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US" dirty="0" smtClean="0"/>
              <a:t> contract is obeyed</a:t>
            </a:r>
          </a:p>
          <a:p>
            <a:pPr lvl="1"/>
            <a:r>
              <a:rPr lang="en-US" dirty="0" smtClean="0"/>
              <a:t>e.g., symmetry and transitivity are easy to ensure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however, using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means that your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US" dirty="0" smtClean="0"/>
              <a:t> method won't work as expected in inheritance hierarchies</a:t>
            </a:r>
          </a:p>
          <a:p>
            <a:pPr lvl="1"/>
            <a:r>
              <a:rPr lang="en-US" dirty="0" smtClean="0"/>
              <a:t>more on this when we talk about inheritance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9AD4B-2D2D-4AF6-9871-DE72196644EB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88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One more thing regarding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equals()</a:t>
            </a:r>
            <a:endParaRPr lang="en-CA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if you override </a:t>
            </a:r>
            <a:r>
              <a:rPr lang="en-CA" sz="2400" b="1" dirty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/>
              <a:t> you must override </a:t>
            </a:r>
            <a:r>
              <a:rPr lang="en-CA" sz="2400" b="1" dirty="0" err="1"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CA" sz="2400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otherwise, the hashed containers won't work </a:t>
            </a:r>
            <a:r>
              <a:rPr lang="en-CA" dirty="0" smtClean="0"/>
              <a:t>properly</a:t>
            </a:r>
          </a:p>
          <a:p>
            <a:pPr marL="274002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/>
          </a:p>
          <a:p>
            <a:pPr marL="27400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we will see how to implement </a:t>
            </a:r>
            <a:r>
              <a:rPr lang="en-CA" sz="2800" b="1" dirty="0" err="1"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CA" sz="28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in the next lecture or so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9AD4B-2D2D-4AF6-9871-DE72196644EB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79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Mutators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mutator</a:t>
            </a:r>
            <a:r>
              <a:rPr lang="en-US" dirty="0" smtClean="0"/>
              <a:t> method enables the client to modify (or mutate) an otherwise private field of the class</a:t>
            </a:r>
          </a:p>
          <a:p>
            <a:r>
              <a:rPr lang="en-US" dirty="0" smtClean="0"/>
              <a:t>the name of an </a:t>
            </a:r>
            <a:r>
              <a:rPr lang="en-US" dirty="0" err="1" smtClean="0"/>
              <a:t>accessor</a:t>
            </a:r>
            <a:r>
              <a:rPr lang="en-US" dirty="0" smtClean="0"/>
              <a:t> method often begins with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et</a:t>
            </a:r>
            <a:r>
              <a:rPr lang="en-US" dirty="0" smtClean="0"/>
              <a:t> </a:t>
            </a:r>
          </a:p>
          <a:p>
            <a:r>
              <a:rPr lang="en-US" dirty="0" smtClean="0"/>
              <a:t>for fields of primitive type or immutable type, the </a:t>
            </a:r>
            <a:r>
              <a:rPr lang="en-US" dirty="0" err="1" smtClean="0"/>
              <a:t>mutator</a:t>
            </a:r>
            <a:r>
              <a:rPr lang="en-US" dirty="0" smtClean="0"/>
              <a:t> method implementation simply modifies the value of the field</a:t>
            </a:r>
          </a:p>
          <a:p>
            <a:pPr lvl="1"/>
            <a:r>
              <a:rPr lang="en-US" dirty="0" smtClean="0"/>
              <a:t>for fields that are object references the implementer must think more carefully about the implementation</a:t>
            </a:r>
          </a:p>
          <a:p>
            <a:pPr lvl="2"/>
            <a:r>
              <a:rPr lang="en-US" dirty="0" smtClean="0"/>
              <a:t>this will be discussed later on in the course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26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setReal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newReal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real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newReal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setImag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newImag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this.imag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newImag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50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conj</a:t>
            </a:r>
            <a:r>
              <a:rPr lang="en-US" dirty="0" smtClean="0"/>
              <a:t>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to compute the complex conjugate of</a:t>
                </a:r>
              </a:p>
              <a:p>
                <a:pPr lvl="1"/>
                <a:endParaRPr lang="en-US" dirty="0"/>
              </a:p>
              <a:p>
                <a:pPr marL="274638" lvl="1" indent="0" algn="ctr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𝑎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𝑏𝑖</m:t>
                    </m:r>
                  </m:oMath>
                </a14:m>
                <a:r>
                  <a:rPr lang="en-US" dirty="0"/>
                  <a:t> </a:t>
                </a:r>
              </a:p>
              <a:p>
                <a:pPr lvl="1"/>
                <a:endParaRPr lang="en-US" dirty="0"/>
              </a:p>
              <a:p>
                <a:pPr marL="274638" lvl="1" indent="0">
                  <a:buNone/>
                </a:pPr>
                <a:r>
                  <a:rPr lang="en-US" dirty="0" smtClean="0"/>
                  <a:t>we return a new complex number equal to</a:t>
                </a:r>
                <a:endParaRPr lang="en-US" dirty="0"/>
              </a:p>
              <a:p>
                <a:pPr lvl="1"/>
                <a:endParaRPr lang="en-US" dirty="0"/>
              </a:p>
              <a:p>
                <a:pPr marL="274638" lvl="1" indent="0" algn="ctr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𝑎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n-US" i="1">
                            <a:latin typeface="Cambria Math"/>
                          </a:rPr>
                          <m:t>𝑏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/>
                  <a:t>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78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Complex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conj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Complex(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.getReal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(), -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.getImag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54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abs</a:t>
            </a:r>
            <a:r>
              <a:rPr lang="en-US" dirty="0" smtClean="0"/>
              <a:t>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to compute the absolute value </a:t>
                </a:r>
                <a:r>
                  <a:rPr lang="en-US" dirty="0" smtClean="0"/>
                  <a:t>of</a:t>
                </a:r>
              </a:p>
              <a:p>
                <a:pPr lvl="1"/>
                <a:endParaRPr lang="en-US" dirty="0"/>
              </a:p>
              <a:p>
                <a:pPr marL="274638" lvl="1" indent="0" algn="ctr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𝑎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𝑏𝑖</m:t>
                    </m:r>
                  </m:oMath>
                </a14:m>
                <a:r>
                  <a:rPr lang="en-US" dirty="0"/>
                  <a:t> </a:t>
                </a:r>
              </a:p>
              <a:p>
                <a:pPr lvl="1"/>
                <a:endParaRPr lang="en-US" dirty="0"/>
              </a:p>
              <a:p>
                <a:pPr marL="274638" lvl="1" indent="0">
                  <a:buNone/>
                </a:pPr>
                <a:r>
                  <a:rPr lang="en-US" dirty="0" smtClean="0"/>
                  <a:t>we return a new </a:t>
                </a:r>
                <a:r>
                  <a:rPr lang="en-US" dirty="0" smtClean="0"/>
                  <a:t>real </a:t>
                </a:r>
                <a:r>
                  <a:rPr lang="en-US" dirty="0" smtClean="0"/>
                  <a:t>number equal to</a:t>
                </a:r>
                <a:endParaRPr lang="en-US" dirty="0"/>
              </a:p>
              <a:p>
                <a:pPr lvl="1"/>
                <a:endParaRPr lang="en-US" dirty="0"/>
              </a:p>
              <a:p>
                <a:pPr marL="274638" lvl="1" indent="0" algn="ctr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70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3397</TotalTime>
  <Words>2376</Words>
  <Application>Microsoft Office PowerPoint</Application>
  <PresentationFormat>On-screen Show (4:3)</PresentationFormat>
  <Paragraphs>480</Paragraphs>
  <Slides>49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Origin</vt:lpstr>
      <vt:lpstr>Non-static classes</vt:lpstr>
      <vt:lpstr>Methods</vt:lpstr>
      <vt:lpstr>Accessors</vt:lpstr>
      <vt:lpstr>PowerPoint Presentation</vt:lpstr>
      <vt:lpstr>Mutators</vt:lpstr>
      <vt:lpstr>PowerPoint Presentation</vt:lpstr>
      <vt:lpstr>conj </vt:lpstr>
      <vt:lpstr>PowerPoint Presentation</vt:lpstr>
      <vt:lpstr>abs </vt:lpstr>
      <vt:lpstr>PowerPoint Presentation</vt:lpstr>
      <vt:lpstr>abs</vt:lpstr>
      <vt:lpstr>abs</vt:lpstr>
      <vt:lpstr>PowerPoint Presentation</vt:lpstr>
      <vt:lpstr>abs</vt:lpstr>
      <vt:lpstr>add</vt:lpstr>
      <vt:lpstr>PowerPoint Presentation</vt:lpstr>
      <vt:lpstr>multiply</vt:lpstr>
      <vt:lpstr>PowerPoint Presentation</vt:lpstr>
      <vt:lpstr>Obligatory methods</vt:lpstr>
      <vt:lpstr>toString</vt:lpstr>
      <vt:lpstr>toString</vt:lpstr>
      <vt:lpstr>PowerPoint Presentation</vt:lpstr>
      <vt:lpstr>Overriding methods</vt:lpstr>
      <vt:lpstr>Overriding methods</vt:lpstr>
      <vt:lpstr>equals()</vt:lpstr>
      <vt:lpstr>PowerPoint Presentation</vt:lpstr>
      <vt:lpstr>Object.equals</vt:lpstr>
      <vt:lpstr>Complex.equals</vt:lpstr>
      <vt:lpstr>PowerPoint Presentation</vt:lpstr>
      <vt:lpstr>PowerPoint Presentation</vt:lpstr>
      <vt:lpstr>EECS1030 Requirements for equals</vt:lpstr>
      <vt:lpstr>1. An Instance is Equal to Itself</vt:lpstr>
      <vt:lpstr>PowerPoint Presentation</vt:lpstr>
      <vt:lpstr>2. An Instance is Never Equal to null </vt:lpstr>
      <vt:lpstr>PowerPoint Presentation</vt:lpstr>
      <vt:lpstr>3. Instances of the Same Type can be Equal</vt:lpstr>
      <vt:lpstr>PowerPoint Presentation</vt:lpstr>
      <vt:lpstr>Instances with Same State are Equal</vt:lpstr>
      <vt:lpstr>PowerPoint Presentation</vt:lpstr>
      <vt:lpstr>Instances with Same State are Equal</vt:lpstr>
      <vt:lpstr>PowerPoint Presentation</vt:lpstr>
      <vt:lpstr>The equals() Contract </vt:lpstr>
      <vt:lpstr>The equals() contract: Reflexivity</vt:lpstr>
      <vt:lpstr>The equals() contract: Symmetry</vt:lpstr>
      <vt:lpstr>The equals() contract: Transitivity</vt:lpstr>
      <vt:lpstr>The equals() contract: Consistency</vt:lpstr>
      <vt:lpstr>The equals() contract: Non-nullity</vt:lpstr>
      <vt:lpstr>The equals() contract and getClass()</vt:lpstr>
      <vt:lpstr>One more thing regarding equals()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244</cp:revision>
  <dcterms:created xsi:type="dcterms:W3CDTF">2006-08-16T00:00:00Z</dcterms:created>
  <dcterms:modified xsi:type="dcterms:W3CDTF">2015-01-18T03:06:10Z</dcterms:modified>
</cp:coreProperties>
</file>