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35"/>
  </p:notesMasterIdLst>
  <p:sldIdLst>
    <p:sldId id="308" r:id="rId2"/>
    <p:sldId id="309" r:id="rId3"/>
    <p:sldId id="310" r:id="rId4"/>
    <p:sldId id="339" r:id="rId5"/>
    <p:sldId id="311" r:id="rId6"/>
    <p:sldId id="312" r:id="rId7"/>
    <p:sldId id="314" r:id="rId8"/>
    <p:sldId id="315" r:id="rId9"/>
    <p:sldId id="316" r:id="rId10"/>
    <p:sldId id="317" r:id="rId11"/>
    <p:sldId id="318" r:id="rId12"/>
    <p:sldId id="313" r:id="rId13"/>
    <p:sldId id="319" r:id="rId14"/>
    <p:sldId id="320" r:id="rId15"/>
    <p:sldId id="330" r:id="rId16"/>
    <p:sldId id="321" r:id="rId17"/>
    <p:sldId id="322" r:id="rId18"/>
    <p:sldId id="323" r:id="rId19"/>
    <p:sldId id="324" r:id="rId20"/>
    <p:sldId id="325" r:id="rId21"/>
    <p:sldId id="326" r:id="rId22"/>
    <p:sldId id="327" r:id="rId23"/>
    <p:sldId id="328" r:id="rId24"/>
    <p:sldId id="329" r:id="rId25"/>
    <p:sldId id="331" r:id="rId26"/>
    <p:sldId id="332" r:id="rId27"/>
    <p:sldId id="334" r:id="rId28"/>
    <p:sldId id="335" r:id="rId29"/>
    <p:sldId id="333" r:id="rId30"/>
    <p:sldId id="336" r:id="rId31"/>
    <p:sldId id="337" r:id="rId32"/>
    <p:sldId id="340" r:id="rId33"/>
    <p:sldId id="338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85617" autoAdjust="0"/>
  </p:normalViewPr>
  <p:slideViewPr>
    <p:cSldViewPr showGuides="1">
      <p:cViewPr varScale="1">
        <p:scale>
          <a:sx n="119" d="100"/>
          <a:sy n="119" d="100"/>
        </p:scale>
        <p:origin x="-816" y="-90"/>
      </p:cViewPr>
      <p:guideLst>
        <p:guide orient="horz" pos="2112"/>
        <p:guide pos="2880"/>
        <p:guide pos="46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DD9CC10-4A32-466C-BECA-A0E37A8A0334}" type="datetimeFigureOut">
              <a:rPr lang="en-US"/>
              <a:pPr>
                <a:defRPr/>
              </a:pPr>
              <a:t>1/15/2015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C02A783-AB76-42DD-90F1-AE2595931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571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29A3ACA3-2F43-4408-9F1B-8EE43A2C7ABC}" type="datetime1">
              <a:rPr lang="en-US"/>
              <a:pPr>
                <a:defRPr/>
              </a:pPr>
              <a:t>1/15/2015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E95BA-5767-4121-9E0C-96D06C61F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ED8AC-D81A-4075-9187-0045AB4DBFB3}" type="datetime1">
              <a:rPr lang="en-US"/>
              <a:pPr>
                <a:defRPr/>
              </a:pPr>
              <a:t>1/15/2015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9F0BF-6513-4DD9-B2BA-51162EBC0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E1942-D639-4278-9601-7FED5BF171EE}" type="datetime1">
              <a:rPr lang="en-US"/>
              <a:pPr>
                <a:defRPr/>
              </a:pPr>
              <a:t>1/15/2015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7BC53-1047-4002-B18F-B6174142D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6B746-08D8-4C02-973F-C3255E28B74C}" type="datetime1">
              <a:rPr lang="en-US"/>
              <a:pPr>
                <a:defRPr/>
              </a:pPr>
              <a:t>1/15/2015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90778-EB07-45A3-9231-F3B61A1C5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8E369-4FAA-4396-A1ED-961277AEC684}" type="datetime1">
              <a:rPr lang="en-US"/>
              <a:pPr>
                <a:defRPr/>
              </a:pPr>
              <a:t>1/15/2015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8C918-1ED7-4CFC-A415-7DD8F8ECE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E883B-0A9A-4345-8D1C-7D1B31F0609E}" type="datetime1">
              <a:rPr lang="en-US"/>
              <a:pPr>
                <a:defRPr/>
              </a:pPr>
              <a:t>1/15/2015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FDF08-6423-41AC-9229-D5E1EEB9D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522CC-535A-4D39-A24C-569150077F28}" type="datetime1">
              <a:rPr lang="en-US"/>
              <a:pPr>
                <a:defRPr/>
              </a:pPr>
              <a:t>1/15/2015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62EE2-C017-45E0-860C-DCBAC0A3D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3F4EF-173E-4E63-B3D2-495AADF1BBC9}" type="datetime1">
              <a:rPr lang="en-US"/>
              <a:pPr>
                <a:defRPr/>
              </a:pPr>
              <a:t>1/15/2015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01CAA-ED41-466F-809E-74530A0C1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3B00A-3764-461E-874D-974043267136}" type="datetime1">
              <a:rPr lang="en-US"/>
              <a:pPr>
                <a:defRPr/>
              </a:pPr>
              <a:t>1/15/2015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27F97-1367-4E77-840F-7A3EBD62A2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7F844-0071-4767-BC3C-D98AA4261188}" type="datetime1">
              <a:rPr lang="en-US"/>
              <a:pPr>
                <a:defRPr/>
              </a:pPr>
              <a:t>1/15/2015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57AB8-FB59-4CAB-81D2-C02399A07F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A6F6C-ADA5-400C-90D7-6541BD8C993D}" type="datetime1">
              <a:rPr lang="en-US"/>
              <a:pPr>
                <a:defRPr/>
              </a:pPr>
              <a:t>1/15/2015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AB3F8-F634-4D83-954F-88879AF979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88B2D-B9EA-4140-9EBA-2A32942A556D}" type="datetime1">
              <a:rPr lang="en-US"/>
              <a:pPr>
                <a:defRPr/>
              </a:pPr>
              <a:t>1/15/2015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CB607-9048-49AE-8FEB-7FD691EFC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3F4EF-173E-4E63-B3D2-495AADF1BBC9}" type="datetime1">
              <a:rPr lang="en-US"/>
              <a:pPr>
                <a:defRPr/>
              </a:pPr>
              <a:t>1/15/2015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01CAA-ED41-466F-809E-74530A0C1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955626-32E6-4EBB-95E7-0012CE6F1EE9}" type="datetime1">
              <a:rPr lang="en-US"/>
              <a:pPr>
                <a:defRPr/>
              </a:pPr>
              <a:t>1/15/2015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418F495-94CE-42EA-AC29-A0E7A2343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8" r:id="rId4"/>
    <p:sldLayoutId id="2147484022" r:id="rId5"/>
    <p:sldLayoutId id="2147484018" r:id="rId6"/>
    <p:sldLayoutId id="2147484019" r:id="rId7"/>
    <p:sldLayoutId id="2147484023" r:id="rId8"/>
    <p:sldLayoutId id="2147484024" r:id="rId9"/>
    <p:sldLayoutId id="2147484025" r:id="rId10"/>
    <p:sldLayoutId id="2147484026" r:id="rId11"/>
    <p:sldLayoutId id="2147484020" r:id="rId12"/>
    <p:sldLayoutId id="2147484027" r:id="rId13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Non-static classes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34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study complex numbers?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</a:p>
          <a:p>
            <a:pPr lvl="1"/>
            <a:r>
              <a:rPr lang="en-US" dirty="0" smtClean="0"/>
              <a:t>any scientific or engineering application that involves vibrations, waves, or signals probably</a:t>
            </a:r>
          </a:p>
          <a:p>
            <a:pPr lvl="1"/>
            <a:r>
              <a:rPr lang="en-US" dirty="0" smtClean="0"/>
              <a:t>complex analysis in mathematics</a:t>
            </a:r>
          </a:p>
          <a:p>
            <a:pPr lvl="1"/>
            <a:r>
              <a:rPr lang="en-US" dirty="0" smtClean="0"/>
              <a:t>quantum mechanics in physics and chemistry</a:t>
            </a:r>
          </a:p>
          <a:p>
            <a:pPr lvl="1"/>
            <a:r>
              <a:rPr lang="en-US" dirty="0" smtClean="0"/>
              <a:t>differential equations</a:t>
            </a:r>
          </a:p>
          <a:p>
            <a:pPr lvl="1"/>
            <a:r>
              <a:rPr lang="en-US" dirty="0" smtClean="0"/>
              <a:t>many others</a:t>
            </a:r>
          </a:p>
          <a:p>
            <a:r>
              <a:rPr lang="en-US" dirty="0" smtClean="0"/>
              <a:t>from an EECS1030 perspective</a:t>
            </a:r>
          </a:p>
          <a:p>
            <a:pPr lvl="1"/>
            <a:r>
              <a:rPr lang="en-US" dirty="0" smtClean="0"/>
              <a:t>easily implemented value type</a:t>
            </a:r>
          </a:p>
          <a:p>
            <a:endParaRPr lang="en-US" dirty="0" smtClean="0"/>
          </a:p>
          <a:p>
            <a:r>
              <a:rPr lang="en-US" dirty="0" smtClean="0"/>
              <a:t>also, you can make pretty pictures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25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Mandelbrot set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295400"/>
            <a:ext cx="48768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113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creating a class you should first analyze the </a:t>
            </a:r>
            <a:r>
              <a:rPr lang="en-US" dirty="0" smtClean="0"/>
              <a:t>requirements of the class</a:t>
            </a:r>
            <a:endParaRPr lang="en-US" dirty="0" smtClean="0"/>
          </a:p>
          <a:p>
            <a:pPr lvl="1"/>
            <a:r>
              <a:rPr lang="en-US" dirty="0" smtClean="0"/>
              <a:t>what fields does each object need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how do you construct an object?</a:t>
            </a:r>
            <a:endParaRPr lang="en-US" dirty="0" smtClean="0"/>
          </a:p>
          <a:p>
            <a:pPr lvl="1"/>
            <a:r>
              <a:rPr lang="en-US" dirty="0" smtClean="0"/>
              <a:t>what methods should each object provide</a:t>
            </a:r>
            <a:r>
              <a:rPr lang="en-US" dirty="0" smtClean="0"/>
              <a:t>?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information can be summarized in a UML class diagram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498221"/>
              </p:ext>
            </p:extLst>
          </p:nvPr>
        </p:nvGraphicFramePr>
        <p:xfrm>
          <a:off x="990600" y="483108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Complex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299281" y="5168146"/>
            <a:ext cx="954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  <a:sym typeface="Symbol"/>
              </a:rPr>
              <a:t>fields</a:t>
            </a:r>
            <a:endParaRPr lang="en-US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15200" y="5528548"/>
            <a:ext cx="1719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  <a:sym typeface="Symbol"/>
              </a:rPr>
              <a:t>constructors</a:t>
            </a:r>
            <a:br>
              <a:rPr lang="en-US" dirty="0" smtClean="0">
                <a:latin typeface="+mn-lt"/>
                <a:sym typeface="Symbol"/>
              </a:rPr>
            </a:br>
            <a:r>
              <a:rPr lang="en-US" dirty="0" smtClean="0">
                <a:latin typeface="+mn-lt"/>
                <a:sym typeface="Symbol"/>
              </a:rPr>
              <a:t>    and methods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15200" y="4831080"/>
            <a:ext cx="1488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  <a:sym typeface="Symbol"/>
              </a:rPr>
              <a:t>class name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792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 smtClean="0"/>
              <a:t>fields does </a:t>
            </a:r>
            <a:r>
              <a:rPr lang="en-US" dirty="0" smtClean="0"/>
              <a:t>each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Complex</a:t>
            </a:r>
            <a:r>
              <a:rPr lang="en-US" dirty="0" smtClean="0"/>
              <a:t> </a:t>
            </a:r>
            <a:r>
              <a:rPr lang="en-US" dirty="0" smtClean="0"/>
              <a:t>object need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a field to represent the real part</a:t>
            </a:r>
          </a:p>
          <a:p>
            <a:pPr lvl="1"/>
            <a:r>
              <a:rPr lang="en-US" dirty="0" smtClean="0"/>
              <a:t>a field to represent the complex part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724659"/>
              </p:ext>
            </p:extLst>
          </p:nvPr>
        </p:nvGraphicFramePr>
        <p:xfrm>
          <a:off x="990600" y="3784600"/>
          <a:ext cx="6096000" cy="147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Complex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imag</a:t>
                      </a:r>
                      <a:endParaRPr lang="en-US" b="1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692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are appropriate types for the fields?</a:t>
            </a:r>
          </a:p>
          <a:p>
            <a:pPr lvl="1"/>
            <a:r>
              <a:rPr lang="en-US" dirty="0" smtClean="0"/>
              <a:t>the real part</a:t>
            </a:r>
          </a:p>
          <a:p>
            <a:pPr lvl="2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the complex part</a:t>
            </a:r>
            <a:endParaRPr lang="en-US" dirty="0"/>
          </a:p>
          <a:p>
            <a:pPr lvl="2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569362"/>
              </p:ext>
            </p:extLst>
          </p:nvPr>
        </p:nvGraphicFramePr>
        <p:xfrm>
          <a:off x="990600" y="3784600"/>
          <a:ext cx="6096000" cy="147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Complex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real : double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imag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: double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78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do you create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Complex</a:t>
            </a:r>
            <a:r>
              <a:rPr lang="en-US" dirty="0" smtClean="0"/>
              <a:t> object?</a:t>
            </a:r>
          </a:p>
          <a:p>
            <a:pPr lvl="1"/>
            <a:r>
              <a:rPr lang="en-US" dirty="0" smtClean="0"/>
              <a:t>by specifying the values of the real and imaginary parts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92578"/>
              </p:ext>
            </p:extLst>
          </p:nvPr>
        </p:nvGraphicFramePr>
        <p:xfrm>
          <a:off x="990600" y="3784600"/>
          <a:ext cx="6096000" cy="147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Complex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real : double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imag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: double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Complex(double,</a:t>
                      </a:r>
                      <a:r>
                        <a:rPr lang="en-US" b="1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double)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362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operations?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are many possible operations involving complex numbers</a:t>
            </a:r>
          </a:p>
          <a:p>
            <a:pPr lvl="1"/>
            <a:r>
              <a:rPr lang="en-US" dirty="0" smtClean="0"/>
              <a:t>implementing them all is impractical for our current purposes</a:t>
            </a:r>
          </a:p>
          <a:p>
            <a:r>
              <a:rPr lang="en-US" dirty="0" smtClean="0"/>
              <a:t>we will consider the following</a:t>
            </a:r>
          </a:p>
          <a:p>
            <a:pPr lvl="1"/>
            <a:r>
              <a:rPr lang="en-US" dirty="0" smtClean="0"/>
              <a:t>complex conjugate</a:t>
            </a:r>
          </a:p>
          <a:p>
            <a:pPr lvl="1"/>
            <a:r>
              <a:rPr lang="en-US" dirty="0" smtClean="0"/>
              <a:t>absolute value</a:t>
            </a:r>
          </a:p>
          <a:p>
            <a:pPr lvl="1"/>
            <a:r>
              <a:rPr lang="en-US" dirty="0" smtClean="0"/>
              <a:t>addition</a:t>
            </a:r>
          </a:p>
          <a:p>
            <a:pPr lvl="1"/>
            <a:r>
              <a:rPr lang="en-US" dirty="0" smtClean="0"/>
              <a:t>multiplication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21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conjugate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to compute the complex conjugate of a complex number, simply change the sign of the imaginary part</a:t>
                </a:r>
              </a:p>
              <a:p>
                <a:pPr lvl="1"/>
                <a:r>
                  <a:rPr lang="en-US" dirty="0" smtClean="0"/>
                  <a:t>the complex conjugate of</a:t>
                </a:r>
              </a:p>
              <a:p>
                <a:pPr lvl="1"/>
                <a:endParaRPr lang="en-US" dirty="0"/>
              </a:p>
              <a:p>
                <a:pPr marL="274638" lvl="1" indent="0" algn="ctr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𝑏𝑖</m:t>
                    </m:r>
                  </m:oMath>
                </a14:m>
                <a:r>
                  <a:rPr lang="en-US" b="0" dirty="0" smtClean="0"/>
                  <a:t> </a:t>
                </a:r>
              </a:p>
              <a:p>
                <a:pPr lvl="1"/>
                <a:endParaRPr lang="en-US" dirty="0" smtClean="0"/>
              </a:p>
              <a:p>
                <a:pPr marL="274638" lvl="1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is</a:t>
                </a:r>
              </a:p>
              <a:p>
                <a:pPr lvl="1"/>
                <a:endParaRPr lang="en-US" dirty="0"/>
              </a:p>
              <a:p>
                <a:pPr marL="274638" lvl="1" indent="0" algn="ctr">
                  <a:buNone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i="1">
                            <a:latin typeface="Cambria Math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note that the result is a complex number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7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Absolute value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absolute value or magnitude of </a:t>
                </a:r>
              </a:p>
              <a:p>
                <a:endParaRPr lang="en-US" dirty="0"/>
              </a:p>
              <a:p>
                <a:pPr marL="0" indent="0" algn="ctr">
                  <a:buNone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𝑎</m:t>
                    </m:r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i="1">
                        <a:latin typeface="Cambria Math"/>
                      </a:rPr>
                      <m:t>𝑖</m:t>
                    </m:r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  is</a:t>
                </a:r>
              </a:p>
              <a:p>
                <a:endParaRPr lang="en-US" dirty="0"/>
              </a:p>
              <a:p>
                <a:pPr marL="0" indent="0" algn="ctr">
                  <a:buNone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dirty="0" smtClean="0"/>
              </a:p>
              <a:p>
                <a:pPr marL="0" indent="0" algn="ctr">
                  <a:buNone/>
                </a:pPr>
                <a:endParaRPr lang="en-US" dirty="0"/>
              </a:p>
              <a:p>
                <a:pPr/>
                <a:r>
                  <a:rPr lang="en-US" dirty="0" smtClean="0"/>
                  <a:t>note that the result is a real number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40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addition of two complex number is defined as</a:t>
                </a:r>
              </a:p>
              <a:p>
                <a:endParaRPr lang="en-US" dirty="0"/>
              </a:p>
              <a:p>
                <a:pPr marL="0" indent="0" algn="ctr">
                  <a:buNone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𝑏𝑖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𝑑𝑖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endParaRPr lang="en-US" dirty="0" smtClean="0"/>
              </a:p>
              <a:p>
                <a:pPr marL="0" indent="0" algn="ctr">
                  <a:buNone/>
                </a:pPr>
                <a:endParaRPr lang="en-US" dirty="0" smtClean="0"/>
              </a:p>
              <a:p>
                <a:r>
                  <a:rPr lang="en-US" dirty="0" smtClean="0"/>
                  <a:t>that is, you sum the real parts and sum the imaginary parts separately</a:t>
                </a:r>
              </a:p>
              <a:p>
                <a:endParaRPr lang="en-US" dirty="0"/>
              </a:p>
              <a:p>
                <a:r>
                  <a:rPr lang="en-US" dirty="0" smtClean="0"/>
                  <a:t>note that the result is a complex number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54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Non-static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utility class has features (fields and methods) that are all static </a:t>
            </a:r>
          </a:p>
          <a:p>
            <a:pPr lvl="1"/>
            <a:r>
              <a:rPr lang="en-US" dirty="0" smtClean="0"/>
              <a:t>all features belong to the class</a:t>
            </a:r>
          </a:p>
          <a:p>
            <a:pPr lvl="2"/>
            <a:r>
              <a:rPr lang="en-US" dirty="0" smtClean="0"/>
              <a:t>therefore, you do not need objects to use those features</a:t>
            </a:r>
          </a:p>
          <a:p>
            <a:pPr lvl="3"/>
            <a:r>
              <a:rPr lang="en-US" dirty="0" smtClean="0"/>
              <a:t>a well implemented utility class should have a single, empty private constructor to prevent the creation of objects</a:t>
            </a:r>
          </a:p>
          <a:p>
            <a:r>
              <a:rPr lang="en-US" dirty="0" smtClean="0"/>
              <a:t>most Java classes are </a:t>
            </a:r>
            <a:r>
              <a:rPr lang="en-US" i="1" dirty="0" smtClean="0"/>
              <a:t>not</a:t>
            </a:r>
            <a:r>
              <a:rPr lang="en-US" dirty="0" smtClean="0"/>
              <a:t> utility classes</a:t>
            </a:r>
          </a:p>
          <a:p>
            <a:pPr lvl="1"/>
            <a:r>
              <a:rPr lang="en-US" dirty="0" smtClean="0"/>
              <a:t>they are intended to be used to create to objects</a:t>
            </a:r>
          </a:p>
          <a:p>
            <a:pPr lvl="1"/>
            <a:r>
              <a:rPr lang="en-US" dirty="0" smtClean="0"/>
              <a:t>each object has its own copy of all non-static fields</a:t>
            </a:r>
          </a:p>
          <a:p>
            <a:pPr lvl="1"/>
            <a:r>
              <a:rPr lang="en-US" dirty="0" smtClean="0"/>
              <a:t>it is useful to imagine that each object has its own copy of all non-static methods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46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Multiplication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multiplication of two complex number is defined as</a:t>
                </a:r>
              </a:p>
              <a:p>
                <a:endParaRPr lang="en-US" dirty="0"/>
              </a:p>
              <a:p>
                <a:pPr marL="0" indent="0" algn="ctr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latin typeface="Cambria Math"/>
                          </a:rPr>
                          <m:t>𝑏𝑖</m:t>
                        </m:r>
                      </m:e>
                    </m:d>
                    <m:r>
                      <a:rPr lang="en-US" i="1" smtClean="0">
                        <a:latin typeface="Cambria Math"/>
                        <a:ea typeface="Cambria Math"/>
                      </a:rPr>
                      <m:t>×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𝑐</m:t>
                        </m:r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latin typeface="Cambria Math"/>
                          </a:rPr>
                          <m:t>𝑑𝑖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𝑎𝑐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𝑏𝑑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𝑏</m:t>
                        </m:r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𝑖</m:t>
                    </m:r>
                  </m:oMath>
                </a14:m>
                <a:endParaRPr lang="en-US" dirty="0" smtClean="0"/>
              </a:p>
              <a:p>
                <a:pPr marL="0" indent="0" algn="ctr">
                  <a:buNone/>
                </a:pPr>
                <a:endParaRPr lang="en-US" dirty="0"/>
              </a:p>
              <a:p>
                <a:r>
                  <a:rPr lang="en-US" dirty="0" smtClean="0"/>
                  <a:t>you can easily derive this</a:t>
                </a:r>
              </a:p>
              <a:p>
                <a:endParaRPr lang="en-US" dirty="0"/>
              </a:p>
              <a:p>
                <a:r>
                  <a:rPr lang="en-US" dirty="0" smtClean="0"/>
                  <a:t>note that the result is a complex number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93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methods should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Complex</a:t>
            </a:r>
            <a:r>
              <a:rPr lang="en-US" dirty="0" smtClean="0"/>
              <a:t> provide?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376865"/>
              </p:ext>
            </p:extLst>
          </p:nvPr>
        </p:nvGraphicFramePr>
        <p:xfrm>
          <a:off x="990600" y="2743200"/>
          <a:ext cx="609600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Complex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real : double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imag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: double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Complex(double, double)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conj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en-US" b="1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: Complex</a:t>
                      </a:r>
                      <a:endParaRPr lang="en-US" b="1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abs() : double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add(Complex) : Complex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multiply(Complex)</a:t>
                      </a:r>
                      <a:r>
                        <a:rPr lang="en-US" b="1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: Complex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429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other methods might a client find useful?</a:t>
            </a:r>
          </a:p>
          <a:p>
            <a:pPr lvl="1"/>
            <a:r>
              <a:rPr lang="en-US" dirty="0" smtClean="0"/>
              <a:t>get the value of the real part</a:t>
            </a:r>
          </a:p>
          <a:p>
            <a:pPr lvl="1"/>
            <a:r>
              <a:rPr lang="en-US" dirty="0" smtClean="0"/>
              <a:t>get the value of the imaginary part</a:t>
            </a:r>
          </a:p>
          <a:p>
            <a:pPr lvl="1"/>
            <a:r>
              <a:rPr lang="en-US" dirty="0" smtClean="0"/>
              <a:t>set the value of the real part</a:t>
            </a:r>
          </a:p>
          <a:p>
            <a:pPr lvl="1"/>
            <a:r>
              <a:rPr lang="en-US" dirty="0" smtClean="0"/>
              <a:t>set the value of the imaginary part</a:t>
            </a:r>
          </a:p>
          <a:p>
            <a:endParaRPr lang="en-US" dirty="0"/>
          </a:p>
          <a:p>
            <a:r>
              <a:rPr lang="en-US" dirty="0" smtClean="0"/>
              <a:t>methods that get information about the state of an object are called </a:t>
            </a:r>
            <a:r>
              <a:rPr lang="en-US" i="1" dirty="0" err="1" smtClean="0"/>
              <a:t>accessor</a:t>
            </a:r>
            <a:r>
              <a:rPr lang="en-US" i="1" dirty="0" smtClean="0"/>
              <a:t> methods</a:t>
            </a:r>
            <a:r>
              <a:rPr lang="en-US" dirty="0" smtClean="0"/>
              <a:t> </a:t>
            </a:r>
          </a:p>
          <a:p>
            <a:r>
              <a:rPr lang="en-US" dirty="0" smtClean="0"/>
              <a:t>methods that change the state of an object are called </a:t>
            </a:r>
            <a:r>
              <a:rPr lang="en-US" i="1" dirty="0" err="1" smtClean="0"/>
              <a:t>mutator</a:t>
            </a:r>
            <a:r>
              <a:rPr lang="en-US" i="1" dirty="0" smtClean="0"/>
              <a:t> methods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77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600188"/>
              </p:ext>
            </p:extLst>
          </p:nvPr>
        </p:nvGraphicFramePr>
        <p:xfrm>
          <a:off x="990600" y="1676400"/>
          <a:ext cx="6096000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Complex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real : double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imag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: double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Complex(double, double)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conj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en-US" b="1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: Complex</a:t>
                      </a:r>
                      <a:endParaRPr lang="en-US" b="1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abs() : double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add(Complex) : Complex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mult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(Complex)</a:t>
                      </a:r>
                      <a:r>
                        <a:rPr lang="en-US" b="1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: Complex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608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getReal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: double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9456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getImag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en-US" b="1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: double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6304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setReal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(double) : void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setImag</a:t>
                      </a:r>
                      <a:r>
                        <a:rPr lang="en-US" b="1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(double)</a:t>
                      </a:r>
                      <a:r>
                        <a:rPr lang="en-US" b="1" baseline="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: void</a:t>
                      </a:r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512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Complex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are three more important methods, but we will look at these later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50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and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start by creating the class and adding the fields</a:t>
            </a:r>
          </a:p>
          <a:p>
            <a:endParaRPr lang="en-US" dirty="0" smtClean="0"/>
          </a:p>
          <a:p>
            <a:r>
              <a:rPr lang="en-US" dirty="0" smtClean="0"/>
              <a:t>if you decide to organize your classes into packages, then you should first create the appropriate package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50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Complex {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/>
              </a:rPr>
              <a:t>real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12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and fields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the class is marked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this means that the class is visible to all clients</a:t>
            </a:r>
          </a:p>
          <a:p>
            <a:r>
              <a:rPr lang="en-US" dirty="0" smtClean="0"/>
              <a:t>notice that the fields are marked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this means that the fields are visible only inside of the class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5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can now implement the constructor</a:t>
            </a:r>
          </a:p>
          <a:p>
            <a:r>
              <a:rPr lang="en-US" dirty="0" smtClean="0"/>
              <a:t>a constructor:</a:t>
            </a:r>
          </a:p>
          <a:p>
            <a:pPr lvl="1"/>
            <a:r>
              <a:rPr lang="en-US" dirty="0" smtClean="0"/>
              <a:t>must have the same name as the class</a:t>
            </a:r>
          </a:p>
          <a:p>
            <a:pPr lvl="1"/>
            <a:r>
              <a:rPr lang="en-US" dirty="0" smtClean="0"/>
              <a:t>never returns a value (not even void)</a:t>
            </a:r>
          </a:p>
          <a:p>
            <a:pPr lvl="2"/>
            <a:r>
              <a:rPr lang="en-US" dirty="0" smtClean="0"/>
              <a:t>constructors are not methods</a:t>
            </a:r>
          </a:p>
          <a:p>
            <a:pPr lvl="1"/>
            <a:r>
              <a:rPr lang="en-US" dirty="0" smtClean="0"/>
              <a:t>can have zero or more parameters</a:t>
            </a:r>
          </a:p>
          <a:p>
            <a:r>
              <a:rPr lang="en-US" dirty="0" smtClean="0"/>
              <a:t>the purpose of a constructor is to initialize the state of an object</a:t>
            </a:r>
          </a:p>
          <a:p>
            <a:pPr lvl="1"/>
            <a:r>
              <a:rPr lang="en-US" dirty="0" smtClean="0"/>
              <a:t>it should set the values of the non-static fields to appropriate values</a:t>
            </a:r>
          </a:p>
          <a:p>
            <a:pPr lvl="2"/>
            <a:r>
              <a:rPr lang="en-US" dirty="0" smtClean="0"/>
              <a:t>we should set the fields named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real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imag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50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3400" y="2209800"/>
            <a:ext cx="8077200" cy="1524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Complex {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/>
              </a:rPr>
              <a:t>real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dirty="0">
              <a:latin typeface="Consolas"/>
            </a:endParaRPr>
          </a:p>
          <a:p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Consolas"/>
              </a:rPr>
              <a:t>Complex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(</a:t>
            </a:r>
            <a:r>
              <a:rPr lang="fr-FR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real, </a:t>
            </a:r>
            <a:r>
              <a:rPr lang="fr-FR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Consolas"/>
              </a:rPr>
              <a:t>imag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) 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real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real;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/>
              </a:rPr>
              <a:t>imag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imag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objects?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each object has its own copy of all non-static fields</a:t>
            </a:r>
          </a:p>
          <a:p>
            <a:pPr lvl="1"/>
            <a:r>
              <a:rPr lang="en-US" dirty="0" smtClean="0"/>
              <a:t>this allows objects to have their own </a:t>
            </a:r>
            <a:r>
              <a:rPr lang="en-US" i="1" dirty="0" smtClean="0"/>
              <a:t>state</a:t>
            </a:r>
            <a:r>
              <a:rPr lang="en-US" dirty="0" smtClean="0"/>
              <a:t>  </a:t>
            </a:r>
          </a:p>
          <a:p>
            <a:pPr lvl="2"/>
            <a:r>
              <a:rPr lang="en-US" dirty="0" smtClean="0"/>
              <a:t>in Java the state of an object is the set of current values of all of its non-static fields</a:t>
            </a:r>
          </a:p>
          <a:p>
            <a:pPr lvl="2"/>
            <a:r>
              <a:rPr lang="en-US" dirty="0" smtClean="0"/>
              <a:t>e.g., we can create multiple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Fraction</a:t>
            </a:r>
            <a:r>
              <a:rPr lang="en-US" dirty="0" smtClean="0"/>
              <a:t> objects that all represent different fraction 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2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every constructor and non-static method has a parameter that does not explicitly appear in the parameter list</a:t>
            </a:r>
          </a:p>
          <a:p>
            <a:r>
              <a:rPr lang="en-US" dirty="0" smtClean="0"/>
              <a:t>the parameter is called an implicit parameter and its name in Java is always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dirty="0" smtClean="0"/>
              <a:t> </a:t>
            </a:r>
          </a:p>
          <a:p>
            <a:r>
              <a:rPr lang="en-US" dirty="0" smtClean="0"/>
              <a:t>in a constructor,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dirty="0" smtClean="0"/>
              <a:t> is a reference to the object currently being constructed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our constructor</a:t>
            </a:r>
          </a:p>
          <a:p>
            <a:endParaRPr lang="en-US" dirty="0"/>
          </a:p>
          <a:p>
            <a:pPr lvl="0">
              <a:buClr>
                <a:srgbClr val="DDDDDD"/>
              </a:buClr>
              <a:buNone/>
            </a:pPr>
            <a:r>
              <a:rPr lang="fr-FR" sz="20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fr-FR" sz="2000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public</a:t>
            </a:r>
            <a:r>
              <a:rPr lang="fr-FR" sz="20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fr-FR" sz="2000" b="1" dirty="0" err="1">
                <a:solidFill>
                  <a:srgbClr val="000000"/>
                </a:solidFill>
                <a:latin typeface="Consolas"/>
                <a:cs typeface="Courier New" pitchFamily="49" charset="0"/>
              </a:rPr>
              <a:t>Complex</a:t>
            </a:r>
            <a:r>
              <a:rPr lang="fr-FR" sz="20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(</a:t>
            </a:r>
            <a:r>
              <a:rPr lang="fr-FR" sz="2000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double</a:t>
            </a:r>
            <a:r>
              <a:rPr lang="fr-FR" sz="20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real, </a:t>
            </a:r>
            <a:r>
              <a:rPr lang="fr-FR" sz="2000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double</a:t>
            </a:r>
            <a:r>
              <a:rPr lang="fr-FR" sz="20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fr-FR" sz="2000" b="1" dirty="0" err="1">
                <a:solidFill>
                  <a:srgbClr val="000000"/>
                </a:solidFill>
                <a:latin typeface="Consolas"/>
                <a:cs typeface="Courier New" pitchFamily="49" charset="0"/>
              </a:rPr>
              <a:t>imag</a:t>
            </a:r>
            <a:r>
              <a:rPr lang="fr-FR" sz="20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) </a:t>
            </a:r>
            <a:r>
              <a:rPr lang="fr-FR" sz="20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{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    </a:t>
            </a:r>
            <a:r>
              <a:rPr lang="en-US" sz="2000" b="1" dirty="0" err="1" smtClean="0">
                <a:solidFill>
                  <a:srgbClr val="7F0055"/>
                </a:solidFill>
                <a:latin typeface="Consolas"/>
                <a:cs typeface="Courier New" pitchFamily="49" charset="0"/>
              </a:rPr>
              <a:t>this</a:t>
            </a:r>
            <a:r>
              <a:rPr lang="en-US" sz="2000" b="1" dirty="0" err="1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.</a:t>
            </a:r>
            <a:r>
              <a:rPr lang="en-US" sz="2000" b="1" dirty="0" err="1" smtClean="0">
                <a:solidFill>
                  <a:srgbClr val="0000C0"/>
                </a:solidFill>
                <a:latin typeface="Consolas"/>
                <a:cs typeface="Courier New" pitchFamily="49" charset="0"/>
              </a:rPr>
              <a:t>real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 = real;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    </a:t>
            </a:r>
            <a:r>
              <a:rPr lang="en-US" sz="2000" b="1" dirty="0" err="1" smtClean="0">
                <a:solidFill>
                  <a:srgbClr val="7F0055"/>
                </a:solidFill>
                <a:latin typeface="Consolas"/>
                <a:cs typeface="Courier New" pitchFamily="49" charset="0"/>
              </a:rPr>
              <a:t>this</a:t>
            </a:r>
            <a:r>
              <a:rPr lang="en-US" sz="2000" b="1" dirty="0" err="1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.</a:t>
            </a:r>
            <a:r>
              <a:rPr lang="en-US" sz="2000" b="1" dirty="0" err="1" smtClean="0">
                <a:solidFill>
                  <a:srgbClr val="0000C0"/>
                </a:solidFill>
                <a:latin typeface="Consolas"/>
                <a:cs typeface="Courier New" pitchFamily="49" charset="0"/>
              </a:rPr>
              <a:t>imag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 = </a:t>
            </a:r>
            <a:r>
              <a:rPr lang="en-US" sz="2000" b="1" dirty="0" err="1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imag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;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  }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7F0055"/>
                </a:solidFill>
                <a:latin typeface="Consolas"/>
                <a:cs typeface="Courier New" pitchFamily="49" charset="0"/>
              </a:rPr>
              <a:t>this</a:t>
            </a:r>
            <a:r>
              <a:rPr lang="en-US" sz="2000" b="1" dirty="0" err="1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.</a:t>
            </a:r>
            <a:r>
              <a:rPr lang="en-US" sz="2000" b="1" dirty="0" err="1" smtClean="0">
                <a:solidFill>
                  <a:srgbClr val="0000C0"/>
                </a:solidFill>
                <a:latin typeface="Consolas"/>
                <a:cs typeface="Courier New" pitchFamily="49" charset="0"/>
              </a:rPr>
              <a:t>real</a:t>
            </a:r>
            <a:r>
              <a:rPr lang="en-US" dirty="0" smtClean="0"/>
              <a:t> refers to the field named </a:t>
            </a:r>
            <a:r>
              <a:rPr lang="en-US" sz="2000" b="1" dirty="0">
                <a:solidFill>
                  <a:srgbClr val="0000C0"/>
                </a:solidFill>
                <a:latin typeface="Consolas"/>
                <a:cs typeface="Courier New" pitchFamily="49" charset="0"/>
              </a:rPr>
              <a:t>real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F0055"/>
                </a:solidFill>
                <a:latin typeface="Consolas"/>
                <a:cs typeface="Courier New" pitchFamily="49" charset="0"/>
              </a:rPr>
              <a:t>  </a:t>
            </a:r>
            <a:r>
              <a:rPr lang="en-US" sz="2000" b="1" dirty="0" err="1" smtClean="0">
                <a:solidFill>
                  <a:srgbClr val="7F0055"/>
                </a:solidFill>
                <a:latin typeface="Consolas"/>
                <a:cs typeface="Courier New" pitchFamily="49" charset="0"/>
              </a:rPr>
              <a:t>this</a:t>
            </a:r>
            <a:r>
              <a:rPr lang="en-US" sz="2000" b="1" dirty="0" err="1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.</a:t>
            </a:r>
            <a:r>
              <a:rPr lang="en-US" sz="2000" b="1" dirty="0" err="1" smtClean="0">
                <a:solidFill>
                  <a:srgbClr val="0000C0"/>
                </a:solidFill>
                <a:latin typeface="Consolas"/>
                <a:cs typeface="Courier New" pitchFamily="49" charset="0"/>
              </a:rPr>
              <a:t>imag</a:t>
            </a:r>
            <a:r>
              <a:rPr lang="en-US" dirty="0" smtClean="0"/>
              <a:t> refers to the field named </a:t>
            </a:r>
            <a:r>
              <a:rPr lang="en-US" sz="2000" b="1" dirty="0" err="1">
                <a:solidFill>
                  <a:srgbClr val="0000C0"/>
                </a:solidFill>
                <a:latin typeface="Consolas"/>
                <a:cs typeface="Courier New" pitchFamily="49" charset="0"/>
              </a:rPr>
              <a:t>imag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  real</a:t>
            </a:r>
            <a:r>
              <a:rPr lang="en-US" dirty="0" smtClean="0"/>
              <a:t> refers to the parameter named </a:t>
            </a:r>
            <a:r>
              <a:rPr lang="en-US" sz="20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real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  </a:t>
            </a:r>
            <a:r>
              <a:rPr lang="en-US" sz="2000" b="1" dirty="0" err="1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imag</a:t>
            </a:r>
            <a:r>
              <a:rPr lang="en-US" dirty="0" smtClean="0"/>
              <a:t> refers to the parameter name </a:t>
            </a:r>
            <a:r>
              <a:rPr lang="en-US" sz="2000" b="1" dirty="0" err="1">
                <a:solidFill>
                  <a:srgbClr val="000000"/>
                </a:solidFill>
                <a:latin typeface="Consolas"/>
                <a:cs typeface="Courier New" pitchFamily="49" charset="0"/>
              </a:rPr>
              <a:t>imag</a:t>
            </a:r>
            <a:r>
              <a:rPr lang="en-US" dirty="0" smtClean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1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Complex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z =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Complex(-1.5, 2.25);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770806"/>
              </p:ext>
            </p:extLst>
          </p:nvPr>
        </p:nvGraphicFramePr>
        <p:xfrm>
          <a:off x="5105400" y="762000"/>
          <a:ext cx="3345180" cy="1473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23613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z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822371"/>
              </p:ext>
            </p:extLst>
          </p:nvPr>
        </p:nvGraphicFramePr>
        <p:xfrm>
          <a:off x="5113020" y="2362200"/>
          <a:ext cx="3345180" cy="1757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Complex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solidFill>
                            <a:srgbClr val="000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real</a:t>
                      </a:r>
                      <a:endParaRPr lang="en-US" b="1" dirty="0">
                        <a:solidFill>
                          <a:srgbClr val="000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solidFill>
                            <a:srgbClr val="000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imag</a:t>
                      </a:r>
                      <a:endParaRPr lang="en-US" b="1" dirty="0">
                        <a:solidFill>
                          <a:srgbClr val="000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754914"/>
              </p:ext>
            </p:extLst>
          </p:nvPr>
        </p:nvGraphicFramePr>
        <p:xfrm>
          <a:off x="5105400" y="4191000"/>
          <a:ext cx="3345180" cy="2265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Complex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constructor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real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-1.5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algn="r"/>
                      <a:r>
                        <a:rPr lang="en-US" b="1" dirty="0" err="1" smtClean="0">
                          <a:latin typeface="Courier New" pitchFamily="49" charset="0"/>
                          <a:cs typeface="Courier New" pitchFamily="49" charset="0"/>
                        </a:rPr>
                        <a:t>imag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2.25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3400" y="1066800"/>
            <a:ext cx="3886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+mn-lt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 smtClean="0">
                <a:latin typeface="+mn-lt"/>
              </a:rPr>
              <a:t> allocates memory for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Complex</a:t>
            </a:r>
            <a:r>
              <a:rPr lang="en-US" dirty="0" smtClean="0">
                <a:latin typeface="+mn-lt"/>
              </a:rPr>
              <a:t> object</a:t>
            </a:r>
            <a:br>
              <a:rPr lang="en-US" dirty="0" smtClean="0">
                <a:latin typeface="+mn-lt"/>
              </a:rPr>
            </a:br>
            <a:endParaRPr lang="en-US" dirty="0" smtClean="0">
              <a:latin typeface="+mn-lt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+mn-lt"/>
              </a:rPr>
              <a:t>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Complex</a:t>
            </a:r>
            <a:r>
              <a:rPr lang="en-US" dirty="0" smtClean="0">
                <a:latin typeface="+mn-lt"/>
              </a:rPr>
              <a:t> constructor is invoked by passing the memory address of the object and the arguments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-1.5</a:t>
            </a:r>
            <a:r>
              <a:rPr lang="en-US" dirty="0" smtClean="0">
                <a:latin typeface="+mn-lt"/>
              </a:rPr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2.25</a:t>
            </a:r>
            <a:r>
              <a:rPr lang="en-US" dirty="0" smtClean="0">
                <a:latin typeface="+mn-lt"/>
              </a:rPr>
              <a:t> to the constructor</a:t>
            </a:r>
            <a:br>
              <a:rPr lang="en-US" dirty="0" smtClean="0">
                <a:latin typeface="+mn-lt"/>
              </a:rPr>
            </a:br>
            <a:endParaRPr lang="en-US" dirty="0" smtClean="0">
              <a:latin typeface="+mn-lt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+mn-lt"/>
              </a:rPr>
              <a:t>the constructor runs, setting the values of the fields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this.real</a:t>
            </a:r>
            <a:r>
              <a:rPr lang="en-US" dirty="0" smtClean="0">
                <a:latin typeface="+mn-lt"/>
              </a:rPr>
              <a:t> and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this.imag</a:t>
            </a:r>
            <a:r>
              <a:rPr lang="en-US" dirty="0" smtClean="0">
                <a:latin typeface="+mn-lt"/>
              </a:rPr>
              <a:t> </a:t>
            </a:r>
            <a:br>
              <a:rPr lang="en-US" dirty="0" smtClean="0">
                <a:latin typeface="+mn-lt"/>
              </a:rPr>
            </a:br>
            <a:endParaRPr lang="en-US" dirty="0" smtClean="0">
              <a:latin typeface="+mn-lt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+mn-lt"/>
              </a:rPr>
              <a:t>the value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lang="en-US" dirty="0" smtClean="0">
                <a:latin typeface="+mn-lt"/>
              </a:rPr>
              <a:t> is set to the memory address of the constructed object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64901" y="3124200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-1.5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03243" y="3505200"/>
            <a:ext cx="87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-2.25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26559" y="1524000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600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458325" y="3124200"/>
            <a:ext cx="1028075" cy="657285"/>
            <a:chOff x="2476500" y="5799623"/>
            <a:chExt cx="1028075" cy="657285"/>
          </a:xfrm>
        </p:grpSpPr>
        <p:sp>
          <p:nvSpPr>
            <p:cNvPr id="14" name="TextBox 13"/>
            <p:cNvSpPr txBox="1"/>
            <p:nvPr/>
          </p:nvSpPr>
          <p:spPr>
            <a:xfrm>
              <a:off x="2476500" y="5943600"/>
              <a:ext cx="7232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C0"/>
                  </a:solidFill>
                  <a:latin typeface="+mn-lt"/>
                </a:rPr>
                <a:t>fields</a:t>
              </a:r>
              <a:endParaRPr lang="en-US" dirty="0">
                <a:solidFill>
                  <a:srgbClr val="0000C0"/>
                </a:solidFill>
                <a:latin typeface="+mn-lt"/>
              </a:endParaRPr>
            </a:p>
          </p:txBody>
        </p:sp>
        <p:sp>
          <p:nvSpPr>
            <p:cNvPr id="15" name="Left Brace 14"/>
            <p:cNvSpPr/>
            <p:nvPr/>
          </p:nvSpPr>
          <p:spPr>
            <a:xfrm>
              <a:off x="3199775" y="5799623"/>
              <a:ext cx="304800" cy="657285"/>
            </a:xfrm>
            <a:prstGeom prst="leftBrace">
              <a:avLst/>
            </a:prstGeom>
            <a:ln w="28575">
              <a:solidFill>
                <a:srgbClr val="000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956803" y="5486400"/>
            <a:ext cx="1529597" cy="657285"/>
            <a:chOff x="1974978" y="5799623"/>
            <a:chExt cx="1529597" cy="657285"/>
          </a:xfrm>
        </p:grpSpPr>
        <p:sp>
          <p:nvSpPr>
            <p:cNvPr id="18" name="TextBox 17"/>
            <p:cNvSpPr txBox="1"/>
            <p:nvPr/>
          </p:nvSpPr>
          <p:spPr>
            <a:xfrm>
              <a:off x="1974978" y="5943600"/>
              <a:ext cx="13009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parameters</a:t>
              </a:r>
              <a:endParaRPr lang="en-US" dirty="0">
                <a:latin typeface="+mn-lt"/>
              </a:endParaRPr>
            </a:p>
          </p:txBody>
        </p:sp>
        <p:sp>
          <p:nvSpPr>
            <p:cNvPr id="19" name="Left Brace 18"/>
            <p:cNvSpPr/>
            <p:nvPr/>
          </p:nvSpPr>
          <p:spPr>
            <a:xfrm>
              <a:off x="3199775" y="5799623"/>
              <a:ext cx="304800" cy="657285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22326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our constructor</a:t>
            </a:r>
          </a:p>
          <a:p>
            <a:endParaRPr lang="en-US" dirty="0"/>
          </a:p>
          <a:p>
            <a:pPr lvl="0">
              <a:buClr>
                <a:srgbClr val="DDDDDD"/>
              </a:buClr>
              <a:buNone/>
            </a:pPr>
            <a:r>
              <a:rPr lang="fr-FR" sz="20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fr-FR" sz="2000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public</a:t>
            </a:r>
            <a:r>
              <a:rPr lang="fr-FR" sz="20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fr-FR" sz="2000" b="1" dirty="0" err="1">
                <a:solidFill>
                  <a:srgbClr val="000000"/>
                </a:solidFill>
                <a:latin typeface="Consolas"/>
                <a:cs typeface="Courier New" pitchFamily="49" charset="0"/>
              </a:rPr>
              <a:t>Complex</a:t>
            </a:r>
            <a:r>
              <a:rPr lang="fr-FR" sz="20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(</a:t>
            </a:r>
            <a:r>
              <a:rPr lang="fr-FR" sz="2000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double</a:t>
            </a:r>
            <a:r>
              <a:rPr lang="fr-FR" sz="20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real, </a:t>
            </a:r>
            <a:r>
              <a:rPr lang="fr-FR" sz="2000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double</a:t>
            </a:r>
            <a:r>
              <a:rPr lang="fr-FR" sz="20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fr-FR" sz="2000" b="1" dirty="0" err="1">
                <a:solidFill>
                  <a:srgbClr val="000000"/>
                </a:solidFill>
                <a:latin typeface="Consolas"/>
                <a:cs typeface="Courier New" pitchFamily="49" charset="0"/>
              </a:rPr>
              <a:t>imag</a:t>
            </a:r>
            <a:r>
              <a:rPr lang="fr-FR" sz="20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) </a:t>
            </a:r>
            <a:r>
              <a:rPr lang="fr-FR" sz="20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{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    </a:t>
            </a:r>
            <a:r>
              <a:rPr lang="en-US" sz="2000" b="1" dirty="0" err="1" smtClean="0">
                <a:solidFill>
                  <a:srgbClr val="7F0055"/>
                </a:solidFill>
                <a:latin typeface="Consolas"/>
                <a:cs typeface="Courier New" pitchFamily="49" charset="0"/>
              </a:rPr>
              <a:t>this</a:t>
            </a:r>
            <a:r>
              <a:rPr lang="en-US" sz="2000" b="1" dirty="0" err="1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.</a:t>
            </a:r>
            <a:r>
              <a:rPr lang="en-US" sz="2000" b="1" dirty="0" err="1" smtClean="0">
                <a:solidFill>
                  <a:srgbClr val="0000C0"/>
                </a:solidFill>
                <a:latin typeface="Consolas"/>
                <a:cs typeface="Courier New" pitchFamily="49" charset="0"/>
              </a:rPr>
              <a:t>real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 = real;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    </a:t>
            </a:r>
            <a:r>
              <a:rPr lang="en-US" sz="2000" b="1" dirty="0" err="1" smtClean="0">
                <a:solidFill>
                  <a:srgbClr val="7F0055"/>
                </a:solidFill>
                <a:latin typeface="Consolas"/>
                <a:cs typeface="Courier New" pitchFamily="49" charset="0"/>
              </a:rPr>
              <a:t>this</a:t>
            </a:r>
            <a:r>
              <a:rPr lang="en-US" sz="2000" b="1" dirty="0" err="1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.</a:t>
            </a:r>
            <a:r>
              <a:rPr lang="en-US" sz="2000" b="1" dirty="0" err="1" smtClean="0">
                <a:solidFill>
                  <a:srgbClr val="0000C0"/>
                </a:solidFill>
                <a:latin typeface="Consolas"/>
                <a:cs typeface="Courier New" pitchFamily="49" charset="0"/>
              </a:rPr>
              <a:t>imag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 = </a:t>
            </a:r>
            <a:r>
              <a:rPr lang="en-US" sz="2000" b="1" dirty="0" err="1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imag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;</a:t>
            </a:r>
          </a:p>
          <a:p>
            <a:pPr lvl="0">
              <a:buClr>
                <a:srgbClr val="DDDDDD"/>
              </a:buClr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  }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there are parameters with the same names as fields</a:t>
            </a:r>
          </a:p>
          <a:p>
            <a:pPr lvl="1"/>
            <a:r>
              <a:rPr lang="en-US" dirty="0" smtClean="0"/>
              <a:t>when this occurs, the parameter has precedence over the field</a:t>
            </a:r>
          </a:p>
          <a:p>
            <a:pPr lvl="2"/>
            <a:r>
              <a:rPr lang="en-US" dirty="0" smtClean="0"/>
              <a:t>we say that the parameter </a:t>
            </a:r>
            <a:r>
              <a:rPr lang="en-US" i="1" dirty="0" smtClean="0"/>
              <a:t>shadows</a:t>
            </a:r>
            <a:r>
              <a:rPr lang="en-US" dirty="0" smtClean="0"/>
              <a:t> the field </a:t>
            </a:r>
          </a:p>
          <a:p>
            <a:pPr lvl="2"/>
            <a:r>
              <a:rPr lang="en-US" dirty="0" smtClean="0"/>
              <a:t>when shadowing occurs you must use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dirty="0" smtClean="0"/>
              <a:t> to refer to the field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3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nsolas"/>
              </a:rPr>
              <a:t>Fraction x =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Fraction(1, 2);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Fraction y =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Fraction(-3, 8);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Fraction z =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Fraction(5, 13);</a:t>
            </a:r>
          </a:p>
          <a:p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561374"/>
              </p:ext>
            </p:extLst>
          </p:nvPr>
        </p:nvGraphicFramePr>
        <p:xfrm>
          <a:off x="457200" y="1976120"/>
          <a:ext cx="3345180" cy="220472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23613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42147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23613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z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557334"/>
              </p:ext>
            </p:extLst>
          </p:nvPr>
        </p:nvGraphicFramePr>
        <p:xfrm>
          <a:off x="457200" y="4262120"/>
          <a:ext cx="3345180" cy="1757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Fraction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class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numer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denom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888071"/>
              </p:ext>
            </p:extLst>
          </p:nvPr>
        </p:nvGraphicFramePr>
        <p:xfrm>
          <a:off x="5189220" y="1219200"/>
          <a:ext cx="3345180" cy="1757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Fraction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numer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denom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373698"/>
              </p:ext>
            </p:extLst>
          </p:nvPr>
        </p:nvGraphicFramePr>
        <p:xfrm>
          <a:off x="5181600" y="3048000"/>
          <a:ext cx="3345180" cy="1757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Fraction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numer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-3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denom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8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755689"/>
              </p:ext>
            </p:extLst>
          </p:nvPr>
        </p:nvGraphicFramePr>
        <p:xfrm>
          <a:off x="5181600" y="4871720"/>
          <a:ext cx="3345180" cy="1757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Fraction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numer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5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denom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13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853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Value Type Classes</a:t>
            </a:r>
            <a:endParaRPr lang="en-US" smtClean="0"/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89F448-0A88-4478-80F3-81E20C26F24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i="1" dirty="0" smtClean="0"/>
              <a:t>value type</a:t>
            </a:r>
            <a:r>
              <a:rPr lang="en-CA" dirty="0" smtClean="0"/>
              <a:t> is a class that represents a value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examples of values: name, date, colour, mathematical vector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Java examples: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dirty="0" smtClean="0"/>
              <a:t>,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CA" dirty="0" smtClean="0"/>
              <a:t>,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00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objects created from a value type class can be: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mutable: the state of the object can change</a:t>
            </a:r>
          </a:p>
          <a:p>
            <a:pPr marL="823277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Date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immutable: the state of the object is constant once it is created</a:t>
            </a:r>
          </a:p>
          <a:p>
            <a:pPr marL="823277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dirty="0" smtClean="0"/>
              <a:t>,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CA" dirty="0" smtClean="0"/>
              <a:t> (and all of the other primitive wrapper classes)</a:t>
            </a:r>
          </a:p>
        </p:txBody>
      </p:sp>
    </p:spTree>
    <p:extLst>
      <p:ext uri="{BB962C8B-B14F-4D97-AF65-F5344CB8AC3E}">
        <p14:creationId xmlns:p14="http://schemas.microsoft.com/office/powerpoint/2010/main" val="42185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Imaginary</a:t>
            </a:r>
            <a:r>
              <a:rPr lang="en-US" dirty="0" smtClean="0"/>
              <a:t> </a:t>
            </a:r>
            <a:r>
              <a:rPr lang="en-US" dirty="0" smtClean="0"/>
              <a:t>numbers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imaginary numbers occur when you try to take the square root of a negative value</a:t>
                </a:r>
              </a:p>
              <a:p>
                <a:pPr lvl="1"/>
                <a:r>
                  <a:rPr lang="en-US" dirty="0" smtClean="0"/>
                  <a:t>for example</a:t>
                </a:r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e>
                    </m:rad>
                  </m:oMath>
                </a14:m>
                <a:r>
                  <a:rPr lang="en-US" dirty="0" smtClean="0"/>
                  <a:t> has no value in the set of real numbers</a:t>
                </a:r>
              </a:p>
              <a:p>
                <a:r>
                  <a:rPr lang="en-US" dirty="0"/>
                  <a:t>mathematicians have found that it is very useful to say that there exists some number (not real) that </a:t>
                </a:r>
                <a:r>
                  <a:rPr lang="en-US" dirty="0" smtClean="0"/>
                  <a:t>when squared is equal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−1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this value is usually given the symbol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 smtClean="0"/>
                  <a:t> 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𝑗</m:t>
                    </m:r>
                  </m:oMath>
                </a14:m>
                <a:r>
                  <a:rPr lang="en-US" dirty="0" smtClean="0"/>
                  <a:t> and is called the </a:t>
                </a:r>
                <a:r>
                  <a:rPr lang="en-US" i="1" dirty="0" smtClean="0"/>
                  <a:t>imaginary unit</a:t>
                </a:r>
                <a:r>
                  <a:rPr lang="en-US" dirty="0" smtClean="0"/>
                  <a:t> </a:t>
                </a:r>
              </a:p>
              <a:p>
                <a:pPr lvl="1"/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 r="-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31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Imaginary numbers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an imaginary number is any real valued number multiplied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22516389"/>
                  </p:ext>
                </p:extLst>
              </p:nvPr>
            </p:nvGraphicFramePr>
            <p:xfrm>
              <a:off x="1524000" y="2895600"/>
              <a:ext cx="6096000" cy="1483360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3048000"/>
                    <a:gridCol w="30480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𝑖</m:t>
                                </m:r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3</m:t>
                                        </m:r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/>
                                  </a:rPr>
                                  <m:t>=−9</m:t>
                                </m:r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𝑖</m:t>
                                </m:r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−</m:t>
                                        </m:r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3</m:t>
                                        </m:r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/>
                                  </a:rPr>
                                  <m:t>=−9</m:t>
                                </m:r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2.5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𝑖</m:t>
                                </m:r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2.5</m:t>
                                        </m:r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/>
                                  </a:rPr>
                                  <m:t>=−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6.25</m:t>
                                </m:r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/>
                                  </a:rPr>
                                  <m:t>0.01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𝑖</m:t>
                                </m:r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0.01</m:t>
                                        </m:r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/>
                                  </a:rPr>
                                  <m:t>=−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0.0001</m:t>
                                </m:r>
                              </m:oMath>
                            </m:oMathPara>
                          </a14:m>
                          <a:endParaRPr lang="en-US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22516389"/>
                  </p:ext>
                </p:extLst>
              </p:nvPr>
            </p:nvGraphicFramePr>
            <p:xfrm>
              <a:off x="1524000" y="2895600"/>
              <a:ext cx="6096000" cy="1483360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3048000"/>
                    <a:gridCol w="3048000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r="-100000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00000" b="-300000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t="-100000" r="-100000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00000" t="-100000" b="-200000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t="-203333" r="-100000" b="-1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00000" t="-203333" b="-103333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t="-298361" r="-100000" b="-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00000" t="-298361" b="-163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689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numbers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 complex number occurs when you add a real number and an imaginary number</a:t>
                </a:r>
              </a:p>
              <a:p>
                <a:pPr lvl="1"/>
                <a:r>
                  <a:rPr lang="en-US" dirty="0" smtClean="0"/>
                  <a:t>e.g.,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7+2</m:t>
                        </m:r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e>
                    </m:d>
                  </m:oMath>
                </a14:m>
                <a:r>
                  <a:rPr lang="en-US" dirty="0" smtClean="0"/>
                  <a:t> is a complex number</a:t>
                </a:r>
              </a:p>
              <a:p>
                <a:pPr lvl="1"/>
                <a:endParaRPr lang="en-US" dirty="0" smtClean="0"/>
              </a:p>
              <a:p>
                <a:r>
                  <a:rPr lang="en-US" dirty="0" smtClean="0"/>
                  <a:t>the </a:t>
                </a:r>
                <a:r>
                  <a:rPr lang="en-US" i="1" dirty="0" smtClean="0"/>
                  <a:t>imaginary part</a:t>
                </a:r>
                <a:r>
                  <a:rPr lang="en-US" dirty="0" smtClean="0"/>
                  <a:t> of a complex number is the imaginary number</a:t>
                </a:r>
              </a:p>
              <a:p>
                <a:pPr lvl="1"/>
                <a:r>
                  <a:rPr lang="en-US" dirty="0" err="1" smtClean="0"/>
                  <a:t>e.g</a:t>
                </a:r>
                <a:r>
                  <a:rPr lang="en-US" dirty="0" smtClean="0"/>
                  <a:t>, the imaginary part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7+2</m:t>
                        </m:r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e>
                    </m:d>
                  </m:oMath>
                </a14:m>
                <a:r>
                  <a:rPr lang="en-US" dirty="0" smtClean="0"/>
                  <a:t>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endParaRPr lang="en-US" dirty="0" smtClean="0"/>
              </a:p>
              <a:p>
                <a:pPr lvl="1"/>
                <a:endParaRPr lang="en-US" dirty="0" smtClean="0"/>
              </a:p>
              <a:p>
                <a:r>
                  <a:rPr lang="en-US" dirty="0"/>
                  <a:t>the </a:t>
                </a:r>
                <a:r>
                  <a:rPr lang="en-US" i="1" dirty="0" smtClean="0"/>
                  <a:t>real </a:t>
                </a:r>
                <a:r>
                  <a:rPr lang="en-US" i="1" dirty="0"/>
                  <a:t>part</a:t>
                </a:r>
                <a:r>
                  <a:rPr lang="en-US" dirty="0"/>
                  <a:t> of a complex number is the </a:t>
                </a:r>
                <a:r>
                  <a:rPr lang="en-US" dirty="0" smtClean="0"/>
                  <a:t>real number (that was added to the imaginary part)</a:t>
                </a:r>
                <a:endParaRPr lang="en-US" dirty="0"/>
              </a:p>
              <a:p>
                <a:pPr lvl="1"/>
                <a:r>
                  <a:rPr lang="en-US" dirty="0" err="1"/>
                  <a:t>e.g</a:t>
                </a:r>
                <a:r>
                  <a:rPr lang="en-US" dirty="0"/>
                  <a:t>, the imaginary part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7+2</m:t>
                        </m:r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e>
                    </m:d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7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 r="-1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25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numbers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more generally, we say that a complex number is a number that can be written as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𝑏𝑖</m:t>
                      </m:r>
                    </m:oMath>
                  </m:oMathPara>
                </a14:m>
                <a:endParaRPr lang="en-US" dirty="0" smtClean="0"/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𝑏</m:t>
                    </m:r>
                  </m:oMath>
                </a14:m>
                <a:r>
                  <a:rPr lang="en-US" dirty="0" smtClean="0"/>
                  <a:t> are real numbers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 smtClean="0"/>
                  <a:t> is the imaginary</a:t>
                </a:r>
                <a:br>
                  <a:rPr lang="en-US" dirty="0" smtClean="0"/>
                </a:br>
                <a:r>
                  <a:rPr lang="en-US" dirty="0" smtClean="0"/>
                  <a:t>   unit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06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2962</TotalTime>
  <Words>1531</Words>
  <Application>Microsoft Office PowerPoint</Application>
  <PresentationFormat>On-screen Show (4:3)</PresentationFormat>
  <Paragraphs>336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Origin</vt:lpstr>
      <vt:lpstr>Non-static classes</vt:lpstr>
      <vt:lpstr>Non-static classes</vt:lpstr>
      <vt:lpstr>Why objects?</vt:lpstr>
      <vt:lpstr>PowerPoint Presentation</vt:lpstr>
      <vt:lpstr>Value Type Classes</vt:lpstr>
      <vt:lpstr>Imaginary numbers</vt:lpstr>
      <vt:lpstr>Imaginary numbers</vt:lpstr>
      <vt:lpstr>Complex numbers</vt:lpstr>
      <vt:lpstr>Complex numbers</vt:lpstr>
      <vt:lpstr>Why study complex numbers?</vt:lpstr>
      <vt:lpstr>Mandelbrot set</vt:lpstr>
      <vt:lpstr>Class Complex </vt:lpstr>
      <vt:lpstr>Class Complex </vt:lpstr>
      <vt:lpstr>Class Complex </vt:lpstr>
      <vt:lpstr>Class Complex </vt:lpstr>
      <vt:lpstr>What operations?</vt:lpstr>
      <vt:lpstr>Complex conjugate</vt:lpstr>
      <vt:lpstr>Absolute value</vt:lpstr>
      <vt:lpstr>Addition</vt:lpstr>
      <vt:lpstr>Multiplication</vt:lpstr>
      <vt:lpstr>Class Complex </vt:lpstr>
      <vt:lpstr>Class Complex </vt:lpstr>
      <vt:lpstr>Class Complex </vt:lpstr>
      <vt:lpstr>Class Complex </vt:lpstr>
      <vt:lpstr>Class and fields</vt:lpstr>
      <vt:lpstr>PowerPoint Presentation</vt:lpstr>
      <vt:lpstr>Class and fields</vt:lpstr>
      <vt:lpstr>Constructor</vt:lpstr>
      <vt:lpstr>PowerPoint Presentation</vt:lpstr>
      <vt:lpstr>this</vt:lpstr>
      <vt:lpstr>this</vt:lpstr>
      <vt:lpstr>PowerPoint Presentation</vt:lpstr>
      <vt:lpstr>this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222</cp:revision>
  <dcterms:created xsi:type="dcterms:W3CDTF">2006-08-16T00:00:00Z</dcterms:created>
  <dcterms:modified xsi:type="dcterms:W3CDTF">2015-01-16T06:41:04Z</dcterms:modified>
</cp:coreProperties>
</file>