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91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8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05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46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02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2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836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5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1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8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8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1/13/2015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2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Unit 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unit test examines the behavior of a distinct unit of work. Within a Java application, the "distinct unit of work" is often (but not always) a single method. … A unit of work is a task that isn't directly dependent on the completion of any other task."</a:t>
            </a:r>
          </a:p>
          <a:p>
            <a:pPr lvl="1"/>
            <a:r>
              <a:rPr lang="en-CA" dirty="0" smtClean="0"/>
              <a:t>from the book </a:t>
            </a:r>
            <a:r>
              <a:rPr lang="en-CA" dirty="0" err="1" smtClean="0"/>
              <a:t>JUnit</a:t>
            </a:r>
            <a:r>
              <a:rPr lang="en-CA" dirty="0" smtClean="0"/>
              <a:t> in Action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54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smtClean="0"/>
              <a:t>Testing: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unit test consists of one or more </a:t>
            </a:r>
            <a:r>
              <a:rPr lang="en-US" i="1" dirty="0" smtClean="0"/>
              <a:t>test cases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test case for a method consists of</a:t>
            </a:r>
          </a:p>
          <a:p>
            <a:pPr lvl="1"/>
            <a:r>
              <a:rPr lang="en-US" dirty="0" smtClean="0"/>
              <a:t>a specific set of arguments for the method</a:t>
            </a:r>
          </a:p>
          <a:p>
            <a:pPr lvl="1"/>
            <a:r>
              <a:rPr lang="en-US" dirty="0" smtClean="0"/>
              <a:t>the expected output or result of the method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14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smtClean="0"/>
              <a:t>Testing: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test </a:t>
            </a:r>
            <a:r>
              <a:rPr lang="en-US" dirty="0" smtClean="0"/>
              <a:t>case 1 </a:t>
            </a:r>
            <a:r>
              <a:rPr lang="en-US" dirty="0" smtClean="0"/>
              <a:t>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 specific set of arguments for the method</a:t>
            </a:r>
          </a:p>
          <a:p>
            <a:pPr lvl="2"/>
            <a:r>
              <a:rPr lang="en-US" dirty="0" smtClean="0"/>
              <a:t>the list of dice with values 1, 1, 1, 2, 3</a:t>
            </a:r>
          </a:p>
          <a:p>
            <a:pPr lvl="1"/>
            <a:r>
              <a:rPr lang="en-US" dirty="0" smtClean="0"/>
              <a:t>the expected output or result of the method</a:t>
            </a:r>
          </a:p>
          <a:p>
            <a:pPr lvl="2"/>
            <a:r>
              <a:rPr lang="en-US" b="1" dirty="0" smtClean="0"/>
              <a:t>true</a:t>
            </a:r>
          </a:p>
          <a:p>
            <a:endParaRPr lang="en-US" dirty="0" smtClean="0"/>
          </a:p>
          <a:p>
            <a:r>
              <a:rPr lang="en-US" dirty="0"/>
              <a:t>example test case </a:t>
            </a:r>
            <a:r>
              <a:rPr lang="en-US" dirty="0" smtClean="0"/>
              <a:t>2 </a:t>
            </a:r>
            <a:r>
              <a:rPr lang="en-US" dirty="0"/>
              <a:t>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isThreeOfAKind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 specific set of arguments for the method</a:t>
            </a:r>
          </a:p>
          <a:p>
            <a:pPr lvl="2"/>
            <a:r>
              <a:rPr lang="en-US" dirty="0"/>
              <a:t>the list of dice with values 1, 1, </a:t>
            </a:r>
            <a:r>
              <a:rPr lang="en-US" dirty="0" smtClean="0"/>
              <a:t>6, </a:t>
            </a:r>
            <a:r>
              <a:rPr lang="en-US" dirty="0"/>
              <a:t>2, 3</a:t>
            </a:r>
          </a:p>
          <a:p>
            <a:pPr lvl="1"/>
            <a:r>
              <a:rPr lang="en-US" dirty="0"/>
              <a:t>the expected output or result of the method</a:t>
            </a:r>
          </a:p>
          <a:p>
            <a:pPr lvl="2"/>
            <a:r>
              <a:rPr lang="en-US" b="1" dirty="0" smtClean="0"/>
              <a:t>false</a:t>
            </a:r>
            <a:endParaRPr lang="en-US" b="1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409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</a:t>
            </a:r>
            <a:r>
              <a:rPr lang="en-US" dirty="0" smtClean="0"/>
              <a:t>Testing: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test case passes if the actual output of the method matches the expected output of the method when the method is run with the test case arguments</a:t>
            </a:r>
          </a:p>
          <a:p>
            <a:pPr lvl="1"/>
            <a:r>
              <a:rPr lang="en-US" dirty="0" smtClean="0"/>
              <a:t>it fails if the actual output does not match the expected </a:t>
            </a:r>
            <a:r>
              <a:rPr lang="en-US" dirty="0" smtClean="0"/>
              <a:t>output</a:t>
            </a:r>
          </a:p>
          <a:p>
            <a:pPr lvl="1"/>
            <a:endParaRPr lang="en-US" dirty="0"/>
          </a:p>
          <a:p>
            <a:r>
              <a:rPr lang="en-US" dirty="0" smtClean="0"/>
              <a:t>typically, you use several test cases to test a method</a:t>
            </a:r>
          </a:p>
          <a:p>
            <a:pPr lvl="1"/>
            <a:r>
              <a:rPr lang="en-US" dirty="0" smtClean="0"/>
              <a:t>the course notes uses the term </a:t>
            </a:r>
            <a:r>
              <a:rPr lang="en-US" i="1" dirty="0" smtClean="0"/>
              <a:t>test vector</a:t>
            </a:r>
            <a:r>
              <a:rPr lang="en-US" dirty="0" smtClean="0"/>
              <a:t> to refer to a collection of test cases</a:t>
            </a:r>
          </a:p>
          <a:p>
            <a:pPr lvl="1"/>
            <a:r>
              <a:rPr lang="en-US" dirty="0" smtClean="0"/>
              <a:t>the term </a:t>
            </a:r>
            <a:r>
              <a:rPr lang="en-US" i="1" dirty="0" smtClean="0"/>
              <a:t>test suite</a:t>
            </a:r>
            <a:r>
              <a:rPr lang="en-US" dirty="0" smtClean="0"/>
              <a:t> is also commonly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040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JUnit is a testing framework for Java</a:t>
            </a:r>
            <a:endParaRPr lang="en-CA" dirty="0"/>
          </a:p>
          <a:p>
            <a:r>
              <a:rPr lang="en-CA" dirty="0"/>
              <a:t>JUnit provides a way for creating:</a:t>
            </a:r>
          </a:p>
          <a:p>
            <a:pPr lvl="1"/>
            <a:r>
              <a:rPr lang="en-CA" dirty="0"/>
              <a:t>test cases</a:t>
            </a:r>
          </a:p>
          <a:p>
            <a:pPr lvl="2"/>
            <a:r>
              <a:rPr lang="en-CA" dirty="0"/>
              <a:t>a class that contains one or more tests</a:t>
            </a:r>
          </a:p>
          <a:p>
            <a:pPr lvl="1"/>
            <a:r>
              <a:rPr lang="en-CA" dirty="0"/>
              <a:t>test suites</a:t>
            </a:r>
          </a:p>
          <a:p>
            <a:pPr lvl="2"/>
            <a:r>
              <a:rPr lang="en-CA" dirty="0"/>
              <a:t>a group of </a:t>
            </a:r>
            <a:r>
              <a:rPr lang="en-CA" dirty="0" smtClean="0"/>
              <a:t>test cases</a:t>
            </a:r>
            <a:endParaRPr lang="en-CA" dirty="0"/>
          </a:p>
          <a:p>
            <a:pPr lvl="1"/>
            <a:r>
              <a:rPr lang="en-CA" dirty="0"/>
              <a:t>test runner</a:t>
            </a:r>
          </a:p>
          <a:p>
            <a:pPr lvl="2"/>
            <a:r>
              <a:rPr lang="en-CA" dirty="0"/>
              <a:t>a way to automatically run test suites</a:t>
            </a:r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982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org.junit.Assert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.*;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java.util.List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org.junit.Test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YahtzeeTest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CA" dirty="0">
              <a:latin typeface="Consolas"/>
            </a:endParaRPr>
          </a:p>
          <a:p>
            <a:r>
              <a:rPr lang="en-CA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nsolas"/>
              </a:rPr>
              <a:t>isThreeOfAKind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make a list of 5 dice that are 3 of a kind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assertTrue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i="1" dirty="0" err="1">
                <a:solidFill>
                  <a:srgbClr val="000000"/>
                </a:solidFill>
                <a:latin typeface="Consolas"/>
              </a:rPr>
              <a:t>Yahtzee.isThreeOfAKind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(dice));</a:t>
            </a:r>
          </a:p>
          <a:p>
            <a:r>
              <a:rPr lang="en-CA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dirty="0">
              <a:solidFill>
                <a:srgbClr val="000000"/>
              </a:solidFill>
              <a:latin typeface="Consolas"/>
            </a:endParaRPr>
          </a:p>
          <a:p>
            <a:endParaRPr lang="en-CA" dirty="0">
              <a:latin typeface="Consola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8582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our unit test tests 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dirty="0" smtClean="0"/>
              <a:t> produces the correct answer (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CA" dirty="0" smtClean="0"/>
              <a:t>) if the list contains a three of a kind</a:t>
            </a:r>
          </a:p>
          <a:p>
            <a:r>
              <a:rPr lang="en-CA" dirty="0" smtClean="0"/>
              <a:t>we should also test if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r>
              <a:rPr lang="en-CA" dirty="0" smtClean="0"/>
              <a:t> produces the correct answer (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dirty="0" smtClean="0"/>
              <a:t>) if the list </a:t>
            </a:r>
            <a:r>
              <a:rPr lang="en-CA" i="1" dirty="0" smtClean="0"/>
              <a:t>does not</a:t>
            </a:r>
            <a:r>
              <a:rPr lang="en-CA" dirty="0" smtClean="0"/>
              <a:t> contain a three of a kind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874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>
              <a:latin typeface="Consolas"/>
            </a:endParaRPr>
          </a:p>
          <a:p>
            <a:r>
              <a:rPr lang="en-CA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CA" dirty="0">
                <a:solidFill>
                  <a:srgbClr val="646464"/>
                </a:solidFill>
                <a:latin typeface="Consolas"/>
              </a:rPr>
              <a:t>Test</a:t>
            </a:r>
          </a:p>
          <a:p>
            <a:r>
              <a:rPr lang="en-CA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 smtClean="0">
                <a:solidFill>
                  <a:srgbClr val="000000"/>
                </a:solidFill>
                <a:latin typeface="Consolas"/>
              </a:rPr>
              <a:t>notThreeOfAKind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CA" dirty="0" smtClean="0">
                <a:solidFill>
                  <a:srgbClr val="3F7F5F"/>
                </a:solidFill>
                <a:latin typeface="Consolas"/>
              </a:rPr>
              <a:t>    //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make a list of 5 dice that </a:t>
            </a:r>
            <a:r>
              <a:rPr lang="en-CA" dirty="0" smtClean="0">
                <a:solidFill>
                  <a:srgbClr val="3F7F5F"/>
                </a:solidFill>
                <a:latin typeface="Consolas"/>
              </a:rPr>
              <a:t>are not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3 of a kind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List&lt;Die&gt; dice = 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ArrayList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&lt;Die&gt;();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1));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1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</a:t>
            </a:r>
            <a:r>
              <a:rPr lang="en-CA" dirty="0" smtClean="0">
                <a:solidFill>
                  <a:srgbClr val="000000"/>
                </a:solidFill>
                <a:latin typeface="Consolas"/>
              </a:rPr>
              <a:t>6));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</a:t>
            </a:r>
            <a:r>
              <a:rPr lang="en-CA" dirty="0" smtClean="0">
                <a:solidFill>
                  <a:srgbClr val="3F7F5F"/>
                </a:solidFill>
                <a:latin typeface="Consolas"/>
              </a:rPr>
              <a:t>6</a:t>
            </a:r>
            <a:endParaRPr lang="en-CA" dirty="0">
              <a:solidFill>
                <a:srgbClr val="3F7F5F"/>
              </a:solidFill>
              <a:latin typeface="Consolas"/>
            </a:endParaRP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2));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2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dirty="0" err="1">
                <a:solidFill>
                  <a:srgbClr val="000000"/>
                </a:solidFill>
                <a:latin typeface="Consolas"/>
              </a:rPr>
              <a:t>dice.add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CA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CA" dirty="0">
                <a:solidFill>
                  <a:srgbClr val="000000"/>
                </a:solidFill>
                <a:latin typeface="Consolas"/>
              </a:rPr>
              <a:t> Die(6, 3));   </a:t>
            </a:r>
            <a:r>
              <a:rPr lang="en-CA" dirty="0">
                <a:solidFill>
                  <a:srgbClr val="3F7F5F"/>
                </a:solidFill>
                <a:latin typeface="Consolas"/>
              </a:rPr>
              <a:t>// 3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CA" i="1" dirty="0" err="1" smtClean="0">
                <a:solidFill>
                  <a:srgbClr val="000000"/>
                </a:solidFill>
                <a:latin typeface="Consolas"/>
              </a:rPr>
              <a:t>assertFalse</a:t>
            </a:r>
            <a:r>
              <a:rPr lang="en-CA" i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CA" i="1" dirty="0" err="1" smtClean="0">
                <a:solidFill>
                  <a:srgbClr val="000000"/>
                </a:solidFill>
                <a:latin typeface="Consolas"/>
              </a:rPr>
              <a:t>Yahtzee.isThreeOfAKind</a:t>
            </a:r>
            <a:r>
              <a:rPr lang="en-CA" i="1" dirty="0" smtClean="0">
                <a:solidFill>
                  <a:srgbClr val="000000"/>
                </a:solidFill>
                <a:latin typeface="Consolas"/>
              </a:rPr>
              <a:t>(dice</a:t>
            </a:r>
            <a:r>
              <a:rPr lang="en-CA" i="1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CA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CA" dirty="0">
              <a:solidFill>
                <a:srgbClr val="000000"/>
              </a:solidFill>
              <a:latin typeface="Consolas"/>
            </a:endParaRPr>
          </a:p>
          <a:p>
            <a:endParaRPr lang="en-CA" dirty="0">
              <a:latin typeface="Consolas"/>
            </a:endParaRPr>
          </a:p>
          <a:p>
            <a:r>
              <a:rPr lang="en-CA" dirty="0">
                <a:solidFill>
                  <a:srgbClr val="000000"/>
                </a:solidFill>
                <a:latin typeface="Consolas"/>
              </a:rPr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7532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JUnit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our unit tests use specific cases of rolls:</a:t>
            </a:r>
          </a:p>
          <a:p>
            <a:pPr lvl="1"/>
            <a:r>
              <a:rPr lang="en-CA" dirty="0" smtClean="0"/>
              <a:t>1, 1, 1, 2, 3		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isThreeOfAKind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CA" dirty="0" smtClean="0"/>
              <a:t>1, 1, 6, 2, 3		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notThreeOfAKind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tests don't tell us if our method works for different rolls:</a:t>
            </a:r>
          </a:p>
          <a:p>
            <a:pPr lvl="1"/>
            <a:r>
              <a:rPr lang="en-CA" dirty="0" smtClean="0"/>
              <a:t>3, 2, 1, 1, 1 ?</a:t>
            </a:r>
          </a:p>
          <a:p>
            <a:pPr lvl="1"/>
            <a:r>
              <a:rPr lang="en-CA" dirty="0" smtClean="0"/>
              <a:t>4, 6, 2, 3, 5 ?</a:t>
            </a:r>
          </a:p>
          <a:p>
            <a:r>
              <a:rPr lang="en-CA" dirty="0" smtClean="0"/>
              <a:t>can you write a unit test that tests every possible roll that is a three of a kind? every possible roll that is not three of a kind?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386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test tests one specific three-of-a-kind</a:t>
            </a:r>
          </a:p>
          <a:p>
            <a:pPr lvl="1"/>
            <a:r>
              <a:rPr lang="en-US" dirty="0" smtClean="0"/>
              <a:t>1, 1, 1, 2, 3</a:t>
            </a:r>
          </a:p>
          <a:p>
            <a:r>
              <a:rPr lang="en-US" dirty="0" smtClean="0"/>
              <a:t>shouldn't we test all possible three-of-a-kinds?</a:t>
            </a:r>
          </a:p>
          <a:p>
            <a:pPr lvl="1"/>
            <a:r>
              <a:rPr lang="en-US" dirty="0" smtClean="0"/>
              <a:t>or at least more three-of-a-kinds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you generate a list of dice that is guaranteed to contain three-of-a-kind?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3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  <a:p>
            <a:r>
              <a:rPr lang="en-CA" dirty="0" smtClean="0"/>
              <a:t>how can we test our utility class?</a:t>
            </a:r>
          </a:p>
          <a:p>
            <a:pPr lvl="1"/>
            <a:r>
              <a:rPr lang="en-CA" dirty="0" smtClean="0"/>
              <a:t>write a program that uses it and verify the result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8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test tests one specific three-of-a-kind</a:t>
            </a:r>
          </a:p>
          <a:p>
            <a:pPr lvl="1"/>
            <a:r>
              <a:rPr lang="en-US" dirty="0" smtClean="0"/>
              <a:t>1, 1, 6, 2, 3</a:t>
            </a:r>
          </a:p>
          <a:p>
            <a:r>
              <a:rPr lang="en-US" dirty="0" smtClean="0"/>
              <a:t>shouldn't we test all possible not-three-of-a-kinds?</a:t>
            </a:r>
          </a:p>
          <a:p>
            <a:pPr lvl="1"/>
            <a:r>
              <a:rPr lang="en-US" dirty="0" smtClean="0"/>
              <a:t>or at least more not-three-of-a-kinds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can you generate a list of dice that is guaranteed to </a:t>
            </a:r>
            <a:r>
              <a:rPr lang="en-US" i="1" dirty="0" smtClean="0"/>
              <a:t>not</a:t>
            </a:r>
            <a:r>
              <a:rPr lang="en-US" dirty="0" smtClean="0"/>
              <a:t> contain three-of-a-kind?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89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who tests the tests?</a:t>
            </a:r>
          </a:p>
          <a:p>
            <a:r>
              <a:rPr lang="en-US" dirty="0" smtClean="0"/>
              <a:t>it is often impossible or impractical to test all possible combinations of values for the method parameters</a:t>
            </a:r>
          </a:p>
          <a:p>
            <a:pPr lvl="1"/>
            <a:r>
              <a:rPr lang="en-US" dirty="0" smtClean="0"/>
              <a:t>this means that the test implementer must choose specific test cases</a:t>
            </a:r>
          </a:p>
          <a:p>
            <a:pPr lvl="2"/>
            <a:r>
              <a:rPr lang="en-US" dirty="0" smtClean="0"/>
              <a:t>it is very easy to miss test cases that would reveal an error</a:t>
            </a:r>
          </a:p>
          <a:p>
            <a:pPr lvl="3"/>
            <a:r>
              <a:rPr lang="en-US" dirty="0" smtClean="0"/>
              <a:t>your code might contain an error even if your code passes all of the 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74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testing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the following utility class that checks if a numeric value lies inside a specified range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67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InRange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sz="1600" dirty="0">
              <a:latin typeface="Consolas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/**</a:t>
            </a:r>
            <a:endParaRPr lang="en-US" sz="1600" dirty="0">
              <a:solidFill>
                <a:srgbClr val="3F5FBF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Returns true if value is in the range [lo, hi].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value is inside the range if and only if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lo &lt;= value &lt;= hi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lo the lower endpoint of the range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hi the higher endpoint of the range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value the value to check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@pre.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lo &lt;= hi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 true if lo </a:t>
            </a:r>
            <a:r>
              <a:rPr lang="en-US" sz="1600" dirty="0">
                <a:solidFill>
                  <a:srgbClr val="7F7F9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= value </a:t>
            </a:r>
            <a:r>
              <a:rPr lang="en-US" sz="1600" dirty="0">
                <a:solidFill>
                  <a:srgbClr val="7F7F9F"/>
                </a:solidFill>
                <a:latin typeface="Consolas"/>
              </a:rPr>
              <a:t>&lt;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= hi, and false otherwise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isInRange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lo,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hi,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value) {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value &gt; lo &amp;&amp; value &lt; hi;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1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test cases should we use to test our method?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09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lectures have covered most of Chapter 2 of the course notes</a:t>
            </a:r>
          </a:p>
          <a:p>
            <a:pPr lvl="1"/>
            <a:r>
              <a:rPr lang="en-US" dirty="0" smtClean="0"/>
              <a:t>up to and including all of Section 2.5</a:t>
            </a:r>
          </a:p>
          <a:p>
            <a:pPr lvl="1"/>
            <a:r>
              <a:rPr lang="en-US" dirty="0" smtClean="0"/>
              <a:t>you should review the course notes to make sure you understand all of the material through Section 2.5</a:t>
            </a:r>
          </a:p>
          <a:p>
            <a:r>
              <a:rPr lang="en-US" dirty="0" smtClean="0"/>
              <a:t>try to read Section 2.6 </a:t>
            </a:r>
            <a:r>
              <a:rPr lang="en-US" i="1" dirty="0" smtClean="0"/>
              <a:t>Beyond the Basics</a:t>
            </a:r>
          </a:p>
          <a:p>
            <a:pPr lvl="1"/>
            <a:r>
              <a:rPr lang="en-US" dirty="0" smtClean="0"/>
              <a:t>some of the material from pages 34 and on are quite challenging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7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/>
              <a:t> </a:t>
            </a:r>
            <a:r>
              <a:rPr lang="en-CA" dirty="0" smtClean="0"/>
              <a:t>   // make a list of 5 dice that are 3 of a kind</a:t>
            </a:r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717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295400"/>
            <a:ext cx="8229600" cy="2133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544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733800"/>
            <a:ext cx="8229600" cy="1447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true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true) {</a:t>
            </a:r>
          </a:p>
          <a:p>
            <a:r>
              <a:rPr lang="en-CA" dirty="0"/>
              <a:t> </a:t>
            </a:r>
            <a:r>
              <a:rPr lang="en-CA" dirty="0" smtClean="0"/>
              <a:t>     </a:t>
            </a:r>
            <a:r>
              <a:rPr lang="en-CA" dirty="0" err="1" smtClean="0"/>
              <a:t>System.out.println</a:t>
            </a:r>
            <a:r>
              <a:rPr lang="en-CA" dirty="0" smtClean="0"/>
              <a:t>("success");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536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733800"/>
            <a:ext cx="8229600" cy="1752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19800"/>
          </a:xfrm>
        </p:spPr>
        <p:txBody>
          <a:bodyPr>
            <a:normAutofit/>
          </a:bodyPr>
          <a:lstStyle/>
          <a:p>
            <a:r>
              <a:rPr lang="en-CA" dirty="0" smtClean="0"/>
              <a:t>public class </a:t>
            </a:r>
            <a:r>
              <a:rPr lang="en-CA" dirty="0" err="1" smtClean="0"/>
              <a:t>IsThreeOfAKindTest</a:t>
            </a:r>
            <a:r>
              <a:rPr lang="en-CA" dirty="0" smtClean="0"/>
              <a:t> 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3 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// check if </a:t>
            </a:r>
            <a:r>
              <a:rPr lang="en-CA" dirty="0" err="1" smtClean="0"/>
              <a:t>Yahtzee.isThreeOfAKind</a:t>
            </a:r>
            <a:r>
              <a:rPr lang="en-CA" dirty="0" smtClean="0"/>
              <a:t> returns false</a:t>
            </a:r>
          </a:p>
          <a:p>
            <a:r>
              <a:rPr lang="en-CA" dirty="0"/>
              <a:t> </a:t>
            </a:r>
            <a:r>
              <a:rPr lang="en-CA" dirty="0" smtClean="0"/>
              <a:t>   if (</a:t>
            </a:r>
            <a:r>
              <a:rPr lang="en-CA" dirty="0" err="1" smtClean="0"/>
              <a:t>Yahtzee.isThreeOfAKind</a:t>
            </a:r>
            <a:r>
              <a:rPr lang="en-CA" dirty="0" smtClean="0"/>
              <a:t>(dice) == false) {</a:t>
            </a:r>
          </a:p>
          <a:p>
            <a:r>
              <a:rPr lang="en-CA" dirty="0"/>
              <a:t> </a:t>
            </a:r>
            <a:r>
              <a:rPr lang="en-CA" dirty="0" smtClean="0"/>
              <a:t>     throw new </a:t>
            </a:r>
            <a:r>
              <a:rPr lang="en-CA" dirty="0" err="1" smtClean="0"/>
              <a:t>RuntimeException</a:t>
            </a:r>
            <a:r>
              <a:rPr lang="en-CA" dirty="0" smtClean="0"/>
              <a:t>("FAILED: " +</a:t>
            </a:r>
          </a:p>
          <a:p>
            <a:r>
              <a:rPr lang="en-CA" dirty="0"/>
              <a:t> </a:t>
            </a:r>
            <a:r>
              <a:rPr lang="en-CA" dirty="0" smtClean="0"/>
              <a:t>         dice + " is a 3-of-a-kind");</a:t>
            </a:r>
          </a:p>
          <a:p>
            <a:r>
              <a:rPr lang="en-CA" dirty="0"/>
              <a:t> </a:t>
            </a:r>
            <a:r>
              <a:rPr lang="en-CA" dirty="0" smtClean="0"/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53337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tested one case with a specific list of dice and an expected return value</a:t>
            </a:r>
          </a:p>
          <a:p>
            <a:pPr lvl="1"/>
            <a:r>
              <a:rPr lang="en-US" dirty="0" smtClean="0"/>
              <a:t>the dice 1, 1, 1, 2, 3</a:t>
            </a:r>
          </a:p>
          <a:p>
            <a:pPr lvl="1"/>
            <a:r>
              <a:rPr lang="en-US" dirty="0" smtClean="0"/>
              <a:t>expect method to return </a:t>
            </a:r>
            <a:r>
              <a:rPr lang="en-US" b="1" dirty="0" smtClean="0"/>
              <a:t>true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the method we are testing should return false if the list of dice does not contain a three-of-a-kind</a:t>
            </a:r>
          </a:p>
          <a:p>
            <a:pPr lvl="1"/>
            <a:r>
              <a:rPr lang="en-US" dirty="0" smtClean="0"/>
              <a:t>we should test this, too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4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checking if a test fails and throwing an exception makes it easy to find tests that fail</a:t>
            </a:r>
          </a:p>
          <a:p>
            <a:pPr lvl="1"/>
            <a:r>
              <a:rPr lang="en-CA" dirty="0" smtClean="0"/>
              <a:t>because uncaught exceptions terminate the running program</a:t>
            </a:r>
          </a:p>
          <a:p>
            <a:pPr lvl="1"/>
            <a:r>
              <a:rPr lang="en-CA" dirty="0" smtClean="0"/>
              <a:t>unfortunately, stopping the test program might mean that other tests remain </a:t>
            </a:r>
            <a:r>
              <a:rPr lang="en-CA" dirty="0" err="1" smtClean="0"/>
              <a:t>unrunnable</a:t>
            </a:r>
            <a:endParaRPr lang="en-CA" dirty="0"/>
          </a:p>
          <a:p>
            <a:pPr lvl="2"/>
            <a:r>
              <a:rPr lang="en-CA" dirty="0" smtClean="0"/>
              <a:t>at least until you fix the broken test case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324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19800"/>
          </a:xfrm>
        </p:spPr>
        <p:txBody>
          <a:bodyPr>
            <a:normAutofit/>
          </a:bodyPr>
          <a:lstStyle/>
          <a:p>
            <a:r>
              <a:rPr lang="en-CA" dirty="0" smtClean="0"/>
              <a:t>public class </a:t>
            </a:r>
            <a:r>
              <a:rPr lang="en-CA" dirty="0" err="1" smtClean="0">
                <a:solidFill>
                  <a:srgbClr val="FF0000"/>
                </a:solidFill>
              </a:rPr>
              <a:t>IsNotThreeOfAKindTest</a:t>
            </a:r>
            <a:r>
              <a:rPr lang="en-CA" dirty="0" smtClean="0"/>
              <a:t> </a:t>
            </a:r>
            <a:r>
              <a:rPr lang="en-CA" dirty="0" smtClean="0"/>
              <a:t>{</a:t>
            </a:r>
          </a:p>
          <a:p>
            <a:r>
              <a:rPr lang="en-CA" dirty="0"/>
              <a:t> </a:t>
            </a:r>
            <a:r>
              <a:rPr lang="en-CA" dirty="0" smtClean="0"/>
              <a:t> public static void main(String[] </a:t>
            </a:r>
            <a:r>
              <a:rPr lang="en-CA" dirty="0" err="1" smtClean="0"/>
              <a:t>args</a:t>
            </a:r>
            <a:r>
              <a:rPr lang="en-CA" dirty="0" smtClean="0"/>
              <a:t>) {</a:t>
            </a:r>
          </a:p>
          <a:p>
            <a:r>
              <a:rPr lang="en-CA" dirty="0" smtClean="0"/>
              <a:t>    </a:t>
            </a:r>
            <a:r>
              <a:rPr lang="en-CA" dirty="0"/>
              <a:t>// make a list of 5 dice that are </a:t>
            </a:r>
            <a:r>
              <a:rPr lang="en-CA" dirty="0" smtClean="0"/>
              <a:t>not 3 </a:t>
            </a:r>
            <a:r>
              <a:rPr lang="en-CA" dirty="0"/>
              <a:t>of a kind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List&lt;Die&gt; dice = new </a:t>
            </a:r>
            <a:r>
              <a:rPr lang="en-CA" dirty="0" err="1" smtClean="0"/>
              <a:t>ArrayList</a:t>
            </a:r>
            <a:r>
              <a:rPr lang="en-CA" dirty="0" smtClean="0"/>
              <a:t>&lt;Die&gt;();</a:t>
            </a:r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err="1" smtClean="0"/>
              <a:t>dice.add</a:t>
            </a:r>
            <a:r>
              <a:rPr lang="en-CA" dirty="0" smtClean="0"/>
              <a:t>(new Die(6, 1));   // 1</a:t>
            </a:r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1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</a:t>
            </a:r>
            <a:r>
              <a:rPr lang="en-CA" dirty="0"/>
              <a:t>1</a:t>
            </a:r>
            <a:endParaRPr lang="en-CA" dirty="0" smtClean="0"/>
          </a:p>
          <a:p>
            <a:r>
              <a:rPr lang="en-CA" dirty="0" smtClean="0"/>
              <a:t>    </a:t>
            </a:r>
            <a:r>
              <a:rPr lang="en-CA" dirty="0" err="1">
                <a:solidFill>
                  <a:srgbClr val="FF0000"/>
                </a:solidFill>
              </a:rPr>
              <a:t>dice.add</a:t>
            </a:r>
            <a:r>
              <a:rPr lang="en-CA" dirty="0">
                <a:solidFill>
                  <a:srgbClr val="FF0000"/>
                </a:solidFill>
              </a:rPr>
              <a:t>(new Die(6, </a:t>
            </a:r>
            <a:r>
              <a:rPr lang="en-CA" dirty="0" smtClean="0">
                <a:solidFill>
                  <a:srgbClr val="FF0000"/>
                </a:solidFill>
              </a:rPr>
              <a:t>6));   </a:t>
            </a:r>
            <a:r>
              <a:rPr lang="en-CA" dirty="0" smtClean="0">
                <a:solidFill>
                  <a:srgbClr val="FF0000"/>
                </a:solidFill>
              </a:rPr>
              <a:t>// </a:t>
            </a:r>
            <a:r>
              <a:rPr lang="en-CA" dirty="0" smtClean="0">
                <a:solidFill>
                  <a:srgbClr val="FF0000"/>
                </a:solidFill>
              </a:rPr>
              <a:t>6</a:t>
            </a:r>
            <a:endParaRPr lang="en-CA" dirty="0">
              <a:solidFill>
                <a:srgbClr val="FF0000"/>
              </a:solidFill>
            </a:endParaRPr>
          </a:p>
          <a:p>
            <a:r>
              <a:rPr lang="en-CA" dirty="0" smtClean="0"/>
              <a:t>    </a:t>
            </a:r>
            <a:r>
              <a:rPr lang="en-CA" dirty="0" err="1"/>
              <a:t>dice.add</a:t>
            </a:r>
            <a:r>
              <a:rPr lang="en-CA" dirty="0"/>
              <a:t>(new Die(6, 2</a:t>
            </a:r>
            <a:r>
              <a:rPr lang="en-CA" dirty="0" smtClean="0"/>
              <a:t>));</a:t>
            </a:r>
            <a:r>
              <a:rPr lang="en-CA" dirty="0"/>
              <a:t> </a:t>
            </a:r>
            <a:r>
              <a:rPr lang="en-CA" dirty="0" smtClean="0"/>
              <a:t>  // 2</a:t>
            </a:r>
            <a:endParaRPr lang="en-CA" dirty="0"/>
          </a:p>
          <a:p>
            <a:r>
              <a:rPr lang="en-CA" dirty="0" smtClean="0"/>
              <a:t>    </a:t>
            </a:r>
            <a:r>
              <a:rPr lang="en-CA" dirty="0" err="1" smtClean="0"/>
              <a:t>dice.add</a:t>
            </a:r>
            <a:r>
              <a:rPr lang="en-CA" dirty="0" smtClean="0"/>
              <a:t>(new </a:t>
            </a:r>
            <a:r>
              <a:rPr lang="en-CA" dirty="0"/>
              <a:t>Die(6, </a:t>
            </a:r>
            <a:r>
              <a:rPr lang="en-CA" dirty="0" smtClean="0"/>
              <a:t>3));</a:t>
            </a:r>
            <a:r>
              <a:rPr lang="en-CA" dirty="0"/>
              <a:t> </a:t>
            </a:r>
            <a:r>
              <a:rPr lang="en-CA" dirty="0" smtClean="0"/>
              <a:t>  // 3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</a:t>
            </a:r>
            <a:r>
              <a:rPr lang="en-CA" dirty="0" smtClean="0">
                <a:solidFill>
                  <a:srgbClr val="FF0000"/>
                </a:solidFill>
              </a:rPr>
              <a:t>// check if </a:t>
            </a:r>
            <a:r>
              <a:rPr lang="en-CA" dirty="0" err="1" smtClean="0">
                <a:solidFill>
                  <a:srgbClr val="FF0000"/>
                </a:solidFill>
              </a:rPr>
              <a:t>Yahtzee.isThreeOfAKind</a:t>
            </a:r>
            <a:r>
              <a:rPr lang="en-CA" dirty="0" smtClean="0">
                <a:solidFill>
                  <a:srgbClr val="FF0000"/>
                </a:solidFill>
              </a:rPr>
              <a:t> returns </a:t>
            </a:r>
            <a:r>
              <a:rPr lang="en-CA" dirty="0" smtClean="0">
                <a:solidFill>
                  <a:srgbClr val="FF0000"/>
                </a:solidFill>
              </a:rPr>
              <a:t>true</a:t>
            </a:r>
            <a:endParaRPr lang="en-CA" dirty="0" smtClean="0">
              <a:solidFill>
                <a:srgbClr val="FF0000"/>
              </a:solidFill>
            </a:endParaRPr>
          </a:p>
          <a:p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   if (</a:t>
            </a:r>
            <a:r>
              <a:rPr lang="en-CA" dirty="0" err="1" smtClean="0">
                <a:solidFill>
                  <a:srgbClr val="FF0000"/>
                </a:solidFill>
              </a:rPr>
              <a:t>Yahtzee.isThreeOfAKind</a:t>
            </a:r>
            <a:r>
              <a:rPr lang="en-CA" dirty="0" smtClean="0">
                <a:solidFill>
                  <a:srgbClr val="FF0000"/>
                </a:solidFill>
              </a:rPr>
              <a:t>(dice) == </a:t>
            </a:r>
            <a:r>
              <a:rPr lang="en-CA" dirty="0" smtClean="0">
                <a:solidFill>
                  <a:srgbClr val="FF0000"/>
                </a:solidFill>
              </a:rPr>
              <a:t>tru</a:t>
            </a:r>
            <a:r>
              <a:rPr lang="en-CA" dirty="0" smtClean="0">
                <a:solidFill>
                  <a:srgbClr val="FF0000"/>
                </a:solidFill>
              </a:rPr>
              <a:t>e</a:t>
            </a:r>
            <a:r>
              <a:rPr lang="en-CA" dirty="0" smtClean="0">
                <a:solidFill>
                  <a:srgbClr val="FF0000"/>
                </a:solidFill>
              </a:rPr>
              <a:t>) {</a:t>
            </a:r>
          </a:p>
          <a:p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     throw new </a:t>
            </a:r>
            <a:r>
              <a:rPr lang="en-CA" dirty="0" err="1" smtClean="0">
                <a:solidFill>
                  <a:srgbClr val="FF0000"/>
                </a:solidFill>
              </a:rPr>
              <a:t>RuntimeException</a:t>
            </a:r>
            <a:r>
              <a:rPr lang="en-CA" dirty="0" smtClean="0">
                <a:solidFill>
                  <a:srgbClr val="FF0000"/>
                </a:solidFill>
              </a:rPr>
              <a:t>("FAILED: " +</a:t>
            </a:r>
          </a:p>
          <a:p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         dice + " </a:t>
            </a:r>
            <a:r>
              <a:rPr lang="en-CA" dirty="0" smtClean="0">
                <a:solidFill>
                  <a:srgbClr val="FF0000"/>
                </a:solidFill>
              </a:rPr>
              <a:t>is not </a:t>
            </a:r>
            <a:r>
              <a:rPr lang="en-CA" dirty="0" smtClean="0">
                <a:solidFill>
                  <a:srgbClr val="FF0000"/>
                </a:solidFill>
              </a:rPr>
              <a:t>a 3-of-a-kind");</a:t>
            </a:r>
          </a:p>
          <a:p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smtClean="0">
                <a:solidFill>
                  <a:srgbClr val="FF0000"/>
                </a:solidFill>
              </a:rPr>
              <a:t>   }</a:t>
            </a:r>
          </a:p>
          <a:p>
            <a:r>
              <a:rPr lang="en-CA" dirty="0"/>
              <a:t> </a:t>
            </a:r>
            <a:r>
              <a:rPr lang="en-CA" dirty="0" smtClean="0"/>
              <a:t> }</a:t>
            </a:r>
          </a:p>
          <a:p>
            <a:r>
              <a:rPr lang="en-CA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0611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1543</Words>
  <Application>Microsoft Office PowerPoint</Application>
  <PresentationFormat>On-screen Show (4:3)</PresentationFormat>
  <Paragraphs>245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Introduction to Testing</vt:lpstr>
      <vt:lpstr>Testing</vt:lpstr>
      <vt:lpstr>PowerPoint Presentation</vt:lpstr>
      <vt:lpstr>PowerPoint Presentation</vt:lpstr>
      <vt:lpstr>PowerPoint Presentation</vt:lpstr>
      <vt:lpstr>PowerPoint Presentation</vt:lpstr>
      <vt:lpstr>Testing</vt:lpstr>
      <vt:lpstr>Testing</vt:lpstr>
      <vt:lpstr>PowerPoint Presentation</vt:lpstr>
      <vt:lpstr>Unit Testing</vt:lpstr>
      <vt:lpstr>Unit Testing: Test Cases</vt:lpstr>
      <vt:lpstr>Unit Testing: Test Cases</vt:lpstr>
      <vt:lpstr>Unit Testing: Test Cases</vt:lpstr>
      <vt:lpstr>JUnit</vt:lpstr>
      <vt:lpstr>PowerPoint Presentation</vt:lpstr>
      <vt:lpstr>JUnit</vt:lpstr>
      <vt:lpstr>PowerPoint Presentation</vt:lpstr>
      <vt:lpstr>JUnit</vt:lpstr>
      <vt:lpstr>JUnit</vt:lpstr>
      <vt:lpstr>JUnit</vt:lpstr>
      <vt:lpstr>Limitations of testing</vt:lpstr>
      <vt:lpstr>Another testing example</vt:lpstr>
      <vt:lpstr>PowerPoint Presentation</vt:lpstr>
      <vt:lpstr>Test cases</vt:lpstr>
      <vt:lpstr>Readings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Testing</dc:title>
  <dc:creator>burton</dc:creator>
  <cp:lastModifiedBy>burton</cp:lastModifiedBy>
  <cp:revision>2</cp:revision>
  <dcterms:created xsi:type="dcterms:W3CDTF">2015-01-14T05:10:12Z</dcterms:created>
  <dcterms:modified xsi:type="dcterms:W3CDTF">2015-01-14T05:18:52Z</dcterms:modified>
</cp:coreProperties>
</file>