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615E60F-664F-46F4-A1E4-E0DE4B8C89BA}" type="datetime1">
              <a:rPr lang="en-US">
                <a:solidFill>
                  <a:srgbClr val="000000"/>
                </a:solidFill>
              </a:rPr>
              <a:pPr>
                <a:defRPr/>
              </a:pPr>
              <a:t>1/13/2015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40124-16A6-4A3C-B227-96877DF175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914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F6829-ED0D-4EB1-B264-30162E0EF798}" type="datetime1">
              <a:rPr lang="en-US">
                <a:solidFill>
                  <a:srgbClr val="000000"/>
                </a:solidFill>
              </a:rPr>
              <a:pPr>
                <a:defRPr/>
              </a:pPr>
              <a:t>1/13/2015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75178-AB8D-45D4-B799-B44DDDF71A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8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02AF-752A-4130-AEB3-76D9508E4CFC}" type="datetime1">
              <a:rPr lang="en-US">
                <a:solidFill>
                  <a:srgbClr val="F8F8F8"/>
                </a:solidFill>
              </a:rPr>
              <a:pPr>
                <a:defRPr/>
              </a:pPr>
              <a:t>1/13/2015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57E0-FF4F-45F6-83FE-5A11C0D4B19B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2054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69C6C-926B-48C6-962F-62BA7ACF3E10}" type="datetime1">
              <a:rPr lang="en-US">
                <a:solidFill>
                  <a:srgbClr val="000000"/>
                </a:solidFill>
              </a:rPr>
              <a:pPr>
                <a:defRPr/>
              </a:pPr>
              <a:t>1/13/2015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B4838-F724-49A3-947A-7D3A29B32A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346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CF547-45CC-454C-B6EA-05FFADCBF8FB}" type="datetime1">
              <a:rPr lang="en-US">
                <a:solidFill>
                  <a:srgbClr val="000000"/>
                </a:solidFill>
              </a:rPr>
              <a:pPr>
                <a:defRPr/>
              </a:pPr>
              <a:t>1/13/2015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60A7B-B2DA-4193-A8EA-27B66352DA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44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742FA-6707-46EF-8E51-F5DCA1068450}" type="datetime1">
              <a:rPr lang="en-US">
                <a:solidFill>
                  <a:srgbClr val="000000"/>
                </a:solidFill>
              </a:rPr>
              <a:pPr>
                <a:defRPr/>
              </a:pPr>
              <a:t>1/13/2015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D241A-B659-48F1-9EB2-B8763A985D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02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34AF5-DE58-4974-A53F-E01D97D24C4C}" type="datetime1">
              <a:rPr lang="en-US">
                <a:solidFill>
                  <a:srgbClr val="000000"/>
                </a:solidFill>
              </a:rPr>
              <a:pPr>
                <a:defRPr/>
              </a:pPr>
              <a:t>1/13/2015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BA611-6966-4C17-B05C-0CDC0F8821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02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>
                <a:solidFill>
                  <a:srgbClr val="000000"/>
                </a:solidFill>
              </a:rPr>
              <a:pPr>
                <a:defRPr/>
              </a:pPr>
              <a:t>1/13/2015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>
            <a:normAutofit/>
          </a:bodyPr>
          <a:lstStyle>
            <a:lvl1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4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5E1E2-4C12-4972-93C8-BD702B0DFF34}" type="datetime1">
              <a:rPr lang="en-US">
                <a:solidFill>
                  <a:srgbClr val="F8F8F8"/>
                </a:solidFill>
              </a:rPr>
              <a:pPr>
                <a:defRPr/>
              </a:pPr>
              <a:t>1/13/2015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6A968-422E-4FCB-8D98-6F8E2E2754CF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836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937-9870-4BB2-9FAF-652187BFFFFB}" type="datetime1">
              <a:rPr lang="en-US">
                <a:solidFill>
                  <a:srgbClr val="000000"/>
                </a:solidFill>
              </a:rPr>
              <a:pPr>
                <a:defRPr/>
              </a:pPr>
              <a:t>1/13/2015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AE5FA-7AB0-4CA2-BE33-CB68C64DC1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150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361F6-2A89-4633-B6C1-4CFD104B351B}" type="datetime1">
              <a:rPr lang="en-US">
                <a:solidFill>
                  <a:srgbClr val="000000"/>
                </a:solidFill>
              </a:rPr>
              <a:pPr>
                <a:defRPr/>
              </a:pPr>
              <a:t>1/13/2015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D83F-69C7-4876-A231-E3AB020337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1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8C2DA-2528-4F4B-8C38-6E918CC4B0F0}" type="datetime1">
              <a:rPr lang="en-US">
                <a:solidFill>
                  <a:srgbClr val="000000"/>
                </a:solidFill>
              </a:rPr>
              <a:pPr>
                <a:defRPr/>
              </a:pPr>
              <a:t>1/13/2015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99690-942E-49E7-903A-5706844CA7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48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>
                <a:solidFill>
                  <a:srgbClr val="000000"/>
                </a:solidFill>
              </a:rPr>
              <a:pPr>
                <a:defRPr/>
              </a:pPr>
              <a:t>1/13/2015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28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CDDDD1-34A2-41F2-853A-EED66743B264}" type="datetime1">
              <a:rPr lang="en-US">
                <a:solidFill>
                  <a:srgbClr val="000000"/>
                </a:solidFill>
              </a:rPr>
              <a:pPr>
                <a:defRPr/>
              </a:pPr>
              <a:t>1/13/2015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18328C-B127-4E63-A892-D7A98282C0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12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dsger_W._Dijkstr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Introduction to Testing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92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Unit Testing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unit test examines the behavior of a distinct unit of work. Within a Java application, the "distinct unit of work" is often (but not always) a single method. … A unit of work is a task that isn't directly dependent on the completion of any other task."</a:t>
            </a:r>
          </a:p>
          <a:p>
            <a:pPr lvl="1"/>
            <a:r>
              <a:rPr lang="en-CA" dirty="0" smtClean="0"/>
              <a:t>from the book </a:t>
            </a:r>
            <a:r>
              <a:rPr lang="en-CA" dirty="0" err="1" smtClean="0"/>
              <a:t>JUnit</a:t>
            </a:r>
            <a:r>
              <a:rPr lang="en-CA" dirty="0" smtClean="0"/>
              <a:t> in Action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548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Testing: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unit test consists of one or more </a:t>
            </a:r>
            <a:r>
              <a:rPr lang="en-US" i="1" dirty="0" smtClean="0"/>
              <a:t>test cases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test case for a method consists of</a:t>
            </a:r>
          </a:p>
          <a:p>
            <a:pPr lvl="1"/>
            <a:r>
              <a:rPr lang="en-US" dirty="0" smtClean="0"/>
              <a:t>a specific set of arguments for the method</a:t>
            </a:r>
          </a:p>
          <a:p>
            <a:pPr lvl="1"/>
            <a:r>
              <a:rPr lang="en-US" dirty="0" smtClean="0"/>
              <a:t>the expected output or result of the method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148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Testing: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test </a:t>
            </a:r>
            <a:r>
              <a:rPr lang="en-US" dirty="0" smtClean="0"/>
              <a:t>case 1 </a:t>
            </a:r>
            <a:r>
              <a:rPr lang="en-US" dirty="0" smtClean="0"/>
              <a:t>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isThreeOfAKind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a specific set of arguments for the method</a:t>
            </a:r>
          </a:p>
          <a:p>
            <a:pPr lvl="2"/>
            <a:r>
              <a:rPr lang="en-US" dirty="0" smtClean="0"/>
              <a:t>the list of dice with values 1, 1, 1, 2, 3</a:t>
            </a:r>
          </a:p>
          <a:p>
            <a:pPr lvl="1"/>
            <a:r>
              <a:rPr lang="en-US" dirty="0" smtClean="0"/>
              <a:t>the expected output or result of the method</a:t>
            </a:r>
          </a:p>
          <a:p>
            <a:pPr lvl="2"/>
            <a:r>
              <a:rPr lang="en-US" b="1" dirty="0" smtClean="0"/>
              <a:t>true</a:t>
            </a:r>
          </a:p>
          <a:p>
            <a:endParaRPr lang="en-US" dirty="0" smtClean="0"/>
          </a:p>
          <a:p>
            <a:r>
              <a:rPr lang="en-US" dirty="0"/>
              <a:t>example test case </a:t>
            </a:r>
            <a:r>
              <a:rPr lang="en-US" dirty="0" smtClean="0"/>
              <a:t>2 </a:t>
            </a:r>
            <a:r>
              <a:rPr lang="en-US" dirty="0"/>
              <a:t>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isThreeOfAKind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a specific set of arguments for the method</a:t>
            </a:r>
          </a:p>
          <a:p>
            <a:pPr lvl="2"/>
            <a:r>
              <a:rPr lang="en-US" dirty="0"/>
              <a:t>the list of dice with values 1, 1, </a:t>
            </a:r>
            <a:r>
              <a:rPr lang="en-US" dirty="0" smtClean="0"/>
              <a:t>6, </a:t>
            </a:r>
            <a:r>
              <a:rPr lang="en-US" dirty="0"/>
              <a:t>2, 3</a:t>
            </a:r>
          </a:p>
          <a:p>
            <a:pPr lvl="1"/>
            <a:r>
              <a:rPr lang="en-US" dirty="0"/>
              <a:t>the expected output or result of the method</a:t>
            </a:r>
          </a:p>
          <a:p>
            <a:pPr lvl="2"/>
            <a:r>
              <a:rPr lang="en-US" b="1" dirty="0" smtClean="0"/>
              <a:t>false</a:t>
            </a:r>
            <a:endParaRPr lang="en-US" b="1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409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Testing: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test case passes if the actual output of the method matches the expected output of the method when the method is run with the test case arguments</a:t>
            </a:r>
          </a:p>
          <a:p>
            <a:pPr lvl="1"/>
            <a:r>
              <a:rPr lang="en-US" dirty="0" smtClean="0"/>
              <a:t>it fails if the actual output does not match the expected </a:t>
            </a:r>
            <a:r>
              <a:rPr lang="en-US" dirty="0" smtClean="0"/>
              <a:t>output</a:t>
            </a:r>
          </a:p>
          <a:p>
            <a:pPr lvl="1"/>
            <a:endParaRPr lang="en-US" dirty="0"/>
          </a:p>
          <a:p>
            <a:r>
              <a:rPr lang="en-US" dirty="0" smtClean="0"/>
              <a:t>typically, you use several test cases to test a method</a:t>
            </a:r>
          </a:p>
          <a:p>
            <a:pPr lvl="1"/>
            <a:r>
              <a:rPr lang="en-US" dirty="0" smtClean="0"/>
              <a:t>the course notes uses the term </a:t>
            </a:r>
            <a:r>
              <a:rPr lang="en-US" i="1" dirty="0" smtClean="0"/>
              <a:t>test vector</a:t>
            </a:r>
            <a:r>
              <a:rPr lang="en-US" dirty="0" smtClean="0"/>
              <a:t> to refer to a collection of test cases</a:t>
            </a:r>
          </a:p>
          <a:p>
            <a:pPr lvl="1"/>
            <a:r>
              <a:rPr lang="en-US" dirty="0" smtClean="0"/>
              <a:t>the term </a:t>
            </a:r>
            <a:r>
              <a:rPr lang="en-US" i="1" dirty="0" smtClean="0"/>
              <a:t>test suite</a:t>
            </a:r>
            <a:r>
              <a:rPr lang="en-US" dirty="0" smtClean="0"/>
              <a:t> is also commonly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040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JUnit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JUnit is a testing framework for Java</a:t>
            </a:r>
            <a:endParaRPr lang="en-CA" dirty="0"/>
          </a:p>
          <a:p>
            <a:r>
              <a:rPr lang="en-CA" dirty="0"/>
              <a:t>JUnit provides a way for creating:</a:t>
            </a:r>
          </a:p>
          <a:p>
            <a:pPr lvl="1"/>
            <a:r>
              <a:rPr lang="en-CA" dirty="0"/>
              <a:t>test cases</a:t>
            </a:r>
          </a:p>
          <a:p>
            <a:pPr lvl="2"/>
            <a:r>
              <a:rPr lang="en-CA" dirty="0"/>
              <a:t>a class that contains one or more tests</a:t>
            </a:r>
          </a:p>
          <a:p>
            <a:pPr lvl="1"/>
            <a:r>
              <a:rPr lang="en-CA" dirty="0"/>
              <a:t>test suites</a:t>
            </a:r>
          </a:p>
          <a:p>
            <a:pPr lvl="2"/>
            <a:r>
              <a:rPr lang="en-CA" dirty="0"/>
              <a:t>a group of </a:t>
            </a:r>
            <a:r>
              <a:rPr lang="en-CA" dirty="0" smtClean="0"/>
              <a:t>test cases</a:t>
            </a:r>
            <a:endParaRPr lang="en-CA" dirty="0"/>
          </a:p>
          <a:p>
            <a:pPr lvl="1"/>
            <a:r>
              <a:rPr lang="en-CA" dirty="0"/>
              <a:t>test runner</a:t>
            </a:r>
          </a:p>
          <a:p>
            <a:pPr lvl="2"/>
            <a:r>
              <a:rPr lang="en-CA" dirty="0"/>
              <a:t>a way to automatically run test suites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82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en-CA" dirty="0">
              <a:latin typeface="Consolas"/>
            </a:endParaRPr>
          </a:p>
          <a:p>
            <a:r>
              <a:rPr lang="en-CA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org.junit.Assert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.*;</a:t>
            </a:r>
          </a:p>
          <a:p>
            <a:endParaRPr lang="en-CA" dirty="0">
              <a:latin typeface="Consolas"/>
            </a:endParaRPr>
          </a:p>
          <a:p>
            <a:r>
              <a:rPr lang="en-CA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java.util.ArrayList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CA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java.util.List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CA" dirty="0">
              <a:latin typeface="Consolas"/>
            </a:endParaRPr>
          </a:p>
          <a:p>
            <a:r>
              <a:rPr lang="en-CA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org.junit.Test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CA" dirty="0">
              <a:latin typeface="Consolas"/>
            </a:endParaRPr>
          </a:p>
          <a:p>
            <a:r>
              <a:rPr lang="en-CA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YahtzeeTest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endParaRPr lang="en-CA" dirty="0">
              <a:latin typeface="Consolas"/>
            </a:endParaRPr>
          </a:p>
          <a:p>
            <a:r>
              <a:rPr lang="en-CA" dirty="0" smtClean="0">
                <a:solidFill>
                  <a:srgbClr val="646464"/>
                </a:solidFill>
                <a:latin typeface="Consolas"/>
              </a:rPr>
              <a:t>  @</a:t>
            </a:r>
            <a:r>
              <a:rPr lang="en-CA" dirty="0">
                <a:solidFill>
                  <a:srgbClr val="646464"/>
                </a:solidFill>
                <a:latin typeface="Consolas"/>
              </a:rPr>
              <a:t>Test</a:t>
            </a:r>
          </a:p>
          <a:p>
            <a:r>
              <a:rPr lang="en-CA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CA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 err="1" smtClean="0">
                <a:solidFill>
                  <a:srgbClr val="000000"/>
                </a:solidFill>
                <a:latin typeface="Consolas"/>
              </a:rPr>
              <a:t>isThreeOfAKind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CA" dirty="0" smtClean="0">
                <a:solidFill>
                  <a:srgbClr val="3F7F5F"/>
                </a:solidFill>
                <a:latin typeface="Consolas"/>
              </a:rPr>
              <a:t>    //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make a list of 5 dice that are 3 of a kind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List&lt;Die&gt; dice = 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&lt;Die&gt;();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Die(6, 1));  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// 1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Die(6, 1));  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// 1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Die(6, 1));  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// 1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Die(6, 2));  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// 2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Die(6, 3));  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// 3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i="1" dirty="0" err="1">
                <a:solidFill>
                  <a:srgbClr val="000000"/>
                </a:solidFill>
                <a:latin typeface="Consolas"/>
              </a:rPr>
              <a:t>assertTrue</a:t>
            </a:r>
            <a:r>
              <a:rPr lang="en-CA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i="1" dirty="0" err="1">
                <a:solidFill>
                  <a:srgbClr val="000000"/>
                </a:solidFill>
                <a:latin typeface="Consolas"/>
              </a:rPr>
              <a:t>Yahtzee.isThreeOfAKind</a:t>
            </a:r>
            <a:r>
              <a:rPr lang="en-CA" i="1" dirty="0">
                <a:solidFill>
                  <a:srgbClr val="000000"/>
                </a:solidFill>
                <a:latin typeface="Consolas"/>
              </a:rPr>
              <a:t>(dice));</a:t>
            </a:r>
          </a:p>
          <a:p>
            <a:r>
              <a:rPr lang="en-CA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dirty="0">
              <a:solidFill>
                <a:srgbClr val="000000"/>
              </a:solidFill>
              <a:latin typeface="Consolas"/>
            </a:endParaRPr>
          </a:p>
          <a:p>
            <a:endParaRPr lang="en-CA" dirty="0">
              <a:latin typeface="Consolas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8582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JUnit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our unit test tests if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isThreeOfAKind</a:t>
            </a:r>
            <a:r>
              <a:rPr lang="en-CA" dirty="0" smtClean="0"/>
              <a:t> produces the correct answer (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CA" dirty="0" smtClean="0"/>
              <a:t>) if the list contains a three of a kind</a:t>
            </a:r>
          </a:p>
          <a:p>
            <a:r>
              <a:rPr lang="en-CA" dirty="0" smtClean="0"/>
              <a:t>we should also test if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isThreeOfAKind</a:t>
            </a:r>
            <a:r>
              <a:rPr lang="en-CA" dirty="0" smtClean="0"/>
              <a:t> produces the correct answer (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CA" dirty="0" smtClean="0"/>
              <a:t>) if the list </a:t>
            </a:r>
            <a:r>
              <a:rPr lang="en-CA" i="1" dirty="0" smtClean="0"/>
              <a:t>does not</a:t>
            </a:r>
            <a:r>
              <a:rPr lang="en-CA" dirty="0" smtClean="0"/>
              <a:t> contain a three of a kind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874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CA" dirty="0">
              <a:latin typeface="Consolas"/>
            </a:endParaRPr>
          </a:p>
          <a:p>
            <a:r>
              <a:rPr lang="en-CA" dirty="0" smtClean="0">
                <a:solidFill>
                  <a:srgbClr val="646464"/>
                </a:solidFill>
                <a:latin typeface="Consolas"/>
              </a:rPr>
              <a:t>  @</a:t>
            </a:r>
            <a:r>
              <a:rPr lang="en-CA" dirty="0">
                <a:solidFill>
                  <a:srgbClr val="646464"/>
                </a:solidFill>
                <a:latin typeface="Consolas"/>
              </a:rPr>
              <a:t>Test</a:t>
            </a:r>
          </a:p>
          <a:p>
            <a:r>
              <a:rPr lang="en-CA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CA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 err="1" smtClean="0">
                <a:solidFill>
                  <a:srgbClr val="000000"/>
                </a:solidFill>
                <a:latin typeface="Consolas"/>
              </a:rPr>
              <a:t>notThreeOfAKind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CA" dirty="0" smtClean="0">
                <a:solidFill>
                  <a:srgbClr val="3F7F5F"/>
                </a:solidFill>
                <a:latin typeface="Consolas"/>
              </a:rPr>
              <a:t>    //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make a list of 5 dice that </a:t>
            </a:r>
            <a:r>
              <a:rPr lang="en-CA" dirty="0" smtClean="0">
                <a:solidFill>
                  <a:srgbClr val="3F7F5F"/>
                </a:solidFill>
                <a:latin typeface="Consolas"/>
              </a:rPr>
              <a:t>are not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3 of a kind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List&lt;Die&gt; dice = 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&lt;Die&gt;();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Die(6, 1));  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// 1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Die(6, 1));  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// 1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Die(6, </a:t>
            </a:r>
            <a:r>
              <a:rPr lang="en-CA" dirty="0" smtClean="0">
                <a:solidFill>
                  <a:srgbClr val="000000"/>
                </a:solidFill>
                <a:latin typeface="Consolas"/>
              </a:rPr>
              <a:t>6));  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// </a:t>
            </a:r>
            <a:r>
              <a:rPr lang="en-CA" dirty="0" smtClean="0">
                <a:solidFill>
                  <a:srgbClr val="3F7F5F"/>
                </a:solidFill>
                <a:latin typeface="Consolas"/>
              </a:rPr>
              <a:t>6</a:t>
            </a:r>
            <a:endParaRPr lang="en-CA" dirty="0">
              <a:solidFill>
                <a:srgbClr val="3F7F5F"/>
              </a:solidFill>
              <a:latin typeface="Consolas"/>
            </a:endParaRP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Die(6, 2));  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// 2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Die(6, 3));  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// 3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i="1" dirty="0" err="1" smtClean="0">
                <a:solidFill>
                  <a:srgbClr val="000000"/>
                </a:solidFill>
                <a:latin typeface="Consolas"/>
              </a:rPr>
              <a:t>assertFalse</a:t>
            </a:r>
            <a:r>
              <a:rPr lang="en-CA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CA" i="1" dirty="0" err="1" smtClean="0">
                <a:solidFill>
                  <a:srgbClr val="000000"/>
                </a:solidFill>
                <a:latin typeface="Consolas"/>
              </a:rPr>
              <a:t>Yahtzee.isThreeOfAKind</a:t>
            </a:r>
            <a:r>
              <a:rPr lang="en-CA" i="1" dirty="0" smtClean="0">
                <a:solidFill>
                  <a:srgbClr val="000000"/>
                </a:solidFill>
                <a:latin typeface="Consolas"/>
              </a:rPr>
              <a:t>(dice</a:t>
            </a:r>
            <a:r>
              <a:rPr lang="en-CA" i="1" dirty="0">
                <a:solidFill>
                  <a:srgbClr val="000000"/>
                </a:solidFill>
                <a:latin typeface="Consolas"/>
              </a:rPr>
              <a:t>));</a:t>
            </a:r>
          </a:p>
          <a:p>
            <a:r>
              <a:rPr lang="en-CA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dirty="0">
              <a:solidFill>
                <a:srgbClr val="000000"/>
              </a:solidFill>
              <a:latin typeface="Consolas"/>
            </a:endParaRPr>
          </a:p>
          <a:p>
            <a:endParaRPr lang="en-CA" dirty="0">
              <a:latin typeface="Consolas"/>
            </a:endParaRP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}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7532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JUnit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our unit tests use specific cases of rolls:</a:t>
            </a:r>
          </a:p>
          <a:p>
            <a:pPr lvl="1"/>
            <a:r>
              <a:rPr lang="en-CA" dirty="0" smtClean="0"/>
              <a:t>1, 1, 1, 2, 3		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isThreeOfAKind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CA" dirty="0" smtClean="0"/>
              <a:t>1, 1, 6, 2, 3		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notThreeOfAKind</a:t>
            </a:r>
            <a:r>
              <a:rPr lang="en-CA" dirty="0" smtClean="0"/>
              <a:t> </a:t>
            </a:r>
          </a:p>
          <a:p>
            <a:r>
              <a:rPr lang="en-CA" dirty="0" smtClean="0"/>
              <a:t>the tests don't tell us if our method works for different rolls:</a:t>
            </a:r>
          </a:p>
          <a:p>
            <a:pPr lvl="1"/>
            <a:r>
              <a:rPr lang="en-CA" dirty="0" smtClean="0"/>
              <a:t>3, 2, 1, 1, 1 ?</a:t>
            </a:r>
          </a:p>
          <a:p>
            <a:pPr lvl="1"/>
            <a:r>
              <a:rPr lang="en-CA" dirty="0" smtClean="0"/>
              <a:t>4, 6, 2, 3, 5 ?</a:t>
            </a:r>
          </a:p>
          <a:p>
            <a:r>
              <a:rPr lang="en-CA" dirty="0" smtClean="0"/>
              <a:t>can you write a unit test that tests every possible roll that is a three of a kind? every possible roll that is not three of a kind?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386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JUnit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our test tests one specific three-of-a-kind</a:t>
            </a:r>
          </a:p>
          <a:p>
            <a:pPr lvl="1"/>
            <a:r>
              <a:rPr lang="en-US" dirty="0" smtClean="0"/>
              <a:t>1, 1, 1, 2, 3</a:t>
            </a:r>
          </a:p>
          <a:p>
            <a:r>
              <a:rPr lang="en-US" dirty="0" smtClean="0"/>
              <a:t>shouldn't we test all possible three-of-a-kinds?</a:t>
            </a:r>
          </a:p>
          <a:p>
            <a:pPr lvl="1"/>
            <a:r>
              <a:rPr lang="en-US" dirty="0" smtClean="0"/>
              <a:t>or at least more three-of-a-kinds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can you generate a list of dice that is guaranteed to contain three-of-a-kind?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37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Testing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testing code is a vital part of the development process</a:t>
            </a:r>
          </a:p>
          <a:p>
            <a:r>
              <a:rPr lang="en-CA" dirty="0" smtClean="0"/>
              <a:t>the goal of testing is to find defects in your code</a:t>
            </a:r>
          </a:p>
          <a:p>
            <a:pPr lvl="1"/>
            <a:r>
              <a:rPr lang="en-CA" dirty="0"/>
              <a:t>Program testing can be a very effective way to show the presence of bugs, but it is hopelessly inadequate for showing their absence. </a:t>
            </a:r>
            <a:br>
              <a:rPr lang="en-CA" dirty="0"/>
            </a:br>
            <a:r>
              <a:rPr lang="en-CA" dirty="0"/>
              <a:t>—</a:t>
            </a:r>
            <a:r>
              <a:rPr lang="en-CA" dirty="0" err="1">
                <a:hlinkClick r:id="rId2"/>
              </a:rPr>
              <a:t>Edsger</a:t>
            </a:r>
            <a:r>
              <a:rPr lang="en-CA" dirty="0">
                <a:hlinkClick r:id="rId2"/>
              </a:rPr>
              <a:t> W. </a:t>
            </a:r>
            <a:r>
              <a:rPr lang="en-CA" dirty="0" err="1" smtClean="0">
                <a:hlinkClick r:id="rId2"/>
              </a:rPr>
              <a:t>Dijkstra</a:t>
            </a:r>
            <a:endParaRPr lang="en-CA" dirty="0" smtClean="0"/>
          </a:p>
          <a:p>
            <a:pPr lvl="1"/>
            <a:endParaRPr lang="en-CA" dirty="0"/>
          </a:p>
          <a:p>
            <a:r>
              <a:rPr lang="en-CA" dirty="0" smtClean="0"/>
              <a:t>how can we test our utility class?</a:t>
            </a:r>
          </a:p>
          <a:p>
            <a:pPr lvl="1"/>
            <a:r>
              <a:rPr lang="en-CA" dirty="0" smtClean="0"/>
              <a:t>write a program that uses it and verify the result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78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JUnit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our test tests one specific three-of-a-kind</a:t>
            </a:r>
          </a:p>
          <a:p>
            <a:pPr lvl="1"/>
            <a:r>
              <a:rPr lang="en-US" dirty="0" smtClean="0"/>
              <a:t>1, 1, 6, 2, 3</a:t>
            </a:r>
          </a:p>
          <a:p>
            <a:r>
              <a:rPr lang="en-US" dirty="0" smtClean="0"/>
              <a:t>shouldn't we test all possible not-three-of-a-kinds?</a:t>
            </a:r>
          </a:p>
          <a:p>
            <a:pPr lvl="1"/>
            <a:r>
              <a:rPr lang="en-US" dirty="0" smtClean="0"/>
              <a:t>or at least more not-three-of-a-kinds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can you generate a list of dice that is guaranteed to </a:t>
            </a:r>
            <a:r>
              <a:rPr lang="en-US" i="1" dirty="0" smtClean="0"/>
              <a:t>not</a:t>
            </a:r>
            <a:r>
              <a:rPr lang="en-US" dirty="0" smtClean="0"/>
              <a:t> contain three-of-a-kind?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089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tests the tests?</a:t>
            </a:r>
          </a:p>
          <a:p>
            <a:r>
              <a:rPr lang="en-US" dirty="0" smtClean="0"/>
              <a:t>it is often impossible or impractical to test all possible combinations of values for the method parameters</a:t>
            </a:r>
          </a:p>
          <a:p>
            <a:pPr lvl="1"/>
            <a:r>
              <a:rPr lang="en-US" dirty="0" smtClean="0"/>
              <a:t>this means that the test implementer must choose specific test cases</a:t>
            </a:r>
          </a:p>
          <a:p>
            <a:pPr lvl="2"/>
            <a:r>
              <a:rPr lang="en-US" dirty="0" smtClean="0"/>
              <a:t>it is very easy to miss test cases that would reveal an error</a:t>
            </a:r>
          </a:p>
          <a:p>
            <a:pPr lvl="3"/>
            <a:r>
              <a:rPr lang="en-US" dirty="0" smtClean="0"/>
              <a:t>your code might contain an error even if your code passes all of the tests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174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testing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following utility class that checks if a numeric value lies inside a specified range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0673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InRange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endParaRPr lang="en-US" sz="1600" dirty="0">
              <a:latin typeface="Consolas"/>
            </a:endParaRPr>
          </a:p>
          <a:p>
            <a:r>
              <a:rPr lang="en-US" sz="1600" dirty="0" smtClean="0">
                <a:solidFill>
                  <a:srgbClr val="3F5FBF"/>
                </a:solidFill>
                <a:latin typeface="Consolas"/>
              </a:rPr>
              <a:t>  /**</a:t>
            </a:r>
            <a:endParaRPr lang="en-US" sz="1600" dirty="0">
              <a:solidFill>
                <a:srgbClr val="3F5FBF"/>
              </a:solidFill>
              <a:latin typeface="Consolas"/>
            </a:endParaRPr>
          </a:p>
          <a:p>
            <a:r>
              <a:rPr lang="en-US" sz="1600" dirty="0" smtClean="0">
                <a:solidFill>
                  <a:srgbClr val="3F5FBF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3F5FBF"/>
                </a:solidFill>
                <a:latin typeface="Consolas"/>
              </a:rPr>
              <a:t>* Returns true if value is in the range [lo, hi].</a:t>
            </a:r>
          </a:p>
          <a:p>
            <a:r>
              <a:rPr lang="en-US" sz="1600" dirty="0" smtClean="0">
                <a:solidFill>
                  <a:srgbClr val="3F5FBF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3F5FBF"/>
                </a:solidFill>
                <a:latin typeface="Consolas"/>
              </a:rPr>
              <a:t>* value is inside the range if and only if</a:t>
            </a:r>
          </a:p>
          <a:p>
            <a:r>
              <a:rPr lang="en-US" sz="1600" dirty="0" smtClean="0">
                <a:solidFill>
                  <a:srgbClr val="3F5FBF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3F5FBF"/>
                </a:solidFill>
                <a:latin typeface="Consolas"/>
              </a:rPr>
              <a:t>* lo &lt;= value &lt;= hi</a:t>
            </a:r>
          </a:p>
          <a:p>
            <a:r>
              <a:rPr lang="en-US" sz="1600" dirty="0" smtClean="0">
                <a:solidFill>
                  <a:srgbClr val="3F5FBF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3F5FBF"/>
                </a:solidFill>
                <a:latin typeface="Consolas"/>
              </a:rPr>
              <a:t>* </a:t>
            </a:r>
          </a:p>
          <a:p>
            <a:r>
              <a:rPr lang="en-US" sz="1600" dirty="0" smtClean="0">
                <a:solidFill>
                  <a:srgbClr val="3F5FBF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3F5FBF"/>
                </a:solidFill>
                <a:latin typeface="Consolas"/>
              </a:rPr>
              <a:t>* </a:t>
            </a:r>
            <a:r>
              <a:rPr lang="en-US" sz="1600" dirty="0">
                <a:solidFill>
                  <a:srgbClr val="7F9FBF"/>
                </a:solidFill>
                <a:latin typeface="Consolas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/>
              </a:rPr>
              <a:t> lo the lower endpoint of the range</a:t>
            </a:r>
          </a:p>
          <a:p>
            <a:r>
              <a:rPr lang="en-US" sz="1600" dirty="0" smtClean="0">
                <a:solidFill>
                  <a:srgbClr val="3F5FBF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3F5FBF"/>
                </a:solidFill>
                <a:latin typeface="Consolas"/>
              </a:rPr>
              <a:t>* </a:t>
            </a:r>
            <a:r>
              <a:rPr lang="en-US" sz="1600" dirty="0">
                <a:solidFill>
                  <a:srgbClr val="7F9FBF"/>
                </a:solidFill>
                <a:latin typeface="Consolas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/>
              </a:rPr>
              <a:t> hi the higher endpoint of the range</a:t>
            </a:r>
          </a:p>
          <a:p>
            <a:r>
              <a:rPr lang="en-US" sz="1600" dirty="0" smtClean="0">
                <a:solidFill>
                  <a:srgbClr val="3F5FBF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3F5FBF"/>
                </a:solidFill>
                <a:latin typeface="Consolas"/>
              </a:rPr>
              <a:t>* </a:t>
            </a:r>
            <a:r>
              <a:rPr lang="en-US" sz="1600" dirty="0">
                <a:solidFill>
                  <a:srgbClr val="7F9FBF"/>
                </a:solidFill>
                <a:latin typeface="Consolas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/>
              </a:rPr>
              <a:t> value the value to check</a:t>
            </a:r>
          </a:p>
          <a:p>
            <a:r>
              <a:rPr lang="en-US" sz="1600" dirty="0" smtClean="0">
                <a:solidFill>
                  <a:srgbClr val="3F5FBF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3F5FBF"/>
                </a:solidFill>
                <a:latin typeface="Consolas"/>
              </a:rPr>
              <a:t>* </a:t>
            </a:r>
            <a:r>
              <a:rPr lang="en-US" sz="1600" dirty="0">
                <a:solidFill>
                  <a:srgbClr val="7F9FBF"/>
                </a:solidFill>
                <a:latin typeface="Consolas"/>
              </a:rPr>
              <a:t>@pre.</a:t>
            </a:r>
            <a:r>
              <a:rPr lang="en-US" sz="1600" dirty="0">
                <a:solidFill>
                  <a:srgbClr val="3F5FBF"/>
                </a:solidFill>
                <a:latin typeface="Consolas"/>
              </a:rPr>
              <a:t> lo &lt;= hi</a:t>
            </a:r>
          </a:p>
          <a:p>
            <a:r>
              <a:rPr lang="en-US" sz="1600" dirty="0" smtClean="0">
                <a:solidFill>
                  <a:srgbClr val="3F5FBF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3F5FBF"/>
                </a:solidFill>
                <a:latin typeface="Consolas"/>
              </a:rPr>
              <a:t>* </a:t>
            </a:r>
            <a:r>
              <a:rPr lang="en-US" sz="1600" dirty="0">
                <a:solidFill>
                  <a:srgbClr val="7F9FBF"/>
                </a:solidFill>
                <a:latin typeface="Consolas"/>
              </a:rPr>
              <a:t>@return</a:t>
            </a:r>
            <a:r>
              <a:rPr lang="en-US" sz="1600" dirty="0">
                <a:solidFill>
                  <a:srgbClr val="3F5FBF"/>
                </a:solidFill>
                <a:latin typeface="Consolas"/>
              </a:rPr>
              <a:t> true if lo </a:t>
            </a:r>
            <a:r>
              <a:rPr lang="en-US" sz="1600" dirty="0">
                <a:solidFill>
                  <a:srgbClr val="7F7F9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3F5FBF"/>
                </a:solidFill>
                <a:latin typeface="Consolas"/>
              </a:rPr>
              <a:t>= value </a:t>
            </a:r>
            <a:r>
              <a:rPr lang="en-US" sz="1600" dirty="0">
                <a:solidFill>
                  <a:srgbClr val="7F7F9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3F5FBF"/>
                </a:solidFill>
                <a:latin typeface="Consolas"/>
              </a:rPr>
              <a:t>= hi, and false otherwise</a:t>
            </a:r>
          </a:p>
          <a:p>
            <a:r>
              <a:rPr lang="en-US" sz="1600" dirty="0" smtClean="0">
                <a:solidFill>
                  <a:srgbClr val="3F5FBF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3F5FBF"/>
                </a:solidFill>
                <a:latin typeface="Consolas"/>
              </a:rPr>
              <a:t>*/</a:t>
            </a: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isInRange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lo,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hi,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value) {</a:t>
            </a: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 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value &gt; lo &amp;&amp; value &lt; hi;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18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cases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test cases should we use to test our method?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2097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lectures have covered most of Chapter 2 of the course notes</a:t>
            </a:r>
          </a:p>
          <a:p>
            <a:pPr lvl="1"/>
            <a:r>
              <a:rPr lang="en-US" dirty="0" smtClean="0"/>
              <a:t>up to and including all of Section 2.5</a:t>
            </a:r>
          </a:p>
          <a:p>
            <a:pPr lvl="1"/>
            <a:r>
              <a:rPr lang="en-US" dirty="0" smtClean="0"/>
              <a:t>you should review the course notes to make sure you understand all of the material through Section 2.5</a:t>
            </a:r>
          </a:p>
          <a:p>
            <a:r>
              <a:rPr lang="en-US" dirty="0" smtClean="0"/>
              <a:t>try to read Section 2.6 </a:t>
            </a:r>
            <a:r>
              <a:rPr lang="en-US" i="1" dirty="0" smtClean="0"/>
              <a:t>Beyond the Basics</a:t>
            </a:r>
          </a:p>
          <a:p>
            <a:pPr lvl="1"/>
            <a:r>
              <a:rPr lang="en-US" dirty="0" smtClean="0"/>
              <a:t>some of the material from pages 34 and on are quite challenging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475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public class </a:t>
            </a:r>
            <a:r>
              <a:rPr lang="en-CA" dirty="0" err="1" smtClean="0"/>
              <a:t>IsThreeOfAKindTest</a:t>
            </a:r>
            <a:r>
              <a:rPr lang="en-CA" dirty="0" smtClean="0"/>
              <a:t> {</a:t>
            </a:r>
          </a:p>
          <a:p>
            <a:r>
              <a:rPr lang="en-CA" dirty="0"/>
              <a:t> </a:t>
            </a:r>
            <a:r>
              <a:rPr lang="en-CA" dirty="0" smtClean="0"/>
              <a:t> public static void main(String[] </a:t>
            </a:r>
            <a:r>
              <a:rPr lang="en-CA" dirty="0" err="1" smtClean="0"/>
              <a:t>args</a:t>
            </a:r>
            <a:r>
              <a:rPr lang="en-CA" dirty="0" smtClean="0"/>
              <a:t>) {</a:t>
            </a:r>
          </a:p>
          <a:p>
            <a:r>
              <a:rPr lang="en-CA" dirty="0"/>
              <a:t> </a:t>
            </a:r>
            <a:r>
              <a:rPr lang="en-CA" dirty="0" smtClean="0"/>
              <a:t>   // make a list of 5 dice that are 3 of a kind</a:t>
            </a:r>
          </a:p>
          <a:p>
            <a:r>
              <a:rPr lang="en-CA" dirty="0"/>
              <a:t> </a:t>
            </a:r>
            <a:r>
              <a:rPr lang="en-CA" dirty="0" smtClean="0"/>
              <a:t>   // check if </a:t>
            </a:r>
            <a:r>
              <a:rPr lang="en-CA" dirty="0" err="1" smtClean="0"/>
              <a:t>Yahtzee.isThreeOfAKind</a:t>
            </a:r>
            <a:r>
              <a:rPr lang="en-CA" dirty="0" smtClean="0"/>
              <a:t> returns true</a:t>
            </a:r>
          </a:p>
          <a:p>
            <a:r>
              <a:rPr lang="en-CA" dirty="0"/>
              <a:t> </a:t>
            </a:r>
            <a:r>
              <a:rPr lang="en-CA" dirty="0" smtClean="0"/>
              <a:t> }</a:t>
            </a:r>
          </a:p>
          <a:p>
            <a:r>
              <a:rPr lang="en-CA" dirty="0" smtClean="0"/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7178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1295400"/>
            <a:ext cx="8229600" cy="2133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public class </a:t>
            </a:r>
            <a:r>
              <a:rPr lang="en-CA" dirty="0" err="1" smtClean="0"/>
              <a:t>IsThreeOfAKindTest</a:t>
            </a:r>
            <a:r>
              <a:rPr lang="en-CA" dirty="0" smtClean="0"/>
              <a:t> {</a:t>
            </a:r>
          </a:p>
          <a:p>
            <a:r>
              <a:rPr lang="en-CA" dirty="0"/>
              <a:t> </a:t>
            </a:r>
            <a:r>
              <a:rPr lang="en-CA" dirty="0" smtClean="0"/>
              <a:t> public static void main(String[] </a:t>
            </a:r>
            <a:r>
              <a:rPr lang="en-CA" dirty="0" err="1" smtClean="0"/>
              <a:t>args</a:t>
            </a:r>
            <a:r>
              <a:rPr lang="en-CA" dirty="0" smtClean="0"/>
              <a:t>) {</a:t>
            </a:r>
          </a:p>
          <a:p>
            <a:r>
              <a:rPr lang="en-CA" dirty="0" smtClean="0"/>
              <a:t>    </a:t>
            </a:r>
            <a:r>
              <a:rPr lang="en-CA" dirty="0"/>
              <a:t>// make a list of 5 dice that are 3 of a kind</a:t>
            </a:r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List&lt;Die&gt; dice = new </a:t>
            </a:r>
            <a:r>
              <a:rPr lang="en-CA" dirty="0" err="1" smtClean="0"/>
              <a:t>ArrayList</a:t>
            </a:r>
            <a:r>
              <a:rPr lang="en-CA" dirty="0" smtClean="0"/>
              <a:t>&lt;Die&gt;();</a:t>
            </a:r>
          </a:p>
          <a:p>
            <a:r>
              <a:rPr lang="en-CA" dirty="0"/>
              <a:t> </a:t>
            </a:r>
            <a:r>
              <a:rPr lang="en-CA" dirty="0" smtClean="0"/>
              <a:t>   </a:t>
            </a:r>
            <a:r>
              <a:rPr lang="en-CA" dirty="0" err="1" smtClean="0"/>
              <a:t>dice.add</a:t>
            </a:r>
            <a:r>
              <a:rPr lang="en-CA" dirty="0" smtClean="0"/>
              <a:t>(new Die(6, 1));   // 1</a:t>
            </a:r>
          </a:p>
          <a:p>
            <a:r>
              <a:rPr lang="en-CA" dirty="0" smtClean="0"/>
              <a:t>    </a:t>
            </a:r>
            <a:r>
              <a:rPr lang="en-CA" dirty="0" err="1" smtClean="0"/>
              <a:t>dice.add</a:t>
            </a:r>
            <a:r>
              <a:rPr lang="en-CA" dirty="0" smtClean="0"/>
              <a:t>(new </a:t>
            </a:r>
            <a:r>
              <a:rPr lang="en-CA" dirty="0"/>
              <a:t>Die(6, 1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</a:t>
            </a:r>
            <a:r>
              <a:rPr lang="en-CA" dirty="0"/>
              <a:t>1</a:t>
            </a:r>
            <a:endParaRPr lang="en-CA" dirty="0" smtClean="0"/>
          </a:p>
          <a:p>
            <a:r>
              <a:rPr lang="en-CA" dirty="0" smtClean="0"/>
              <a:t>    </a:t>
            </a:r>
            <a:r>
              <a:rPr lang="en-CA" dirty="0" err="1"/>
              <a:t>dice.add</a:t>
            </a:r>
            <a:r>
              <a:rPr lang="en-CA" dirty="0"/>
              <a:t>(new Die(6, 1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</a:t>
            </a:r>
            <a:r>
              <a:rPr lang="en-CA" dirty="0"/>
              <a:t>1</a:t>
            </a:r>
          </a:p>
          <a:p>
            <a:r>
              <a:rPr lang="en-CA" dirty="0" smtClean="0"/>
              <a:t>    </a:t>
            </a:r>
            <a:r>
              <a:rPr lang="en-CA" dirty="0" err="1"/>
              <a:t>dice.add</a:t>
            </a:r>
            <a:r>
              <a:rPr lang="en-CA" dirty="0"/>
              <a:t>(new Die(6, 2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2</a:t>
            </a:r>
            <a:endParaRPr lang="en-CA" dirty="0"/>
          </a:p>
          <a:p>
            <a:r>
              <a:rPr lang="en-CA" dirty="0" smtClean="0"/>
              <a:t>    </a:t>
            </a:r>
            <a:r>
              <a:rPr lang="en-CA" dirty="0" err="1" smtClean="0"/>
              <a:t>dice.add</a:t>
            </a:r>
            <a:r>
              <a:rPr lang="en-CA" dirty="0" smtClean="0"/>
              <a:t>(new </a:t>
            </a:r>
            <a:r>
              <a:rPr lang="en-CA" dirty="0"/>
              <a:t>Die(6, </a:t>
            </a:r>
            <a:r>
              <a:rPr lang="en-CA" dirty="0" smtClean="0"/>
              <a:t>3));</a:t>
            </a:r>
            <a:r>
              <a:rPr lang="en-CA" dirty="0"/>
              <a:t> </a:t>
            </a:r>
            <a:r>
              <a:rPr lang="en-CA" dirty="0" smtClean="0"/>
              <a:t>  // 3</a:t>
            </a:r>
            <a:endParaRPr lang="en-CA" dirty="0"/>
          </a:p>
          <a:p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// check if </a:t>
            </a:r>
            <a:r>
              <a:rPr lang="en-CA" dirty="0" err="1" smtClean="0"/>
              <a:t>Yahtzee.isThreeOfAKind</a:t>
            </a:r>
            <a:r>
              <a:rPr lang="en-CA" dirty="0" smtClean="0"/>
              <a:t> returns true</a:t>
            </a:r>
          </a:p>
          <a:p>
            <a:r>
              <a:rPr lang="en-CA" dirty="0"/>
              <a:t> </a:t>
            </a:r>
            <a:r>
              <a:rPr lang="en-CA" dirty="0" smtClean="0"/>
              <a:t> }</a:t>
            </a:r>
          </a:p>
          <a:p>
            <a:r>
              <a:rPr lang="en-CA" dirty="0" smtClean="0"/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85445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3733800"/>
            <a:ext cx="8229600" cy="1447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public class </a:t>
            </a:r>
            <a:r>
              <a:rPr lang="en-CA" dirty="0" err="1" smtClean="0"/>
              <a:t>IsThreeOfAKindTest</a:t>
            </a:r>
            <a:r>
              <a:rPr lang="en-CA" dirty="0" smtClean="0"/>
              <a:t> {</a:t>
            </a:r>
          </a:p>
          <a:p>
            <a:r>
              <a:rPr lang="en-CA" dirty="0"/>
              <a:t> </a:t>
            </a:r>
            <a:r>
              <a:rPr lang="en-CA" dirty="0" smtClean="0"/>
              <a:t> public static void main(String[] </a:t>
            </a:r>
            <a:r>
              <a:rPr lang="en-CA" dirty="0" err="1" smtClean="0"/>
              <a:t>args</a:t>
            </a:r>
            <a:r>
              <a:rPr lang="en-CA" dirty="0" smtClean="0"/>
              <a:t>) {</a:t>
            </a:r>
          </a:p>
          <a:p>
            <a:r>
              <a:rPr lang="en-CA" dirty="0" smtClean="0"/>
              <a:t>    </a:t>
            </a:r>
            <a:r>
              <a:rPr lang="en-CA" dirty="0"/>
              <a:t>// make a list of 5 dice that are 3 of a kind</a:t>
            </a:r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List&lt;Die&gt; dice = new </a:t>
            </a:r>
            <a:r>
              <a:rPr lang="en-CA" dirty="0" err="1" smtClean="0"/>
              <a:t>ArrayList</a:t>
            </a:r>
            <a:r>
              <a:rPr lang="en-CA" dirty="0" smtClean="0"/>
              <a:t>&lt;Die&gt;();</a:t>
            </a:r>
          </a:p>
          <a:p>
            <a:r>
              <a:rPr lang="en-CA" dirty="0"/>
              <a:t> </a:t>
            </a:r>
            <a:r>
              <a:rPr lang="en-CA" dirty="0" smtClean="0"/>
              <a:t>   </a:t>
            </a:r>
            <a:r>
              <a:rPr lang="en-CA" dirty="0" err="1" smtClean="0"/>
              <a:t>dice.add</a:t>
            </a:r>
            <a:r>
              <a:rPr lang="en-CA" dirty="0" smtClean="0"/>
              <a:t>(new Die(6, 1));   // 1</a:t>
            </a:r>
          </a:p>
          <a:p>
            <a:r>
              <a:rPr lang="en-CA" dirty="0" smtClean="0"/>
              <a:t>    </a:t>
            </a:r>
            <a:r>
              <a:rPr lang="en-CA" dirty="0" err="1" smtClean="0"/>
              <a:t>dice.add</a:t>
            </a:r>
            <a:r>
              <a:rPr lang="en-CA" dirty="0" smtClean="0"/>
              <a:t>(new </a:t>
            </a:r>
            <a:r>
              <a:rPr lang="en-CA" dirty="0"/>
              <a:t>Die(6, 1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</a:t>
            </a:r>
            <a:r>
              <a:rPr lang="en-CA" dirty="0"/>
              <a:t>1</a:t>
            </a:r>
            <a:endParaRPr lang="en-CA" dirty="0" smtClean="0"/>
          </a:p>
          <a:p>
            <a:r>
              <a:rPr lang="en-CA" dirty="0" smtClean="0"/>
              <a:t>    </a:t>
            </a:r>
            <a:r>
              <a:rPr lang="en-CA" dirty="0" err="1"/>
              <a:t>dice.add</a:t>
            </a:r>
            <a:r>
              <a:rPr lang="en-CA" dirty="0"/>
              <a:t>(new Die(6, 1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</a:t>
            </a:r>
            <a:r>
              <a:rPr lang="en-CA" dirty="0"/>
              <a:t>1</a:t>
            </a:r>
          </a:p>
          <a:p>
            <a:r>
              <a:rPr lang="en-CA" dirty="0" smtClean="0"/>
              <a:t>    </a:t>
            </a:r>
            <a:r>
              <a:rPr lang="en-CA" dirty="0" err="1"/>
              <a:t>dice.add</a:t>
            </a:r>
            <a:r>
              <a:rPr lang="en-CA" dirty="0"/>
              <a:t>(new Die(6, 2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2</a:t>
            </a:r>
            <a:endParaRPr lang="en-CA" dirty="0"/>
          </a:p>
          <a:p>
            <a:r>
              <a:rPr lang="en-CA" dirty="0" smtClean="0"/>
              <a:t>    </a:t>
            </a:r>
            <a:r>
              <a:rPr lang="en-CA" dirty="0" err="1" smtClean="0"/>
              <a:t>dice.add</a:t>
            </a:r>
            <a:r>
              <a:rPr lang="en-CA" dirty="0" smtClean="0"/>
              <a:t>(new </a:t>
            </a:r>
            <a:r>
              <a:rPr lang="en-CA" dirty="0"/>
              <a:t>Die(6, </a:t>
            </a:r>
            <a:r>
              <a:rPr lang="en-CA" dirty="0" smtClean="0"/>
              <a:t>3));</a:t>
            </a:r>
            <a:r>
              <a:rPr lang="en-CA" dirty="0"/>
              <a:t> </a:t>
            </a:r>
            <a:r>
              <a:rPr lang="en-CA" dirty="0" smtClean="0"/>
              <a:t>  // 3</a:t>
            </a:r>
            <a:endParaRPr lang="en-CA" dirty="0"/>
          </a:p>
          <a:p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// check if </a:t>
            </a:r>
            <a:r>
              <a:rPr lang="en-CA" dirty="0" err="1" smtClean="0"/>
              <a:t>Yahtzee.isThreeOfAKind</a:t>
            </a:r>
            <a:r>
              <a:rPr lang="en-CA" dirty="0" smtClean="0"/>
              <a:t> returns true</a:t>
            </a:r>
          </a:p>
          <a:p>
            <a:r>
              <a:rPr lang="en-CA" dirty="0"/>
              <a:t> </a:t>
            </a:r>
            <a:r>
              <a:rPr lang="en-CA" dirty="0" smtClean="0"/>
              <a:t>   if (</a:t>
            </a:r>
            <a:r>
              <a:rPr lang="en-CA" dirty="0" err="1" smtClean="0"/>
              <a:t>Yahtzee.isThreeOfAKind</a:t>
            </a:r>
            <a:r>
              <a:rPr lang="en-CA" dirty="0" smtClean="0"/>
              <a:t>(dice) == true) {</a:t>
            </a:r>
          </a:p>
          <a:p>
            <a:r>
              <a:rPr lang="en-CA" dirty="0"/>
              <a:t> </a:t>
            </a:r>
            <a:r>
              <a:rPr lang="en-CA" dirty="0" smtClean="0"/>
              <a:t>     </a:t>
            </a:r>
            <a:r>
              <a:rPr lang="en-CA" dirty="0" err="1" smtClean="0"/>
              <a:t>System.out.println</a:t>
            </a:r>
            <a:r>
              <a:rPr lang="en-CA" dirty="0" smtClean="0"/>
              <a:t>("success");</a:t>
            </a:r>
          </a:p>
          <a:p>
            <a:r>
              <a:rPr lang="en-CA" dirty="0"/>
              <a:t> </a:t>
            </a:r>
            <a:r>
              <a:rPr lang="en-CA" dirty="0" smtClean="0"/>
              <a:t>   }</a:t>
            </a:r>
          </a:p>
          <a:p>
            <a:r>
              <a:rPr lang="en-CA" dirty="0"/>
              <a:t> </a:t>
            </a:r>
            <a:r>
              <a:rPr lang="en-CA" dirty="0" smtClean="0"/>
              <a:t> }</a:t>
            </a:r>
          </a:p>
          <a:p>
            <a:r>
              <a:rPr lang="en-CA" dirty="0" smtClean="0"/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5366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3733800"/>
            <a:ext cx="8229600" cy="1752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6019800"/>
          </a:xfrm>
        </p:spPr>
        <p:txBody>
          <a:bodyPr>
            <a:normAutofit/>
          </a:bodyPr>
          <a:lstStyle/>
          <a:p>
            <a:r>
              <a:rPr lang="en-CA" dirty="0" smtClean="0"/>
              <a:t>public class </a:t>
            </a:r>
            <a:r>
              <a:rPr lang="en-CA" dirty="0" err="1" smtClean="0"/>
              <a:t>IsThreeOfAKindTest</a:t>
            </a:r>
            <a:r>
              <a:rPr lang="en-CA" dirty="0" smtClean="0"/>
              <a:t> {</a:t>
            </a:r>
          </a:p>
          <a:p>
            <a:r>
              <a:rPr lang="en-CA" dirty="0"/>
              <a:t> </a:t>
            </a:r>
            <a:r>
              <a:rPr lang="en-CA" dirty="0" smtClean="0"/>
              <a:t> public static void main(String[] </a:t>
            </a:r>
            <a:r>
              <a:rPr lang="en-CA" dirty="0" err="1" smtClean="0"/>
              <a:t>args</a:t>
            </a:r>
            <a:r>
              <a:rPr lang="en-CA" dirty="0" smtClean="0"/>
              <a:t>) {</a:t>
            </a:r>
          </a:p>
          <a:p>
            <a:r>
              <a:rPr lang="en-CA" dirty="0" smtClean="0"/>
              <a:t>    </a:t>
            </a:r>
            <a:r>
              <a:rPr lang="en-CA" dirty="0"/>
              <a:t>// make a list of 5 dice that are 3 of a kind</a:t>
            </a:r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List&lt;Die&gt; dice = new </a:t>
            </a:r>
            <a:r>
              <a:rPr lang="en-CA" dirty="0" err="1" smtClean="0"/>
              <a:t>ArrayList</a:t>
            </a:r>
            <a:r>
              <a:rPr lang="en-CA" dirty="0" smtClean="0"/>
              <a:t>&lt;Die&gt;();</a:t>
            </a:r>
          </a:p>
          <a:p>
            <a:r>
              <a:rPr lang="en-CA" dirty="0"/>
              <a:t> </a:t>
            </a:r>
            <a:r>
              <a:rPr lang="en-CA" dirty="0" smtClean="0"/>
              <a:t>   </a:t>
            </a:r>
            <a:r>
              <a:rPr lang="en-CA" dirty="0" err="1" smtClean="0"/>
              <a:t>dice.add</a:t>
            </a:r>
            <a:r>
              <a:rPr lang="en-CA" dirty="0" smtClean="0"/>
              <a:t>(new Die(6, 1));   // 1</a:t>
            </a:r>
          </a:p>
          <a:p>
            <a:r>
              <a:rPr lang="en-CA" dirty="0" smtClean="0"/>
              <a:t>    </a:t>
            </a:r>
            <a:r>
              <a:rPr lang="en-CA" dirty="0" err="1" smtClean="0"/>
              <a:t>dice.add</a:t>
            </a:r>
            <a:r>
              <a:rPr lang="en-CA" dirty="0" smtClean="0"/>
              <a:t>(new </a:t>
            </a:r>
            <a:r>
              <a:rPr lang="en-CA" dirty="0"/>
              <a:t>Die(6, 1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</a:t>
            </a:r>
            <a:r>
              <a:rPr lang="en-CA" dirty="0"/>
              <a:t>1</a:t>
            </a:r>
            <a:endParaRPr lang="en-CA" dirty="0" smtClean="0"/>
          </a:p>
          <a:p>
            <a:r>
              <a:rPr lang="en-CA" dirty="0" smtClean="0"/>
              <a:t>    </a:t>
            </a:r>
            <a:r>
              <a:rPr lang="en-CA" dirty="0" err="1"/>
              <a:t>dice.add</a:t>
            </a:r>
            <a:r>
              <a:rPr lang="en-CA" dirty="0"/>
              <a:t>(new Die(6, 1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</a:t>
            </a:r>
            <a:r>
              <a:rPr lang="en-CA" dirty="0"/>
              <a:t>1</a:t>
            </a:r>
          </a:p>
          <a:p>
            <a:r>
              <a:rPr lang="en-CA" dirty="0" smtClean="0"/>
              <a:t>    </a:t>
            </a:r>
            <a:r>
              <a:rPr lang="en-CA" dirty="0" err="1"/>
              <a:t>dice.add</a:t>
            </a:r>
            <a:r>
              <a:rPr lang="en-CA" dirty="0"/>
              <a:t>(new Die(6, 2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2</a:t>
            </a:r>
            <a:endParaRPr lang="en-CA" dirty="0"/>
          </a:p>
          <a:p>
            <a:r>
              <a:rPr lang="en-CA" dirty="0" smtClean="0"/>
              <a:t>    </a:t>
            </a:r>
            <a:r>
              <a:rPr lang="en-CA" dirty="0" err="1" smtClean="0"/>
              <a:t>dice.add</a:t>
            </a:r>
            <a:r>
              <a:rPr lang="en-CA" dirty="0" smtClean="0"/>
              <a:t>(new </a:t>
            </a:r>
            <a:r>
              <a:rPr lang="en-CA" dirty="0"/>
              <a:t>Die(6, </a:t>
            </a:r>
            <a:r>
              <a:rPr lang="en-CA" dirty="0" smtClean="0"/>
              <a:t>3));</a:t>
            </a:r>
            <a:r>
              <a:rPr lang="en-CA" dirty="0"/>
              <a:t> </a:t>
            </a:r>
            <a:r>
              <a:rPr lang="en-CA" dirty="0" smtClean="0"/>
              <a:t>  // 3</a:t>
            </a:r>
            <a:endParaRPr lang="en-CA" dirty="0"/>
          </a:p>
          <a:p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// check if </a:t>
            </a:r>
            <a:r>
              <a:rPr lang="en-CA" dirty="0" err="1" smtClean="0"/>
              <a:t>Yahtzee.isThreeOfAKind</a:t>
            </a:r>
            <a:r>
              <a:rPr lang="en-CA" dirty="0" smtClean="0"/>
              <a:t> returns false</a:t>
            </a:r>
          </a:p>
          <a:p>
            <a:r>
              <a:rPr lang="en-CA" dirty="0"/>
              <a:t> </a:t>
            </a:r>
            <a:r>
              <a:rPr lang="en-CA" dirty="0" smtClean="0"/>
              <a:t>   if (</a:t>
            </a:r>
            <a:r>
              <a:rPr lang="en-CA" dirty="0" err="1" smtClean="0"/>
              <a:t>Yahtzee.isThreeOfAKind</a:t>
            </a:r>
            <a:r>
              <a:rPr lang="en-CA" dirty="0" smtClean="0"/>
              <a:t>(dice) == false) {</a:t>
            </a:r>
          </a:p>
          <a:p>
            <a:r>
              <a:rPr lang="en-CA" dirty="0"/>
              <a:t> </a:t>
            </a:r>
            <a:r>
              <a:rPr lang="en-CA" dirty="0" smtClean="0"/>
              <a:t>     throw new </a:t>
            </a:r>
            <a:r>
              <a:rPr lang="en-CA" dirty="0" err="1" smtClean="0"/>
              <a:t>RuntimeException</a:t>
            </a:r>
            <a:r>
              <a:rPr lang="en-CA" dirty="0" smtClean="0"/>
              <a:t>("FAILED: " +</a:t>
            </a:r>
          </a:p>
          <a:p>
            <a:r>
              <a:rPr lang="en-CA" dirty="0"/>
              <a:t> </a:t>
            </a:r>
            <a:r>
              <a:rPr lang="en-CA" dirty="0" smtClean="0"/>
              <a:t>         dice + " is a 3-of-a-kind");</a:t>
            </a:r>
          </a:p>
          <a:p>
            <a:r>
              <a:rPr lang="en-CA" dirty="0"/>
              <a:t> </a:t>
            </a:r>
            <a:r>
              <a:rPr lang="en-CA" dirty="0" smtClean="0"/>
              <a:t>   }</a:t>
            </a:r>
          </a:p>
          <a:p>
            <a:r>
              <a:rPr lang="en-CA" dirty="0"/>
              <a:t> </a:t>
            </a:r>
            <a:r>
              <a:rPr lang="en-CA" dirty="0" smtClean="0"/>
              <a:t> }</a:t>
            </a:r>
          </a:p>
          <a:p>
            <a:r>
              <a:rPr lang="en-CA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53337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tested one case with a specific list of dice and an expected return value</a:t>
            </a:r>
          </a:p>
          <a:p>
            <a:pPr lvl="1"/>
            <a:r>
              <a:rPr lang="en-US" dirty="0" smtClean="0"/>
              <a:t>the dice 1, 1, 1, 2, 3</a:t>
            </a:r>
          </a:p>
          <a:p>
            <a:pPr lvl="1"/>
            <a:r>
              <a:rPr lang="en-US" dirty="0" smtClean="0"/>
              <a:t>expect method to return </a:t>
            </a:r>
            <a:r>
              <a:rPr lang="en-US" b="1" dirty="0" smtClean="0"/>
              <a:t>true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the method we are testing should return false if the list of dice does not contain a three-of-a-kind</a:t>
            </a:r>
          </a:p>
          <a:p>
            <a:pPr lvl="1"/>
            <a:r>
              <a:rPr lang="en-US" dirty="0" smtClean="0"/>
              <a:t>we should test this, too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242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Testing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checking if a test fails and throwing an exception makes it easy to find tests that fail</a:t>
            </a:r>
          </a:p>
          <a:p>
            <a:pPr lvl="1"/>
            <a:r>
              <a:rPr lang="en-CA" dirty="0" smtClean="0"/>
              <a:t>because uncaught exceptions terminate the running program</a:t>
            </a:r>
          </a:p>
          <a:p>
            <a:pPr lvl="1"/>
            <a:r>
              <a:rPr lang="en-CA" dirty="0" smtClean="0"/>
              <a:t>unfortunately, stopping the test program might mean that other tests remain </a:t>
            </a:r>
            <a:r>
              <a:rPr lang="en-CA" dirty="0" err="1" smtClean="0"/>
              <a:t>unrunnable</a:t>
            </a:r>
            <a:endParaRPr lang="en-CA" dirty="0"/>
          </a:p>
          <a:p>
            <a:pPr lvl="2"/>
            <a:r>
              <a:rPr lang="en-CA" dirty="0" smtClean="0"/>
              <a:t>at least until you fix the broken test case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324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6019800"/>
          </a:xfrm>
        </p:spPr>
        <p:txBody>
          <a:bodyPr>
            <a:normAutofit/>
          </a:bodyPr>
          <a:lstStyle/>
          <a:p>
            <a:r>
              <a:rPr lang="en-CA" dirty="0" smtClean="0"/>
              <a:t>public class </a:t>
            </a:r>
            <a:r>
              <a:rPr lang="en-CA" dirty="0" err="1" smtClean="0">
                <a:solidFill>
                  <a:srgbClr val="FF0000"/>
                </a:solidFill>
              </a:rPr>
              <a:t>IsNotThreeOfAKindTest</a:t>
            </a:r>
            <a:r>
              <a:rPr lang="en-CA" dirty="0" smtClean="0"/>
              <a:t> </a:t>
            </a:r>
            <a:r>
              <a:rPr lang="en-CA" dirty="0" smtClean="0"/>
              <a:t>{</a:t>
            </a:r>
          </a:p>
          <a:p>
            <a:r>
              <a:rPr lang="en-CA" dirty="0"/>
              <a:t> </a:t>
            </a:r>
            <a:r>
              <a:rPr lang="en-CA" dirty="0" smtClean="0"/>
              <a:t> public static void main(String[] </a:t>
            </a:r>
            <a:r>
              <a:rPr lang="en-CA" dirty="0" err="1" smtClean="0"/>
              <a:t>args</a:t>
            </a:r>
            <a:r>
              <a:rPr lang="en-CA" dirty="0" smtClean="0"/>
              <a:t>) {</a:t>
            </a:r>
          </a:p>
          <a:p>
            <a:r>
              <a:rPr lang="en-CA" dirty="0" smtClean="0"/>
              <a:t>    </a:t>
            </a:r>
            <a:r>
              <a:rPr lang="en-CA" dirty="0"/>
              <a:t>// make a list of 5 dice that are </a:t>
            </a:r>
            <a:r>
              <a:rPr lang="en-CA" dirty="0" smtClean="0"/>
              <a:t>not 3 </a:t>
            </a:r>
            <a:r>
              <a:rPr lang="en-CA" dirty="0"/>
              <a:t>of a kind</a:t>
            </a:r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List&lt;Die&gt; dice = new </a:t>
            </a:r>
            <a:r>
              <a:rPr lang="en-CA" dirty="0" err="1" smtClean="0"/>
              <a:t>ArrayList</a:t>
            </a:r>
            <a:r>
              <a:rPr lang="en-CA" dirty="0" smtClean="0"/>
              <a:t>&lt;Die&gt;();</a:t>
            </a:r>
          </a:p>
          <a:p>
            <a:r>
              <a:rPr lang="en-CA" dirty="0"/>
              <a:t> </a:t>
            </a:r>
            <a:r>
              <a:rPr lang="en-CA" dirty="0" smtClean="0"/>
              <a:t>   </a:t>
            </a:r>
            <a:r>
              <a:rPr lang="en-CA" dirty="0" err="1" smtClean="0"/>
              <a:t>dice.add</a:t>
            </a:r>
            <a:r>
              <a:rPr lang="en-CA" dirty="0" smtClean="0"/>
              <a:t>(new Die(6, 1));   // 1</a:t>
            </a:r>
          </a:p>
          <a:p>
            <a:r>
              <a:rPr lang="en-CA" dirty="0" smtClean="0"/>
              <a:t>    </a:t>
            </a:r>
            <a:r>
              <a:rPr lang="en-CA" dirty="0" err="1" smtClean="0"/>
              <a:t>dice.add</a:t>
            </a:r>
            <a:r>
              <a:rPr lang="en-CA" dirty="0" smtClean="0"/>
              <a:t>(new </a:t>
            </a:r>
            <a:r>
              <a:rPr lang="en-CA" dirty="0"/>
              <a:t>Die(6, 1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</a:t>
            </a:r>
            <a:r>
              <a:rPr lang="en-CA" dirty="0"/>
              <a:t>1</a:t>
            </a:r>
            <a:endParaRPr lang="en-CA" dirty="0" smtClean="0"/>
          </a:p>
          <a:p>
            <a:r>
              <a:rPr lang="en-CA" dirty="0" smtClean="0"/>
              <a:t>    </a:t>
            </a:r>
            <a:r>
              <a:rPr lang="en-CA" dirty="0" err="1">
                <a:solidFill>
                  <a:srgbClr val="FF0000"/>
                </a:solidFill>
              </a:rPr>
              <a:t>dice.add</a:t>
            </a:r>
            <a:r>
              <a:rPr lang="en-CA" dirty="0">
                <a:solidFill>
                  <a:srgbClr val="FF0000"/>
                </a:solidFill>
              </a:rPr>
              <a:t>(new Die(6, </a:t>
            </a:r>
            <a:r>
              <a:rPr lang="en-CA" dirty="0" smtClean="0">
                <a:solidFill>
                  <a:srgbClr val="FF0000"/>
                </a:solidFill>
              </a:rPr>
              <a:t>6));   </a:t>
            </a:r>
            <a:r>
              <a:rPr lang="en-CA" dirty="0" smtClean="0">
                <a:solidFill>
                  <a:srgbClr val="FF0000"/>
                </a:solidFill>
              </a:rPr>
              <a:t>// </a:t>
            </a:r>
            <a:r>
              <a:rPr lang="en-CA" dirty="0" smtClean="0">
                <a:solidFill>
                  <a:srgbClr val="FF0000"/>
                </a:solidFill>
              </a:rPr>
              <a:t>6</a:t>
            </a:r>
            <a:endParaRPr lang="en-CA" dirty="0">
              <a:solidFill>
                <a:srgbClr val="FF0000"/>
              </a:solidFill>
            </a:endParaRPr>
          </a:p>
          <a:p>
            <a:r>
              <a:rPr lang="en-CA" dirty="0" smtClean="0"/>
              <a:t>    </a:t>
            </a:r>
            <a:r>
              <a:rPr lang="en-CA" dirty="0" err="1"/>
              <a:t>dice.add</a:t>
            </a:r>
            <a:r>
              <a:rPr lang="en-CA" dirty="0"/>
              <a:t>(new Die(6, 2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2</a:t>
            </a:r>
            <a:endParaRPr lang="en-CA" dirty="0"/>
          </a:p>
          <a:p>
            <a:r>
              <a:rPr lang="en-CA" dirty="0" smtClean="0"/>
              <a:t>    </a:t>
            </a:r>
            <a:r>
              <a:rPr lang="en-CA" dirty="0" err="1" smtClean="0"/>
              <a:t>dice.add</a:t>
            </a:r>
            <a:r>
              <a:rPr lang="en-CA" dirty="0" smtClean="0"/>
              <a:t>(new </a:t>
            </a:r>
            <a:r>
              <a:rPr lang="en-CA" dirty="0"/>
              <a:t>Die(6, </a:t>
            </a:r>
            <a:r>
              <a:rPr lang="en-CA" dirty="0" smtClean="0"/>
              <a:t>3));</a:t>
            </a:r>
            <a:r>
              <a:rPr lang="en-CA" dirty="0"/>
              <a:t> </a:t>
            </a:r>
            <a:r>
              <a:rPr lang="en-CA" dirty="0" smtClean="0"/>
              <a:t>  // 3</a:t>
            </a:r>
            <a:endParaRPr lang="en-CA" dirty="0"/>
          </a:p>
          <a:p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</a:t>
            </a:r>
            <a:r>
              <a:rPr lang="en-CA" dirty="0" smtClean="0">
                <a:solidFill>
                  <a:srgbClr val="FF0000"/>
                </a:solidFill>
              </a:rPr>
              <a:t>// check if </a:t>
            </a:r>
            <a:r>
              <a:rPr lang="en-CA" dirty="0" err="1" smtClean="0">
                <a:solidFill>
                  <a:srgbClr val="FF0000"/>
                </a:solidFill>
              </a:rPr>
              <a:t>Yahtzee.isThreeOfAKind</a:t>
            </a:r>
            <a:r>
              <a:rPr lang="en-CA" dirty="0" smtClean="0">
                <a:solidFill>
                  <a:srgbClr val="FF0000"/>
                </a:solidFill>
              </a:rPr>
              <a:t> returns </a:t>
            </a:r>
            <a:r>
              <a:rPr lang="en-CA" dirty="0" smtClean="0">
                <a:solidFill>
                  <a:srgbClr val="FF0000"/>
                </a:solidFill>
              </a:rPr>
              <a:t>true</a:t>
            </a:r>
            <a:endParaRPr lang="en-CA" dirty="0" smtClean="0">
              <a:solidFill>
                <a:srgbClr val="FF0000"/>
              </a:solidFill>
            </a:endParaRPr>
          </a:p>
          <a:p>
            <a:r>
              <a:rPr lang="en-CA" dirty="0">
                <a:solidFill>
                  <a:srgbClr val="FF0000"/>
                </a:solidFill>
              </a:rPr>
              <a:t> </a:t>
            </a:r>
            <a:r>
              <a:rPr lang="en-CA" dirty="0" smtClean="0">
                <a:solidFill>
                  <a:srgbClr val="FF0000"/>
                </a:solidFill>
              </a:rPr>
              <a:t>   if (</a:t>
            </a:r>
            <a:r>
              <a:rPr lang="en-CA" dirty="0" err="1" smtClean="0">
                <a:solidFill>
                  <a:srgbClr val="FF0000"/>
                </a:solidFill>
              </a:rPr>
              <a:t>Yahtzee.isThreeOfAKind</a:t>
            </a:r>
            <a:r>
              <a:rPr lang="en-CA" dirty="0" smtClean="0">
                <a:solidFill>
                  <a:srgbClr val="FF0000"/>
                </a:solidFill>
              </a:rPr>
              <a:t>(dice) == </a:t>
            </a:r>
            <a:r>
              <a:rPr lang="en-CA" dirty="0" smtClean="0">
                <a:solidFill>
                  <a:srgbClr val="FF0000"/>
                </a:solidFill>
              </a:rPr>
              <a:t>tru</a:t>
            </a:r>
            <a:r>
              <a:rPr lang="en-CA" dirty="0" smtClean="0">
                <a:solidFill>
                  <a:srgbClr val="FF0000"/>
                </a:solidFill>
              </a:rPr>
              <a:t>e</a:t>
            </a:r>
            <a:r>
              <a:rPr lang="en-CA" dirty="0" smtClean="0">
                <a:solidFill>
                  <a:srgbClr val="FF0000"/>
                </a:solidFill>
              </a:rPr>
              <a:t>) {</a:t>
            </a:r>
          </a:p>
          <a:p>
            <a:r>
              <a:rPr lang="en-CA" dirty="0">
                <a:solidFill>
                  <a:srgbClr val="FF0000"/>
                </a:solidFill>
              </a:rPr>
              <a:t> </a:t>
            </a:r>
            <a:r>
              <a:rPr lang="en-CA" dirty="0" smtClean="0">
                <a:solidFill>
                  <a:srgbClr val="FF0000"/>
                </a:solidFill>
              </a:rPr>
              <a:t>     throw new </a:t>
            </a:r>
            <a:r>
              <a:rPr lang="en-CA" dirty="0" err="1" smtClean="0">
                <a:solidFill>
                  <a:srgbClr val="FF0000"/>
                </a:solidFill>
              </a:rPr>
              <a:t>RuntimeException</a:t>
            </a:r>
            <a:r>
              <a:rPr lang="en-CA" dirty="0" smtClean="0">
                <a:solidFill>
                  <a:srgbClr val="FF0000"/>
                </a:solidFill>
              </a:rPr>
              <a:t>("FAILED: " +</a:t>
            </a:r>
          </a:p>
          <a:p>
            <a:r>
              <a:rPr lang="en-CA" dirty="0">
                <a:solidFill>
                  <a:srgbClr val="FF0000"/>
                </a:solidFill>
              </a:rPr>
              <a:t> </a:t>
            </a:r>
            <a:r>
              <a:rPr lang="en-CA" dirty="0" smtClean="0">
                <a:solidFill>
                  <a:srgbClr val="FF0000"/>
                </a:solidFill>
              </a:rPr>
              <a:t>         dice + " </a:t>
            </a:r>
            <a:r>
              <a:rPr lang="en-CA" dirty="0" smtClean="0">
                <a:solidFill>
                  <a:srgbClr val="FF0000"/>
                </a:solidFill>
              </a:rPr>
              <a:t>is not </a:t>
            </a:r>
            <a:r>
              <a:rPr lang="en-CA" dirty="0" smtClean="0">
                <a:solidFill>
                  <a:srgbClr val="FF0000"/>
                </a:solidFill>
              </a:rPr>
              <a:t>a 3-of-a-kind");</a:t>
            </a:r>
          </a:p>
          <a:p>
            <a:r>
              <a:rPr lang="en-CA" dirty="0">
                <a:solidFill>
                  <a:srgbClr val="FF0000"/>
                </a:solidFill>
              </a:rPr>
              <a:t> </a:t>
            </a:r>
            <a:r>
              <a:rPr lang="en-CA" dirty="0" smtClean="0">
                <a:solidFill>
                  <a:srgbClr val="FF0000"/>
                </a:solidFill>
              </a:rPr>
              <a:t>   }</a:t>
            </a:r>
          </a:p>
          <a:p>
            <a:r>
              <a:rPr lang="en-CA" dirty="0"/>
              <a:t> </a:t>
            </a:r>
            <a:r>
              <a:rPr lang="en-CA" dirty="0" smtClean="0"/>
              <a:t> }</a:t>
            </a:r>
          </a:p>
          <a:p>
            <a:r>
              <a:rPr lang="en-CA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90611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1543</Words>
  <Application>Microsoft Office PowerPoint</Application>
  <PresentationFormat>On-screen Show (4:3)</PresentationFormat>
  <Paragraphs>245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Origin</vt:lpstr>
      <vt:lpstr>Introduction to Testing</vt:lpstr>
      <vt:lpstr>Testing</vt:lpstr>
      <vt:lpstr>PowerPoint Presentation</vt:lpstr>
      <vt:lpstr>PowerPoint Presentation</vt:lpstr>
      <vt:lpstr>PowerPoint Presentation</vt:lpstr>
      <vt:lpstr>PowerPoint Presentation</vt:lpstr>
      <vt:lpstr>Testing</vt:lpstr>
      <vt:lpstr>Testing</vt:lpstr>
      <vt:lpstr>PowerPoint Presentation</vt:lpstr>
      <vt:lpstr>Unit Testing</vt:lpstr>
      <vt:lpstr>Unit Testing: Test Cases</vt:lpstr>
      <vt:lpstr>Unit Testing: Test Cases</vt:lpstr>
      <vt:lpstr>Unit Testing: Test Cases</vt:lpstr>
      <vt:lpstr>JUnit</vt:lpstr>
      <vt:lpstr>PowerPoint Presentation</vt:lpstr>
      <vt:lpstr>JUnit</vt:lpstr>
      <vt:lpstr>PowerPoint Presentation</vt:lpstr>
      <vt:lpstr>JUnit</vt:lpstr>
      <vt:lpstr>JUnit</vt:lpstr>
      <vt:lpstr>JUnit</vt:lpstr>
      <vt:lpstr>Limitations of testing</vt:lpstr>
      <vt:lpstr>Another testing example</vt:lpstr>
      <vt:lpstr>PowerPoint Presentation</vt:lpstr>
      <vt:lpstr>Test cases</vt:lpstr>
      <vt:lpstr>Readings</vt:lpstr>
    </vt:vector>
  </TitlesOfParts>
  <Company>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Testing</dc:title>
  <dc:creator>burton</dc:creator>
  <cp:lastModifiedBy>burton</cp:lastModifiedBy>
  <cp:revision>2</cp:revision>
  <dcterms:created xsi:type="dcterms:W3CDTF">2015-01-14T05:10:12Z</dcterms:created>
  <dcterms:modified xsi:type="dcterms:W3CDTF">2015-01-14T05:18:52Z</dcterms:modified>
</cp:coreProperties>
</file>