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34"/>
  </p:notesMasterIdLst>
  <p:sldIdLst>
    <p:sldId id="409" r:id="rId2"/>
    <p:sldId id="410" r:id="rId3"/>
    <p:sldId id="412" r:id="rId4"/>
    <p:sldId id="411" r:id="rId5"/>
    <p:sldId id="413" r:id="rId6"/>
    <p:sldId id="414" r:id="rId7"/>
    <p:sldId id="415" r:id="rId8"/>
    <p:sldId id="416" r:id="rId9"/>
    <p:sldId id="417" r:id="rId10"/>
    <p:sldId id="418" r:id="rId11"/>
    <p:sldId id="423" r:id="rId12"/>
    <p:sldId id="419" r:id="rId13"/>
    <p:sldId id="420" r:id="rId14"/>
    <p:sldId id="422" r:id="rId15"/>
    <p:sldId id="421" r:id="rId16"/>
    <p:sldId id="424" r:id="rId17"/>
    <p:sldId id="425" r:id="rId18"/>
    <p:sldId id="426" r:id="rId19"/>
    <p:sldId id="427" r:id="rId20"/>
    <p:sldId id="429" r:id="rId21"/>
    <p:sldId id="428" r:id="rId22"/>
    <p:sldId id="430" r:id="rId23"/>
    <p:sldId id="431" r:id="rId24"/>
    <p:sldId id="433" r:id="rId25"/>
    <p:sldId id="432" r:id="rId26"/>
    <p:sldId id="434" r:id="rId27"/>
    <p:sldId id="435" r:id="rId28"/>
    <p:sldId id="436" r:id="rId29"/>
    <p:sldId id="437" r:id="rId30"/>
    <p:sldId id="438" r:id="rId31"/>
    <p:sldId id="439" r:id="rId32"/>
    <p:sldId id="440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7FF"/>
    <a:srgbClr val="FF99CC"/>
    <a:srgbClr val="CCFFCC"/>
    <a:srgbClr val="99FFCC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34587" autoAdjust="0"/>
    <p:restoredTop sz="89293" autoAdjust="0"/>
  </p:normalViewPr>
  <p:slideViewPr>
    <p:cSldViewPr showGuides="1">
      <p:cViewPr varScale="1">
        <p:scale>
          <a:sx n="119" d="100"/>
          <a:sy n="119" d="100"/>
        </p:scale>
        <p:origin x="-1404" y="-102"/>
      </p:cViewPr>
      <p:guideLst>
        <p:guide orient="horz" pos="2160"/>
        <p:guide pos="2880"/>
        <p:guide pos="32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D5EFE9A-9C5A-48BA-A165-06B19A261EE0}" type="datetimeFigureOut">
              <a:rPr lang="en-US"/>
              <a:pPr>
                <a:defRPr/>
              </a:pPr>
              <a:t>1/13/2015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45627FC-A79A-45B5-9EA1-067BC26229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9766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D615E60F-664F-46F4-A1E4-E0DE4B8C89BA}" type="datetime1">
              <a:rPr lang="en-US"/>
              <a:pPr>
                <a:defRPr/>
              </a:pPr>
              <a:t>1/13/2015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C40124-16A6-4A3C-B227-96877DF17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F6829-ED0D-4EB1-B264-30162E0EF798}" type="datetime1">
              <a:rPr lang="en-US"/>
              <a:pPr>
                <a:defRPr/>
              </a:pPr>
              <a:t>1/13/2015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75178-AB8D-45D4-B799-B44DDDF71A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502AF-752A-4130-AEB3-76D9508E4CFC}" type="datetime1">
              <a:rPr lang="en-US"/>
              <a:pPr>
                <a:defRPr/>
              </a:pPr>
              <a:t>1/13/2015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557E0-FF4F-45F6-83FE-5A11C0D4B1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69C6C-926B-48C6-962F-62BA7ACF3E10}" type="datetime1">
              <a:rPr lang="en-US"/>
              <a:pPr>
                <a:defRPr/>
              </a:pPr>
              <a:t>1/13/2015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B4838-F724-49A3-947A-7D3A29B32A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CF547-45CC-454C-B6EA-05FFADCBF8FB}" type="datetime1">
              <a:rPr lang="en-US"/>
              <a:pPr>
                <a:defRPr/>
              </a:pPr>
              <a:t>1/13/2015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60A7B-B2DA-4193-A8EA-27B66352DA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742FA-6707-46EF-8E51-F5DCA1068450}" type="datetime1">
              <a:rPr lang="en-US"/>
              <a:pPr>
                <a:defRPr/>
              </a:pPr>
              <a:t>1/13/2015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D241A-B659-48F1-9EB2-B8763A985D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34AF5-DE58-4974-A53F-E01D97D24C4C}" type="datetime1">
              <a:rPr lang="en-US"/>
              <a:pPr>
                <a:defRPr/>
              </a:pPr>
              <a:t>1/13/2015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BA611-6966-4C17-B05C-0CDC0F8821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1F20B-52D2-4DB3-9C9B-3144FEE3C4DB}" type="datetime1">
              <a:rPr lang="en-US"/>
              <a:pPr>
                <a:defRPr/>
              </a:pPr>
              <a:t>1/13/2015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3A4DC-7484-4BA3-B678-45C826FA36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229600" cy="5928360"/>
          </a:xfrm>
        </p:spPr>
        <p:txBody>
          <a:bodyPr>
            <a:normAutofit/>
          </a:bodyPr>
          <a:lstStyle>
            <a:lvl1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5E1E2-4C12-4972-93C8-BD702B0DFF34}" type="datetime1">
              <a:rPr lang="en-US"/>
              <a:pPr>
                <a:defRPr/>
              </a:pPr>
              <a:t>1/13/2015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6A968-422E-4FCB-8D98-6F8E2E2754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A4937-9870-4BB2-9FAF-652187BFFFFB}" type="datetime1">
              <a:rPr lang="en-US"/>
              <a:pPr>
                <a:defRPr/>
              </a:pPr>
              <a:t>1/13/2015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AE5FA-7AB0-4CA2-BE33-CB68C64DC1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361F6-2A89-4633-B6C1-4CFD104B351B}" type="datetime1">
              <a:rPr lang="en-US"/>
              <a:pPr>
                <a:defRPr/>
              </a:pPr>
              <a:t>1/13/2015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2D83F-69C7-4876-A231-E3AB020337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8C2DA-2528-4F4B-8C38-6E918CC4B0F0}" type="datetime1">
              <a:rPr lang="en-US"/>
              <a:pPr>
                <a:defRPr/>
              </a:pPr>
              <a:t>1/13/2015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99690-942E-49E7-903A-5706844CA7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1F20B-52D2-4DB3-9C9B-3144FEE3C4DB}" type="datetime1">
              <a:rPr lang="en-US"/>
              <a:pPr>
                <a:defRPr/>
              </a:pPr>
              <a:t>1/13/2015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3A4DC-7484-4BA3-B678-45C826FA36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0CDDDD1-34A2-41F2-853A-EED66743B264}" type="datetime1">
              <a:rPr lang="en-US"/>
              <a:pPr>
                <a:defRPr/>
              </a:pPr>
              <a:t>1/13/2015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18328C-B127-4E63-A892-D7A98282C0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0" r:id="rId1"/>
    <p:sldLayoutId id="2147484035" r:id="rId2"/>
    <p:sldLayoutId id="2147484036" r:id="rId3"/>
    <p:sldLayoutId id="2147484047" r:id="rId4"/>
    <p:sldLayoutId id="2147484041" r:id="rId5"/>
    <p:sldLayoutId id="2147484037" r:id="rId6"/>
    <p:sldLayoutId id="2147484038" r:id="rId7"/>
    <p:sldLayoutId id="2147484042" r:id="rId8"/>
    <p:sldLayoutId id="2147484043" r:id="rId9"/>
    <p:sldLayoutId id="2147484044" r:id="rId10"/>
    <p:sldLayoutId id="2147484045" r:id="rId11"/>
    <p:sldLayoutId id="2147484039" r:id="rId12"/>
    <p:sldLayoutId id="2147484046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racle.com/technetwork/articles/java/index-137868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Utilities (Part 3)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Implementing static features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06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Yahtzee client: Too many dice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program seems to work sometimes: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it-IT" sz="2000" dirty="0">
                <a:solidFill>
                  <a:srgbClr val="000000"/>
                </a:solidFill>
                <a:latin typeface="Consolas"/>
              </a:rPr>
              <a:t>Dice: 3, </a:t>
            </a:r>
            <a:r>
              <a:rPr lang="it-IT" sz="2000" dirty="0">
                <a:solidFill>
                  <a:srgbClr val="FF0000"/>
                </a:solidFill>
                <a:latin typeface="Consolas"/>
              </a:rPr>
              <a:t>2</a:t>
            </a:r>
            <a:r>
              <a:rPr lang="it-IT" sz="2000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it-IT" sz="2000" dirty="0">
                <a:solidFill>
                  <a:srgbClr val="FF0000"/>
                </a:solidFill>
                <a:latin typeface="Consolas"/>
              </a:rPr>
              <a:t>2</a:t>
            </a:r>
            <a:r>
              <a:rPr lang="it-IT" sz="2000" dirty="0">
                <a:solidFill>
                  <a:srgbClr val="000000"/>
                </a:solidFill>
                <a:latin typeface="Consolas"/>
              </a:rPr>
              <a:t>, 5, </a:t>
            </a:r>
            <a:r>
              <a:rPr lang="it-IT" sz="2000" dirty="0">
                <a:solidFill>
                  <a:srgbClr val="FF0000"/>
                </a:solidFill>
                <a:latin typeface="Consolas"/>
              </a:rPr>
              <a:t>2</a:t>
            </a:r>
            <a:r>
              <a:rPr lang="it-IT" sz="2000" dirty="0">
                <a:solidFill>
                  <a:srgbClr val="000000"/>
                </a:solidFill>
                <a:latin typeface="Consolas"/>
              </a:rPr>
              <a:t>, 4, 1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</a:rPr>
              <a:t>three of a kind?: true</a:t>
            </a:r>
            <a:endParaRPr lang="en-US" sz="2000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but fails sometimes:</a:t>
            </a:r>
          </a:p>
          <a:p>
            <a:endParaRPr lang="en-US" dirty="0"/>
          </a:p>
          <a:p>
            <a:pPr marL="0" indent="0">
              <a:buNone/>
            </a:pPr>
            <a:r>
              <a:rPr lang="it-IT" sz="2000" dirty="0">
                <a:solidFill>
                  <a:srgbClr val="000000"/>
                </a:solidFill>
                <a:latin typeface="Consolas"/>
              </a:rPr>
              <a:t>Dice: </a:t>
            </a:r>
            <a:r>
              <a:rPr lang="it-IT" sz="2000" dirty="0">
                <a:solidFill>
                  <a:srgbClr val="FF0000"/>
                </a:solidFill>
                <a:latin typeface="Consolas"/>
              </a:rPr>
              <a:t>6</a:t>
            </a:r>
            <a:r>
              <a:rPr lang="it-IT" sz="2000" dirty="0">
                <a:solidFill>
                  <a:srgbClr val="000000"/>
                </a:solidFill>
                <a:latin typeface="Consolas"/>
              </a:rPr>
              <a:t>, 3, 3, </a:t>
            </a:r>
            <a:r>
              <a:rPr lang="it-IT" sz="2000" dirty="0">
                <a:solidFill>
                  <a:srgbClr val="FF0000"/>
                </a:solidFill>
                <a:latin typeface="Consolas"/>
              </a:rPr>
              <a:t>6</a:t>
            </a:r>
            <a:r>
              <a:rPr lang="it-IT" sz="2000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it-IT" sz="2000" dirty="0">
                <a:solidFill>
                  <a:srgbClr val="FF0000"/>
                </a:solidFill>
                <a:latin typeface="Consolas"/>
              </a:rPr>
              <a:t>6</a:t>
            </a:r>
            <a:r>
              <a:rPr lang="it-IT" sz="2000" dirty="0">
                <a:solidFill>
                  <a:srgbClr val="000000"/>
                </a:solidFill>
                <a:latin typeface="Consolas"/>
              </a:rPr>
              <a:t>, 5, 5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</a:rPr>
              <a:t>three </a:t>
            </a:r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of </a:t>
            </a:r>
            <a:r>
              <a:rPr lang="en-US" sz="2000" dirty="0">
                <a:solidFill>
                  <a:srgbClr val="000000"/>
                </a:solidFill>
                <a:latin typeface="Consolas"/>
              </a:rPr>
              <a:t>a kind?: </a:t>
            </a:r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false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2109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Preconditions and </a:t>
            </a:r>
            <a:r>
              <a:rPr lang="en-US" dirty="0" err="1" smtClean="0"/>
              <a:t>postconditions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recall the meaning of method pre- and </a:t>
            </a:r>
            <a:r>
              <a:rPr lang="en-US" dirty="0" err="1" smtClean="0"/>
              <a:t>postconditions</a:t>
            </a:r>
            <a:endParaRPr lang="en-US" dirty="0" smtClean="0"/>
          </a:p>
          <a:p>
            <a:r>
              <a:rPr lang="en-US" dirty="0" smtClean="0"/>
              <a:t>precondition</a:t>
            </a:r>
          </a:p>
          <a:p>
            <a:pPr lvl="1"/>
            <a:r>
              <a:rPr lang="en-US" dirty="0" smtClean="0"/>
              <a:t>a condition that the client must ensure is true immediately before a method is invoked</a:t>
            </a:r>
          </a:p>
          <a:p>
            <a:r>
              <a:rPr lang="en-US" dirty="0" err="1" smtClean="0"/>
              <a:t>postcondtion</a:t>
            </a:r>
            <a:endParaRPr lang="en-US" dirty="0" smtClean="0"/>
          </a:p>
          <a:p>
            <a:pPr lvl="1"/>
            <a:r>
              <a:rPr lang="en-US" dirty="0" smtClean="0"/>
              <a:t>a condition that the method must ensure is true immediately after the method is invoked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663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responsible?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our method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isThreeOfAKind</a:t>
            </a:r>
            <a:r>
              <a:rPr lang="en-US" dirty="0" smtClean="0"/>
              <a:t> clearly fails if the client uses the wrong number of dice</a:t>
            </a:r>
          </a:p>
          <a:p>
            <a:pPr lvl="1"/>
            <a:r>
              <a:rPr lang="en-US" dirty="0" smtClean="0"/>
              <a:t>we say that the method cannot satisfy its </a:t>
            </a:r>
            <a:r>
              <a:rPr lang="en-US" i="1" dirty="0" err="1" smtClean="0"/>
              <a:t>postcondition</a:t>
            </a:r>
            <a:r>
              <a:rPr lang="en-US" dirty="0" smtClean="0"/>
              <a:t> if the client uses the wrong number of dice</a:t>
            </a:r>
          </a:p>
          <a:p>
            <a:r>
              <a:rPr lang="en-US" dirty="0" smtClean="0"/>
              <a:t>as the implementer, we should advertise this fact as part of the method API</a:t>
            </a:r>
          </a:p>
          <a:p>
            <a:r>
              <a:rPr lang="en-US" dirty="0" smtClean="0"/>
              <a:t>as the implementer, we also need to decide who is responsible if a client uses the wrong number of dice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7141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is responsible: Preconditions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 the implementer, we can choose to make the client responsible for errors caused by using the wrong number of dice</a:t>
            </a:r>
          </a:p>
          <a:p>
            <a:r>
              <a:rPr lang="en-US" dirty="0" smtClean="0"/>
              <a:t>we do this by stating in the API that the method has a </a:t>
            </a:r>
            <a:r>
              <a:rPr lang="en-US" i="1" dirty="0" smtClean="0"/>
              <a:t>precondition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we'll see exactly how to do this in Java shortly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5244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is responsible: Preconditions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recall that a method precondition is a condition that the client must ensure is true immediately before invoking a method</a:t>
            </a:r>
          </a:p>
          <a:p>
            <a:pPr lvl="1"/>
            <a:r>
              <a:rPr lang="en-US" dirty="0" smtClean="0"/>
              <a:t>if the precondition is not true, then the client has no guarantees of what the method will do</a:t>
            </a:r>
          </a:p>
          <a:p>
            <a:r>
              <a:rPr lang="en-US" dirty="0" smtClean="0"/>
              <a:t>for utility class methods, preconditions are conditions on the values of the arguments passed to the method</a:t>
            </a:r>
          </a:p>
          <a:p>
            <a:pPr lvl="1"/>
            <a:r>
              <a:rPr lang="en-US" dirty="0" smtClean="0"/>
              <a:t>e.g., in our current implementation of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isThreeOfAKind</a:t>
            </a:r>
            <a:r>
              <a:rPr lang="en-US" dirty="0" smtClean="0"/>
              <a:t> the number of dice must be 5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167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Implementer is responsible: 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 the implementer, we can choose to specify precisely what happens if the method cannot satisfy its </a:t>
            </a:r>
            <a:r>
              <a:rPr lang="en-US" dirty="0" err="1" smtClean="0"/>
              <a:t>postcondition</a:t>
            </a:r>
            <a:r>
              <a:rPr lang="en-US" dirty="0" smtClean="0"/>
              <a:t> given the arguments provided by the client</a:t>
            </a:r>
          </a:p>
          <a:p>
            <a:r>
              <a:rPr lang="en-US" dirty="0" smtClean="0"/>
              <a:t>this often requires that the method implementation validate its parameters</a:t>
            </a:r>
          </a:p>
          <a:p>
            <a:pPr lvl="1"/>
            <a:r>
              <a:rPr lang="en-US" dirty="0" smtClean="0"/>
              <a:t>e.g.,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isThreeOfAKind</a:t>
            </a:r>
            <a:r>
              <a:rPr lang="en-US" dirty="0" smtClean="0"/>
              <a:t> would have to check that the client has used a list argument containing 5 dice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1930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4CE0E1-D9E7-4B0F-9F33-7C51ABF4610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1600" dirty="0">
              <a:latin typeface="Consolas"/>
            </a:endParaRPr>
          </a:p>
          <a:p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isThreeOfAKind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(List&lt;Die&gt; dice)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if (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dice.size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 !=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Yahtzee.</a:t>
            </a:r>
            <a:r>
              <a:rPr lang="en-US" sz="1600" i="1" dirty="0" err="1">
                <a:solidFill>
                  <a:srgbClr val="0000C0"/>
                </a:solidFill>
                <a:latin typeface="Consolas"/>
              </a:rPr>
              <a:t>NUMBER_OF_DICE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      throw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IllegalArgumentException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</a:rPr>
              <a:t>"wrong number of dice: "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+</a:t>
            </a:r>
            <a:br>
              <a:rPr lang="en-US" sz="1600" dirty="0" smtClean="0">
                <a:solidFill>
                  <a:srgbClr val="000000"/>
                </a:solidFill>
                <a:latin typeface="Consolas"/>
              </a:rPr>
            </a:b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                                     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dice.size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de-DE" sz="1600" dirty="0" smtClean="0">
                <a:solidFill>
                  <a:srgbClr val="000000"/>
                </a:solidFill>
                <a:latin typeface="Consolas"/>
              </a:rPr>
              <a:t> List&lt;Die</a:t>
            </a:r>
            <a:r>
              <a:rPr lang="de-DE" sz="1600" dirty="0">
                <a:solidFill>
                  <a:srgbClr val="000000"/>
                </a:solidFill>
                <a:latin typeface="Consolas"/>
              </a:rPr>
              <a:t>&gt; copy = </a:t>
            </a:r>
            <a:r>
              <a:rPr lang="de-DE" sz="1600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de-DE" sz="1600" dirty="0">
                <a:solidFill>
                  <a:srgbClr val="000000"/>
                </a:solidFill>
                <a:latin typeface="Consolas"/>
              </a:rPr>
              <a:t> ArrayList&lt;Die&gt;(dice);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Collections.</a:t>
            </a:r>
            <a:r>
              <a:rPr lang="en-US" sz="1600" i="1" dirty="0" err="1" smtClean="0">
                <a:solidFill>
                  <a:srgbClr val="000000"/>
                </a:solidFill>
                <a:latin typeface="Consolas"/>
              </a:rPr>
              <a:t>sort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(copy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  </a:t>
            </a:r>
            <a:r>
              <a:rPr lang="en-US" sz="1600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result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=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copy.get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(0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).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getValue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 ==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copy.get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(2).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getValue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 ||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                 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copy.get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(1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).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getValue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 ==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copy.get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(3).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getValue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 ||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                 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copy.get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(2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).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getValue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 ==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copy.get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(4).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getValue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();</a:t>
            </a:r>
            <a:endParaRPr lang="en-US" sz="1600" dirty="0">
              <a:latin typeface="Consolas"/>
            </a:endParaRPr>
          </a:p>
          <a:p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  return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result;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sz="1600" dirty="0">
              <a:solidFill>
                <a:srgbClr val="000000"/>
              </a:solidFill>
              <a:latin typeface="Consolas"/>
            </a:endParaRPr>
          </a:p>
          <a:p>
            <a:endParaRPr lang="en-US" dirty="0">
              <a:solidFill>
                <a:srgbClr val="000000"/>
              </a:solidFill>
              <a:latin typeface="Consolas"/>
            </a:endParaRP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1003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documenting code was not a new idea when Java was invented</a:t>
            </a:r>
          </a:p>
          <a:p>
            <a:pPr lvl="1"/>
            <a:r>
              <a:rPr lang="en-US" dirty="0"/>
              <a:t>however, Java was the first major language to embed documentation in the code and extract the documentation into readable electronic APIs</a:t>
            </a:r>
          </a:p>
          <a:p>
            <a:endParaRPr lang="en-US" dirty="0"/>
          </a:p>
          <a:p>
            <a:r>
              <a:rPr lang="en-US" dirty="0"/>
              <a:t>the tool that generates API documents from comments embedded in the code is called Javadoc 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0433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Javadoc processes </a:t>
            </a:r>
            <a:r>
              <a:rPr lang="en-CA" i="1" dirty="0"/>
              <a:t>doc comments</a:t>
            </a:r>
            <a:r>
              <a:rPr lang="en-CA" dirty="0"/>
              <a:t> that immediately precede a class, attribute, constructor or method declaration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doc comments delimited by </a:t>
            </a:r>
            <a:r>
              <a:rPr lang="en-CA" sz="2000" b="1" dirty="0">
                <a:latin typeface="Courier New" pitchFamily="49" charset="0"/>
                <a:cs typeface="Courier New" pitchFamily="49" charset="0"/>
              </a:rPr>
              <a:t>/**</a:t>
            </a:r>
            <a:r>
              <a:rPr lang="en-CA" dirty="0"/>
              <a:t> and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*/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doc </a:t>
            </a:r>
            <a:r>
              <a:rPr lang="en-CA" dirty="0"/>
              <a:t>comment written in HTML and made up of two parts</a:t>
            </a:r>
          </a:p>
          <a:p>
            <a:pPr marL="1051560" lvl="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/>
              <a:t>a description</a:t>
            </a:r>
          </a:p>
          <a:p>
            <a:pPr marL="1325880" lvl="3" indent="-45720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CA" dirty="0"/>
              <a:t>first sentence of description gets copied to the summary section</a:t>
            </a:r>
          </a:p>
          <a:p>
            <a:pPr marL="1325880" lvl="3" indent="-45720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CA" dirty="0"/>
              <a:t>only one description block; can use 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&lt;p&gt;</a:t>
            </a:r>
            <a:r>
              <a:rPr lang="en-CA" dirty="0">
                <a:cs typeface="Courier New" pitchFamily="49" charset="0"/>
              </a:rPr>
              <a:t> </a:t>
            </a:r>
            <a:r>
              <a:rPr lang="en-CA" dirty="0"/>
              <a:t>to create separate paragraphs</a:t>
            </a:r>
          </a:p>
          <a:p>
            <a:pPr marL="1051560" lvl="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/>
              <a:t>block tags</a:t>
            </a:r>
          </a:p>
          <a:p>
            <a:pPr marL="1325880" lvl="3" indent="-45720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CA" dirty="0"/>
              <a:t>begin with 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@</a:t>
            </a:r>
            <a:r>
              <a:rPr lang="en-CA" dirty="0"/>
              <a:t>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(@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param</a:t>
            </a:r>
            <a:r>
              <a:rPr lang="en-CA" dirty="0"/>
              <a:t>,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@return</a:t>
            </a:r>
            <a:r>
              <a:rPr lang="en-CA" dirty="0"/>
              <a:t>,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@throws</a:t>
            </a:r>
            <a:r>
              <a:rPr lang="en-CA" dirty="0" smtClean="0"/>
              <a:t> and many others)</a:t>
            </a:r>
            <a:endParaRPr lang="en-CA" dirty="0"/>
          </a:p>
          <a:p>
            <a:pPr marL="1325880" lvl="3" indent="-45720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CA" b="1" dirty="0">
                <a:latin typeface="Courier New" pitchFamily="49" charset="0"/>
                <a:cs typeface="Courier New" pitchFamily="49" charset="0"/>
              </a:rPr>
              <a:t>@pre.</a:t>
            </a:r>
            <a:r>
              <a:rPr lang="en-CA" dirty="0"/>
              <a:t> is </a:t>
            </a:r>
            <a:r>
              <a:rPr lang="en-CA" dirty="0" smtClean="0"/>
              <a:t>a non-standard </a:t>
            </a:r>
            <a:r>
              <a:rPr lang="en-CA" dirty="0"/>
              <a:t>(custom tag used in </a:t>
            </a:r>
            <a:r>
              <a:rPr lang="en-CA" dirty="0" smtClean="0"/>
              <a:t>EECS1030) for documenting preconditions</a:t>
            </a:r>
            <a:endParaRPr lang="en-CA" dirty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sz="2000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4737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2057400"/>
            <a:ext cx="8229600" cy="16764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documentation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057400"/>
            <a:ext cx="8229600" cy="4099560"/>
          </a:xfrm>
        </p:spPr>
        <p:txBody>
          <a:bodyPr>
            <a:normAutofit/>
          </a:bodyPr>
          <a:lstStyle/>
          <a:p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/**</a:t>
            </a:r>
            <a:endParaRPr lang="en-US" sz="1700" dirty="0">
              <a:solidFill>
                <a:srgbClr val="3F5FBF"/>
              </a:solidFill>
              <a:latin typeface="Consolas"/>
            </a:endParaRPr>
          </a:p>
          <a:p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 * </a:t>
            </a:r>
            <a:endParaRPr lang="en-US" sz="1700" dirty="0">
              <a:solidFill>
                <a:srgbClr val="3F5FBF"/>
              </a:solidFill>
              <a:latin typeface="Consolas"/>
            </a:endParaRPr>
          </a:p>
          <a:p>
            <a:r>
              <a:rPr lang="en-US" sz="1700" dirty="0">
                <a:solidFill>
                  <a:srgbClr val="3F5FBF"/>
                </a:solidFill>
                <a:latin typeface="Consolas"/>
              </a:rPr>
              <a:t> * </a:t>
            </a:r>
            <a:r>
              <a:rPr lang="en-US" sz="1700" dirty="0">
                <a:solidFill>
                  <a:srgbClr val="7F9FBF"/>
                </a:solidFill>
                <a:latin typeface="Consolas"/>
              </a:rPr>
              <a:t>@</a:t>
            </a:r>
            <a:r>
              <a:rPr lang="en-US" sz="1700" dirty="0" err="1" smtClean="0">
                <a:solidFill>
                  <a:srgbClr val="7F9FBF"/>
                </a:solidFill>
                <a:latin typeface="Consolas"/>
              </a:rPr>
              <a:t>param</a:t>
            </a:r>
            <a:r>
              <a:rPr lang="en-US" sz="1700" dirty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dice</a:t>
            </a:r>
            <a:endParaRPr lang="en-US" sz="1700" dirty="0" smtClean="0">
              <a:solidFill>
                <a:srgbClr val="7F9FBF"/>
              </a:solidFill>
              <a:latin typeface="Consolas"/>
            </a:endParaRPr>
          </a:p>
          <a:p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700" dirty="0">
                <a:solidFill>
                  <a:srgbClr val="3F5FBF"/>
                </a:solidFill>
                <a:latin typeface="Consolas"/>
              </a:rPr>
              <a:t>* </a:t>
            </a:r>
            <a:r>
              <a:rPr lang="en-US" sz="1700" dirty="0" smtClean="0">
                <a:solidFill>
                  <a:srgbClr val="7F9FBF"/>
                </a:solidFill>
                <a:latin typeface="Consolas"/>
              </a:rPr>
              <a:t>@return</a:t>
            </a:r>
          </a:p>
          <a:p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700" dirty="0">
                <a:solidFill>
                  <a:srgbClr val="3F5FBF"/>
                </a:solidFill>
                <a:latin typeface="Consolas"/>
              </a:rPr>
              <a:t>*/</a:t>
            </a:r>
          </a:p>
          <a:p>
            <a:r>
              <a:rPr lang="en-US" sz="1700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 err="1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 err="1">
                <a:solidFill>
                  <a:srgbClr val="000000"/>
                </a:solidFill>
                <a:latin typeface="Consolas"/>
              </a:rPr>
              <a:t>isThreeOfAKind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(List&lt;Die&gt; dice) </a:t>
            </a:r>
            <a:r>
              <a:rPr lang="en-US" sz="1700" dirty="0" smtClean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sz="1800" dirty="0" smtClean="0">
                <a:solidFill>
                  <a:srgbClr val="3F7F5F"/>
                </a:solidFill>
                <a:latin typeface="Consolas"/>
              </a:rPr>
              <a:t>  // </a:t>
            </a:r>
            <a:r>
              <a:rPr lang="en-US" sz="1800" dirty="0">
                <a:solidFill>
                  <a:srgbClr val="3F7F5F"/>
                </a:solidFill>
                <a:latin typeface="Consolas"/>
              </a:rPr>
              <a:t>implementation not </a:t>
            </a:r>
            <a:r>
              <a:rPr lang="en-US" sz="1800" dirty="0" smtClean="0">
                <a:solidFill>
                  <a:srgbClr val="3F7F5F"/>
                </a:solidFill>
                <a:latin typeface="Consolas"/>
              </a:rPr>
              <a:t>shown</a:t>
            </a:r>
            <a:endParaRPr lang="en-US" sz="17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700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2192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/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1pPr>
            <a:lvl2pPr marL="547688" indent="-2730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Tx/>
              <a:buNone/>
              <a:defRPr sz="2000" b="1" kern="1200">
                <a:solidFill>
                  <a:schemeClr val="tx2"/>
                </a:solidFill>
                <a:latin typeface="Courier New" pitchFamily="49" charset="0"/>
                <a:ea typeface="+mn-ea"/>
                <a:cs typeface="Courier New" pitchFamily="49" charset="0"/>
              </a:defRPr>
            </a:lvl2pPr>
            <a:lvl3pPr marL="822325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3pPr>
            <a:lvl4pPr marL="1096963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C9C9C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4pPr>
            <a:lvl5pPr marL="1371600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 smtClean="0">
                <a:latin typeface="+mn-lt"/>
              </a:rPr>
              <a:t>Eclipse will generate an empty Javadoc comment for you if you right-click on the method header and choose </a:t>
            </a:r>
            <a:r>
              <a:rPr lang="en-US" dirty="0" err="1" smtClean="0">
                <a:latin typeface="+mn-lt"/>
              </a:rPr>
              <a:t>Source</a:t>
            </a:r>
            <a:r>
              <a:rPr lang="en-US" dirty="0" err="1" smtClean="0">
                <a:latin typeface="+mn-lt"/>
                <a:sym typeface="Symbol"/>
              </a:rPr>
              <a:t></a:t>
            </a:r>
            <a:r>
              <a:rPr lang="en-US" dirty="0" err="1" smtClean="0">
                <a:latin typeface="+mn-lt"/>
              </a:rPr>
              <a:t>Generate</a:t>
            </a:r>
            <a:r>
              <a:rPr lang="en-US" dirty="0" smtClean="0">
                <a:latin typeface="+mn-lt"/>
              </a:rPr>
              <a:t> Element Comment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6883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Goals for Today</a:t>
            </a:r>
            <a:endParaRPr lang="en-US" dirty="0" smtClean="0"/>
          </a:p>
        </p:txBody>
      </p:sp>
      <p:sp>
        <p:nvSpPr>
          <p:cNvPr id="10243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D077E3-4EE2-46B6-8BD8-D6A2C02F5BC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learn about preconditions </a:t>
            </a:r>
            <a:r>
              <a:rPr lang="en-CA" dirty="0"/>
              <a:t>versus validation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introduction to </a:t>
            </a:r>
            <a:r>
              <a:rPr lang="en-CA" dirty="0" smtClean="0"/>
              <a:t>documentation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introduction to testing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10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2362200"/>
            <a:ext cx="8229600" cy="3810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documentation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057400"/>
            <a:ext cx="8229600" cy="4099560"/>
          </a:xfrm>
        </p:spPr>
        <p:txBody>
          <a:bodyPr>
            <a:normAutofit/>
          </a:bodyPr>
          <a:lstStyle/>
          <a:p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/**</a:t>
            </a:r>
            <a:endParaRPr lang="en-US" sz="1700" dirty="0">
              <a:solidFill>
                <a:srgbClr val="3F5FBF"/>
              </a:solidFill>
              <a:latin typeface="Consolas"/>
            </a:endParaRPr>
          </a:p>
          <a:p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 * Returns true if the list dice contains a three-of-a-kind.</a:t>
            </a:r>
          </a:p>
          <a:p>
            <a:r>
              <a:rPr lang="en-US" sz="1700" dirty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*</a:t>
            </a:r>
          </a:p>
          <a:p>
            <a:r>
              <a:rPr lang="en-US" sz="1700" dirty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* </a:t>
            </a:r>
            <a:r>
              <a:rPr lang="en-US" sz="1700" dirty="0">
                <a:solidFill>
                  <a:srgbClr val="7F9FBF"/>
                </a:solidFill>
                <a:latin typeface="Consolas"/>
              </a:rPr>
              <a:t>@</a:t>
            </a:r>
            <a:r>
              <a:rPr lang="en-US" sz="1700" dirty="0" err="1" smtClean="0">
                <a:solidFill>
                  <a:srgbClr val="7F9FBF"/>
                </a:solidFill>
                <a:latin typeface="Consolas"/>
              </a:rPr>
              <a:t>param</a:t>
            </a:r>
            <a:r>
              <a:rPr lang="en-US" sz="1700" dirty="0">
                <a:solidFill>
                  <a:srgbClr val="3F5FBF"/>
                </a:solidFill>
                <a:latin typeface="Consolas"/>
              </a:rPr>
              <a:t> dice</a:t>
            </a:r>
            <a:endParaRPr lang="en-US" sz="1700" dirty="0" smtClean="0">
              <a:solidFill>
                <a:srgbClr val="7F9FBF"/>
              </a:solidFill>
              <a:latin typeface="Consolas"/>
            </a:endParaRPr>
          </a:p>
          <a:p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700" dirty="0">
                <a:solidFill>
                  <a:srgbClr val="3F5FBF"/>
                </a:solidFill>
                <a:latin typeface="Consolas"/>
              </a:rPr>
              <a:t>* </a:t>
            </a:r>
            <a:r>
              <a:rPr lang="en-US" sz="1700" dirty="0" smtClean="0">
                <a:solidFill>
                  <a:srgbClr val="7F9FBF"/>
                </a:solidFill>
                <a:latin typeface="Consolas"/>
              </a:rPr>
              <a:t>@return</a:t>
            </a:r>
          </a:p>
          <a:p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700" dirty="0">
                <a:solidFill>
                  <a:srgbClr val="3F5FBF"/>
                </a:solidFill>
                <a:latin typeface="Consolas"/>
              </a:rPr>
              <a:t>*/</a:t>
            </a:r>
          </a:p>
          <a:p>
            <a:r>
              <a:rPr lang="en-US" sz="1700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 err="1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 err="1">
                <a:solidFill>
                  <a:srgbClr val="000000"/>
                </a:solidFill>
                <a:latin typeface="Consolas"/>
              </a:rPr>
              <a:t>isThreeOfAKind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(List&lt;Die&gt; dice) </a:t>
            </a:r>
            <a:r>
              <a:rPr lang="en-US" sz="1700" dirty="0" smtClean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sz="1800" dirty="0" smtClean="0">
                <a:solidFill>
                  <a:srgbClr val="3F7F5F"/>
                </a:solidFill>
                <a:latin typeface="Consolas"/>
              </a:rPr>
              <a:t>  // </a:t>
            </a:r>
            <a:r>
              <a:rPr lang="en-US" sz="1800" dirty="0">
                <a:solidFill>
                  <a:srgbClr val="3F7F5F"/>
                </a:solidFill>
                <a:latin typeface="Consolas"/>
              </a:rPr>
              <a:t>implementation not </a:t>
            </a:r>
            <a:r>
              <a:rPr lang="en-US" sz="1800" dirty="0" smtClean="0">
                <a:solidFill>
                  <a:srgbClr val="3F7F5F"/>
                </a:solidFill>
                <a:latin typeface="Consolas"/>
              </a:rPr>
              <a:t>shown</a:t>
            </a:r>
            <a:endParaRPr lang="en-US" sz="17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700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2192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1pPr>
            <a:lvl2pPr marL="547688" indent="-2730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Tx/>
              <a:buNone/>
              <a:defRPr sz="2000" b="1" kern="1200">
                <a:solidFill>
                  <a:schemeClr val="tx2"/>
                </a:solidFill>
                <a:latin typeface="Courier New" pitchFamily="49" charset="0"/>
                <a:ea typeface="+mn-ea"/>
                <a:cs typeface="Courier New" pitchFamily="49" charset="0"/>
              </a:defRPr>
            </a:lvl2pPr>
            <a:lvl3pPr marL="822325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3pPr>
            <a:lvl4pPr marL="1096963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C9C9C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4pPr>
            <a:lvl5pPr marL="1371600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 smtClean="0">
                <a:latin typeface="+mn-lt"/>
              </a:rPr>
              <a:t>The first sentence of the documentation should be short summary of the method; this sentence appears in the method summary section.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983718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3048000"/>
            <a:ext cx="8229600" cy="685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documentation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057400"/>
            <a:ext cx="8229600" cy="4099560"/>
          </a:xfrm>
        </p:spPr>
        <p:txBody>
          <a:bodyPr>
            <a:normAutofit/>
          </a:bodyPr>
          <a:lstStyle/>
          <a:p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/**</a:t>
            </a:r>
            <a:endParaRPr lang="en-US" sz="1700" dirty="0">
              <a:solidFill>
                <a:srgbClr val="3F5FBF"/>
              </a:solidFill>
              <a:latin typeface="Consolas"/>
            </a:endParaRPr>
          </a:p>
          <a:p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 * Returns true if the list dice contains a three-of-a-kind.</a:t>
            </a:r>
          </a:p>
          <a:p>
            <a:r>
              <a:rPr lang="en-US" sz="1700" dirty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*</a:t>
            </a:r>
          </a:p>
          <a:p>
            <a:r>
              <a:rPr lang="en-US" sz="1700" dirty="0">
                <a:solidFill>
                  <a:srgbClr val="3F5FBF"/>
                </a:solidFill>
                <a:latin typeface="Consolas"/>
              </a:rPr>
              <a:t> * &lt;p&gt;A three of a kind is defined as at least three dice having</a:t>
            </a:r>
          </a:p>
          <a:p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 * </a:t>
            </a:r>
            <a:r>
              <a:rPr lang="en-US" sz="1700" dirty="0">
                <a:solidFill>
                  <a:srgbClr val="3F5FBF"/>
                </a:solidFill>
                <a:latin typeface="Consolas"/>
              </a:rPr>
              <a:t>the same value</a:t>
            </a:r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.</a:t>
            </a:r>
          </a:p>
          <a:p>
            <a:r>
              <a:rPr lang="en-US" sz="1700" dirty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*</a:t>
            </a:r>
            <a:endParaRPr lang="en-US" sz="1700" dirty="0">
              <a:solidFill>
                <a:srgbClr val="3F5FBF"/>
              </a:solidFill>
              <a:latin typeface="Consolas"/>
            </a:endParaRPr>
          </a:p>
          <a:p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700" dirty="0">
                <a:solidFill>
                  <a:srgbClr val="3F5FBF"/>
                </a:solidFill>
                <a:latin typeface="Consolas"/>
              </a:rPr>
              <a:t>* </a:t>
            </a:r>
            <a:r>
              <a:rPr lang="en-US" sz="1700" dirty="0">
                <a:solidFill>
                  <a:srgbClr val="7F9FBF"/>
                </a:solidFill>
                <a:latin typeface="Consolas"/>
              </a:rPr>
              <a:t>@</a:t>
            </a:r>
            <a:r>
              <a:rPr lang="en-US" sz="1700" dirty="0" err="1" smtClean="0">
                <a:solidFill>
                  <a:srgbClr val="7F9FBF"/>
                </a:solidFill>
                <a:latin typeface="Consolas"/>
              </a:rPr>
              <a:t>param</a:t>
            </a:r>
            <a:r>
              <a:rPr lang="en-US" sz="1700" dirty="0">
                <a:solidFill>
                  <a:srgbClr val="3F5FBF"/>
                </a:solidFill>
                <a:latin typeface="Consolas"/>
              </a:rPr>
              <a:t> dice</a:t>
            </a:r>
            <a:endParaRPr lang="en-US" sz="1700" dirty="0" smtClean="0">
              <a:solidFill>
                <a:srgbClr val="7F9FBF"/>
              </a:solidFill>
              <a:latin typeface="Consolas"/>
            </a:endParaRPr>
          </a:p>
          <a:p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700" dirty="0">
                <a:solidFill>
                  <a:srgbClr val="3F5FBF"/>
                </a:solidFill>
                <a:latin typeface="Consolas"/>
              </a:rPr>
              <a:t>* </a:t>
            </a:r>
            <a:r>
              <a:rPr lang="en-US" sz="1700" dirty="0" smtClean="0">
                <a:solidFill>
                  <a:srgbClr val="7F9FBF"/>
                </a:solidFill>
                <a:latin typeface="Consolas"/>
              </a:rPr>
              <a:t>@return</a:t>
            </a:r>
          </a:p>
          <a:p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700" dirty="0">
                <a:solidFill>
                  <a:srgbClr val="3F5FBF"/>
                </a:solidFill>
                <a:latin typeface="Consolas"/>
              </a:rPr>
              <a:t>*/</a:t>
            </a:r>
          </a:p>
          <a:p>
            <a:r>
              <a:rPr lang="en-US" sz="1700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 err="1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 err="1">
                <a:solidFill>
                  <a:srgbClr val="000000"/>
                </a:solidFill>
                <a:latin typeface="Consolas"/>
              </a:rPr>
              <a:t>isThreeOfAKind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(List&lt;Die&gt; dice) </a:t>
            </a:r>
            <a:r>
              <a:rPr lang="en-US" sz="1700" dirty="0" smtClean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sz="1800" dirty="0" smtClean="0">
                <a:solidFill>
                  <a:srgbClr val="3F7F5F"/>
                </a:solidFill>
                <a:latin typeface="Consolas"/>
              </a:rPr>
              <a:t>  // </a:t>
            </a:r>
            <a:r>
              <a:rPr lang="en-US" sz="1800" dirty="0">
                <a:solidFill>
                  <a:srgbClr val="3F7F5F"/>
                </a:solidFill>
                <a:latin typeface="Consolas"/>
              </a:rPr>
              <a:t>implementation not </a:t>
            </a:r>
            <a:r>
              <a:rPr lang="en-US" sz="1800" dirty="0" smtClean="0">
                <a:solidFill>
                  <a:srgbClr val="3F7F5F"/>
                </a:solidFill>
                <a:latin typeface="Consolas"/>
              </a:rPr>
              <a:t>shown</a:t>
            </a:r>
            <a:endParaRPr lang="en-US" sz="17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700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2192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1pPr>
            <a:lvl2pPr marL="547688" indent="-2730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Tx/>
              <a:buNone/>
              <a:defRPr sz="2000" b="1" kern="1200">
                <a:solidFill>
                  <a:schemeClr val="tx2"/>
                </a:solidFill>
                <a:latin typeface="Courier New" pitchFamily="49" charset="0"/>
                <a:ea typeface="+mn-ea"/>
                <a:cs typeface="Courier New" pitchFamily="49" charset="0"/>
              </a:defRPr>
            </a:lvl2pPr>
            <a:lvl3pPr marL="822325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3pPr>
            <a:lvl4pPr marL="1096963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C9C9C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4pPr>
            <a:lvl5pPr marL="1371600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 smtClean="0">
                <a:latin typeface="+mn-lt"/>
              </a:rPr>
              <a:t>If you want separate paragraphs in your documentation, you need to use the html paragraph tag </a:t>
            </a:r>
            <a:r>
              <a:rPr lang="en-US" dirty="0" smtClean="0">
                <a:latin typeface="+mn-lt"/>
              </a:rPr>
              <a:t>&lt;p&gt;</a:t>
            </a:r>
            <a:r>
              <a:rPr lang="en-US" b="0" dirty="0" smtClean="0">
                <a:latin typeface="+mn-lt"/>
              </a:rPr>
              <a:t> to start a new paragraph.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875654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4038600"/>
            <a:ext cx="8229600" cy="3810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documentation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057400"/>
            <a:ext cx="8229600" cy="4099560"/>
          </a:xfrm>
        </p:spPr>
        <p:txBody>
          <a:bodyPr>
            <a:normAutofit/>
          </a:bodyPr>
          <a:lstStyle/>
          <a:p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/**</a:t>
            </a:r>
            <a:endParaRPr lang="en-US" sz="1700" dirty="0">
              <a:solidFill>
                <a:srgbClr val="3F5FBF"/>
              </a:solidFill>
              <a:latin typeface="Consolas"/>
            </a:endParaRPr>
          </a:p>
          <a:p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 * Returns true if the list dice contains a three-of-a-kind.</a:t>
            </a:r>
          </a:p>
          <a:p>
            <a:r>
              <a:rPr lang="en-US" sz="1700" dirty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*</a:t>
            </a:r>
          </a:p>
          <a:p>
            <a:r>
              <a:rPr lang="en-US" sz="1700" dirty="0">
                <a:solidFill>
                  <a:srgbClr val="3F5FBF"/>
                </a:solidFill>
                <a:latin typeface="Consolas"/>
              </a:rPr>
              <a:t> * &lt;p&gt;A three of a kind is defined as at least three dice having</a:t>
            </a:r>
          </a:p>
          <a:p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 * </a:t>
            </a:r>
            <a:r>
              <a:rPr lang="en-US" sz="1700" dirty="0">
                <a:solidFill>
                  <a:srgbClr val="3F5FBF"/>
                </a:solidFill>
                <a:latin typeface="Consolas"/>
              </a:rPr>
              <a:t>the same value</a:t>
            </a:r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.</a:t>
            </a:r>
          </a:p>
          <a:p>
            <a:r>
              <a:rPr lang="en-US" sz="1700" dirty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*</a:t>
            </a:r>
            <a:endParaRPr lang="en-US" sz="1700" dirty="0">
              <a:solidFill>
                <a:srgbClr val="3F5FBF"/>
              </a:solidFill>
              <a:latin typeface="Consolas"/>
            </a:endParaRPr>
          </a:p>
          <a:p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700" dirty="0">
                <a:solidFill>
                  <a:srgbClr val="3F5FBF"/>
                </a:solidFill>
                <a:latin typeface="Consolas"/>
              </a:rPr>
              <a:t>* </a:t>
            </a:r>
            <a:r>
              <a:rPr lang="en-US" sz="1700" dirty="0">
                <a:solidFill>
                  <a:srgbClr val="7F9FBF"/>
                </a:solidFill>
                <a:latin typeface="Consolas"/>
              </a:rPr>
              <a:t>@</a:t>
            </a:r>
            <a:r>
              <a:rPr lang="en-US" sz="1700" dirty="0" err="1" smtClean="0">
                <a:solidFill>
                  <a:srgbClr val="7F9FBF"/>
                </a:solidFill>
                <a:latin typeface="Consolas"/>
              </a:rPr>
              <a:t>param</a:t>
            </a:r>
            <a:r>
              <a:rPr lang="en-US" sz="1700" dirty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dice list of dice representing the roll</a:t>
            </a:r>
            <a:endParaRPr lang="en-US" sz="1700" dirty="0" smtClean="0">
              <a:solidFill>
                <a:srgbClr val="7F9FBF"/>
              </a:solidFill>
              <a:latin typeface="Consolas"/>
            </a:endParaRPr>
          </a:p>
          <a:p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700" dirty="0">
                <a:solidFill>
                  <a:srgbClr val="3F5FBF"/>
                </a:solidFill>
                <a:latin typeface="Consolas"/>
              </a:rPr>
              <a:t>* </a:t>
            </a:r>
            <a:r>
              <a:rPr lang="en-US" sz="1700" dirty="0" smtClean="0">
                <a:solidFill>
                  <a:srgbClr val="7F9FBF"/>
                </a:solidFill>
                <a:latin typeface="Consolas"/>
              </a:rPr>
              <a:t>@return</a:t>
            </a:r>
          </a:p>
          <a:p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700" dirty="0">
                <a:solidFill>
                  <a:srgbClr val="3F5FBF"/>
                </a:solidFill>
                <a:latin typeface="Consolas"/>
              </a:rPr>
              <a:t>*/</a:t>
            </a:r>
          </a:p>
          <a:p>
            <a:r>
              <a:rPr lang="en-US" sz="1700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 err="1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 err="1">
                <a:solidFill>
                  <a:srgbClr val="000000"/>
                </a:solidFill>
                <a:latin typeface="Consolas"/>
              </a:rPr>
              <a:t>isThreeOfAKind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(List&lt;Die&gt; dice) </a:t>
            </a:r>
            <a:r>
              <a:rPr lang="en-US" sz="1700" dirty="0" smtClean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sz="1800" dirty="0" smtClean="0">
                <a:solidFill>
                  <a:srgbClr val="3F7F5F"/>
                </a:solidFill>
                <a:latin typeface="Consolas"/>
              </a:rPr>
              <a:t>  // </a:t>
            </a:r>
            <a:r>
              <a:rPr lang="en-US" sz="1800" dirty="0">
                <a:solidFill>
                  <a:srgbClr val="3F7F5F"/>
                </a:solidFill>
                <a:latin typeface="Consolas"/>
              </a:rPr>
              <a:t>implementation not </a:t>
            </a:r>
            <a:r>
              <a:rPr lang="en-US" sz="1800" dirty="0" smtClean="0">
                <a:solidFill>
                  <a:srgbClr val="3F7F5F"/>
                </a:solidFill>
                <a:latin typeface="Consolas"/>
              </a:rPr>
              <a:t>shown</a:t>
            </a:r>
            <a:endParaRPr lang="en-US" sz="17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700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2192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1pPr>
            <a:lvl2pPr marL="547688" indent="-2730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Tx/>
              <a:buNone/>
              <a:defRPr sz="2000" b="1" kern="1200">
                <a:solidFill>
                  <a:schemeClr val="tx2"/>
                </a:solidFill>
                <a:latin typeface="Courier New" pitchFamily="49" charset="0"/>
                <a:ea typeface="+mn-ea"/>
                <a:cs typeface="Courier New" pitchFamily="49" charset="0"/>
              </a:defRPr>
            </a:lvl2pPr>
            <a:lvl3pPr marL="822325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3pPr>
            <a:lvl4pPr marL="1096963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C9C9C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4pPr>
            <a:lvl5pPr marL="1371600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 smtClean="0">
                <a:latin typeface="+mn-lt"/>
              </a:rPr>
              <a:t>You should provide a brief description of each parameter.</a:t>
            </a:r>
            <a:endParaRPr lang="en-US" b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8831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4419600"/>
            <a:ext cx="8229600" cy="3810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documentation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057400"/>
            <a:ext cx="8229600" cy="4099560"/>
          </a:xfrm>
        </p:spPr>
        <p:txBody>
          <a:bodyPr>
            <a:normAutofit/>
          </a:bodyPr>
          <a:lstStyle/>
          <a:p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/**</a:t>
            </a:r>
            <a:endParaRPr lang="en-US" sz="1700" dirty="0">
              <a:solidFill>
                <a:srgbClr val="3F5FBF"/>
              </a:solidFill>
              <a:latin typeface="Consolas"/>
            </a:endParaRPr>
          </a:p>
          <a:p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 * Returns true if the list dice contains a three-of-a-kind.</a:t>
            </a:r>
          </a:p>
          <a:p>
            <a:r>
              <a:rPr lang="en-US" sz="1700" dirty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*</a:t>
            </a:r>
          </a:p>
          <a:p>
            <a:r>
              <a:rPr lang="en-US" sz="1700" dirty="0">
                <a:solidFill>
                  <a:srgbClr val="3F5FBF"/>
                </a:solidFill>
                <a:latin typeface="Consolas"/>
              </a:rPr>
              <a:t> * &lt;p&gt;A three of a kind is defined as at least three dice having</a:t>
            </a:r>
          </a:p>
          <a:p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 * </a:t>
            </a:r>
            <a:r>
              <a:rPr lang="en-US" sz="1700" dirty="0">
                <a:solidFill>
                  <a:srgbClr val="3F5FBF"/>
                </a:solidFill>
                <a:latin typeface="Consolas"/>
              </a:rPr>
              <a:t>the same value</a:t>
            </a:r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.</a:t>
            </a:r>
          </a:p>
          <a:p>
            <a:r>
              <a:rPr lang="en-US" sz="1700" dirty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*</a:t>
            </a:r>
            <a:endParaRPr lang="en-US" sz="1700" dirty="0">
              <a:solidFill>
                <a:srgbClr val="3F5FBF"/>
              </a:solidFill>
              <a:latin typeface="Consolas"/>
            </a:endParaRPr>
          </a:p>
          <a:p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700" dirty="0">
                <a:solidFill>
                  <a:srgbClr val="3F5FBF"/>
                </a:solidFill>
                <a:latin typeface="Consolas"/>
              </a:rPr>
              <a:t>* </a:t>
            </a:r>
            <a:r>
              <a:rPr lang="en-US" sz="1700" dirty="0">
                <a:solidFill>
                  <a:srgbClr val="7F9FBF"/>
                </a:solidFill>
                <a:latin typeface="Consolas"/>
              </a:rPr>
              <a:t>@</a:t>
            </a:r>
            <a:r>
              <a:rPr lang="en-US" sz="1700" dirty="0" err="1" smtClean="0">
                <a:solidFill>
                  <a:srgbClr val="7F9FBF"/>
                </a:solidFill>
                <a:latin typeface="Consolas"/>
              </a:rPr>
              <a:t>param</a:t>
            </a:r>
            <a:r>
              <a:rPr lang="en-US" sz="1700" dirty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dice list of dice representing the roll</a:t>
            </a:r>
            <a:endParaRPr lang="en-US" sz="1700" dirty="0" smtClean="0">
              <a:solidFill>
                <a:srgbClr val="7F9FBF"/>
              </a:solidFill>
              <a:latin typeface="Consolas"/>
            </a:endParaRPr>
          </a:p>
          <a:p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700" dirty="0">
                <a:solidFill>
                  <a:srgbClr val="3F5FBF"/>
                </a:solidFill>
                <a:latin typeface="Consolas"/>
              </a:rPr>
              <a:t>* </a:t>
            </a:r>
            <a:r>
              <a:rPr lang="en-US" sz="1700" dirty="0" smtClean="0">
                <a:solidFill>
                  <a:srgbClr val="7F9FBF"/>
                </a:solidFill>
                <a:latin typeface="Consolas"/>
              </a:rPr>
              <a:t>@return </a:t>
            </a:r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true if dice contains three-of-a-kind, false otherwise</a:t>
            </a:r>
            <a:endParaRPr lang="en-US" sz="1700" dirty="0" smtClean="0">
              <a:solidFill>
                <a:srgbClr val="7F9FBF"/>
              </a:solidFill>
              <a:latin typeface="Consolas"/>
            </a:endParaRPr>
          </a:p>
          <a:p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700" dirty="0">
                <a:solidFill>
                  <a:srgbClr val="3F5FBF"/>
                </a:solidFill>
                <a:latin typeface="Consolas"/>
              </a:rPr>
              <a:t>*/</a:t>
            </a:r>
          </a:p>
          <a:p>
            <a:r>
              <a:rPr lang="en-US" sz="1700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 err="1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 err="1">
                <a:solidFill>
                  <a:srgbClr val="000000"/>
                </a:solidFill>
                <a:latin typeface="Consolas"/>
              </a:rPr>
              <a:t>isThreeOfAKind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(List&lt;Die&gt; dice) </a:t>
            </a:r>
            <a:r>
              <a:rPr lang="en-US" sz="1700" dirty="0" smtClean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sz="1800" dirty="0" smtClean="0">
                <a:solidFill>
                  <a:srgbClr val="3F7F5F"/>
                </a:solidFill>
                <a:latin typeface="Consolas"/>
              </a:rPr>
              <a:t>  // </a:t>
            </a:r>
            <a:r>
              <a:rPr lang="en-US" sz="1800" dirty="0">
                <a:solidFill>
                  <a:srgbClr val="3F7F5F"/>
                </a:solidFill>
                <a:latin typeface="Consolas"/>
              </a:rPr>
              <a:t>implementation not </a:t>
            </a:r>
            <a:r>
              <a:rPr lang="en-US" sz="1800" dirty="0" smtClean="0">
                <a:solidFill>
                  <a:srgbClr val="3F7F5F"/>
                </a:solidFill>
                <a:latin typeface="Consolas"/>
              </a:rPr>
              <a:t>shown</a:t>
            </a:r>
            <a:endParaRPr lang="en-US" sz="17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700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2192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1pPr>
            <a:lvl2pPr marL="547688" indent="-2730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Tx/>
              <a:buNone/>
              <a:defRPr sz="2000" b="1" kern="1200">
                <a:solidFill>
                  <a:schemeClr val="tx2"/>
                </a:solidFill>
                <a:latin typeface="Courier New" pitchFamily="49" charset="0"/>
                <a:ea typeface="+mn-ea"/>
                <a:cs typeface="Courier New" pitchFamily="49" charset="0"/>
              </a:defRPr>
            </a:lvl2pPr>
            <a:lvl3pPr marL="822325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3pPr>
            <a:lvl4pPr marL="1096963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C9C9C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4pPr>
            <a:lvl5pPr marL="1371600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 smtClean="0">
                <a:latin typeface="+mn-lt"/>
              </a:rPr>
              <a:t>Provide a brief description of the return value if the return type is not void. This description often describes a </a:t>
            </a:r>
            <a:r>
              <a:rPr lang="en-US" b="0" dirty="0" err="1" smtClean="0">
                <a:latin typeface="+mn-lt"/>
              </a:rPr>
              <a:t>postcondition</a:t>
            </a:r>
            <a:r>
              <a:rPr lang="en-US" b="0" dirty="0" smtClean="0">
                <a:latin typeface="+mn-lt"/>
              </a:rPr>
              <a:t> of the method.</a:t>
            </a:r>
            <a:endParaRPr lang="en-US" b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725069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documentation example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a method has one or more preconditions, you should use the EECS1011 specific </a:t>
            </a:r>
            <a:r>
              <a:rPr lang="en-US" b="1" dirty="0" smtClean="0"/>
              <a:t>@pre.</a:t>
            </a:r>
            <a:r>
              <a:rPr lang="en-US" dirty="0" smtClean="0"/>
              <a:t> tag to document them</a:t>
            </a:r>
          </a:p>
          <a:p>
            <a:pPr lvl="1"/>
            <a:r>
              <a:rPr lang="en-US" dirty="0" smtClean="0"/>
              <a:t>e.g., if we were documenting our original version of </a:t>
            </a:r>
            <a:r>
              <a:rPr lang="en-US" dirty="0" err="1" smtClean="0"/>
              <a:t>isThreeOfAKind</a:t>
            </a:r>
            <a:r>
              <a:rPr lang="en-US" dirty="0" smtClean="0"/>
              <a:t> we would use an </a:t>
            </a:r>
            <a:r>
              <a:rPr lang="en-US" b="1" dirty="0" smtClean="0"/>
              <a:t>@pre.</a:t>
            </a:r>
            <a:r>
              <a:rPr lang="en-US" dirty="0" smtClean="0"/>
              <a:t> tag to document the precondition</a:t>
            </a:r>
            <a:br>
              <a:rPr lang="en-US" dirty="0" smtClean="0"/>
            </a:b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dice.size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==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Yahtzee.NUMBER_OF_DICE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4BA611-6966-4C17-B05C-0CDC0F8821A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2812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4419600"/>
            <a:ext cx="8229600" cy="3810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documentation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057400"/>
            <a:ext cx="8229600" cy="4495800"/>
          </a:xfrm>
        </p:spPr>
        <p:txBody>
          <a:bodyPr>
            <a:normAutofit/>
          </a:bodyPr>
          <a:lstStyle/>
          <a:p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/**</a:t>
            </a:r>
            <a:endParaRPr lang="en-US" sz="1700" dirty="0">
              <a:solidFill>
                <a:srgbClr val="3F5FBF"/>
              </a:solidFill>
              <a:latin typeface="Consolas"/>
            </a:endParaRPr>
          </a:p>
          <a:p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 * Returns true if the list dice contains a three-of-a-kind.</a:t>
            </a:r>
          </a:p>
          <a:p>
            <a:r>
              <a:rPr lang="en-US" sz="1700" dirty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*</a:t>
            </a:r>
          </a:p>
          <a:p>
            <a:r>
              <a:rPr lang="en-US" sz="1700" dirty="0">
                <a:solidFill>
                  <a:srgbClr val="3F5FBF"/>
                </a:solidFill>
                <a:latin typeface="Consolas"/>
              </a:rPr>
              <a:t> * &lt;p&gt;A three of a kind is defined as at least three dice having</a:t>
            </a:r>
          </a:p>
          <a:p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 * </a:t>
            </a:r>
            <a:r>
              <a:rPr lang="en-US" sz="1700" dirty="0">
                <a:solidFill>
                  <a:srgbClr val="3F5FBF"/>
                </a:solidFill>
                <a:latin typeface="Consolas"/>
              </a:rPr>
              <a:t>the same value</a:t>
            </a:r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.</a:t>
            </a:r>
          </a:p>
          <a:p>
            <a:r>
              <a:rPr lang="en-US" sz="1700" dirty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*</a:t>
            </a:r>
            <a:endParaRPr lang="en-US" sz="1700" dirty="0">
              <a:solidFill>
                <a:srgbClr val="3F5FBF"/>
              </a:solidFill>
              <a:latin typeface="Consolas"/>
            </a:endParaRPr>
          </a:p>
          <a:p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700" dirty="0">
                <a:solidFill>
                  <a:srgbClr val="3F5FBF"/>
                </a:solidFill>
                <a:latin typeface="Consolas"/>
              </a:rPr>
              <a:t>* </a:t>
            </a:r>
            <a:r>
              <a:rPr lang="en-US" sz="1700" dirty="0">
                <a:solidFill>
                  <a:srgbClr val="7F9FBF"/>
                </a:solidFill>
                <a:latin typeface="Consolas"/>
              </a:rPr>
              <a:t>@</a:t>
            </a:r>
            <a:r>
              <a:rPr lang="en-US" sz="1700" dirty="0" err="1" smtClean="0">
                <a:solidFill>
                  <a:srgbClr val="7F9FBF"/>
                </a:solidFill>
                <a:latin typeface="Consolas"/>
              </a:rPr>
              <a:t>param</a:t>
            </a:r>
            <a:r>
              <a:rPr lang="en-US" sz="1700" dirty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dice list of dice representing the roll</a:t>
            </a:r>
          </a:p>
          <a:p>
            <a:r>
              <a:rPr lang="en-US" sz="1700" dirty="0">
                <a:solidFill>
                  <a:srgbClr val="3F5FBF"/>
                </a:solidFill>
                <a:latin typeface="Consolas"/>
              </a:rPr>
              <a:t> * </a:t>
            </a:r>
            <a:r>
              <a:rPr lang="en-US" sz="1700" dirty="0">
                <a:solidFill>
                  <a:srgbClr val="7F9FBF"/>
                </a:solidFill>
                <a:latin typeface="Consolas"/>
              </a:rPr>
              <a:t>@</a:t>
            </a:r>
            <a:r>
              <a:rPr lang="en-US" sz="1700" dirty="0" smtClean="0">
                <a:solidFill>
                  <a:srgbClr val="7F9FBF"/>
                </a:solidFill>
                <a:latin typeface="Consolas"/>
              </a:rPr>
              <a:t>pre.</a:t>
            </a:r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700" dirty="0" err="1" smtClean="0">
                <a:solidFill>
                  <a:srgbClr val="3F5FBF"/>
                </a:solidFill>
                <a:latin typeface="Consolas"/>
              </a:rPr>
              <a:t>dice.size</a:t>
            </a:r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() == </a:t>
            </a:r>
            <a:r>
              <a:rPr lang="en-US" sz="1700" dirty="0" err="1" smtClean="0">
                <a:solidFill>
                  <a:srgbClr val="3F5FBF"/>
                </a:solidFill>
                <a:latin typeface="Consolas"/>
              </a:rPr>
              <a:t>Yahtzee.NUMBER_OF_DICE</a:t>
            </a:r>
            <a:endParaRPr lang="en-US" sz="1700" dirty="0" smtClean="0">
              <a:solidFill>
                <a:srgbClr val="7F9FBF"/>
              </a:solidFill>
              <a:latin typeface="Consolas"/>
            </a:endParaRPr>
          </a:p>
          <a:p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700" dirty="0">
                <a:solidFill>
                  <a:srgbClr val="3F5FBF"/>
                </a:solidFill>
                <a:latin typeface="Consolas"/>
              </a:rPr>
              <a:t>* </a:t>
            </a:r>
            <a:r>
              <a:rPr lang="en-US" sz="1700" dirty="0" smtClean="0">
                <a:solidFill>
                  <a:srgbClr val="7F9FBF"/>
                </a:solidFill>
                <a:latin typeface="Consolas"/>
              </a:rPr>
              <a:t>@return </a:t>
            </a:r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true if dice contains three-of-a-kind, false otherwise</a:t>
            </a:r>
            <a:endParaRPr lang="en-US" sz="1700" dirty="0" smtClean="0">
              <a:solidFill>
                <a:srgbClr val="7F9FBF"/>
              </a:solidFill>
              <a:latin typeface="Consolas"/>
            </a:endParaRPr>
          </a:p>
          <a:p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700" dirty="0">
                <a:solidFill>
                  <a:srgbClr val="3F5FBF"/>
                </a:solidFill>
                <a:latin typeface="Consolas"/>
              </a:rPr>
              <a:t>*/</a:t>
            </a:r>
          </a:p>
          <a:p>
            <a:r>
              <a:rPr lang="en-US" sz="1700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 err="1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 err="1">
                <a:solidFill>
                  <a:srgbClr val="000000"/>
                </a:solidFill>
                <a:latin typeface="Consolas"/>
              </a:rPr>
              <a:t>isThreeOfAKind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(List&lt;Die&gt; dice) </a:t>
            </a:r>
            <a:r>
              <a:rPr lang="en-US" sz="1700" dirty="0" smtClean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sz="1800" dirty="0" smtClean="0">
                <a:solidFill>
                  <a:srgbClr val="3F7F5F"/>
                </a:solidFill>
                <a:latin typeface="Consolas"/>
              </a:rPr>
              <a:t>  // </a:t>
            </a:r>
            <a:r>
              <a:rPr lang="en-US" sz="1800" dirty="0">
                <a:solidFill>
                  <a:srgbClr val="3F7F5F"/>
                </a:solidFill>
                <a:latin typeface="Consolas"/>
              </a:rPr>
              <a:t>implementation not </a:t>
            </a:r>
            <a:r>
              <a:rPr lang="en-US" sz="1800" dirty="0" smtClean="0">
                <a:solidFill>
                  <a:srgbClr val="3F7F5F"/>
                </a:solidFill>
                <a:latin typeface="Consolas"/>
              </a:rPr>
              <a:t>shown</a:t>
            </a:r>
            <a:endParaRPr lang="en-US" sz="17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700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2192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1pPr>
            <a:lvl2pPr marL="547688" indent="-2730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Tx/>
              <a:buNone/>
              <a:defRPr sz="2000" b="1" kern="1200">
                <a:solidFill>
                  <a:schemeClr val="tx2"/>
                </a:solidFill>
                <a:latin typeface="Courier New" pitchFamily="49" charset="0"/>
                <a:ea typeface="+mn-ea"/>
                <a:cs typeface="Courier New" pitchFamily="49" charset="0"/>
              </a:defRPr>
            </a:lvl2pPr>
            <a:lvl3pPr marL="822325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3pPr>
            <a:lvl4pPr marL="1096963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C9C9C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4pPr>
            <a:lvl5pPr marL="1371600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 smtClean="0">
                <a:latin typeface="+mn-lt"/>
              </a:rPr>
              <a:t>Describe any preconditions using the EECS1011 specific </a:t>
            </a:r>
            <a:r>
              <a:rPr lang="en-US" dirty="0" smtClean="0">
                <a:latin typeface="+mn-lt"/>
              </a:rPr>
              <a:t>@pre.</a:t>
            </a:r>
            <a:r>
              <a:rPr lang="en-US" b="0" dirty="0" smtClean="0">
                <a:latin typeface="+mn-lt"/>
              </a:rPr>
              <a:t> tag.</a:t>
            </a:r>
            <a:endParaRPr lang="en-US" b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247080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documentation example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a method throws an exception (perhaps as a result of failing to validate a parameter) then you should use the </a:t>
            </a:r>
            <a:r>
              <a:rPr lang="en-US" b="1" dirty="0" smtClean="0"/>
              <a:t>@throws</a:t>
            </a:r>
            <a:r>
              <a:rPr lang="en-US" dirty="0" smtClean="0"/>
              <a:t> tag to document the exception</a:t>
            </a:r>
          </a:p>
          <a:p>
            <a:pPr lvl="1"/>
            <a:r>
              <a:rPr lang="en-US" dirty="0" smtClean="0"/>
              <a:t>e.g., if we were documenting our second version of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isThreeOfAKind</a:t>
            </a:r>
            <a:r>
              <a:rPr lang="en-US" dirty="0" smtClean="0"/>
              <a:t> we would use the </a:t>
            </a:r>
            <a:r>
              <a:rPr lang="en-US" b="1" dirty="0" smtClean="0"/>
              <a:t>@throws</a:t>
            </a:r>
            <a:r>
              <a:rPr lang="en-US" dirty="0" smtClean="0"/>
              <a:t> tag to document the exception that is thrown if</a:t>
            </a:r>
            <a:br>
              <a:rPr lang="en-US" dirty="0" smtClean="0"/>
            </a:b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dice.size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!=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Yahtzee.NUMBER_OF_DICE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4BA611-6966-4C17-B05C-0CDC0F8821A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4242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4495800"/>
            <a:ext cx="8229600" cy="6096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documentation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057400"/>
            <a:ext cx="8229600" cy="4495800"/>
          </a:xfrm>
        </p:spPr>
        <p:txBody>
          <a:bodyPr>
            <a:normAutofit lnSpcReduction="10000"/>
          </a:bodyPr>
          <a:lstStyle/>
          <a:p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/**</a:t>
            </a:r>
            <a:endParaRPr lang="en-US" sz="1700" dirty="0">
              <a:solidFill>
                <a:srgbClr val="3F5FBF"/>
              </a:solidFill>
              <a:latin typeface="Consolas"/>
            </a:endParaRPr>
          </a:p>
          <a:p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 * Returns true if the list dice contains a three-of-a-kind.</a:t>
            </a:r>
          </a:p>
          <a:p>
            <a:r>
              <a:rPr lang="en-US" sz="1700" dirty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*</a:t>
            </a:r>
          </a:p>
          <a:p>
            <a:r>
              <a:rPr lang="en-US" sz="1700" dirty="0">
                <a:solidFill>
                  <a:srgbClr val="3F5FBF"/>
                </a:solidFill>
                <a:latin typeface="Consolas"/>
              </a:rPr>
              <a:t> * &lt;p&gt;A three of a kind is defined as at least three dice having</a:t>
            </a:r>
          </a:p>
          <a:p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 * </a:t>
            </a:r>
            <a:r>
              <a:rPr lang="en-US" sz="1700" dirty="0">
                <a:solidFill>
                  <a:srgbClr val="3F5FBF"/>
                </a:solidFill>
                <a:latin typeface="Consolas"/>
              </a:rPr>
              <a:t>the same value</a:t>
            </a:r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.</a:t>
            </a:r>
          </a:p>
          <a:p>
            <a:r>
              <a:rPr lang="en-US" sz="1700" dirty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*</a:t>
            </a:r>
            <a:endParaRPr lang="en-US" sz="1700" dirty="0">
              <a:solidFill>
                <a:srgbClr val="3F5FBF"/>
              </a:solidFill>
              <a:latin typeface="Consolas"/>
            </a:endParaRPr>
          </a:p>
          <a:p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700" dirty="0">
                <a:solidFill>
                  <a:srgbClr val="3F5FBF"/>
                </a:solidFill>
                <a:latin typeface="Consolas"/>
              </a:rPr>
              <a:t>* </a:t>
            </a:r>
            <a:r>
              <a:rPr lang="en-US" sz="1700" dirty="0">
                <a:solidFill>
                  <a:srgbClr val="7F9FBF"/>
                </a:solidFill>
                <a:latin typeface="Consolas"/>
              </a:rPr>
              <a:t>@</a:t>
            </a:r>
            <a:r>
              <a:rPr lang="en-US" sz="1700" dirty="0" err="1" smtClean="0">
                <a:solidFill>
                  <a:srgbClr val="7F9FBF"/>
                </a:solidFill>
                <a:latin typeface="Consolas"/>
              </a:rPr>
              <a:t>param</a:t>
            </a:r>
            <a:r>
              <a:rPr lang="en-US" sz="1700" dirty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dice list of dice representing the roll</a:t>
            </a:r>
          </a:p>
          <a:p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 * </a:t>
            </a:r>
            <a:r>
              <a:rPr lang="en-US" sz="1700" dirty="0" smtClean="0">
                <a:solidFill>
                  <a:srgbClr val="7F9FBF"/>
                </a:solidFill>
                <a:latin typeface="Consolas"/>
              </a:rPr>
              <a:t>@return </a:t>
            </a:r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true if dice contains three-of-a-kind, false otherwise</a:t>
            </a:r>
          </a:p>
          <a:p>
            <a:r>
              <a:rPr lang="en-US" sz="1700" dirty="0">
                <a:solidFill>
                  <a:srgbClr val="3F5FBF"/>
                </a:solidFill>
                <a:latin typeface="Consolas"/>
              </a:rPr>
              <a:t> * </a:t>
            </a:r>
            <a:r>
              <a:rPr lang="en-US" sz="1700" dirty="0" smtClean="0">
                <a:solidFill>
                  <a:srgbClr val="7F9FBF"/>
                </a:solidFill>
                <a:latin typeface="Consolas"/>
              </a:rPr>
              <a:t>@throws </a:t>
            </a:r>
            <a:r>
              <a:rPr lang="en-US" sz="1700" dirty="0" err="1" smtClean="0">
                <a:solidFill>
                  <a:srgbClr val="3F5FBF"/>
                </a:solidFill>
                <a:latin typeface="Consolas"/>
              </a:rPr>
              <a:t>IllegalArgumentException</a:t>
            </a:r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 if </a:t>
            </a:r>
            <a:r>
              <a:rPr lang="en-US" sz="1700" dirty="0" err="1" smtClean="0">
                <a:solidFill>
                  <a:srgbClr val="3F5FBF"/>
                </a:solidFill>
                <a:latin typeface="Consolas"/>
              </a:rPr>
              <a:t>dice.size</a:t>
            </a:r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() !=</a:t>
            </a:r>
            <a:br>
              <a:rPr lang="en-US" sz="1700" dirty="0" smtClean="0">
                <a:solidFill>
                  <a:srgbClr val="3F5FBF"/>
                </a:solidFill>
                <a:latin typeface="Consolas"/>
              </a:rPr>
            </a:br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         </a:t>
            </a:r>
            <a:r>
              <a:rPr lang="en-US" sz="1700" dirty="0" err="1" smtClean="0">
                <a:solidFill>
                  <a:srgbClr val="3F5FBF"/>
                </a:solidFill>
                <a:latin typeface="Consolas"/>
              </a:rPr>
              <a:t>Yahtzee.NUMBER_OF_DICE</a:t>
            </a:r>
            <a:endParaRPr lang="en-US" sz="1700" dirty="0" smtClean="0">
              <a:solidFill>
                <a:srgbClr val="7F9FBF"/>
              </a:solidFill>
              <a:latin typeface="Consolas"/>
            </a:endParaRPr>
          </a:p>
          <a:p>
            <a:r>
              <a:rPr lang="en-US" sz="1700" dirty="0" smtClean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700" dirty="0">
                <a:solidFill>
                  <a:srgbClr val="3F5FBF"/>
                </a:solidFill>
                <a:latin typeface="Consolas"/>
              </a:rPr>
              <a:t>*/</a:t>
            </a:r>
          </a:p>
          <a:p>
            <a:r>
              <a:rPr lang="en-US" sz="1700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 err="1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 err="1">
                <a:solidFill>
                  <a:srgbClr val="000000"/>
                </a:solidFill>
                <a:latin typeface="Consolas"/>
              </a:rPr>
              <a:t>isThreeOfAKind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(List&lt;Die&gt; dice) </a:t>
            </a:r>
            <a:r>
              <a:rPr lang="en-US" sz="1700" dirty="0" smtClean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sz="1800" dirty="0" smtClean="0">
                <a:solidFill>
                  <a:srgbClr val="3F7F5F"/>
                </a:solidFill>
                <a:latin typeface="Consolas"/>
              </a:rPr>
              <a:t>  // </a:t>
            </a:r>
            <a:r>
              <a:rPr lang="en-US" sz="1800" dirty="0">
                <a:solidFill>
                  <a:srgbClr val="3F7F5F"/>
                </a:solidFill>
                <a:latin typeface="Consolas"/>
              </a:rPr>
              <a:t>implementation not </a:t>
            </a:r>
            <a:r>
              <a:rPr lang="en-US" sz="1800" dirty="0" smtClean="0">
                <a:solidFill>
                  <a:srgbClr val="3F7F5F"/>
                </a:solidFill>
                <a:latin typeface="Consolas"/>
              </a:rPr>
              <a:t>shown</a:t>
            </a:r>
            <a:endParaRPr lang="en-US" sz="17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700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2192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1pPr>
            <a:lvl2pPr marL="547688" indent="-2730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Tx/>
              <a:buNone/>
              <a:defRPr sz="2000" b="1" kern="1200">
                <a:solidFill>
                  <a:schemeClr val="tx2"/>
                </a:solidFill>
                <a:latin typeface="Courier New" pitchFamily="49" charset="0"/>
                <a:ea typeface="+mn-ea"/>
                <a:cs typeface="Courier New" pitchFamily="49" charset="0"/>
              </a:defRPr>
            </a:lvl2pPr>
            <a:lvl3pPr marL="822325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3pPr>
            <a:lvl4pPr marL="1096963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C9C9C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4pPr>
            <a:lvl5pPr marL="1371600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 smtClean="0">
                <a:latin typeface="+mn-lt"/>
              </a:rPr>
              <a:t>Use a </a:t>
            </a:r>
            <a:r>
              <a:rPr lang="en-US" dirty="0" smtClean="0">
                <a:latin typeface="+mn-lt"/>
              </a:rPr>
              <a:t>@throws</a:t>
            </a:r>
            <a:r>
              <a:rPr lang="en-US" b="0" dirty="0" smtClean="0">
                <a:latin typeface="+mn-lt"/>
              </a:rPr>
              <a:t> tag to document each exception that might be thrown by your method.</a:t>
            </a:r>
            <a:endParaRPr lang="en-US" b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323653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Documenting fields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all public fields should have a Javadoc comment describing the field</a:t>
            </a:r>
          </a:p>
          <a:p>
            <a:pPr lvl="1"/>
            <a:r>
              <a:rPr lang="en-US" dirty="0"/>
              <a:t>Eclipse will generate </a:t>
            </a:r>
            <a:r>
              <a:rPr lang="en-US" dirty="0" smtClean="0"/>
              <a:t>an empty </a:t>
            </a:r>
            <a:r>
              <a:rPr lang="en-US" dirty="0"/>
              <a:t>Javadoc comment for you if you right-click on the </a:t>
            </a:r>
            <a:r>
              <a:rPr lang="en-US" dirty="0" smtClean="0"/>
              <a:t>field declaration and </a:t>
            </a:r>
            <a:r>
              <a:rPr lang="en-US" dirty="0"/>
              <a:t>choose </a:t>
            </a:r>
            <a:r>
              <a:rPr lang="en-US" b="1" dirty="0" err="1"/>
              <a:t>Source</a:t>
            </a:r>
            <a:r>
              <a:rPr lang="en-US" b="1" dirty="0" err="1">
                <a:sym typeface="Symbol"/>
              </a:rPr>
              <a:t></a:t>
            </a:r>
            <a:r>
              <a:rPr lang="en-US" b="1" dirty="0" err="1"/>
              <a:t>Generate</a:t>
            </a:r>
            <a:r>
              <a:rPr lang="en-US" b="1" dirty="0"/>
              <a:t> Element Comment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4BA611-6966-4C17-B05C-0CDC0F8821A4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3616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1905000"/>
            <a:ext cx="8229600" cy="13716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 documentation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 Yahtzee {</a:t>
            </a:r>
          </a:p>
          <a:p>
            <a:endParaRPr lang="en-US" sz="1800" dirty="0">
              <a:latin typeface="Consolas"/>
            </a:endParaRPr>
          </a:p>
          <a:p>
            <a:r>
              <a:rPr lang="en-US" sz="1800" dirty="0" smtClean="0">
                <a:solidFill>
                  <a:srgbClr val="3F5FBF"/>
                </a:solidFill>
                <a:latin typeface="Consolas"/>
              </a:rPr>
              <a:t>  /**</a:t>
            </a:r>
            <a:endParaRPr lang="en-US" sz="1800" dirty="0">
              <a:solidFill>
                <a:srgbClr val="3F5FBF"/>
              </a:solidFill>
              <a:latin typeface="Consolas"/>
            </a:endParaRPr>
          </a:p>
          <a:p>
            <a:r>
              <a:rPr lang="en-US" sz="1800" dirty="0" smtClean="0">
                <a:solidFill>
                  <a:srgbClr val="3F5FBF"/>
                </a:solidFill>
                <a:latin typeface="Consolas"/>
              </a:rPr>
              <a:t>   </a:t>
            </a:r>
            <a:r>
              <a:rPr lang="en-US" sz="1800" dirty="0">
                <a:solidFill>
                  <a:srgbClr val="3F5FBF"/>
                </a:solidFill>
                <a:latin typeface="Consolas"/>
              </a:rPr>
              <a:t>* The number of six</a:t>
            </a:r>
            <a:r>
              <a:rPr lang="en-US" sz="1800" dirty="0">
                <a:solidFill>
                  <a:srgbClr val="7F7F9F"/>
                </a:solidFill>
                <a:latin typeface="Consolas"/>
              </a:rPr>
              <a:t>-</a:t>
            </a:r>
            <a:r>
              <a:rPr lang="en-US" sz="1800" dirty="0">
                <a:solidFill>
                  <a:srgbClr val="3F5FBF"/>
                </a:solidFill>
                <a:latin typeface="Consolas"/>
              </a:rPr>
              <a:t>sided dice used in a standard </a:t>
            </a:r>
            <a:r>
              <a:rPr lang="en-US" sz="1800" dirty="0" smtClean="0">
                <a:solidFill>
                  <a:srgbClr val="3F5FBF"/>
                </a:solidFill>
                <a:latin typeface="Consolas"/>
              </a:rPr>
              <a:t>game</a:t>
            </a:r>
            <a:br>
              <a:rPr lang="en-US" sz="1800" dirty="0" smtClean="0">
                <a:solidFill>
                  <a:srgbClr val="3F5FBF"/>
                </a:solidFill>
                <a:latin typeface="Consolas"/>
              </a:rPr>
            </a:br>
            <a:r>
              <a:rPr lang="en-US" sz="1800" dirty="0" smtClean="0">
                <a:solidFill>
                  <a:srgbClr val="3F5FBF"/>
                </a:solidFill>
                <a:latin typeface="Consolas"/>
              </a:rPr>
              <a:t> * of </a:t>
            </a:r>
            <a:r>
              <a:rPr lang="en-US" sz="1800" dirty="0">
                <a:solidFill>
                  <a:srgbClr val="3F5FBF"/>
                </a:solidFill>
                <a:latin typeface="Consolas"/>
              </a:rPr>
              <a:t>Yahtzee.</a:t>
            </a:r>
          </a:p>
          <a:p>
            <a:r>
              <a:rPr lang="en-US" sz="1800" dirty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800" dirty="0" smtClean="0">
                <a:solidFill>
                  <a:srgbClr val="3F5FBF"/>
                </a:solidFill>
                <a:latin typeface="Consolas"/>
              </a:rPr>
              <a:t>  */</a:t>
            </a:r>
            <a:endParaRPr lang="en-US" sz="1800" dirty="0">
              <a:solidFill>
                <a:srgbClr val="3F5FBF"/>
              </a:solidFill>
              <a:latin typeface="Consolas"/>
            </a:endParaRPr>
          </a:p>
          <a:p>
            <a:r>
              <a:rPr lang="en-US" sz="1800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i="1" dirty="0">
                <a:solidFill>
                  <a:srgbClr val="0000C0"/>
                </a:solidFill>
                <a:latin typeface="Consolas"/>
              </a:rPr>
              <a:t>NUMBER_OF_DICE</a:t>
            </a:r>
            <a:r>
              <a:rPr lang="en-US" sz="1800" i="1" dirty="0">
                <a:solidFill>
                  <a:srgbClr val="000000"/>
                </a:solidFill>
                <a:latin typeface="Consolas"/>
              </a:rPr>
              <a:t> = 5;</a:t>
            </a:r>
          </a:p>
          <a:p>
            <a:endParaRPr lang="en-US" dirty="0">
              <a:latin typeface="Consola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218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Yahtzee class so far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recall our implementation of the Yahtzee class so far</a:t>
            </a:r>
          </a:p>
          <a:p>
            <a:pPr lvl="1"/>
            <a:r>
              <a:rPr lang="en-US" dirty="0" smtClean="0"/>
              <a:t>private constructor to prevent instantiation</a:t>
            </a:r>
          </a:p>
          <a:p>
            <a:pPr lvl="1"/>
            <a:r>
              <a:rPr lang="en-US" dirty="0" smtClean="0"/>
              <a:t>public constant field that represents the number of dice</a:t>
            </a:r>
          </a:p>
          <a:p>
            <a:pPr lvl="1"/>
            <a:r>
              <a:rPr lang="en-US" dirty="0" smtClean="0"/>
              <a:t>public method that determines if a list of dice represents a roll of three-of-a-kind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114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Documenting classes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all classes should contain a description of the class</a:t>
            </a:r>
          </a:p>
          <a:p>
            <a:pPr lvl="1"/>
            <a:r>
              <a:rPr lang="en-US" dirty="0"/>
              <a:t>Eclipse will generate </a:t>
            </a:r>
            <a:r>
              <a:rPr lang="en-US" dirty="0" smtClean="0"/>
              <a:t>an empty </a:t>
            </a:r>
            <a:r>
              <a:rPr lang="en-US" dirty="0"/>
              <a:t>Javadoc comment for you if you right-click on the </a:t>
            </a:r>
            <a:r>
              <a:rPr lang="en-US" dirty="0" smtClean="0"/>
              <a:t>field declaration and </a:t>
            </a:r>
            <a:r>
              <a:rPr lang="en-US" dirty="0"/>
              <a:t>choose </a:t>
            </a:r>
            <a:r>
              <a:rPr lang="en-US" b="1" dirty="0" err="1"/>
              <a:t>Source</a:t>
            </a:r>
            <a:r>
              <a:rPr lang="en-US" b="1" dirty="0" err="1">
                <a:sym typeface="Symbol"/>
              </a:rPr>
              <a:t></a:t>
            </a:r>
            <a:r>
              <a:rPr lang="en-US" b="1" dirty="0" err="1"/>
              <a:t>Generate</a:t>
            </a:r>
            <a:r>
              <a:rPr lang="en-US" b="1" dirty="0"/>
              <a:t> Element Comment</a:t>
            </a:r>
          </a:p>
          <a:p>
            <a:r>
              <a:rPr lang="en-US" dirty="0" smtClean="0"/>
              <a:t>the description of a class can be quite detailed for sophisticated classes</a:t>
            </a:r>
          </a:p>
          <a:p>
            <a:pPr lvl="1"/>
            <a:r>
              <a:rPr lang="en-US" dirty="0" smtClean="0"/>
              <a:t>e.g., </a:t>
            </a:r>
            <a:r>
              <a:rPr lang="en-US" dirty="0" err="1" smtClean="0"/>
              <a:t>java.lang.String</a:t>
            </a:r>
            <a:endParaRPr lang="en-US" dirty="0" smtClean="0"/>
          </a:p>
          <a:p>
            <a:r>
              <a:rPr lang="en-US" dirty="0" smtClean="0"/>
              <a:t>you should describe the purpose of the class and any other information that might be important to clients</a:t>
            </a:r>
          </a:p>
          <a:p>
            <a:pPr lvl="1"/>
            <a:r>
              <a:rPr lang="en-US" dirty="0" smtClean="0"/>
              <a:t>but normally you do not describe the implementation details of the class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4BA611-6966-4C17-B05C-0CDC0F8821A4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9721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1219200"/>
            <a:ext cx="8229600" cy="35814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documentation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600" dirty="0">
                <a:solidFill>
                  <a:srgbClr val="3F5FBF"/>
                </a:solidFill>
                <a:latin typeface="Consolas"/>
              </a:rPr>
              <a:t>/**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/>
              </a:rPr>
              <a:t> * A utility class that encodes a subset of the rules for </a:t>
            </a:r>
            <a:endParaRPr lang="en-US" sz="1600" dirty="0" smtClean="0">
              <a:solidFill>
                <a:srgbClr val="3F5FBF"/>
              </a:solidFill>
              <a:latin typeface="Consolas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/>
              </a:rPr>
              <a:t>* the </a:t>
            </a:r>
            <a:r>
              <a:rPr lang="en-US" sz="1600" dirty="0">
                <a:solidFill>
                  <a:srgbClr val="3F5FBF"/>
                </a:solidFill>
                <a:latin typeface="Consolas"/>
              </a:rPr>
              <a:t>game Yahtzee</a:t>
            </a:r>
            <a:r>
              <a:rPr lang="en-US" sz="1600" dirty="0" smtClean="0">
                <a:solidFill>
                  <a:srgbClr val="3F5FBF"/>
                </a:solidFill>
                <a:latin typeface="Consolas"/>
              </a:rPr>
              <a:t>.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/>
              </a:rPr>
              <a:t>*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/>
              </a:rPr>
              <a:t>* &lt;p&gt;A description of the scoring categories can be</a:t>
            </a:r>
          </a:p>
          <a:p>
            <a:r>
              <a:rPr lang="en-US" sz="1600" dirty="0" smtClean="0">
                <a:solidFill>
                  <a:srgbClr val="3F5FBF"/>
                </a:solidFill>
                <a:latin typeface="Consolas"/>
              </a:rPr>
              <a:t> * found on the &lt;a </a:t>
            </a:r>
            <a:r>
              <a:rPr lang="en-US" sz="1600" dirty="0" err="1" smtClean="0">
                <a:solidFill>
                  <a:srgbClr val="3F5FBF"/>
                </a:solidFill>
                <a:latin typeface="Consolas"/>
              </a:rPr>
              <a:t>href</a:t>
            </a:r>
            <a:r>
              <a:rPr lang="en-US" sz="1600" dirty="0" smtClean="0">
                <a:solidFill>
                  <a:srgbClr val="3F5FBF"/>
                </a:solidFill>
                <a:latin typeface="Consolas"/>
              </a:rPr>
              <a:t>="http</a:t>
            </a:r>
            <a:r>
              <a:rPr lang="en-US" sz="1600" dirty="0">
                <a:solidFill>
                  <a:srgbClr val="3F5FBF"/>
                </a:solidFill>
                <a:latin typeface="Consolas"/>
              </a:rPr>
              <a:t>://</a:t>
            </a:r>
            <a:r>
              <a:rPr lang="en-US" sz="1600" dirty="0" smtClean="0">
                <a:solidFill>
                  <a:srgbClr val="3F5FBF"/>
                </a:solidFill>
                <a:latin typeface="Consolas"/>
              </a:rPr>
              <a:t>en.wikipedia.org/wiki/Yahtzee"&gt;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/>
              </a:rPr>
              <a:t>* Yahtzee Wikipedia web page&lt;/a&gt;.</a:t>
            </a:r>
            <a:endParaRPr lang="en-US" sz="1600" dirty="0">
              <a:solidFill>
                <a:srgbClr val="3F5FBF"/>
              </a:solidFill>
              <a:latin typeface="Consolas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/>
              </a:rPr>
              <a:t> * 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/>
              </a:rPr>
              <a:t>@author</a:t>
            </a:r>
            <a:r>
              <a:rPr lang="en-US" sz="1600" dirty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/>
              </a:rPr>
              <a:t>EECS1011E_W15</a:t>
            </a:r>
            <a:endParaRPr lang="en-US" sz="1600" dirty="0">
              <a:solidFill>
                <a:srgbClr val="3F5FBF"/>
              </a:solidFill>
              <a:latin typeface="Consolas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/>
              </a:rPr>
              <a:t> *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/>
              </a:rPr>
              <a:t> */</a:t>
            </a:r>
          </a:p>
          <a:p>
            <a:r>
              <a:rPr lang="en-US" sz="1600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Yahtzee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latin typeface="Consolas"/>
              </a:rPr>
              <a:t> </a:t>
            </a:r>
            <a:r>
              <a:rPr lang="en-US" sz="1600" dirty="0" smtClean="0">
                <a:solidFill>
                  <a:srgbClr val="3F7F5F"/>
                </a:solidFill>
                <a:latin typeface="Consolas"/>
              </a:rPr>
              <a:t>// implementation not shown</a:t>
            </a:r>
            <a:endParaRPr lang="en-US" sz="16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8892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javadoc</a:t>
            </a:r>
            <a:r>
              <a:rPr lang="en-US" dirty="0" smtClean="0"/>
              <a:t> Documentation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Oracle's how-to page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www.oracle.com/technetwork/articles/java/index-137868.html</a:t>
            </a:r>
            <a:endParaRPr lang="en-US" dirty="0" smtClean="0"/>
          </a:p>
          <a:p>
            <a:r>
              <a:rPr lang="en-US" dirty="0" smtClean="0"/>
              <a:t>also see the examples in the course notes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4BA611-6966-4C17-B05C-0CDC0F8821A4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407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4CE0E1-D9E7-4B0F-9F33-7C51ABF4610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import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java.util.Collections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>
                <a:solidFill>
                  <a:srgbClr val="7F0055"/>
                </a:solidFill>
                <a:latin typeface="Consolas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java.util.ArrayList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>
                <a:solidFill>
                  <a:srgbClr val="7F0055"/>
                </a:solidFill>
                <a:latin typeface="Consolas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java.util.List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Yahtzee {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private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Yahtzee() {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/>
              </a:rPr>
              <a:t>    // </a:t>
            </a:r>
            <a:r>
              <a:rPr lang="en-US" dirty="0">
                <a:solidFill>
                  <a:srgbClr val="3F7F5F"/>
                </a:solidFill>
                <a:latin typeface="Consolas"/>
              </a:rPr>
              <a:t>private and empty by design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i="1" dirty="0">
                <a:solidFill>
                  <a:srgbClr val="0000C0"/>
                </a:solidFill>
                <a:latin typeface="Consolas"/>
              </a:rPr>
              <a:t>NUMBER_OF_DICE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 = 5;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isThreeOfAKind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(List&lt;Die&gt; dice) {</a:t>
            </a:r>
          </a:p>
          <a:p>
            <a:r>
              <a:rPr lang="de-DE" dirty="0" smtClean="0">
                <a:solidFill>
                  <a:srgbClr val="000000"/>
                </a:solidFill>
                <a:latin typeface="Consolas"/>
              </a:rPr>
              <a:t>    List&lt;Die</a:t>
            </a:r>
            <a:r>
              <a:rPr lang="de-DE" dirty="0">
                <a:solidFill>
                  <a:srgbClr val="000000"/>
                </a:solidFill>
                <a:latin typeface="Consolas"/>
              </a:rPr>
              <a:t>&gt; copy = </a:t>
            </a:r>
            <a:r>
              <a:rPr lang="de-DE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de-DE" dirty="0">
                <a:solidFill>
                  <a:srgbClr val="000000"/>
                </a:solidFill>
                <a:latin typeface="Consolas"/>
              </a:rPr>
              <a:t> ArrayList&lt;Die&gt;(dice);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Collections.</a:t>
            </a:r>
            <a:r>
              <a:rPr lang="en-US" i="1" dirty="0" err="1" smtClean="0">
                <a:solidFill>
                  <a:srgbClr val="000000"/>
                </a:solidFill>
                <a:latin typeface="Consolas"/>
              </a:rPr>
              <a:t>sort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(copy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result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=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copy.get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(0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).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getValue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 ==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copy.get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(2).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getValue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 ||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         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copy.get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(1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).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getValue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 ==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copy.get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(3).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getValue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 ||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         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copy.get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(2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).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getValue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 ==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copy.get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(4).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getValue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();</a:t>
            </a:r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  return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result;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7307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Yahtzee client: Not enough dice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consider the following client program that tries to use our utility class using fewer than 5 dice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481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Consolas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java.util.ArrayList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>
                <a:solidFill>
                  <a:srgbClr val="7F0055"/>
                </a:solidFill>
                <a:latin typeface="Consolas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java.util.List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YahtzeeClient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{</a:t>
            </a:r>
          </a:p>
          <a:p>
            <a:r>
              <a:rPr lang="en-US" dirty="0" smtClean="0">
                <a:latin typeface="Consolas"/>
              </a:rPr>
              <a:t>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main(String[]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  final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N_DICE = 3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                      </a:t>
            </a:r>
            <a:r>
              <a:rPr lang="en-US" dirty="0" smtClean="0">
                <a:solidFill>
                  <a:srgbClr val="FF0000"/>
                </a:solidFill>
                <a:latin typeface="Consolas"/>
              </a:rPr>
              <a:t>// NOT ENOUGH DICE</a:t>
            </a:r>
            <a:endParaRPr lang="en-US" dirty="0">
              <a:solidFill>
                <a:srgbClr val="FF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List&lt;Die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&gt; dice =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ArrayList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&lt;Die&gt;();</a:t>
            </a:r>
          </a:p>
          <a:p>
            <a:r>
              <a:rPr lang="nn-NO" dirty="0" smtClean="0">
                <a:solidFill>
                  <a:srgbClr val="7F0055"/>
                </a:solidFill>
                <a:latin typeface="Consolas"/>
              </a:rPr>
              <a:t>    for</a:t>
            </a:r>
            <a:r>
              <a:rPr lang="nn-NO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nn-NO" dirty="0">
                <a:solidFill>
                  <a:srgbClr val="000000"/>
                </a:solidFill>
                <a:latin typeface="Consolas"/>
              </a:rPr>
              <a:t>(</a:t>
            </a:r>
            <a:r>
              <a:rPr lang="nn-NO" dirty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dirty="0">
                <a:solidFill>
                  <a:srgbClr val="000000"/>
                </a:solidFill>
                <a:latin typeface="Consolas"/>
              </a:rPr>
              <a:t> i = 0; i &lt; N_DICE; i++)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dice.add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(new Die());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}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.print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>
                <a:solidFill>
                  <a:srgbClr val="2A00FF"/>
                </a:solidFill>
                <a:latin typeface="Consolas"/>
              </a:rPr>
              <a:t>"Dice: "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dice.get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(0).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getValue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());</a:t>
            </a:r>
          </a:p>
          <a:p>
            <a:r>
              <a:rPr lang="nn-NO" dirty="0" smtClean="0">
                <a:solidFill>
                  <a:srgbClr val="7F0055"/>
                </a:solidFill>
                <a:latin typeface="Consolas"/>
              </a:rPr>
              <a:t>    for</a:t>
            </a:r>
            <a:r>
              <a:rPr lang="nn-NO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nn-NO" dirty="0">
                <a:solidFill>
                  <a:srgbClr val="000000"/>
                </a:solidFill>
                <a:latin typeface="Consolas"/>
              </a:rPr>
              <a:t>(</a:t>
            </a:r>
            <a:r>
              <a:rPr lang="nn-NO" dirty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dirty="0">
                <a:solidFill>
                  <a:srgbClr val="000000"/>
                </a:solidFill>
                <a:latin typeface="Consolas"/>
              </a:rPr>
              <a:t> i = 1; i &lt; N_DICE; i++)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.print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>
                <a:solidFill>
                  <a:srgbClr val="2A00FF"/>
                </a:solidFill>
                <a:latin typeface="Consolas"/>
              </a:rPr>
              <a:t>", "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dice.get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).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getValue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}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isThree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Yahtzee.</a:t>
            </a:r>
            <a:r>
              <a:rPr lang="en-US" i="1" dirty="0" err="1">
                <a:solidFill>
                  <a:srgbClr val="000000"/>
                </a:solidFill>
                <a:latin typeface="Consolas"/>
              </a:rPr>
              <a:t>isThreeOfAKind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(dice);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println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>
                <a:solidFill>
                  <a:srgbClr val="2A00FF"/>
                </a:solidFill>
                <a:latin typeface="Consolas"/>
              </a:rPr>
              <a:t>"three of a kind?: "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isThree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480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Yahtzee client: Not enough dice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output of the program is: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</a:rPr>
              <a:t>Dice: 5, 4, 4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latin typeface="Consolas"/>
              </a:rPr>
              <a:t>Exception in thread "main" </a:t>
            </a:r>
            <a:r>
              <a:rPr lang="en-US" sz="2000" u="sng" dirty="0" err="1">
                <a:solidFill>
                  <a:srgbClr val="000080"/>
                </a:solidFill>
                <a:latin typeface="Consolas"/>
              </a:rPr>
              <a:t>java.lang.IndexOutOfBoundsException</a:t>
            </a:r>
            <a:r>
              <a:rPr lang="en-US" sz="2000" u="sng" dirty="0">
                <a:solidFill>
                  <a:srgbClr val="FF0000"/>
                </a:solidFill>
                <a:latin typeface="Consolas"/>
              </a:rPr>
              <a:t>: Index: 3, Size: 3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latin typeface="Consolas"/>
              </a:rPr>
              <a:t>at </a:t>
            </a:r>
            <a:r>
              <a:rPr lang="en-US" sz="2000" dirty="0" err="1">
                <a:solidFill>
                  <a:srgbClr val="FF0000"/>
                </a:solidFill>
                <a:latin typeface="Consolas"/>
              </a:rPr>
              <a:t>java.util.ArrayList.RangeCheck</a:t>
            </a:r>
            <a:r>
              <a:rPr lang="en-US" sz="2000" dirty="0">
                <a:solidFill>
                  <a:srgbClr val="FF0000"/>
                </a:solidFill>
                <a:latin typeface="Consolas"/>
              </a:rPr>
              <a:t>(Unknown Source)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latin typeface="Consolas"/>
              </a:rPr>
              <a:t>at </a:t>
            </a:r>
            <a:r>
              <a:rPr lang="en-US" sz="2000" dirty="0" err="1">
                <a:solidFill>
                  <a:srgbClr val="FF0000"/>
                </a:solidFill>
                <a:latin typeface="Consolas"/>
              </a:rPr>
              <a:t>java.util.ArrayList.get</a:t>
            </a:r>
            <a:r>
              <a:rPr lang="en-US" sz="2000" dirty="0">
                <a:solidFill>
                  <a:srgbClr val="FF0000"/>
                </a:solidFill>
                <a:latin typeface="Consolas"/>
              </a:rPr>
              <a:t>(Unknown Source)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latin typeface="Consolas"/>
              </a:rPr>
              <a:t>at </a:t>
            </a:r>
            <a:r>
              <a:rPr lang="en-US" sz="2000" dirty="0" err="1">
                <a:solidFill>
                  <a:srgbClr val="FF0000"/>
                </a:solidFill>
                <a:latin typeface="Consolas"/>
              </a:rPr>
              <a:t>Yahtzee.isThreeOfAKind</a:t>
            </a:r>
            <a:r>
              <a:rPr lang="en-US" sz="2000" dirty="0">
                <a:solidFill>
                  <a:srgbClr val="FF0000"/>
                </a:solidFill>
                <a:latin typeface="Consolas"/>
              </a:rPr>
              <a:t>(</a:t>
            </a:r>
            <a:r>
              <a:rPr lang="en-US" sz="2000" u="sng" dirty="0">
                <a:solidFill>
                  <a:srgbClr val="000080"/>
                </a:solidFill>
                <a:latin typeface="Consolas"/>
              </a:rPr>
              <a:t>Yahtzee.java:38</a:t>
            </a:r>
            <a:r>
              <a:rPr lang="en-US" sz="2000" u="sng" dirty="0">
                <a:solidFill>
                  <a:srgbClr val="FF0000"/>
                </a:solidFill>
                <a:latin typeface="Consolas"/>
              </a:rPr>
              <a:t>)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latin typeface="Consolas"/>
              </a:rPr>
              <a:t>at </a:t>
            </a:r>
            <a:r>
              <a:rPr lang="en-US" sz="2000" dirty="0" err="1">
                <a:solidFill>
                  <a:srgbClr val="FF0000"/>
                </a:solidFill>
                <a:latin typeface="Consolas"/>
              </a:rPr>
              <a:t>YahtzeeClient.main</a:t>
            </a:r>
            <a:r>
              <a:rPr lang="en-US" sz="2000" dirty="0">
                <a:solidFill>
                  <a:srgbClr val="FF0000"/>
                </a:solidFill>
                <a:latin typeface="Consolas"/>
              </a:rPr>
              <a:t>(</a:t>
            </a:r>
            <a:r>
              <a:rPr lang="en-US" sz="2000" u="sng" dirty="0">
                <a:solidFill>
                  <a:srgbClr val="000080"/>
                </a:solidFill>
                <a:latin typeface="Consolas"/>
              </a:rPr>
              <a:t>YahtzeeClient.java:19</a:t>
            </a:r>
            <a:r>
              <a:rPr lang="en-US" sz="2000" u="sng" dirty="0">
                <a:solidFill>
                  <a:srgbClr val="FF0000"/>
                </a:solidFill>
                <a:latin typeface="Consolas"/>
              </a:rPr>
              <a:t>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232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Yahtzee client: Too many dice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consider the following client program that tries to use our utility class using more than 5 dice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265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Consolas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java.util.ArrayList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>
                <a:solidFill>
                  <a:srgbClr val="7F0055"/>
                </a:solidFill>
                <a:latin typeface="Consolas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java.util.List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YahtzeeClient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{</a:t>
            </a:r>
          </a:p>
          <a:p>
            <a:r>
              <a:rPr lang="en-US" dirty="0" smtClean="0">
                <a:latin typeface="Consolas"/>
              </a:rPr>
              <a:t>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main(String[]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  final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N_DICE =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7;                      </a:t>
            </a:r>
            <a:r>
              <a:rPr lang="en-US" dirty="0" smtClean="0">
                <a:solidFill>
                  <a:srgbClr val="FF0000"/>
                </a:solidFill>
                <a:latin typeface="Consolas"/>
              </a:rPr>
              <a:t>// TOO MANY DICE</a:t>
            </a:r>
            <a:endParaRPr lang="en-US" dirty="0">
              <a:solidFill>
                <a:srgbClr val="FF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List&lt;Die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&gt; dice =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ArrayList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&lt;Die&gt;();</a:t>
            </a:r>
          </a:p>
          <a:p>
            <a:r>
              <a:rPr lang="nn-NO" dirty="0" smtClean="0">
                <a:solidFill>
                  <a:srgbClr val="7F0055"/>
                </a:solidFill>
                <a:latin typeface="Consolas"/>
              </a:rPr>
              <a:t>    for</a:t>
            </a:r>
            <a:r>
              <a:rPr lang="nn-NO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nn-NO" dirty="0">
                <a:solidFill>
                  <a:srgbClr val="000000"/>
                </a:solidFill>
                <a:latin typeface="Consolas"/>
              </a:rPr>
              <a:t>(</a:t>
            </a:r>
            <a:r>
              <a:rPr lang="nn-NO" dirty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dirty="0">
                <a:solidFill>
                  <a:srgbClr val="000000"/>
                </a:solidFill>
                <a:latin typeface="Consolas"/>
              </a:rPr>
              <a:t> i = 0; i &lt; N_DICE; i++)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dice.add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(new Die());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}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.print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>
                <a:solidFill>
                  <a:srgbClr val="2A00FF"/>
                </a:solidFill>
                <a:latin typeface="Consolas"/>
              </a:rPr>
              <a:t>"Dice: "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dice.get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(0).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getValue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());</a:t>
            </a:r>
          </a:p>
          <a:p>
            <a:r>
              <a:rPr lang="nn-NO" dirty="0" smtClean="0">
                <a:solidFill>
                  <a:srgbClr val="7F0055"/>
                </a:solidFill>
                <a:latin typeface="Consolas"/>
              </a:rPr>
              <a:t>    for</a:t>
            </a:r>
            <a:r>
              <a:rPr lang="nn-NO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nn-NO" dirty="0">
                <a:solidFill>
                  <a:srgbClr val="000000"/>
                </a:solidFill>
                <a:latin typeface="Consolas"/>
              </a:rPr>
              <a:t>(</a:t>
            </a:r>
            <a:r>
              <a:rPr lang="nn-NO" dirty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dirty="0">
                <a:solidFill>
                  <a:srgbClr val="000000"/>
                </a:solidFill>
                <a:latin typeface="Consolas"/>
              </a:rPr>
              <a:t> i = 1; i &lt; N_DICE; i++)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.print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>
                <a:solidFill>
                  <a:srgbClr val="2A00FF"/>
                </a:solidFill>
                <a:latin typeface="Consolas"/>
              </a:rPr>
              <a:t>", "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dice.get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).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getValue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}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isThree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Yahtzee.</a:t>
            </a:r>
            <a:r>
              <a:rPr lang="en-US" i="1" dirty="0" err="1">
                <a:solidFill>
                  <a:srgbClr val="000000"/>
                </a:solidFill>
                <a:latin typeface="Consolas"/>
              </a:rPr>
              <a:t>isThreeOfAKind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(dice);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println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>
                <a:solidFill>
                  <a:srgbClr val="2A00FF"/>
                </a:solidFill>
                <a:latin typeface="Consolas"/>
              </a:rPr>
              <a:t>"three of a kind?: "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isThree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4468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4230</TotalTime>
  <Words>1998</Words>
  <Application>Microsoft Office PowerPoint</Application>
  <PresentationFormat>On-screen Show (4:3)</PresentationFormat>
  <Paragraphs>312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Origin</vt:lpstr>
      <vt:lpstr>Utilities (Part 3)</vt:lpstr>
      <vt:lpstr>Goals for Today</vt:lpstr>
      <vt:lpstr>Yahtzee class so far</vt:lpstr>
      <vt:lpstr>PowerPoint Presentation</vt:lpstr>
      <vt:lpstr>Yahtzee client: Not enough dice</vt:lpstr>
      <vt:lpstr>PowerPoint Presentation</vt:lpstr>
      <vt:lpstr>Yahtzee client: Not enough dice</vt:lpstr>
      <vt:lpstr>Yahtzee client: Too many dice</vt:lpstr>
      <vt:lpstr>PowerPoint Presentation</vt:lpstr>
      <vt:lpstr>Yahtzee client: Too many dice</vt:lpstr>
      <vt:lpstr>Preconditions and postconditions</vt:lpstr>
      <vt:lpstr>Who is responsible?</vt:lpstr>
      <vt:lpstr>Client is responsible: Preconditions</vt:lpstr>
      <vt:lpstr>Client is responsible: Preconditions</vt:lpstr>
      <vt:lpstr>Implementer is responsible: Validation</vt:lpstr>
      <vt:lpstr>PowerPoint Presentation</vt:lpstr>
      <vt:lpstr>Documenting</vt:lpstr>
      <vt:lpstr>Documenting</vt:lpstr>
      <vt:lpstr>Method documentation example</vt:lpstr>
      <vt:lpstr>Method documentation example</vt:lpstr>
      <vt:lpstr>Method documentation example</vt:lpstr>
      <vt:lpstr>Method documentation example</vt:lpstr>
      <vt:lpstr>Method documentation example</vt:lpstr>
      <vt:lpstr>Method documentation example</vt:lpstr>
      <vt:lpstr>Method documentation example</vt:lpstr>
      <vt:lpstr>Method documentation example</vt:lpstr>
      <vt:lpstr>Method documentation example</vt:lpstr>
      <vt:lpstr>Documenting fields</vt:lpstr>
      <vt:lpstr>Field documentation example</vt:lpstr>
      <vt:lpstr>Documenting classes</vt:lpstr>
      <vt:lpstr>Class documentation example</vt:lpstr>
      <vt:lpstr>javadoc Documentation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</cp:lastModifiedBy>
  <cp:revision>352</cp:revision>
  <dcterms:created xsi:type="dcterms:W3CDTF">2006-08-16T00:00:00Z</dcterms:created>
  <dcterms:modified xsi:type="dcterms:W3CDTF">2015-01-14T05:19:33Z</dcterms:modified>
</cp:coreProperties>
</file>