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5"/>
  </p:notesMasterIdLst>
  <p:sldIdLst>
    <p:sldId id="354" r:id="rId2"/>
    <p:sldId id="350" r:id="rId3"/>
    <p:sldId id="272" r:id="rId4"/>
    <p:sldId id="270" r:id="rId5"/>
    <p:sldId id="273" r:id="rId6"/>
    <p:sldId id="398" r:id="rId7"/>
    <p:sldId id="274" r:id="rId8"/>
    <p:sldId id="322" r:id="rId9"/>
    <p:sldId id="397" r:id="rId10"/>
    <p:sldId id="400" r:id="rId11"/>
    <p:sldId id="401" r:id="rId12"/>
    <p:sldId id="402" r:id="rId13"/>
    <p:sldId id="361" r:id="rId14"/>
    <p:sldId id="403" r:id="rId15"/>
    <p:sldId id="404" r:id="rId16"/>
    <p:sldId id="405" r:id="rId17"/>
    <p:sldId id="406" r:id="rId18"/>
    <p:sldId id="335" r:id="rId19"/>
    <p:sldId id="407" r:id="rId20"/>
    <p:sldId id="408" r:id="rId21"/>
    <p:sldId id="288" r:id="rId22"/>
    <p:sldId id="277" r:id="rId23"/>
    <p:sldId id="362" r:id="rId24"/>
    <p:sldId id="363" r:id="rId25"/>
    <p:sldId id="364" r:id="rId26"/>
    <p:sldId id="365" r:id="rId27"/>
    <p:sldId id="281" r:id="rId28"/>
    <p:sldId id="366" r:id="rId29"/>
    <p:sldId id="367" r:id="rId30"/>
    <p:sldId id="368" r:id="rId31"/>
    <p:sldId id="369" r:id="rId32"/>
    <p:sldId id="370" r:id="rId33"/>
    <p:sldId id="349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9293" autoAdjust="0"/>
  </p:normalViewPr>
  <p:slideViewPr>
    <p:cSldViewPr showGuides="1"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5EFE9A-9C5A-48BA-A165-06B19A261EE0}" type="datetimeFigureOut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5627FC-A79A-45B5-9EA1-067BC2622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76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/>
              <a:pPr>
                <a:defRPr/>
              </a:pPr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Utilities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Implementing static features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line of a method declaration is sometimes called the </a:t>
            </a:r>
            <a:r>
              <a:rPr lang="en-US" i="1" dirty="0" smtClean="0"/>
              <a:t>method header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3429000"/>
            <a:ext cx="19812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3439026"/>
            <a:ext cx="1066800" cy="762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3439026"/>
            <a:ext cx="21336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3429000"/>
            <a:ext cx="2133600" cy="862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7514" y="3585411"/>
            <a:ext cx="1252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modifiers</a:t>
            </a:r>
            <a:endParaRPr lang="en-US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5495" y="3585411"/>
            <a:ext cx="140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return type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55294" y="358577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name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81681" y="3585775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7925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method has a </a:t>
            </a:r>
            <a:r>
              <a:rPr lang="en-US" i="1" dirty="0" smtClean="0"/>
              <a:t>signature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signature consists of the method name and the types in the parameter list</a:t>
            </a:r>
          </a:p>
          <a:p>
            <a:r>
              <a:rPr lang="en-US" dirty="0" smtClean="0"/>
              <a:t>our method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   has the following signature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</a:t>
            </a:r>
            <a:r>
              <a:rPr lang="en-CA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63838" y="4583668"/>
            <a:ext cx="741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name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24400" y="4583668"/>
            <a:ext cx="3402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B050"/>
                </a:solidFill>
                <a:latin typeface="Constantia" pitchFamily="18" charset="0"/>
              </a:rPr>
              <a:t>number and types of parameters</a:t>
            </a:r>
            <a:endParaRPr lang="en-US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3009900" y="4012168"/>
            <a:ext cx="228600" cy="21336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5400000">
            <a:off x="4914900" y="4393169"/>
            <a:ext cx="228600" cy="1371600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3810000" y="3821668"/>
            <a:ext cx="228600" cy="3733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5802868"/>
            <a:ext cx="111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  <a:latin typeface="Constantia" pitchFamily="18" charset="0"/>
              </a:rPr>
              <a:t>signature</a:t>
            </a:r>
            <a:endParaRPr lang="en-US" dirty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05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other examples from </a:t>
            </a:r>
            <a:r>
              <a:rPr lang="en-US" dirty="0" err="1" smtClean="0"/>
              <a:t>java.lang.String</a:t>
            </a:r>
            <a:endParaRPr lang="en-US" dirty="0" smtClean="0"/>
          </a:p>
          <a:p>
            <a:pPr lvl="1"/>
            <a:r>
              <a:rPr lang="en-US" dirty="0" smtClean="0"/>
              <a:t>headers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  <a:r>
              <a:rPr lang="en-US" dirty="0" smtClean="0"/>
              <a:t> 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2"/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srcBegin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srcEnd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char[]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			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dstBegin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signatures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0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method signatures in a class must be unique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happens if we try to introduce a second method</a:t>
            </a:r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Collection&lt;Integer&gt;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  <a:r>
              <a:rPr lang="en-CA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?</a:t>
            </a:r>
            <a:endParaRPr lang="en-CA" sz="18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4D4D4D"/>
              </a:buClr>
            </a:pPr>
            <a:r>
              <a:rPr lang="en-US" dirty="0" smtClean="0"/>
              <a:t>what about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CA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?</a:t>
            </a:r>
            <a:endParaRPr lang="en-CA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Java methods return nothing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 smtClean="0"/>
              <a:t>) or a single type of value </a:t>
            </a:r>
          </a:p>
          <a:p>
            <a:r>
              <a:rPr lang="en-US" dirty="0" smtClean="0"/>
              <a:t>our method</a:t>
            </a:r>
          </a:p>
          <a:p>
            <a:endParaRPr lang="en-US" dirty="0" smtClean="0"/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has the return type </a:t>
            </a:r>
            <a:r>
              <a:rPr lang="en-US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94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method header says that a type is returned, then the method must return a value having the advertised type back to the client</a:t>
            </a:r>
          </a:p>
          <a:p>
            <a:r>
              <a:rPr lang="en-US" dirty="0" smtClean="0"/>
              <a:t>you use the keyword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 to return the value back to the client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0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276600"/>
            <a:ext cx="8153400" cy="2209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java.util.Collections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Yahtzee()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private and empty by design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(List&lt;Die&gt; dice)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List&lt;Die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&gt; copy = </a:t>
            </a:r>
            <a:r>
              <a:rPr lang="de-DE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 ArrayList&lt;Die&gt;(dice);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sort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(copy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(2).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(1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(3).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(2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(4).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048000" y="5562600"/>
            <a:ext cx="26454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Return the value of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result</a:t>
            </a:r>
            <a:r>
              <a:rPr lang="en-US" dirty="0" smtClean="0">
                <a:latin typeface="+mn-lt"/>
              </a:rPr>
              <a:t> back to the client.</a:t>
            </a:r>
          </a:p>
        </p:txBody>
      </p:sp>
      <p:cxnSp>
        <p:nvCxnSpPr>
          <p:cNvPr id="6" name="Elbow Connector 5"/>
          <p:cNvCxnSpPr>
            <a:stCxn id="2" idx="0"/>
          </p:cNvCxnSpPr>
          <p:nvPr/>
        </p:nvCxnSpPr>
        <p:spPr>
          <a:xfrm rot="16200000" flipV="1">
            <a:off x="3214068" y="4405934"/>
            <a:ext cx="533398" cy="1779934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8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stops running immediately after a return statement is run</a:t>
            </a:r>
          </a:p>
          <a:p>
            <a:pPr lvl="1"/>
            <a:r>
              <a:rPr lang="en-US" dirty="0" smtClean="0"/>
              <a:t>this means that you are not allowed to have additional code after a return statement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61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 p</a:t>
            </a:r>
            <a:r>
              <a:rPr lang="en-CA" dirty="0" smtClean="0"/>
              <a:t>arameters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BDA191-B5F8-49D3-92A2-85C6DCDC54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sometimes called </a:t>
            </a:r>
            <a:r>
              <a:rPr lang="en-CA" i="1" dirty="0" smtClean="0"/>
              <a:t>formal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parameters are the variables that appear in the parameter list</a:t>
            </a:r>
          </a:p>
          <a:p>
            <a:pPr lvl="0">
              <a:buClr>
                <a:srgbClr val="4D4D4D"/>
              </a:buClr>
            </a:pPr>
            <a:r>
              <a:rPr lang="en-US" dirty="0">
                <a:solidFill>
                  <a:prstClr val="black"/>
                </a:solidFill>
              </a:rPr>
              <a:t>our method</a:t>
            </a:r>
          </a:p>
          <a:p>
            <a:pPr marL="0" lvl="0" indent="0">
              <a:buClr>
                <a:srgbClr val="4D4D4D"/>
              </a:buClr>
              <a:buNone/>
            </a:pPr>
            <a:endParaRPr lang="en-US" sz="800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0" lvl="0" indent="0">
              <a:buClr>
                <a:srgbClr val="4D4D4D"/>
              </a:buClr>
              <a:buNone/>
            </a:pPr>
            <a:endParaRPr lang="en-US" sz="800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   has the </a:t>
            </a:r>
            <a:r>
              <a:rPr lang="en-US" dirty="0" smtClean="0">
                <a:solidFill>
                  <a:prstClr val="black"/>
                </a:solidFill>
              </a:rPr>
              <a:t>parameter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 p</a:t>
            </a:r>
            <a:r>
              <a:rPr lang="en-CA" dirty="0" smtClean="0"/>
              <a:t>arameters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BDA191-B5F8-49D3-92A2-85C6DCDC54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</a:t>
            </a:r>
            <a:r>
              <a:rPr lang="en-CA" dirty="0" smtClean="0"/>
              <a:t>a method, the parameter names must be unique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a parameter can have the same name as </a:t>
            </a:r>
            <a:r>
              <a:rPr lang="en-CA" dirty="0" smtClean="0"/>
              <a:t>a field </a:t>
            </a:r>
            <a:r>
              <a:rPr lang="en-CA" dirty="0" smtClean="0"/>
              <a:t>(see [notes 1.3.3])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parameter is the body of the </a:t>
            </a:r>
            <a:r>
              <a:rPr lang="en-CA" dirty="0" smtClean="0"/>
              <a:t>method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use the parameter just like you would any other variable inside the body of the method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parameter does not exist outside of the method body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52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Goals for Today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077E3-4EE2-46B6-8BD8-D6A2C02F5B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preventing class instantiation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</a:t>
            </a:r>
            <a:r>
              <a:rPr lang="en-CA" dirty="0" smtClean="0"/>
              <a:t>about </a:t>
            </a:r>
            <a:r>
              <a:rPr lang="en-CA" dirty="0" smtClean="0"/>
              <a:t>methods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</a:t>
            </a:r>
            <a:r>
              <a:rPr lang="en-CA" dirty="0" smtClean="0"/>
              <a:t>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 header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 return type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 parameters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276600"/>
            <a:ext cx="8153400" cy="2209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java.util.Collections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Yahtzee()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private and empty by design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(List&lt;Die&gt; dice)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List&lt;Die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&gt; copy = </a:t>
            </a:r>
            <a:r>
              <a:rPr lang="de-DE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 ArrayList&lt;Die&gt;(dice);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sort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(copy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(2).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(1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(3).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(2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(4).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041332" y="2362200"/>
            <a:ext cx="21640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Use the parameter</a:t>
            </a:r>
          </a:p>
          <a:p>
            <a:r>
              <a:rPr lang="en-US" sz="15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dice</a:t>
            </a:r>
            <a:r>
              <a:rPr lang="en-US" dirty="0" smtClean="0">
                <a:latin typeface="+mn-lt"/>
              </a:rPr>
              <a:t> to make a copy.</a:t>
            </a:r>
          </a:p>
        </p:txBody>
      </p:sp>
      <p:cxnSp>
        <p:nvCxnSpPr>
          <p:cNvPr id="6" name="Elbow Connector 5"/>
          <p:cNvCxnSpPr>
            <a:stCxn id="2" idx="2"/>
          </p:cNvCxnSpPr>
          <p:nvPr/>
        </p:nvCxnSpPr>
        <p:spPr>
          <a:xfrm rot="5400000">
            <a:off x="5942246" y="2552686"/>
            <a:ext cx="725269" cy="1636959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Methods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0A6541-B38D-4A61-ABF4-D8BD197BFD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are also called </a:t>
            </a:r>
            <a:r>
              <a:rPr lang="en-CA" i="1" dirty="0" smtClean="0"/>
              <a:t>class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only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5867400"/>
            <a:ext cx="2703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1.2.4], [AJ 249-255]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Invoking Methods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7FCCB-279A-46D4-BA33-26FD80AC3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invokes a method by passing </a:t>
            </a:r>
            <a:r>
              <a:rPr lang="en-CA" u="sng" dirty="0" smtClean="0">
                <a:solidFill>
                  <a:schemeClr val="accent5"/>
                </a:solidFill>
              </a:rPr>
              <a:t>arguments</a:t>
            </a:r>
            <a:r>
              <a:rPr lang="en-CA" dirty="0" smtClean="0"/>
              <a:t> to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types of the arguments must be compatible with the types of parameters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values of the arguments must satisfy the preconditions of the method contract [JBA 2.3.3]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7620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&lt;Die&gt;();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5;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u="sng" dirty="0" smtClean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87906" y="4689952"/>
            <a:ext cx="11558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u="sng" dirty="0" smtClean="0">
                <a:solidFill>
                  <a:schemeClr val="accent5"/>
                </a:solidFill>
                <a:latin typeface="+mn-lt"/>
                <a:cs typeface="+mn-cs"/>
              </a:rPr>
              <a:t>argument</a:t>
            </a:r>
            <a:endParaRPr lang="en-US" u="sng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uses pass-by-value to:</a:t>
            </a:r>
          </a:p>
          <a:p>
            <a:pPr lvl="1"/>
            <a:r>
              <a:rPr lang="en-US" dirty="0" smtClean="0"/>
              <a:t>transfer the value of the arguments to the method</a:t>
            </a:r>
          </a:p>
          <a:p>
            <a:pPr lvl="1"/>
            <a:r>
              <a:rPr lang="en-US" dirty="0" smtClean="0"/>
              <a:t>transfer the return value back to the client</a:t>
            </a:r>
          </a:p>
          <a:p>
            <a:pPr lvl="1"/>
            <a:endParaRPr lang="en-US" dirty="0"/>
          </a:p>
          <a:p>
            <a:r>
              <a:rPr lang="en-US" dirty="0" smtClean="0"/>
              <a:t>consider the following utility class and its client…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47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double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x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x = 2 * x;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double f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twice(Fraction f)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long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numerator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f.getNumerator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f.setNumerator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( 2 * numerator 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33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TestDoubler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1;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Fraction b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Fraction(1, 2);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  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653917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output of the client program?</a:t>
            </a:r>
          </a:p>
          <a:p>
            <a:pPr lvl="1"/>
            <a:r>
              <a:rPr lang="en-US" dirty="0" smtClean="0"/>
              <a:t>try it and see</a:t>
            </a:r>
          </a:p>
          <a:p>
            <a:pPr lvl="1"/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invoked method runs in its own area of memory that contains storage for its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parameter is initialized with </a:t>
            </a:r>
            <a:r>
              <a:rPr lang="en-CA" i="1" dirty="0" smtClean="0"/>
              <a:t>the value</a:t>
            </a:r>
            <a:r>
              <a:rPr lang="en-CA" dirty="0" smtClean="0"/>
              <a:t> of its corresponding argument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a reference to the new</a:t>
            </a: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object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29488" y="1371600"/>
            <a:ext cx="173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</a:t>
            </a:r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not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the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1/2</a:t>
            </a:r>
            <a:endParaRPr lang="en-US" sz="1400" b="1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b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reference)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1 2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248400" y="3733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3505200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numerator of the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object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Objects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API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y = new </a:t>
            </a: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sz="2100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is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integer value that we stored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primitive)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21813" y="3581400"/>
            <a:ext cx="17695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this is a different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method than the previous example (now resides at address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800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)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5155049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;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that's it, nothing else happens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248400" y="5638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F93E7-D7A1-4D81-A0D0-3B3799452B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uses pass-by-value  for </a:t>
            </a:r>
            <a:r>
              <a:rPr lang="en-CA" i="1" dirty="0" smtClean="0"/>
              <a:t>all</a:t>
            </a:r>
            <a:r>
              <a:rPr lang="en-CA" dirty="0" smtClean="0"/>
              <a:t> types (primitive and reference)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primitive type cannot be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reference type can have its state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 is used to return a value from a method back to the client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API exposes only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constants (and methods later on)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its state is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no benefit in instantiating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dirty="0" smtClean="0"/>
              <a:t>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can access the constants (and methods) without creating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dirty="0" smtClean="0"/>
              <a:t> object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can prevent instantiation by declaring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Preventing Instantiation</a:t>
            </a:r>
            <a:endParaRPr lang="en-US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java.util.Collections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Yahtzee()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private and empty by design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362200"/>
            <a:ext cx="8153400" cy="1371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java.util.Collections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Yahtzee()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throwing an exception prevents accidental instantiation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throw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AssertionError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    </a:t>
            </a:r>
            <a:endParaRPr lang="en-US" dirty="0">
              <a:solidFill>
                <a:srgbClr val="3F7F5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29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private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55758C-35CD-4940-AEC0-FA44D1A6AAD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fields, constructors, and methods cannot be accessed by clients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part of the class API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fields, constructors, and methods are accessible only inside the scope of the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with only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 indicates to clients that they cannot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CA" dirty="0" smtClean="0"/>
              <a:t> to create instances of the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Methods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68DBF-BAD6-4BE5-AF38-E96B9D8A06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performs some sort of computation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in the previous lecture, we studied how to determine if a list of 5 dice represented a roll of 3-of-a-kind:</a:t>
            </a:r>
            <a:endParaRPr lang="en-CA" dirty="0"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>
              <a:cs typeface="Courier New" pitchFamily="49" charset="0"/>
            </a:endParaRPr>
          </a:p>
          <a:p>
            <a:pPr lvl="0">
              <a:buClr>
                <a:srgbClr val="DDDDDD"/>
              </a:buClr>
              <a:buNone/>
            </a:pP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dice is a List&lt;Die&gt; reference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(0).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(2).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||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(1).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(3).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||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(2).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(4).</a:t>
            </a:r>
            <a:r>
              <a:rPr lang="en-US" sz="19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9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CA" dirty="0"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we can encapsulat</a:t>
            </a:r>
            <a:r>
              <a:rPr lang="en-CA" dirty="0" smtClean="0">
                <a:cs typeface="Courier New" pitchFamily="49" charset="0"/>
              </a:rPr>
              <a:t>e this computation as a method in our utility class</a:t>
            </a:r>
            <a:endParaRPr lang="en-CA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276600"/>
            <a:ext cx="8153400" cy="2209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java.util.Collections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Yahtzee()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private and empty by design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(List&lt;Die&gt; dice)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List&lt;Die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&gt; copy = </a:t>
            </a:r>
            <a:r>
              <a:rPr lang="de-DE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 ArrayList&lt;Die&gt;(dice);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sort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(copy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(2).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(1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(3).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(2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(4).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393993" y="1824556"/>
            <a:ext cx="229280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Why make a copy?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Because we shouldn't</a:t>
            </a:r>
          </a:p>
          <a:p>
            <a:r>
              <a:rPr lang="en-US" dirty="0" smtClean="0">
                <a:latin typeface="+mn-lt"/>
              </a:rPr>
              <a:t>change the client's</a:t>
            </a:r>
          </a:p>
          <a:p>
            <a:r>
              <a:rPr lang="en-US" dirty="0" smtClean="0">
                <a:latin typeface="+mn-lt"/>
              </a:rPr>
              <a:t>dice.</a:t>
            </a:r>
          </a:p>
        </p:txBody>
      </p:sp>
      <p:cxnSp>
        <p:nvCxnSpPr>
          <p:cNvPr id="6" name="Elbow Connector 5"/>
          <p:cNvCxnSpPr>
            <a:stCxn id="2" idx="2"/>
          </p:cNvCxnSpPr>
          <p:nvPr/>
        </p:nvCxnSpPr>
        <p:spPr>
          <a:xfrm rot="5400000">
            <a:off x="6158942" y="2352344"/>
            <a:ext cx="708915" cy="2053997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5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3675</TotalTime>
  <Words>1581</Words>
  <Application>Microsoft Office PowerPoint</Application>
  <PresentationFormat>On-screen Show (4:3)</PresentationFormat>
  <Paragraphs>444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Utilities (Part 2)</vt:lpstr>
      <vt:lpstr>Goals for Today</vt:lpstr>
      <vt:lpstr>new Yahtzee Objects</vt:lpstr>
      <vt:lpstr>Preventing Instantiation</vt:lpstr>
      <vt:lpstr>PowerPoint Presentation</vt:lpstr>
      <vt:lpstr>PowerPoint Presentation</vt:lpstr>
      <vt:lpstr>private</vt:lpstr>
      <vt:lpstr>Methods</vt:lpstr>
      <vt:lpstr>PowerPoint Presentation</vt:lpstr>
      <vt:lpstr>Method header</vt:lpstr>
      <vt:lpstr>Method signature</vt:lpstr>
      <vt:lpstr>Method signature</vt:lpstr>
      <vt:lpstr>Method Signatures</vt:lpstr>
      <vt:lpstr>Method return types</vt:lpstr>
      <vt:lpstr>Method return values</vt:lpstr>
      <vt:lpstr>PowerPoint Presentation</vt:lpstr>
      <vt:lpstr>Method return values</vt:lpstr>
      <vt:lpstr>Method parameters</vt:lpstr>
      <vt:lpstr>Method parameters</vt:lpstr>
      <vt:lpstr>PowerPoint Presentation</vt:lpstr>
      <vt:lpstr>static Methods</vt:lpstr>
      <vt:lpstr>Invoking Methods</vt:lpstr>
      <vt:lpstr>Pass-by-value</vt:lpstr>
      <vt:lpstr>PowerPoint Presentation</vt:lpstr>
      <vt:lpstr>PowerPoint Presentation</vt:lpstr>
      <vt:lpstr>Pass-by-value</vt:lpstr>
      <vt:lpstr>Pass-by-value with Reference Types</vt:lpstr>
      <vt:lpstr>Pass-by-value with Reference Types</vt:lpstr>
      <vt:lpstr>Pass-by-value with Reference Types</vt:lpstr>
      <vt:lpstr>Pass-by-value with Primitive Types</vt:lpstr>
      <vt:lpstr>Pass-by-value with Primitive Types</vt:lpstr>
      <vt:lpstr>Pass-by-value with Reference Types</vt:lpstr>
      <vt:lpstr>Pass-by-value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326</cp:revision>
  <dcterms:created xsi:type="dcterms:W3CDTF">2006-08-16T00:00:00Z</dcterms:created>
  <dcterms:modified xsi:type="dcterms:W3CDTF">2015-01-09T04:22:34Z</dcterms:modified>
</cp:coreProperties>
</file>